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3"/>
    <p:sldId id="284" r:id="rId4"/>
    <p:sldId id="256" r:id="rId5"/>
    <p:sldId id="257" r:id="rId6"/>
    <p:sldId id="258" r:id="rId7"/>
    <p:sldId id="259" r:id="rId8"/>
    <p:sldId id="269" r:id="rId9"/>
    <p:sldId id="260" r:id="rId10"/>
    <p:sldId id="270" r:id="rId11"/>
    <p:sldId id="261" r:id="rId12"/>
    <p:sldId id="271" r:id="rId13"/>
    <p:sldId id="262" r:id="rId14"/>
    <p:sldId id="263" r:id="rId16"/>
    <p:sldId id="264" r:id="rId17"/>
    <p:sldId id="283" r:id="rId18"/>
    <p:sldId id="265" r:id="rId19"/>
    <p:sldId id="28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71" d="100"/>
          <a:sy n="71" d="100"/>
        </p:scale>
        <p:origin x="67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66"/>
                                        </p:tgtEl>
                                        <p:attrNameLst>
                                          <p:attrName>style.color</p:attrName>
                                        </p:attrNameLst>
                                      </p:cBhvr>
                                      <p:by>
                                        <p:hsl h="0" s="-12549" l="-25098"/>
                                      </p:by>
                                    </p:animClr>
                                    <p:animClr clrSpc="hsl" dir="cw">
                                      <p:cBhvr>
                                        <p:cTn id="7" dur="500" fill="hold"/>
                                        <p:tgtEl>
                                          <p:spTgt spid="66"/>
                                        </p:tgtEl>
                                        <p:attrNameLst>
                                          <p:attrName>fillcolor</p:attrName>
                                        </p:attrNameLst>
                                      </p:cBhvr>
                                      <p:by>
                                        <p:hsl h="0" s="-12549" l="-25098"/>
                                      </p:by>
                                    </p:animClr>
                                    <p:animClr clrSpc="hsl" dir="cw">
                                      <p:cBhvr>
                                        <p:cTn id="8" dur="500" fill="hold"/>
                                        <p:tgtEl>
                                          <p:spTgt spid="66"/>
                                        </p:tgtEl>
                                        <p:attrNameLst>
                                          <p:attrName>stroke.color</p:attrName>
                                        </p:attrNameLst>
                                      </p:cBhvr>
                                      <p:by>
                                        <p:hsl h="0" s="-12549" l="-25098"/>
                                      </p:by>
                                    </p:animClr>
                                    <p:set>
                                      <p:cBhvr>
                                        <p:cTn id="9" dur="500" fill="hold"/>
                                        <p:tgtEl>
                                          <p:spTgt spid="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4980" y="-785495"/>
            <a:ext cx="10332720" cy="4316730"/>
          </a:xfrm>
        </p:spPr>
        <p:txBody>
          <a:bodyPr>
            <a:noAutofit/>
          </a:bodyPr>
          <a:lstStyle/>
          <a:p>
            <a:pPr algn="ctr"/>
            <a:r>
              <a:rPr lang="en-US" sz="6600" b="1" dirty="0"/>
              <a:t>PHISHING </a:t>
            </a:r>
            <a:r>
              <a:rPr lang="en-US" sz="6600" b="1" dirty="0" smtClean="0"/>
              <a:t>           AWARENESS   TRAINING</a:t>
            </a:r>
            <a:endParaRPr lang="en-US" sz="6600" b="1" dirty="0" smtClean="0"/>
          </a:p>
        </p:txBody>
      </p:sp>
      <p:sp>
        <p:nvSpPr>
          <p:cNvPr id="5" name="Subtitle 4"/>
          <p:cNvSpPr>
            <a:spLocks noGrp="1"/>
          </p:cNvSpPr>
          <p:nvPr>
            <p:ph type="subTitle" idx="1"/>
          </p:nvPr>
        </p:nvSpPr>
        <p:spPr>
          <a:xfrm>
            <a:off x="2895600" y="4636770"/>
            <a:ext cx="6400800" cy="1002030"/>
          </a:xfrm>
        </p:spPr>
        <p:txBody>
          <a:bodyPr>
            <a:normAutofit/>
          </a:bodyPr>
          <a:lstStyle/>
          <a:p>
            <a:r>
              <a:rPr lang="en-US" dirty="0" smtClean="0"/>
              <a:t> </a:t>
            </a:r>
            <a:endParaRPr lang="en-US" dirty="0"/>
          </a:p>
        </p:txBody>
      </p:sp>
      <p:sp>
        <p:nvSpPr>
          <p:cNvPr id="2" name="Text Box 1"/>
          <p:cNvSpPr txBox="1"/>
          <p:nvPr/>
        </p:nvSpPr>
        <p:spPr>
          <a:xfrm>
            <a:off x="1603375" y="3832225"/>
            <a:ext cx="8449945" cy="1869440"/>
          </a:xfrm>
          <a:prstGeom prst="rect">
            <a:avLst/>
          </a:prstGeom>
          <a:noFill/>
        </p:spPr>
        <p:txBody>
          <a:bodyPr wrap="square" rtlCol="0">
            <a:noAutofit/>
          </a:bodyPr>
          <a:p>
            <a:pPr algn="ctr"/>
            <a:r>
              <a:rPr lang="en-US" sz="2400" b="1"/>
              <a:t>PRESENTATION BY RICHARD KUSI</a:t>
            </a:r>
            <a:endParaRPr lang="en-US" sz="2400" b="1"/>
          </a:p>
          <a:p>
            <a:pPr algn="ctr"/>
            <a:endParaRPr lang="en-US" sz="2400" b="1"/>
          </a:p>
          <a:p>
            <a:pPr algn="ctr"/>
            <a:r>
              <a:rPr lang="en-US" sz="2400" b="1"/>
              <a:t>CA/AG1/30978</a:t>
            </a:r>
            <a:endParaRPr lang="en-US" sz="2400" b="1"/>
          </a:p>
          <a:p>
            <a:pPr algn="ctr"/>
            <a:endParaRPr lang="en-US" sz="2400" b="1"/>
          </a:p>
          <a:p>
            <a:pPr algn="ctr"/>
            <a:r>
              <a:rPr lang="en-US" sz="2400" b="1"/>
              <a:t>2nd August,2024</a:t>
            </a:r>
            <a:endParaRPr lang="en-US" sz="24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1413" y="618518"/>
            <a:ext cx="9905998" cy="1478570"/>
          </a:xfrm>
        </p:spPr>
        <p:txBody>
          <a:bodyPr/>
          <a:lstStyle/>
          <a:p>
            <a:r>
              <a:rPr b="1" u="sng">
                <a:effectLst>
                  <a:outerShdw blurRad="38100" dist="38100" dir="2700000" algn="tl">
                    <a:srgbClr val="000000">
                      <a:alpha val="43137"/>
                    </a:srgbClr>
                  </a:outerShdw>
                </a:effectLst>
              </a:rPr>
              <a:t>Social Engineering Tactics</a:t>
            </a:r>
            <a:endParaRPr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12545" y="1812925"/>
            <a:ext cx="9355455" cy="4980940"/>
          </a:xfrm>
        </p:spPr>
        <p:txBody>
          <a:bodyPr/>
          <a:lstStyle/>
          <a:p>
            <a:pPr marL="0" indent="0">
              <a:buNone/>
            </a:pPr>
            <a:r>
              <a:rPr lang="en-US" b="1" dirty="0"/>
              <a:t>What Is Social Engineering</a:t>
            </a:r>
            <a:r>
              <a:rPr lang="en-US" b="1" dirty="0" smtClean="0"/>
              <a:t>?</a:t>
            </a:r>
            <a:endParaRPr lang="en-US" sz="900" dirty="0"/>
          </a:p>
          <a:p>
            <a:pPr marL="0" indent="0">
              <a:buNone/>
            </a:pPr>
            <a:endParaRPr lang="en-US" sz="900" dirty="0"/>
          </a:p>
          <a:p>
            <a:pPr marL="0" indent="0">
              <a:buNone/>
            </a:pPr>
            <a:r>
              <a:rPr lang="en-US" dirty="0"/>
              <a:t>Social engineering is the psychological manipulation of individuals into performing actions or divulging confidential information. Phishing is a common social engineering tactic used to trick people. A common example is Phishing.</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0333" y="540413"/>
            <a:ext cx="9905998" cy="1478570"/>
          </a:xfrm>
        </p:spPr>
        <p:txBody>
          <a:bodyPr>
            <a:normAutofit/>
          </a:bodyPr>
          <a:lstStyle/>
          <a:p>
            <a:r>
              <a:rPr lang="en-US" b="1" u="sng" dirty="0">
                <a:effectLst>
                  <a:outerShdw blurRad="38100" dist="38100" dir="2700000" algn="tl">
                    <a:srgbClr val="000000">
                      <a:alpha val="43137"/>
                    </a:srgbClr>
                  </a:outerShdw>
                </a:effectLst>
              </a:rPr>
              <a:t>Common Social Engineering Techniques</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5935" y="1999615"/>
            <a:ext cx="8901430" cy="5825490"/>
          </a:xfrm>
        </p:spPr>
        <p:txBody>
          <a:bodyPr>
            <a:normAutofit lnSpcReduction="20000"/>
          </a:bodyPr>
          <a:lstStyle/>
          <a:p>
            <a:pPr marL="0" indent="0">
              <a:buNone/>
            </a:pPr>
            <a:endParaRPr dirty="0">
              <a:sym typeface="+mn-ea"/>
            </a:endParaRPr>
          </a:p>
          <a:p>
            <a:r>
              <a:rPr sz="2600" b="1" dirty="0">
                <a:sym typeface="+mn-ea"/>
              </a:rPr>
              <a:t>Pretexting</a:t>
            </a:r>
            <a:r>
              <a:rPr sz="2600" dirty="0">
                <a:sym typeface="+mn-ea"/>
              </a:rPr>
              <a:t>: Creating a fabricated scenario</a:t>
            </a:r>
            <a:r>
              <a:rPr lang="en-US" sz="2600" dirty="0">
                <a:sym typeface="+mn-ea"/>
              </a:rPr>
              <a:t> or lying</a:t>
            </a:r>
            <a:r>
              <a:rPr sz="2600" dirty="0">
                <a:sym typeface="+mn-ea"/>
              </a:rPr>
              <a:t> to steal personal information.</a:t>
            </a:r>
            <a:endParaRPr sz="2600" dirty="0">
              <a:sym typeface="+mn-ea"/>
            </a:endParaRPr>
          </a:p>
          <a:p>
            <a:r>
              <a:rPr sz="2600" b="1" dirty="0">
                <a:sym typeface="+mn-ea"/>
              </a:rPr>
              <a:t>Baiting</a:t>
            </a:r>
            <a:r>
              <a:rPr sz="2600" dirty="0">
                <a:sym typeface="+mn-ea"/>
              </a:rPr>
              <a:t>: Offering something enticing to get personal information.</a:t>
            </a:r>
            <a:endParaRPr sz="2600" dirty="0">
              <a:sym typeface="+mn-ea"/>
            </a:endParaRPr>
          </a:p>
          <a:p>
            <a:r>
              <a:rPr sz="2600" b="1" dirty="0">
                <a:sym typeface="+mn-ea"/>
              </a:rPr>
              <a:t>Quid Pro Quo</a:t>
            </a:r>
            <a:r>
              <a:rPr sz="2600" dirty="0">
                <a:sym typeface="+mn-ea"/>
              </a:rPr>
              <a:t>: Offering a service in exchange for information.</a:t>
            </a:r>
            <a:endParaRPr sz="2600" dirty="0">
              <a:sym typeface="+mn-ea"/>
            </a:endParaRPr>
          </a:p>
          <a:p>
            <a:r>
              <a:rPr sz="2600" b="1" dirty="0">
                <a:sym typeface="+mn-ea"/>
              </a:rPr>
              <a:t>Tailgating</a:t>
            </a:r>
            <a:r>
              <a:rPr sz="2600" dirty="0">
                <a:sym typeface="+mn-ea"/>
              </a:rPr>
              <a:t>: Following someone into a restricted area</a:t>
            </a:r>
            <a:r>
              <a:rPr lang="en-US" sz="2600" dirty="0">
                <a:sym typeface="+mn-ea"/>
              </a:rPr>
              <a:t> to gain access</a:t>
            </a:r>
            <a:r>
              <a:rPr sz="2600" dirty="0">
                <a:sym typeface="+mn-ea"/>
              </a:rPr>
              <a:t>.</a:t>
            </a:r>
            <a:endParaRPr sz="2600" dirty="0">
              <a:sym typeface="+mn-ea"/>
            </a:endParaRPr>
          </a:p>
          <a:p>
            <a:endParaRPr lang="en-US" sz="2600" dirty="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956"/>
            <a:ext cx="8229600" cy="723265"/>
          </a:xfrm>
        </p:spPr>
        <p:txBody>
          <a:bodyPr>
            <a:noAutofit/>
          </a:bodyPr>
          <a:lstStyle/>
          <a:p>
            <a:r>
              <a:rPr b="1" u="sng">
                <a:effectLst>
                  <a:outerShdw blurRad="38100" dist="38100" dir="2700000" algn="tl">
                    <a:srgbClr val="000000">
                      <a:alpha val="43137"/>
                    </a:srgbClr>
                  </a:outerShdw>
                </a:effectLst>
              </a:rPr>
              <a:t>Best Practices to Avoid Phishing Attacks</a:t>
            </a:r>
            <a:endParaRPr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47164" y="1172846"/>
            <a:ext cx="10201835" cy="5887085"/>
          </a:xfrm>
        </p:spPr>
        <p:txBody>
          <a:bodyPr>
            <a:normAutofit/>
          </a:bodyPr>
          <a:lstStyle/>
          <a:p>
            <a:pPr marL="457200" lvl="1" indent="0">
              <a:buNone/>
            </a:pPr>
            <a:r>
              <a:rPr sz="2400" b="1" dirty="0"/>
              <a:t>Email Security Tips</a:t>
            </a:r>
            <a:endParaRPr sz="2400" b="1" dirty="0"/>
          </a:p>
          <a:p>
            <a:pPr lvl="1"/>
            <a:r>
              <a:rPr sz="2400" dirty="0" smtClean="0"/>
              <a:t>Always </a:t>
            </a:r>
            <a:r>
              <a:rPr sz="2400" dirty="0"/>
              <a:t>verify the sender's email address.</a:t>
            </a:r>
            <a:endParaRPr sz="2400" dirty="0"/>
          </a:p>
          <a:p>
            <a:pPr lvl="1"/>
            <a:r>
              <a:rPr sz="2400" dirty="0" smtClean="0"/>
              <a:t>Question </a:t>
            </a:r>
            <a:r>
              <a:rPr sz="2400" dirty="0"/>
              <a:t>the authenticity of unexpected emails.</a:t>
            </a:r>
            <a:endParaRPr sz="2400" dirty="0"/>
          </a:p>
          <a:p>
            <a:pPr lvl="1"/>
            <a:r>
              <a:rPr sz="2400" dirty="0" smtClean="0"/>
              <a:t>Avoid </a:t>
            </a:r>
            <a:r>
              <a:rPr sz="2400" dirty="0"/>
              <a:t>clicking on links in unsolicited emails.</a:t>
            </a:r>
            <a:endParaRPr sz="2400" dirty="0"/>
          </a:p>
          <a:p>
            <a:pPr lvl="1"/>
            <a:r>
              <a:rPr sz="2400" dirty="0" smtClean="0"/>
              <a:t>Enable </a:t>
            </a:r>
            <a:r>
              <a:rPr sz="2400" dirty="0"/>
              <a:t>MFA for an extra layer of security.</a:t>
            </a:r>
            <a:endParaRPr sz="2400" dirty="0"/>
          </a:p>
          <a:p>
            <a:pPr marL="457200" lvl="1" indent="0">
              <a:buNone/>
            </a:pPr>
            <a:endParaRPr sz="1400" dirty="0"/>
          </a:p>
          <a:p>
            <a:pPr marL="457200" lvl="1" indent="0">
              <a:buNone/>
            </a:pPr>
            <a:r>
              <a:rPr sz="2400" b="1" dirty="0"/>
              <a:t> Web Security Tips</a:t>
            </a:r>
            <a:endParaRPr sz="2400" b="1" dirty="0"/>
          </a:p>
          <a:p>
            <a:pPr lvl="1"/>
            <a:r>
              <a:rPr sz="2400" dirty="0" smtClean="0"/>
              <a:t>Always </a:t>
            </a:r>
            <a:r>
              <a:rPr sz="2400" dirty="0"/>
              <a:t>check the URL before entering sensitive information.</a:t>
            </a:r>
            <a:endParaRPr sz="2400" dirty="0"/>
          </a:p>
          <a:p>
            <a:pPr lvl="1"/>
            <a:r>
              <a:rPr sz="2400" dirty="0" smtClean="0"/>
              <a:t>Use </a:t>
            </a:r>
            <a:r>
              <a:rPr sz="2400" dirty="0"/>
              <a:t>bookmarks for frequently visited websites to avoid typing errors.</a:t>
            </a:r>
            <a:endParaRPr sz="2400" dirty="0"/>
          </a:p>
          <a:p>
            <a:pPr lvl="1"/>
            <a:r>
              <a:rPr sz="2400" dirty="0" smtClean="0"/>
              <a:t>Use </a:t>
            </a:r>
            <a:r>
              <a:rPr sz="2400" dirty="0"/>
              <a:t>reputable security software to detect and block phishing websites.</a:t>
            </a:r>
            <a:endParaRPr sz="2400" dirty="0"/>
          </a:p>
          <a:p>
            <a:pPr marL="457200" lvl="1" indent="0">
              <a:buNone/>
            </a:pPr>
            <a:endParaRPr lang="en-US" sz="1400" dirty="0"/>
          </a:p>
          <a:p>
            <a:pPr marL="457200" lvl="1" indent="0">
              <a:buNone/>
            </a:pPr>
            <a:r>
              <a:rPr lang="en-US" sz="2400" dirty="0"/>
              <a:t>CONT’D.....</a:t>
            </a:r>
            <a:endParaRPr sz="2400" dirty="0"/>
          </a:p>
          <a:p>
            <a:pPr marL="457200" lvl="1" indent="0">
              <a:buNone/>
            </a:pPr>
            <a:endParaRPr sz="2400" dirty="0"/>
          </a:p>
        </p:txBody>
      </p:sp>
      <p:sp>
        <p:nvSpPr>
          <p:cNvPr id="4" name="Text Box 3"/>
          <p:cNvSpPr txBox="1"/>
          <p:nvPr/>
        </p:nvSpPr>
        <p:spPr>
          <a:xfrm flipV="1">
            <a:off x="2764155" y="6468745"/>
            <a:ext cx="4173220" cy="389890"/>
          </a:xfrm>
          <a:prstGeom prst="rect">
            <a:avLst/>
          </a:prstGeom>
          <a:noFill/>
        </p:spPr>
        <p:txBody>
          <a:bodyPr wrap="square" rtlCol="0">
            <a:noAutofit/>
          </a:body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1413" y="618518"/>
            <a:ext cx="9905998" cy="1478570"/>
          </a:xfrm>
        </p:spPr>
        <p:txBody>
          <a:bodyPr>
            <a:normAutofit/>
          </a:bodyPr>
          <a:lstStyle/>
          <a:p>
            <a:r>
              <a:rPr b="1" u="sng">
                <a:effectLst>
                  <a:outerShdw blurRad="38100" dist="38100" dir="2700000" algn="tl">
                    <a:srgbClr val="000000">
                      <a:alpha val="43137"/>
                    </a:srgbClr>
                  </a:outerShdw>
                </a:effectLst>
                <a:sym typeface="+mn-ea"/>
              </a:rPr>
              <a:t>Best Practices to Avoid Phishing Attacks</a:t>
            </a:r>
            <a:endParaRPr b="1" u="sng">
              <a:effectLst>
                <a:outerShdw blurRad="38100" dist="38100" dir="2700000" algn="tl">
                  <a:srgbClr val="000000">
                    <a:alpha val="43137"/>
                  </a:srgbClr>
                </a:outerShdw>
              </a:effectLst>
              <a:sym typeface="+mn-ea"/>
            </a:endParaRPr>
          </a:p>
        </p:txBody>
      </p:sp>
      <p:sp>
        <p:nvSpPr>
          <p:cNvPr id="3" name="Content Placeholder 2"/>
          <p:cNvSpPr>
            <a:spLocks noGrp="1"/>
          </p:cNvSpPr>
          <p:nvPr>
            <p:ph idx="1"/>
          </p:nvPr>
        </p:nvSpPr>
        <p:spPr>
          <a:xfrm>
            <a:off x="1224915" y="1915795"/>
            <a:ext cx="10257155" cy="4942840"/>
          </a:xfrm>
        </p:spPr>
        <p:txBody>
          <a:bodyPr>
            <a:normAutofit/>
          </a:bodyPr>
          <a:lstStyle/>
          <a:p>
            <a:pPr marL="0" indent="0">
              <a:buNone/>
            </a:pPr>
            <a:r>
              <a:rPr b="1" dirty="0"/>
              <a:t>General Security Tips</a:t>
            </a:r>
            <a:endParaRPr b="1" dirty="0"/>
          </a:p>
          <a:p>
            <a:pPr marL="0" indent="0">
              <a:buNone/>
            </a:pPr>
            <a:r>
              <a:rPr dirty="0"/>
              <a:t>1. Stay informed about the latest phishing tactics.</a:t>
            </a:r>
            <a:endParaRPr dirty="0"/>
          </a:p>
          <a:p>
            <a:pPr marL="0" indent="0">
              <a:buNone/>
            </a:pPr>
            <a:endParaRPr sz="900" dirty="0"/>
          </a:p>
          <a:p>
            <a:pPr marL="0" indent="0">
              <a:buNone/>
            </a:pPr>
            <a:r>
              <a:rPr dirty="0"/>
              <a:t>2. Report suspicious emails and websites to your IT department or relevant authority.</a:t>
            </a:r>
            <a:endParaRPr dirty="0"/>
          </a:p>
          <a:p>
            <a:pPr marL="0" indent="0">
              <a:buNone/>
            </a:pPr>
            <a:endParaRPr sz="900" dirty="0"/>
          </a:p>
          <a:p>
            <a:pPr marL="0" indent="0">
              <a:buNone/>
            </a:pPr>
            <a:r>
              <a:rPr dirty="0"/>
              <a:t>3.Keep your software and systems updated to protect against vulnerabilities.</a:t>
            </a:r>
            <a:endParaRPr dirty="0"/>
          </a:p>
          <a:p>
            <a:pPr marL="0" indent="0">
              <a:buNone/>
            </a:pPr>
            <a:endParaRPr dirty="0"/>
          </a:p>
          <a:p>
            <a:pPr marL="0" lvl="1" indent="0">
              <a:buNone/>
            </a:pPr>
            <a:r>
              <a:rPr lang="en-US" sz="2400" dirty="0">
                <a:sym typeface="+mn-ea"/>
              </a:rPr>
              <a:t>CONT’D.....</a:t>
            </a:r>
            <a:endParaRPr sz="2400" dirty="0"/>
          </a:p>
          <a:p>
            <a:pPr marL="0" indent="0">
              <a:buNone/>
            </a:pP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1005" y="274955"/>
            <a:ext cx="9789795" cy="222250"/>
          </a:xfrm>
        </p:spPr>
        <p:txBody>
          <a:bodyPr>
            <a:noAutofit/>
          </a:bodyPr>
          <a:lstStyle/>
          <a:p>
            <a:pPr algn="ctr"/>
            <a:r>
              <a:rPr b="1" u="sng">
                <a:effectLst>
                  <a:outerShdw blurRad="38100" dist="38100" dir="2700000" algn="tl">
                    <a:srgbClr val="000000">
                      <a:alpha val="43137"/>
                    </a:srgbClr>
                  </a:outerShdw>
                </a:effectLst>
              </a:rPr>
              <a:t>Case </a:t>
            </a:r>
            <a:r>
              <a:rPr b="1" u="sng"/>
              <a:t>Study</a:t>
            </a:r>
            <a:endParaRPr b="1" u="sng"/>
          </a:p>
        </p:txBody>
      </p:sp>
      <p:sp>
        <p:nvSpPr>
          <p:cNvPr id="3" name="Content Placeholder 2"/>
          <p:cNvSpPr>
            <a:spLocks noGrp="1"/>
          </p:cNvSpPr>
          <p:nvPr>
            <p:ph idx="1"/>
          </p:nvPr>
        </p:nvSpPr>
        <p:spPr>
          <a:xfrm>
            <a:off x="1008529" y="668020"/>
            <a:ext cx="10811436" cy="6549390"/>
          </a:xfrm>
        </p:spPr>
        <p:txBody>
          <a:bodyPr>
            <a:normAutofit fontScale="87500"/>
          </a:bodyPr>
          <a:lstStyle/>
          <a:p>
            <a:pPr marL="0" indent="0">
              <a:buNone/>
            </a:pPr>
            <a:r>
              <a:rPr sz="2745" b="1" dirty="0"/>
              <a:t>Real-life Example</a:t>
            </a:r>
            <a:r>
              <a:rPr lang="en-US" sz="2745" b="1" dirty="0"/>
              <a:t> Of A Phishing Attack</a:t>
            </a:r>
            <a:r>
              <a:rPr sz="2745" b="1" dirty="0"/>
              <a:t>: </a:t>
            </a:r>
            <a:endParaRPr sz="2745" b="1" dirty="0"/>
          </a:p>
          <a:p>
            <a:pPr marL="0" indent="0">
              <a:buNone/>
            </a:pPr>
            <a:r>
              <a:rPr sz="2745" b="1" i="1" dirty="0"/>
              <a:t>Target Data Breach (2013)</a:t>
            </a:r>
            <a:endParaRPr sz="2745" b="1" i="1" dirty="0"/>
          </a:p>
          <a:p>
            <a:pPr marL="0" indent="0">
              <a:buNone/>
            </a:pPr>
            <a:r>
              <a:rPr sz="2745" dirty="0"/>
              <a:t>In 2013, cybercriminals used a phishing email to gain access to Target's network through a third-party vendor. The attackers installed malware on Target's point-of-sale systems, compromising the credit and debit card information of approximately 40 million customers and personal information of about 70 million more.</a:t>
            </a:r>
            <a:endParaRPr sz="2745" dirty="0"/>
          </a:p>
          <a:p>
            <a:pPr marL="0" indent="0">
              <a:buNone/>
            </a:pPr>
            <a:r>
              <a:rPr sz="2745" b="1" i="1" dirty="0"/>
              <a:t>Impact</a:t>
            </a:r>
            <a:endParaRPr sz="2745" b="1" dirty="0"/>
          </a:p>
          <a:p>
            <a:r>
              <a:rPr sz="2745" dirty="0"/>
              <a:t>Organization: $18.5 million in settlements, reputational damage, and enhanced security costs.</a:t>
            </a:r>
            <a:endParaRPr sz="2745" dirty="0"/>
          </a:p>
          <a:p>
            <a:r>
              <a:rPr sz="2745" dirty="0"/>
              <a:t>Individuals: 40 million card details and 70 million personal records compromised.</a:t>
            </a:r>
            <a:endParaRPr sz="2745" dirty="0"/>
          </a:p>
          <a:p>
            <a:pPr marL="0" indent="0">
              <a:buNone/>
            </a:pPr>
            <a:endParaRPr sz="100" dirty="0"/>
          </a:p>
          <a:p>
            <a:pPr marL="0" indent="0">
              <a:buNone/>
            </a:pPr>
            <a:endParaRPr sz="2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996950" y="1818005"/>
            <a:ext cx="9906000" cy="4613910"/>
          </a:xfrm>
        </p:spPr>
        <p:txBody>
          <a:bodyPr/>
          <a:p>
            <a:pPr marL="0" indent="0">
              <a:buNone/>
            </a:pPr>
            <a:r>
              <a:rPr b="1" i="1" dirty="0">
                <a:sym typeface="+mn-ea"/>
              </a:rPr>
              <a:t>Lessons Learned and Preventative Measures</a:t>
            </a:r>
            <a:endParaRPr b="1" i="1" dirty="0"/>
          </a:p>
          <a:p>
            <a:r>
              <a:rPr dirty="0">
                <a:sym typeface="+mn-ea"/>
              </a:rPr>
              <a:t>Improved network segmentation and monitoring.</a:t>
            </a:r>
            <a:endParaRPr dirty="0"/>
          </a:p>
          <a:p>
            <a:r>
              <a:rPr dirty="0">
                <a:sym typeface="+mn-ea"/>
              </a:rPr>
              <a:t> Tighter access controls for third-party vendors.</a:t>
            </a:r>
            <a:endParaRPr dirty="0"/>
          </a:p>
          <a:p>
            <a:r>
              <a:rPr dirty="0">
                <a:sym typeface="+mn-ea"/>
              </a:rPr>
              <a:t>Better cybersecurity training to recognize phishing.</a:t>
            </a:r>
            <a:endParaRPr dirty="0"/>
          </a:p>
          <a:p>
            <a:r>
              <a:rPr dirty="0">
                <a:sym typeface="+mn-ea"/>
              </a:rPr>
              <a:t>Continuous security assessments.</a:t>
            </a:r>
            <a:endParaRPr dirty="0"/>
          </a:p>
          <a:p>
            <a:endParaRPr lang="en-US"/>
          </a:p>
          <a:p>
            <a:endParaRPr lang="en-US"/>
          </a:p>
          <a:p>
            <a:pPr marL="0" indent="0">
              <a:buNone/>
            </a:pPr>
            <a:r>
              <a:rPr lang="en-US"/>
              <a:t>CONT’D...</a:t>
            </a:r>
            <a:endParaRPr lang="en-US"/>
          </a:p>
        </p:txBody>
      </p:sp>
      <p:sp>
        <p:nvSpPr>
          <p:cNvPr id="3" name="Text Box 2"/>
          <p:cNvSpPr txBox="1"/>
          <p:nvPr/>
        </p:nvSpPr>
        <p:spPr>
          <a:xfrm>
            <a:off x="4057650" y="698500"/>
            <a:ext cx="4064000" cy="645160"/>
          </a:xfrm>
          <a:prstGeom prst="rect">
            <a:avLst/>
          </a:prstGeom>
          <a:noFill/>
        </p:spPr>
        <p:txBody>
          <a:bodyPr wrap="square" rtlCol="0">
            <a:spAutoFit/>
          </a:bodyPr>
          <a:p>
            <a:pPr algn="ctr"/>
            <a:r>
              <a:rPr lang="en-US" sz="3600" b="1" u="sng">
                <a:effectLst>
                  <a:outerShdw blurRad="38100" dist="38100" dir="2700000" algn="tl">
                    <a:srgbClr val="000000">
                      <a:alpha val="43137"/>
                    </a:srgbClr>
                  </a:outerShdw>
                </a:effectLst>
                <a:sym typeface="+mn-ea"/>
              </a:rPr>
              <a:t>CASE STUDY</a:t>
            </a:r>
            <a:endParaRPr lang="en-US" sz="3600" b="1" u="sng">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90488"/>
            <a:ext cx="8229600" cy="1143000"/>
          </a:xfrm>
        </p:spPr>
        <p:txBody>
          <a:bodyPr/>
          <a:lstStyle/>
          <a:p>
            <a:r>
              <a:rPr b="1" u="sng">
                <a:effectLst>
                  <a:outerShdw blurRad="38100" dist="38100" dir="2700000" algn="tl">
                    <a:srgbClr val="000000">
                      <a:alpha val="43137"/>
                    </a:srgbClr>
                  </a:outerShdw>
                </a:effectLst>
              </a:rPr>
              <a:t>Conclusion</a:t>
            </a:r>
            <a:endParaRPr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16406" y="1098550"/>
            <a:ext cx="10076665" cy="5027930"/>
          </a:xfrm>
        </p:spPr>
        <p:txBody>
          <a:bodyPr>
            <a:normAutofit fontScale="67500" lnSpcReduction="20000"/>
          </a:bodyPr>
          <a:lstStyle/>
          <a:p>
            <a:pPr marL="0" indent="0">
              <a:buNone/>
            </a:pPr>
            <a:r>
              <a:rPr sz="4000" dirty="0"/>
              <a:t>Phishing attacks are a significant threat, but by staying vigilant and following best practices, you can protect yourself and your organization. Always be cautious, verify suspicious communications, and report any phishing attempts to help keep everyone safe</a:t>
            </a:r>
            <a:r>
              <a:rPr sz="4000" dirty="0" smtClean="0"/>
              <a:t>.</a:t>
            </a:r>
            <a:endParaRPr lang="en-GB" sz="4000" dirty="0" smtClean="0"/>
          </a:p>
          <a:p>
            <a:pPr marL="0" indent="0">
              <a:buNone/>
            </a:pPr>
            <a:endParaRPr sz="4000" dirty="0"/>
          </a:p>
          <a:p>
            <a:pPr marL="0" indent="0">
              <a:buNone/>
            </a:pPr>
            <a:r>
              <a:rPr sz="4000" b="1" dirty="0"/>
              <a:t>Key Takeaways</a:t>
            </a:r>
            <a:r>
              <a:rPr sz="4000" b="1" dirty="0" smtClean="0"/>
              <a:t>:</a:t>
            </a:r>
            <a:endParaRPr sz="1300" b="1" dirty="0"/>
          </a:p>
          <a:p>
            <a:r>
              <a:rPr sz="4000" dirty="0"/>
              <a:t>Always be vigilant and skeptical of unexpected communications.</a:t>
            </a:r>
            <a:endParaRPr sz="4000" dirty="0"/>
          </a:p>
          <a:p>
            <a:r>
              <a:rPr sz="4000" dirty="0"/>
              <a:t>Educate yourself and others on recognizing phishing attempts.</a:t>
            </a:r>
            <a:endParaRPr sz="4000" dirty="0"/>
          </a:p>
          <a:p>
            <a:r>
              <a:rPr sz="4000" dirty="0"/>
              <a:t>Implement security measures to protect against phishing attacks.</a:t>
            </a:r>
            <a:endParaRPr sz="4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63650" y="387985"/>
            <a:ext cx="9906000" cy="6469380"/>
          </a:xfrm>
        </p:spPr>
        <p:txBody>
          <a:bodyPr/>
          <a:p>
            <a:pPr marL="0" indent="0">
              <a:buNone/>
            </a:pPr>
            <a:r>
              <a:rPr lang="en-US"/>
              <a:t> </a:t>
            </a:r>
            <a:r>
              <a:rPr lang="en-US" sz="3600" b="1" u="sng">
                <a:effectLst>
                  <a:outerShdw blurRad="38100" dist="38100" dir="2700000" algn="tl">
                    <a:srgbClr val="000000">
                      <a:alpha val="43137"/>
                    </a:srgbClr>
                  </a:outerShdw>
                </a:effectLst>
              </a:rPr>
              <a:t>RESOURCES</a:t>
            </a:r>
            <a:endParaRPr lang="en-US" sz="3600" b="1" u="sng">
              <a:effectLst>
                <a:outerShdw blurRad="38100" dist="38100" dir="2700000" algn="tl">
                  <a:srgbClr val="000000">
                    <a:alpha val="43137"/>
                  </a:srgbClr>
                </a:outerShdw>
              </a:effectLst>
            </a:endParaRPr>
          </a:p>
          <a:p>
            <a:r>
              <a:rPr lang="en-US" b="1" u="sng">
                <a:effectLst>
                  <a:outerShdw blurRad="38100" dist="38100" dir="2700000" algn="tl">
                    <a:srgbClr val="000000">
                      <a:alpha val="43137"/>
                    </a:srgbClr>
                  </a:outerShdw>
                </a:effectLst>
              </a:rPr>
              <a:t>https://images.app.goo.gl/PhRNqaVC3kKhjQsQ9</a:t>
            </a:r>
            <a:endParaRPr lang="en-US" b="1" u="sng">
              <a:effectLst>
                <a:outerShdw blurRad="38100" dist="38100" dir="2700000" algn="tl">
                  <a:srgbClr val="000000">
                    <a:alpha val="43137"/>
                  </a:srgbClr>
                </a:outerShdw>
              </a:effectLst>
            </a:endParaRPr>
          </a:p>
          <a:p>
            <a:endParaRPr lang="en-US" b="1" u="sng">
              <a:effectLst>
                <a:outerShdw blurRad="38100" dist="38100" dir="2700000" algn="tl">
                  <a:srgbClr val="000000">
                    <a:alpha val="43137"/>
                  </a:srgbClr>
                </a:outerShdw>
              </a:effectLst>
            </a:endParaRPr>
          </a:p>
          <a:p>
            <a:r>
              <a:rPr lang="en-US" b="1" u="sng">
                <a:effectLst>
                  <a:outerShdw blurRad="38100" dist="38100" dir="2700000" algn="tl">
                    <a:srgbClr val="000000">
                      <a:alpha val="43137"/>
                    </a:srgbClr>
                  </a:outerShdw>
                </a:effectLst>
              </a:rPr>
              <a:t>https://youtu.be/zflsg6TRuos?si=nJn1dQmFQchHNvWo</a:t>
            </a:r>
            <a:endParaRPr lang="en-US" b="1" u="sng">
              <a:effectLst>
                <a:outerShdw blurRad="38100" dist="38100" dir="2700000" algn="tl">
                  <a:srgbClr val="000000">
                    <a:alpha val="43137"/>
                  </a:srgbClr>
                </a:outerShdw>
              </a:effectLst>
            </a:endParaRPr>
          </a:p>
          <a:p>
            <a:endParaRPr lang="en-US" b="1" u="sng">
              <a:effectLst>
                <a:outerShdw blurRad="38100" dist="38100" dir="2700000" algn="tl">
                  <a:srgbClr val="000000">
                    <a:alpha val="43137"/>
                  </a:srgbClr>
                </a:outerShdw>
              </a:effectLst>
            </a:endParaRPr>
          </a:p>
          <a:p>
            <a:r>
              <a:rPr lang="en-US" b="1" u="sng">
                <a:effectLst>
                  <a:outerShdw blurRad="38100" dist="38100" dir="2700000" algn="tl">
                    <a:srgbClr val="000000">
                      <a:alpha val="43137"/>
                    </a:srgbClr>
                  </a:outerShdw>
                </a:effectLst>
              </a:rPr>
              <a:t>https://www.msvu.ca/campus-life/campus-services/it-services/it-security/phishing/phishing-login-form-examples/</a:t>
            </a:r>
            <a:endParaRPr lang="en-US" b="1" u="sng">
              <a:effectLst>
                <a:outerShdw blurRad="38100" dist="38100" dir="2700000" algn="tl">
                  <a:srgbClr val="000000">
                    <a:alpha val="43137"/>
                  </a:srgbClr>
                </a:outerShdw>
              </a:effectLst>
            </a:endParaRPr>
          </a:p>
          <a:p>
            <a:endParaRPr lang="en-US" b="1" u="sng">
              <a:effectLst>
                <a:outerShdw blurRad="38100" dist="38100" dir="2700000" algn="tl">
                  <a:srgbClr val="000000">
                    <a:alpha val="43137"/>
                  </a:srgbClr>
                </a:outerShdw>
              </a:effectLst>
            </a:endParaRPr>
          </a:p>
          <a:p>
            <a:r>
              <a:rPr lang="en-US" b="1" u="sng">
                <a:effectLst>
                  <a:outerShdw blurRad="38100" dist="38100" dir="2700000" algn="tl">
                    <a:srgbClr val="000000">
                      <a:alpha val="43137"/>
                    </a:srgbClr>
                  </a:outerShdw>
                </a:effectLst>
              </a:rPr>
              <a:t>https://images.app.goo.gl/PhRNqaVC3kKhjQsQ9</a:t>
            </a:r>
            <a:endParaRPr lang="en-US" b="1" u="sng">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955"/>
            <a:ext cx="8229600" cy="5256530"/>
          </a:xfrm>
        </p:spPr>
        <p:txBody>
          <a:bodyPr>
            <a:noAutofit/>
          </a:bodyPr>
          <a:lstStyle/>
          <a:p>
            <a:r>
              <a:rPr sz="8000" b="1">
                <a:sym typeface="+mn-ea"/>
              </a:rPr>
              <a:t>Questions and Answers</a:t>
            </a:r>
            <a:endParaRPr sz="8000" b="1">
              <a:sym typeface="+mn-ea"/>
            </a:endParaRPr>
          </a:p>
        </p:txBody>
      </p:sp>
      <p:sp>
        <p:nvSpPr>
          <p:cNvPr id="3" name="Content Placeholder 2"/>
          <p:cNvSpPr>
            <a:spLocks noGrp="1"/>
          </p:cNvSpPr>
          <p:nvPr>
            <p:ph idx="1"/>
          </p:nvPr>
        </p:nvSpPr>
        <p:spPr>
          <a:xfrm>
            <a:off x="1981200" y="4317366"/>
            <a:ext cx="8229600" cy="1809115"/>
          </a:xfrm>
        </p:spPr>
        <p:txBody>
          <a:bodyPr/>
          <a:lstStyle/>
          <a:p>
            <a:pPr marL="0" indent="0">
              <a:buNone/>
            </a:pPr>
            <a:r>
              <a:rPr lang="en-US"/>
              <a:t>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06730" y="161925"/>
            <a:ext cx="7433945" cy="1038225"/>
          </a:xfrm>
        </p:spPr>
        <p:txBody>
          <a:bodyPr/>
          <a:p>
            <a:pPr algn="ctr"/>
            <a:r>
              <a:rPr lang="en-US" sz="3600" b="1" u="sng">
                <a:effectLst>
                  <a:outerShdw blurRad="38100" dist="38100" dir="2700000" algn="tl">
                    <a:srgbClr val="000000">
                      <a:alpha val="43137"/>
                    </a:srgbClr>
                  </a:outerShdw>
                </a:effectLst>
              </a:rPr>
              <a:t>outline</a:t>
            </a:r>
            <a:endParaRPr lang="en-US" sz="3600" b="1" u="sng">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374265" y="1504950"/>
            <a:ext cx="10238105" cy="5457190"/>
          </a:xfrm>
        </p:spPr>
        <p:txBody>
          <a:bodyPr>
            <a:noAutofit/>
          </a:bodyPr>
          <a:p>
            <a:pPr marL="342900" indent="-342900">
              <a:buFont typeface="Arial" panose="020B0604020202020204" pitchFamily="34" charset="0"/>
              <a:buChar char="•"/>
            </a:pPr>
            <a:r>
              <a:rPr lang="en-US" sz="2400">
                <a:solidFill>
                  <a:schemeClr val="tx1"/>
                </a:solidFill>
              </a:rPr>
              <a:t>Recognizing Phishing Emails</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Recognizing Phishing Websites </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Social Engineering Tactics </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Common Social Engineering Techniques</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Best Practices To Avoid Phishing Attacks </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Case Study</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Conclusion </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References</a:t>
            </a:r>
            <a:endParaRPr lang="en-US" sz="2400">
              <a:solidFill>
                <a:schemeClr val="tx1"/>
              </a:solidFill>
            </a:endParaRPr>
          </a:p>
          <a:p>
            <a:pPr marL="342900" indent="-342900">
              <a:buFont typeface="Arial" panose="020B0604020202020204" pitchFamily="34" charset="0"/>
              <a:buChar char="•"/>
            </a:pPr>
            <a:r>
              <a:rPr lang="en-US" sz="2400">
                <a:solidFill>
                  <a:schemeClr val="tx1"/>
                </a:solidFill>
              </a:rPr>
              <a:t>Questions And Answers</a:t>
            </a:r>
            <a:endParaRPr lang="en-US" sz="240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97816"/>
            <a:ext cx="7772400" cy="1470025"/>
          </a:xfrm>
        </p:spPr>
        <p:txBody>
          <a:bodyPr/>
          <a:lstStyle/>
          <a:p>
            <a:r>
              <a:rPr sz="3600" b="1" u="sng">
                <a:effectLst>
                  <a:outerShdw blurRad="38100" dist="38100" dir="2700000" algn="tl">
                    <a:srgbClr val="000000">
                      <a:alpha val="43137"/>
                    </a:srgbClr>
                  </a:outerShdw>
                </a:effectLst>
                <a:latin typeface="Georgia" panose="02040502050405020303" charset="0"/>
                <a:cs typeface="Georgia" panose="02040502050405020303" charset="0"/>
              </a:rPr>
              <a:t>Recognizing and Avoiding Phishing Attacks</a:t>
            </a:r>
            <a:endParaRPr sz="3600" b="1" u="sng">
              <a:effectLst>
                <a:outerShdw blurRad="38100" dist="38100" dir="2700000" algn="tl">
                  <a:srgbClr val="000000">
                    <a:alpha val="43137"/>
                  </a:srgbClr>
                </a:outerShdw>
              </a:effectLst>
              <a:latin typeface="Georgia" panose="02040502050405020303" charset="0"/>
              <a:cs typeface="Georgia" panose="02040502050405020303" charset="0"/>
            </a:endParaRPr>
          </a:p>
        </p:txBody>
      </p:sp>
      <p:sp>
        <p:nvSpPr>
          <p:cNvPr id="3" name="Subtitle 2"/>
          <p:cNvSpPr>
            <a:spLocks noGrp="1"/>
          </p:cNvSpPr>
          <p:nvPr>
            <p:ph type="subTitle" idx="1"/>
          </p:nvPr>
        </p:nvSpPr>
        <p:spPr>
          <a:xfrm>
            <a:off x="2097743" y="1836420"/>
            <a:ext cx="9744972" cy="4904740"/>
          </a:xfrm>
        </p:spPr>
        <p:txBody>
          <a:bodyPr>
            <a:normAutofit/>
          </a:bodyPr>
          <a:lstStyle/>
          <a:p>
            <a:pPr algn="l"/>
            <a:r>
              <a:rPr lang="en-US" sz="2400" b="1" u="sng" dirty="0">
                <a:solidFill>
                  <a:schemeClr val="tx1"/>
                </a:solidFill>
                <a:cs typeface="+mn-lt"/>
              </a:rPr>
              <a:t>Objectives</a:t>
            </a:r>
            <a:endParaRPr lang="en-US" sz="2400" b="1" u="sng" dirty="0">
              <a:solidFill>
                <a:schemeClr val="tx1"/>
              </a:solidFill>
              <a:cs typeface="+mn-lt"/>
            </a:endParaRPr>
          </a:p>
          <a:p>
            <a:pPr marL="342900" indent="-342900" algn="l">
              <a:buClr>
                <a:srgbClr val="000000"/>
              </a:buClr>
              <a:buFont typeface="Wingdings" panose="05000000000000000000" pitchFamily="2" charset="2"/>
              <a:buChar char="Ø"/>
            </a:pPr>
            <a:r>
              <a:rPr lang="en-US" sz="2400" dirty="0">
                <a:solidFill>
                  <a:schemeClr val="tx1"/>
                </a:solidFill>
                <a:cs typeface="+mn-lt"/>
              </a:rPr>
              <a:t>Understand what phishing is and its various forms</a:t>
            </a:r>
            <a:r>
              <a:rPr lang="en-US" sz="2400" dirty="0" smtClean="0">
                <a:solidFill>
                  <a:schemeClr val="tx1"/>
                </a:solidFill>
                <a:cs typeface="+mn-lt"/>
              </a:rPr>
              <a:t>.</a:t>
            </a:r>
            <a:endParaRPr lang="en-US" sz="2400" dirty="0">
              <a:solidFill>
                <a:schemeClr val="tx1"/>
              </a:solidFill>
              <a:cs typeface="+mn-lt"/>
            </a:endParaRPr>
          </a:p>
          <a:p>
            <a:pPr marL="342900" indent="-342900" algn="l">
              <a:buClr>
                <a:srgbClr val="000000"/>
              </a:buClr>
              <a:buFont typeface="Wingdings" panose="05000000000000000000" pitchFamily="2" charset="2"/>
              <a:buChar char="Ø"/>
            </a:pPr>
            <a:r>
              <a:rPr lang="en-US" sz="2400" dirty="0">
                <a:solidFill>
                  <a:schemeClr val="tx1"/>
                </a:solidFill>
                <a:cs typeface="+mn-lt"/>
              </a:rPr>
              <a:t>Recognize common signs of phishing emails and websites</a:t>
            </a:r>
            <a:r>
              <a:rPr lang="en-US" sz="2400" dirty="0" smtClean="0">
                <a:solidFill>
                  <a:schemeClr val="tx1"/>
                </a:solidFill>
                <a:cs typeface="+mn-lt"/>
              </a:rPr>
              <a:t>.</a:t>
            </a:r>
            <a:endParaRPr lang="en-US" sz="2400" dirty="0">
              <a:solidFill>
                <a:schemeClr val="tx1"/>
              </a:solidFill>
              <a:cs typeface="+mn-lt"/>
            </a:endParaRPr>
          </a:p>
          <a:p>
            <a:pPr marL="342900" indent="-342900" algn="l">
              <a:buClr>
                <a:srgbClr val="000000"/>
              </a:buClr>
              <a:buFont typeface="Wingdings" panose="05000000000000000000" pitchFamily="2" charset="2"/>
              <a:buChar char="Ø"/>
            </a:pPr>
            <a:r>
              <a:rPr lang="en-US" sz="2400" dirty="0">
                <a:solidFill>
                  <a:schemeClr val="tx1"/>
                </a:solidFill>
                <a:cs typeface="+mn-lt"/>
              </a:rPr>
              <a:t>Learn about social engineering tactics used in phishing</a:t>
            </a:r>
            <a:r>
              <a:rPr lang="en-US" sz="2400" dirty="0" smtClean="0">
                <a:solidFill>
                  <a:schemeClr val="tx1"/>
                </a:solidFill>
                <a:cs typeface="+mn-lt"/>
              </a:rPr>
              <a:t>.</a:t>
            </a:r>
            <a:endParaRPr lang="en-US" sz="2400" dirty="0">
              <a:solidFill>
                <a:schemeClr val="tx1"/>
              </a:solidFill>
              <a:cs typeface="+mn-lt"/>
            </a:endParaRPr>
          </a:p>
          <a:p>
            <a:pPr marL="342900" indent="-342900" algn="l">
              <a:buClr>
                <a:srgbClr val="000000"/>
              </a:buClr>
              <a:buFont typeface="Wingdings" panose="05000000000000000000" pitchFamily="2" charset="2"/>
              <a:buChar char="Ø"/>
            </a:pPr>
            <a:r>
              <a:rPr lang="en-US" sz="2400" dirty="0">
                <a:solidFill>
                  <a:schemeClr val="tx1"/>
                </a:solidFill>
                <a:cs typeface="+mn-lt"/>
              </a:rPr>
              <a:t>Implement best practices to avoid P</a:t>
            </a:r>
            <a:r>
              <a:rPr lang="en-US" sz="2400" dirty="0" smtClean="0">
                <a:solidFill>
                  <a:schemeClr val="tx1"/>
                </a:solidFill>
                <a:cs typeface="+mn-lt"/>
              </a:rPr>
              <a:t>hishing </a:t>
            </a:r>
            <a:r>
              <a:rPr lang="en-US" sz="2400" dirty="0">
                <a:solidFill>
                  <a:schemeClr val="tx1"/>
                </a:solidFill>
                <a:cs typeface="+mn-lt"/>
              </a:rPr>
              <a:t>attacks.</a:t>
            </a:r>
            <a:endParaRPr lang="en-US" sz="2400" dirty="0">
              <a:solidFill>
                <a:schemeClr val="tx1"/>
              </a:solidFill>
              <a:cs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1413" y="618518"/>
            <a:ext cx="9905998" cy="1478570"/>
          </a:xfrm>
        </p:spPr>
        <p:txBody>
          <a:bodyPr/>
          <a:lstStyle/>
          <a:p>
            <a:r>
              <a:rPr b="1" u="sng">
                <a:effectLst>
                  <a:outerShdw blurRad="38100" dist="38100" dir="2700000" algn="tl">
                    <a:srgbClr val="000000">
                      <a:alpha val="43137"/>
                    </a:srgbClr>
                  </a:outerShdw>
                </a:effectLst>
              </a:rPr>
              <a:t>Introduction to Phishing</a:t>
            </a:r>
            <a:endParaRPr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1" y="1600200"/>
            <a:ext cx="8687435" cy="4526280"/>
          </a:xfrm>
        </p:spPr>
        <p:txBody>
          <a:bodyPr/>
          <a:lstStyle/>
          <a:p>
            <a:pPr marL="0" indent="0">
              <a:buNone/>
            </a:pPr>
            <a:r>
              <a:rPr b="1"/>
              <a:t>What is Phishing?</a:t>
            </a:r>
            <a:endParaRPr b="1"/>
          </a:p>
          <a:p>
            <a:pPr marL="0" indent="0">
              <a:buNone/>
            </a:pPr>
            <a:endParaRPr sz="1200" b="1"/>
          </a:p>
          <a:p>
            <a:pPr marL="0" indent="0">
              <a:buNone/>
            </a:pPr>
            <a:r>
              <a:t> </a:t>
            </a:r>
            <a:r>
              <a:rPr lang="en-US"/>
              <a:t>Phishing is a type of cyber attack, whereby an attacker makes a </a:t>
            </a:r>
            <a:r>
              <a:rPr>
                <a:latin typeface="Candara" panose="020E0502030303020204" pitchFamily="34" charset="0"/>
                <a:cs typeface="Candara" panose="020E0502030303020204" pitchFamily="34" charset="0"/>
              </a:rPr>
              <a:t>fraudulent attempt to obtain sensitive information by disguising as a trustworthy entity.</a:t>
            </a:r>
            <a:r>
              <a:rPr lang="en-US">
                <a:latin typeface="Candara" panose="020E0502030303020204" pitchFamily="34" charset="0"/>
                <a:cs typeface="Candara" panose="020E0502030303020204" pitchFamily="34" charset="0"/>
              </a:rPr>
              <a:t> These attacks are often conducted  through emails,websites, and other communication channels.</a:t>
            </a:r>
            <a:endParaRPr lang="en-US">
              <a:latin typeface="Candara" panose="020E0502030303020204" pitchFamily="34" charset="0"/>
              <a:cs typeface="Candara" panose="020E0502030303020204" pitchFamily="34" charset="0"/>
            </a:endParaRPr>
          </a:p>
          <a:p>
            <a:pPr marL="0" indent="0">
              <a:buNone/>
            </a:pPr>
            <a:endParaRPr>
              <a:latin typeface="Candara" panose="020E0502030303020204" pitchFamily="34" charset="0"/>
              <a:cs typeface="Candara" panose="020E0502030303020204" pitchFamily="34" charset="0"/>
            </a:endParaRPr>
          </a:p>
          <a:p>
            <a:pPr marL="0" indent="0">
              <a:buNone/>
            </a:pPr>
            <a:endParaRPr>
              <a:latin typeface="Candara" panose="020E0502030303020204" pitchFamily="34" charset="0"/>
              <a:cs typeface="Candara" panose="020E0502030303020204" pitchFamily="34" charset="0"/>
            </a:endParaRPr>
          </a:p>
          <a:p>
            <a:pPr marL="0" indent="0">
              <a:buNone/>
            </a:pPr>
            <a:endParaRPr>
              <a:latin typeface="Candara" panose="020E0502030303020204" pitchFamily="34" charset="0"/>
              <a:cs typeface="Candara" panose="020E0502030303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62547"/>
            <a:ext cx="8229600" cy="1143000"/>
          </a:xfrm>
        </p:spPr>
        <p:txBody>
          <a:bodyPr/>
          <a:lstStyle/>
          <a:p>
            <a:r>
              <a:rPr b="1" u="sng" dirty="0">
                <a:effectLst>
                  <a:outerShdw blurRad="38100" dist="38100" dir="2700000" algn="tl">
                    <a:srgbClr val="000000">
                      <a:alpha val="43137"/>
                    </a:srgbClr>
                  </a:outerShdw>
                </a:effectLst>
              </a:rPr>
              <a:t>Types of Phishing Attacks</a:t>
            </a:r>
            <a:endParaRPr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7686" y="1080136"/>
            <a:ext cx="8870315" cy="5710555"/>
          </a:xfrm>
        </p:spPr>
        <p:txBody>
          <a:bodyPr/>
          <a:lstStyle/>
          <a:p>
            <a:r>
              <a:rPr b="1" dirty="0" smtClean="0"/>
              <a:t>Email </a:t>
            </a:r>
            <a:r>
              <a:rPr b="1" dirty="0"/>
              <a:t>Phishing</a:t>
            </a:r>
            <a:r>
              <a:rPr dirty="0"/>
              <a:t>: Fraudulent emails that appear to be from legitimate sources.</a:t>
            </a:r>
            <a:endParaRPr dirty="0"/>
          </a:p>
          <a:p>
            <a:endParaRPr sz="1000" dirty="0"/>
          </a:p>
          <a:p>
            <a:r>
              <a:rPr b="1" dirty="0" smtClean="0"/>
              <a:t>Spear </a:t>
            </a:r>
            <a:r>
              <a:rPr b="1" dirty="0"/>
              <a:t>Phishing</a:t>
            </a:r>
            <a:r>
              <a:rPr dirty="0"/>
              <a:t>: Targeted phishing attacks directed at specific individuals or organizations.</a:t>
            </a:r>
            <a:endParaRPr dirty="0"/>
          </a:p>
          <a:p>
            <a:endParaRPr sz="1200" dirty="0"/>
          </a:p>
          <a:p>
            <a:r>
              <a:rPr b="1" dirty="0" smtClean="0"/>
              <a:t>Whaling</a:t>
            </a:r>
            <a:r>
              <a:rPr dirty="0"/>
              <a:t>: Phishing attacks aimed at senior executives and other high-profile targets.</a:t>
            </a:r>
            <a:endParaRPr dirty="0"/>
          </a:p>
          <a:p>
            <a:endParaRPr sz="1200" dirty="0"/>
          </a:p>
          <a:p>
            <a:r>
              <a:rPr b="1" dirty="0" err="1" smtClean="0"/>
              <a:t>Smishin</a:t>
            </a:r>
            <a:r>
              <a:rPr lang="en-US" b="1" dirty="0" err="1"/>
              <a:t>g</a:t>
            </a:r>
            <a:r>
              <a:rPr dirty="0"/>
              <a:t>: Phishing attacks conducted via SMS messages.</a:t>
            </a:r>
            <a:endParaRPr dirty="0"/>
          </a:p>
          <a:p>
            <a:endParaRPr sz="1200" dirty="0"/>
          </a:p>
          <a:p>
            <a:r>
              <a:rPr b="1" dirty="0" smtClean="0"/>
              <a:t>Vishing</a:t>
            </a:r>
            <a:r>
              <a:rPr dirty="0"/>
              <a:t>: Phishing attacks conducted via voice calls.</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1605" y="57785"/>
            <a:ext cx="9502775" cy="1143000"/>
          </a:xfrm>
        </p:spPr>
        <p:txBody>
          <a:bodyPr/>
          <a:lstStyle/>
          <a:p>
            <a:r>
              <a:rPr b="1" u="sng">
                <a:effectLst>
                  <a:outerShdw blurRad="38100" dist="38100" dir="2700000" algn="tl">
                    <a:srgbClr val="000000">
                      <a:alpha val="43137"/>
                    </a:srgbClr>
                  </a:outerShdw>
                </a:effectLst>
              </a:rPr>
              <a:t>Recognizing Phishing Emails</a:t>
            </a:r>
            <a:endParaRPr b="1"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42795" y="1497330"/>
            <a:ext cx="8996680" cy="5360670"/>
          </a:xfrm>
        </p:spPr>
        <p:txBody>
          <a:bodyPr/>
          <a:lstStyle/>
          <a:p>
            <a:pPr marL="0" indent="0">
              <a:buNone/>
            </a:pPr>
            <a:r>
              <a:rPr b="1" dirty="0"/>
              <a:t>Red Flags in Phishing Emails</a:t>
            </a:r>
            <a:r>
              <a:rPr lang="en-US" b="1" dirty="0"/>
              <a:t>...</a:t>
            </a:r>
            <a:endParaRPr lang="en-US" b="1" dirty="0"/>
          </a:p>
          <a:p>
            <a:pPr marL="0" indent="0">
              <a:buNone/>
            </a:pPr>
            <a:endParaRPr sz="1200" b="1" dirty="0"/>
          </a:p>
          <a:p>
            <a:r>
              <a:rPr dirty="0" smtClean="0"/>
              <a:t>Generic </a:t>
            </a:r>
            <a:r>
              <a:rPr dirty="0"/>
              <a:t>greetings (e.g., 'Dear Customer').</a:t>
            </a:r>
            <a:endParaRPr dirty="0"/>
          </a:p>
          <a:p>
            <a:r>
              <a:rPr lang="en-GB" dirty="0" smtClean="0"/>
              <a:t>Suspicious sender email addresses.</a:t>
            </a:r>
            <a:endParaRPr lang="en-GB" dirty="0" smtClean="0"/>
          </a:p>
          <a:p>
            <a:r>
              <a:rPr dirty="0" smtClean="0"/>
              <a:t>Urgent </a:t>
            </a:r>
            <a:r>
              <a:rPr dirty="0"/>
              <a:t>or threatening language.</a:t>
            </a:r>
            <a:endParaRPr dirty="0"/>
          </a:p>
          <a:p>
            <a:r>
              <a:rPr lang="en-US" dirty="0"/>
              <a:t>Unusual r</a:t>
            </a:r>
            <a:r>
              <a:rPr dirty="0"/>
              <a:t>equests for personal information.</a:t>
            </a:r>
            <a:endParaRPr dirty="0"/>
          </a:p>
          <a:p>
            <a:r>
              <a:rPr dirty="0"/>
              <a:t>Unusual attachments or links.</a:t>
            </a:r>
            <a:endParaRPr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058" y="551181"/>
            <a:ext cx="8229600" cy="437515"/>
          </a:xfrm>
        </p:spPr>
        <p:txBody>
          <a:bodyPr>
            <a:noAutofit/>
          </a:bodyPr>
          <a:lstStyle/>
          <a:p>
            <a:pPr algn="l"/>
            <a:r>
              <a:rPr lang="en-US" sz="2400" dirty="0"/>
              <a:t>Example of a phishing email</a:t>
            </a:r>
            <a:endParaRPr lang="en-US" sz="2400" dirty="0"/>
          </a:p>
        </p:txBody>
      </p:sp>
      <p:pic>
        <p:nvPicPr>
          <p:cNvPr id="4" name="Content Placeholder 3" descr="6241eaef90b6e867159c3c1c_Scam email example - too good to be true"/>
          <p:cNvPicPr>
            <a:picLocks noGrp="1" noChangeAspect="1"/>
          </p:cNvPicPr>
          <p:nvPr>
            <p:ph idx="1"/>
          </p:nvPr>
        </p:nvPicPr>
        <p:blipFill>
          <a:blip r:embed="rId1"/>
          <a:stretch>
            <a:fillRect/>
          </a:stretch>
        </p:blipFill>
        <p:spPr>
          <a:xfrm>
            <a:off x="0" y="988696"/>
            <a:ext cx="12192000" cy="58693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3490" y="172720"/>
            <a:ext cx="10078085" cy="1143000"/>
          </a:xfrm>
        </p:spPr>
        <p:txBody>
          <a:bodyPr>
            <a:normAutofit/>
          </a:bodyPr>
          <a:lstStyle/>
          <a:p>
            <a:r>
              <a:rPr b="1" u="sng" dirty="0">
                <a:effectLst>
                  <a:outerShdw blurRad="38100" dist="38100" dir="2700000" algn="tl">
                    <a:srgbClr val="000000">
                      <a:alpha val="43137"/>
                    </a:srgbClr>
                  </a:outerShdw>
                </a:effectLst>
                <a:cs typeface="+mj-lt"/>
              </a:rPr>
              <a:t>Recognizing Phishing Websites</a:t>
            </a:r>
            <a:endParaRPr b="1" u="sng" dirty="0">
              <a:effectLst>
                <a:outerShdw blurRad="38100" dist="38100" dir="2700000" algn="tl">
                  <a:srgbClr val="000000">
                    <a:alpha val="43137"/>
                  </a:srgbClr>
                </a:outerShdw>
              </a:effectLst>
              <a:cs typeface="+mj-lt"/>
            </a:endParaRPr>
          </a:p>
        </p:txBody>
      </p:sp>
      <p:sp>
        <p:nvSpPr>
          <p:cNvPr id="3" name="Content Placeholder 2"/>
          <p:cNvSpPr>
            <a:spLocks noGrp="1"/>
          </p:cNvSpPr>
          <p:nvPr>
            <p:ph idx="1"/>
          </p:nvPr>
        </p:nvSpPr>
        <p:spPr>
          <a:xfrm>
            <a:off x="1524000" y="1600201"/>
            <a:ext cx="9144000" cy="5098415"/>
          </a:xfrm>
        </p:spPr>
        <p:txBody>
          <a:bodyPr>
            <a:normAutofit/>
          </a:bodyPr>
          <a:lstStyle/>
          <a:p>
            <a:pPr marL="0" indent="0">
              <a:buNone/>
            </a:pPr>
            <a:r>
              <a:rPr b="1" dirty="0">
                <a:latin typeface="+mj-lt"/>
              </a:rPr>
              <a:t>Identifying Fake Websites</a:t>
            </a:r>
            <a:r>
              <a:rPr b="1" dirty="0" smtClean="0">
                <a:latin typeface="+mj-lt"/>
              </a:rPr>
              <a:t>:</a:t>
            </a:r>
            <a:endParaRPr lang="en-GB" b="1" dirty="0" smtClean="0">
              <a:latin typeface="+mj-lt"/>
            </a:endParaRPr>
          </a:p>
          <a:p>
            <a:pPr marL="0" indent="0">
              <a:buNone/>
            </a:pPr>
            <a:endParaRPr b="1" dirty="0">
              <a:latin typeface="+mj-lt"/>
            </a:endParaRPr>
          </a:p>
          <a:p>
            <a:r>
              <a:rPr dirty="0">
                <a:cs typeface="+mn-lt"/>
              </a:rPr>
              <a:t>Check the URL for slight misspellings or unusual domains</a:t>
            </a:r>
            <a:r>
              <a:rPr dirty="0" smtClean="0">
                <a:cs typeface="+mn-lt"/>
              </a:rPr>
              <a:t>.</a:t>
            </a:r>
            <a:endParaRPr dirty="0">
              <a:cs typeface="+mn-lt"/>
            </a:endParaRPr>
          </a:p>
          <a:p>
            <a:r>
              <a:rPr dirty="0">
                <a:cs typeface="+mn-lt"/>
              </a:rPr>
              <a:t>Look for HTTPS and a padlock icon</a:t>
            </a:r>
            <a:r>
              <a:rPr dirty="0" smtClean="0">
                <a:cs typeface="+mn-lt"/>
              </a:rPr>
              <a:t>.</a:t>
            </a:r>
            <a:endParaRPr dirty="0">
              <a:cs typeface="+mn-lt"/>
            </a:endParaRPr>
          </a:p>
          <a:p>
            <a:r>
              <a:rPr dirty="0">
                <a:cs typeface="+mn-lt"/>
              </a:rPr>
              <a:t>Be wary of pop-ups asking for personal information</a:t>
            </a:r>
            <a:r>
              <a:rPr dirty="0" smtClean="0">
                <a:cs typeface="+mn-lt"/>
              </a:rPr>
              <a:t>.</a:t>
            </a:r>
            <a:endParaRPr dirty="0">
              <a:cs typeface="+mn-lt"/>
            </a:endParaRPr>
          </a:p>
          <a:p>
            <a:r>
              <a:rPr dirty="0">
                <a:cs typeface="+mn-lt"/>
              </a:rPr>
              <a:t>Check for poor design or language errors.</a:t>
            </a:r>
            <a:endParaRPr dirty="0">
              <a:cs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956"/>
            <a:ext cx="8229600" cy="549275"/>
          </a:xfrm>
        </p:spPr>
        <p:txBody>
          <a:bodyPr>
            <a:noAutofit/>
          </a:bodyPr>
          <a:lstStyle/>
          <a:p>
            <a:pPr algn="l"/>
            <a:r>
              <a:rPr lang="en-US" sz="2000" dirty="0"/>
              <a:t>Example of a Phishing website...</a:t>
            </a:r>
            <a:endParaRPr lang="en-US" sz="2000" dirty="0"/>
          </a:p>
        </p:txBody>
      </p:sp>
      <p:pic>
        <p:nvPicPr>
          <p:cNvPr id="4" name="Content Placeholder 3" descr="LoginExample3"/>
          <p:cNvPicPr>
            <a:picLocks noGrp="1" noChangeAspect="1"/>
          </p:cNvPicPr>
          <p:nvPr>
            <p:ph idx="1"/>
          </p:nvPr>
        </p:nvPicPr>
        <p:blipFill>
          <a:blip r:embed="rId1"/>
          <a:stretch>
            <a:fillRect/>
          </a:stretch>
        </p:blipFill>
        <p:spPr>
          <a:xfrm>
            <a:off x="0" y="833755"/>
            <a:ext cx="12192000" cy="60337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4684</Words>
  <Application>WPS Presentation</Application>
  <PresentationFormat>Widescreen</PresentationFormat>
  <Paragraphs>160</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Trebuchet MS</vt:lpstr>
      <vt:lpstr>Georgia</vt:lpstr>
      <vt:lpstr>Candara</vt:lpstr>
      <vt:lpstr>Microsoft YaHei</vt:lpstr>
      <vt:lpstr>Arial Unicode MS</vt:lpstr>
      <vt:lpstr>Calibri</vt:lpstr>
      <vt:lpstr>Circuit</vt:lpstr>
      <vt:lpstr>PHISHING            AWARENESS   TRAINING</vt:lpstr>
      <vt:lpstr>outline</vt:lpstr>
      <vt:lpstr>Recognizing and Avoiding Phishing Attacks</vt:lpstr>
      <vt:lpstr>Introduction to Phishing</vt:lpstr>
      <vt:lpstr>Types of Phishing Attacks</vt:lpstr>
      <vt:lpstr>Recognizing Phishing Emails</vt:lpstr>
      <vt:lpstr>Example of a phishing email</vt:lpstr>
      <vt:lpstr>Recognizing Phishing Websites</vt:lpstr>
      <vt:lpstr>Example of a Phishing website...</vt:lpstr>
      <vt:lpstr>Social Engineering Tactics</vt:lpstr>
      <vt:lpstr>Common Social Engineering Techniques</vt:lpstr>
      <vt:lpstr>Best Practices to Avoid Phishing Attacks</vt:lpstr>
      <vt:lpstr>Best Practices to Avoid Phishing Attacks</vt:lpstr>
      <vt:lpstr>Case Study</vt:lpstr>
      <vt:lpstr>PowerPoint 演示文稿</vt:lpstr>
      <vt:lpstr>Conclusion</vt:lpstr>
      <vt:lpstr>PowerPoint 演示文稿</vt:lpstr>
      <vt:lpstr>Questions and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Papas Server</dc:creator>
  <dc:description>generated using python-pptx</dc:description>
  <cp:lastModifiedBy>kusioboadum2744</cp:lastModifiedBy>
  <cp:revision>15</cp:revision>
  <dcterms:created xsi:type="dcterms:W3CDTF">2013-01-27T09:14:00Z</dcterms:created>
  <dcterms:modified xsi:type="dcterms:W3CDTF">2024-08-05T20:18:35Z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3EE807285B9F4C389AB6FE37BFB3290C_13</vt:lpwstr>
  </property>
  <property fmtid="{D5CDD505-2E9C-101B-9397-08002B2CF9AE}" pid="3" name="KSOProductBuildVer">
    <vt:lpwstr>1033-12.2.0.17545</vt:lpwstr>
  </property>
</Properties>
</file>