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00"/>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FF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53573" y="0"/>
            <a:ext cx="2920930" cy="1354216"/>
          </a:xfrm>
          <a:prstGeom prst="rect">
            <a:avLst/>
          </a:prstGeom>
        </p:spPr>
      </p:pic>
      <p:sp>
        <p:nvSpPr>
          <p:cNvPr id="17" name="bg object 17"/>
          <p:cNvSpPr/>
          <p:nvPr/>
        </p:nvSpPr>
        <p:spPr>
          <a:xfrm>
            <a:off x="3074504" y="19117"/>
            <a:ext cx="8964295" cy="1355090"/>
          </a:xfrm>
          <a:custGeom>
            <a:avLst/>
            <a:gdLst/>
            <a:ahLst/>
            <a:cxnLst/>
            <a:rect l="l" t="t" r="r" b="b"/>
            <a:pathLst>
              <a:path w="8964295" h="1355090">
                <a:moveTo>
                  <a:pt x="8963999" y="1354499"/>
                </a:moveTo>
                <a:lnTo>
                  <a:pt x="0" y="1354499"/>
                </a:lnTo>
                <a:lnTo>
                  <a:pt x="0" y="0"/>
                </a:lnTo>
                <a:lnTo>
                  <a:pt x="8963999" y="0"/>
                </a:lnTo>
                <a:lnTo>
                  <a:pt x="8963999" y="1354499"/>
                </a:lnTo>
                <a:close/>
              </a:path>
            </a:pathLst>
          </a:custGeom>
          <a:solidFill>
            <a:srgbClr val="2E75B5"/>
          </a:solidFill>
        </p:spPr>
        <p:txBody>
          <a:bodyPr wrap="square" lIns="0" tIns="0" rIns="0" bIns="0" rtlCol="0"/>
          <a:lstStyle/>
          <a:p>
            <a:endParaRPr/>
          </a:p>
        </p:txBody>
      </p:sp>
      <p:sp>
        <p:nvSpPr>
          <p:cNvPr id="2" name="Holder 2"/>
          <p:cNvSpPr>
            <a:spLocks noGrp="1"/>
          </p:cNvSpPr>
          <p:nvPr>
            <p:ph type="title"/>
          </p:nvPr>
        </p:nvSpPr>
        <p:spPr>
          <a:xfrm>
            <a:off x="3208518" y="28261"/>
            <a:ext cx="8769985" cy="1000760"/>
          </a:xfrm>
          <a:prstGeom prst="rect">
            <a:avLst/>
          </a:prstGeom>
        </p:spPr>
        <p:txBody>
          <a:bodyPr wrap="square" lIns="0" tIns="0" rIns="0" bIns="0">
            <a:spAutoFit/>
          </a:bodyPr>
          <a:lstStyle>
            <a:lvl1pPr>
              <a:defRPr sz="3200" b="1" i="0">
                <a:solidFill>
                  <a:srgbClr val="FFFF00"/>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38997" y="52074"/>
            <a:ext cx="8769985" cy="505267"/>
          </a:xfrm>
          <a:prstGeom prst="rect">
            <a:avLst/>
          </a:prstGeom>
        </p:spPr>
        <p:txBody>
          <a:bodyPr vert="horz" wrap="square" lIns="0" tIns="12700" rIns="0" bIns="0" rtlCol="0">
            <a:spAutoFit/>
          </a:bodyPr>
          <a:lstStyle/>
          <a:p>
            <a:pPr marL="793750" marR="5080" indent="-781685">
              <a:lnSpc>
                <a:spcPct val="100000"/>
              </a:lnSpc>
              <a:spcBef>
                <a:spcPts val="100"/>
              </a:spcBef>
            </a:pPr>
            <a:r>
              <a:rPr lang="en-US" spc="-10" dirty="0"/>
              <a:t>Keylogger Software for Monitoring and Surveillance</a:t>
            </a:r>
            <a:endParaRPr spc="-10" dirty="0"/>
          </a:p>
        </p:txBody>
      </p:sp>
      <p:sp>
        <p:nvSpPr>
          <p:cNvPr id="3" name="object 3"/>
          <p:cNvSpPr txBox="1"/>
          <p:nvPr/>
        </p:nvSpPr>
        <p:spPr>
          <a:xfrm>
            <a:off x="4839135" y="683618"/>
            <a:ext cx="5871873" cy="289823"/>
          </a:xfrm>
          <a:prstGeom prst="rect">
            <a:avLst/>
          </a:prstGeom>
        </p:spPr>
        <p:txBody>
          <a:bodyPr vert="horz" wrap="square" lIns="0" tIns="12700" rIns="0" bIns="0" rtlCol="0">
            <a:spAutoFit/>
          </a:bodyPr>
          <a:lstStyle/>
          <a:p>
            <a:pPr marL="12700">
              <a:lnSpc>
                <a:spcPct val="100000"/>
              </a:lnSpc>
              <a:spcBef>
                <a:spcPts val="100"/>
              </a:spcBef>
            </a:pPr>
            <a:r>
              <a:rPr lang="en-US" sz="1800" i="1" dirty="0">
                <a:solidFill>
                  <a:schemeClr val="bg1"/>
                </a:solidFill>
                <a:latin typeface="Calibri"/>
                <a:cs typeface="Calibri"/>
              </a:rPr>
              <a:t>Hemanshu Moundekar, Durgesh Borse, Sourabh Karmakar</a:t>
            </a:r>
            <a:endParaRPr sz="1800" i="1" dirty="0">
              <a:solidFill>
                <a:schemeClr val="bg1"/>
              </a:solidFill>
              <a:latin typeface="Calibri"/>
              <a:cs typeface="Calibri"/>
            </a:endParaRPr>
          </a:p>
        </p:txBody>
      </p:sp>
      <p:sp>
        <p:nvSpPr>
          <p:cNvPr id="4" name="object 4"/>
          <p:cNvSpPr txBox="1"/>
          <p:nvPr/>
        </p:nvSpPr>
        <p:spPr>
          <a:xfrm>
            <a:off x="153571" y="2138523"/>
            <a:ext cx="2921000" cy="4578818"/>
          </a:xfrm>
          <a:prstGeom prst="rect">
            <a:avLst/>
          </a:prstGeom>
          <a:ln w="9524">
            <a:solidFill>
              <a:srgbClr val="4472C4"/>
            </a:solidFill>
          </a:ln>
        </p:spPr>
        <p:txBody>
          <a:bodyPr vert="horz" wrap="square" lIns="0" tIns="28575" rIns="0" bIns="0" rtlCol="0">
            <a:spAutoFit/>
          </a:bodyPr>
          <a:lstStyle/>
          <a:p>
            <a:pPr marL="85725" marR="85725" algn="just">
              <a:lnSpc>
                <a:spcPct val="100099"/>
              </a:lnSpc>
              <a:spcBef>
                <a:spcPts val="225"/>
              </a:spcBef>
            </a:pPr>
            <a:r>
              <a:rPr lang="en-US" sz="1400" b="1" spc="-10" dirty="0">
                <a:latin typeface="Calibri"/>
                <a:cs typeface="Calibri"/>
              </a:rPr>
              <a:t>Abstract/ Project </a:t>
            </a:r>
            <a:r>
              <a:rPr lang="en-US" sz="1400" b="1" spc="-5" dirty="0">
                <a:latin typeface="Calibri"/>
                <a:cs typeface="Calibri"/>
              </a:rPr>
              <a:t>Insights</a:t>
            </a:r>
            <a:r>
              <a:rPr lang="en-US" sz="1800" b="1" spc="-5" dirty="0">
                <a:latin typeface="Calibri"/>
                <a:cs typeface="Calibri"/>
              </a:rPr>
              <a:t>:</a:t>
            </a:r>
            <a:r>
              <a:rPr lang="en-US" b="1" spc="795" dirty="0">
                <a:latin typeface="Calibri"/>
                <a:cs typeface="Calibri"/>
              </a:rPr>
              <a:t> </a:t>
            </a:r>
            <a:r>
              <a:rPr lang="en-US" sz="1200" dirty="0">
                <a:solidFill>
                  <a:srgbClr val="0D0D0D"/>
                </a:solidFill>
                <a:latin typeface="+mn-lt"/>
                <a:cs typeface="+mn-lt"/>
                <a:sym typeface="+mn-ea"/>
              </a:rPr>
              <a:t>The need for keyloggers arises primarily in security-related scenarios such as monitoring employee activity, parental control, or investigating unauthorized access. However, keyloggers also pose significant ethical and privacy concerns when used without consent, leading to potential misuse, data breaches, and legal implications.</a:t>
            </a:r>
            <a:r>
              <a:rPr lang="en-US" sz="1200" dirty="0"/>
              <a:t> Ideation on keyloggers involves considering their ethical and practical implications. Keyloggers, software or hardware tools that record keystrokes on a computer, can serve legitimate purposes like parental control or employee monitoring. However, they are frequently associated with malicious intent, such as stealing sensitive information like passwords or financial data. Ethical considerations include ensuring user consent and lawful use. From a practical standpoint, keyloggers require robust security measures to prevent misuse and protect user privacy. </a:t>
            </a:r>
            <a:endParaRPr lang="en-US" sz="1200" b="1" dirty="0">
              <a:solidFill>
                <a:schemeClr val="dk1"/>
              </a:solidFill>
              <a:latin typeface="+mn-lt"/>
              <a:ea typeface="Calibri" panose="020F0502020204030204"/>
              <a:cs typeface="+mn-lt"/>
              <a:sym typeface="Calibri" panose="020F0502020204030204"/>
            </a:endParaRPr>
          </a:p>
          <a:p>
            <a:pPr marL="85725" marR="85725">
              <a:lnSpc>
                <a:spcPct val="100099"/>
              </a:lnSpc>
              <a:spcBef>
                <a:spcPts val="225"/>
              </a:spcBef>
            </a:pPr>
            <a:endParaRPr lang="en-US" sz="1200" dirty="0">
              <a:latin typeface="Calibri"/>
              <a:cs typeface="Calibri"/>
            </a:endParaRPr>
          </a:p>
        </p:txBody>
      </p:sp>
      <p:sp>
        <p:nvSpPr>
          <p:cNvPr id="5" name="object 5"/>
          <p:cNvSpPr/>
          <p:nvPr/>
        </p:nvSpPr>
        <p:spPr>
          <a:xfrm>
            <a:off x="153573" y="1392450"/>
            <a:ext cx="2921000" cy="708025"/>
          </a:xfrm>
          <a:custGeom>
            <a:avLst/>
            <a:gdLst/>
            <a:ahLst/>
            <a:cxnLst/>
            <a:rect l="l" t="t" r="r" b="b"/>
            <a:pathLst>
              <a:path w="2921000" h="708025">
                <a:moveTo>
                  <a:pt x="2920930" y="707845"/>
                </a:moveTo>
                <a:lnTo>
                  <a:pt x="0" y="707845"/>
                </a:lnTo>
                <a:lnTo>
                  <a:pt x="0" y="0"/>
                </a:lnTo>
                <a:lnTo>
                  <a:pt x="2920930" y="0"/>
                </a:lnTo>
                <a:lnTo>
                  <a:pt x="2920930" y="707845"/>
                </a:lnTo>
                <a:close/>
              </a:path>
            </a:pathLst>
          </a:custGeom>
          <a:solidFill>
            <a:srgbClr val="C4E0B2"/>
          </a:solidFill>
        </p:spPr>
        <p:txBody>
          <a:bodyPr wrap="square" lIns="0" tIns="0" rIns="0" bIns="0" rtlCol="0"/>
          <a:lstStyle/>
          <a:p>
            <a:endParaRPr/>
          </a:p>
        </p:txBody>
      </p:sp>
      <p:sp>
        <p:nvSpPr>
          <p:cNvPr id="6" name="object 6"/>
          <p:cNvSpPr txBox="1"/>
          <p:nvPr/>
        </p:nvSpPr>
        <p:spPr>
          <a:xfrm>
            <a:off x="226598" y="1409723"/>
            <a:ext cx="1666875" cy="513080"/>
          </a:xfrm>
          <a:prstGeom prst="rect">
            <a:avLst/>
          </a:prstGeom>
        </p:spPr>
        <p:txBody>
          <a:bodyPr vert="horz" wrap="square" lIns="0" tIns="12700" rIns="0" bIns="0" rtlCol="0">
            <a:spAutoFit/>
          </a:bodyPr>
          <a:lstStyle/>
          <a:p>
            <a:pPr marL="12700">
              <a:lnSpc>
                <a:spcPct val="100000"/>
              </a:lnSpc>
              <a:spcBef>
                <a:spcPts val="100"/>
              </a:spcBef>
            </a:pPr>
            <a:r>
              <a:rPr sz="1600" spc="-10" dirty="0">
                <a:latin typeface="Calibri"/>
                <a:cs typeface="Calibri"/>
              </a:rPr>
              <a:t>Faculty</a:t>
            </a:r>
            <a:r>
              <a:rPr sz="1600" spc="-40" dirty="0">
                <a:latin typeface="Calibri"/>
                <a:cs typeface="Calibri"/>
              </a:rPr>
              <a:t> </a:t>
            </a:r>
            <a:r>
              <a:rPr sz="1600" spc="-5" dirty="0">
                <a:latin typeface="Calibri"/>
                <a:cs typeface="Calibri"/>
              </a:rPr>
              <a:t>Guide:</a:t>
            </a:r>
            <a:endParaRPr sz="1600" dirty="0">
              <a:latin typeface="Calibri"/>
              <a:cs typeface="Calibri"/>
            </a:endParaRPr>
          </a:p>
          <a:p>
            <a:pPr marL="12700">
              <a:lnSpc>
                <a:spcPct val="100000"/>
              </a:lnSpc>
            </a:pPr>
            <a:r>
              <a:rPr sz="1600" b="1" spc="-25" dirty="0">
                <a:latin typeface="Calibri"/>
                <a:cs typeface="Calibri"/>
              </a:rPr>
              <a:t>Prof.</a:t>
            </a:r>
            <a:r>
              <a:rPr sz="1600" b="1" spc="-35" dirty="0">
                <a:latin typeface="Calibri"/>
                <a:cs typeface="Calibri"/>
              </a:rPr>
              <a:t> </a:t>
            </a:r>
            <a:r>
              <a:rPr lang="en-US" sz="1600" b="1" spc="-35" dirty="0">
                <a:latin typeface="Calibri"/>
                <a:cs typeface="Calibri"/>
              </a:rPr>
              <a:t>Uday Mande</a:t>
            </a:r>
            <a:endParaRPr sz="1600" dirty="0">
              <a:latin typeface="Calibri"/>
              <a:cs typeface="Calibri"/>
            </a:endParaRPr>
          </a:p>
        </p:txBody>
      </p:sp>
      <p:sp>
        <p:nvSpPr>
          <p:cNvPr id="7" name="object 7"/>
          <p:cNvSpPr txBox="1"/>
          <p:nvPr/>
        </p:nvSpPr>
        <p:spPr>
          <a:xfrm>
            <a:off x="3273327" y="1409723"/>
            <a:ext cx="1543685" cy="26924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Calibri"/>
                <a:cs typeface="Calibri"/>
              </a:rPr>
              <a:t>Proposed</a:t>
            </a:r>
            <a:r>
              <a:rPr sz="1600" b="1" spc="-60" dirty="0">
                <a:latin typeface="Calibri"/>
                <a:cs typeface="Calibri"/>
              </a:rPr>
              <a:t> </a:t>
            </a:r>
            <a:r>
              <a:rPr sz="1600" b="1" spc="-5" dirty="0">
                <a:latin typeface="Calibri"/>
                <a:cs typeface="Calibri"/>
              </a:rPr>
              <a:t>Method</a:t>
            </a:r>
            <a:endParaRPr sz="1600">
              <a:latin typeface="Calibri"/>
              <a:cs typeface="Calibri"/>
            </a:endParaRPr>
          </a:p>
        </p:txBody>
      </p:sp>
      <p:grpSp>
        <p:nvGrpSpPr>
          <p:cNvPr id="8" name="object 8"/>
          <p:cNvGrpSpPr/>
          <p:nvPr/>
        </p:nvGrpSpPr>
        <p:grpSpPr>
          <a:xfrm>
            <a:off x="3197148" y="1727384"/>
            <a:ext cx="8829040" cy="5016053"/>
            <a:chOff x="3200302" y="1775405"/>
            <a:chExt cx="8829040" cy="5016053"/>
          </a:xfrm>
        </p:grpSpPr>
        <p:pic>
          <p:nvPicPr>
            <p:cNvPr id="9" name="object 9"/>
            <p:cNvPicPr/>
            <p:nvPr/>
          </p:nvPicPr>
          <p:blipFill>
            <a:blip r:embed="rId2" cstate="print"/>
            <a:stretch>
              <a:fillRect/>
            </a:stretch>
          </p:blipFill>
          <p:spPr>
            <a:xfrm>
              <a:off x="8426258" y="1775405"/>
              <a:ext cx="3508651" cy="3959357"/>
            </a:xfrm>
            <a:prstGeom prst="rect">
              <a:avLst/>
            </a:prstGeom>
          </p:spPr>
        </p:pic>
        <p:sp>
          <p:nvSpPr>
            <p:cNvPr id="11" name="object 11"/>
            <p:cNvSpPr/>
            <p:nvPr/>
          </p:nvSpPr>
          <p:spPr>
            <a:xfrm>
              <a:off x="8469167" y="1818314"/>
              <a:ext cx="3369310" cy="3820160"/>
            </a:xfrm>
            <a:custGeom>
              <a:avLst/>
              <a:gdLst/>
              <a:ahLst/>
              <a:cxnLst/>
              <a:rect l="l" t="t" r="r" b="b"/>
              <a:pathLst>
                <a:path w="3369309" h="3820160">
                  <a:moveTo>
                    <a:pt x="0" y="0"/>
                  </a:moveTo>
                  <a:lnTo>
                    <a:pt x="3368950" y="0"/>
                  </a:lnTo>
                  <a:lnTo>
                    <a:pt x="3368950" y="3819657"/>
                  </a:lnTo>
                  <a:lnTo>
                    <a:pt x="0" y="3819657"/>
                  </a:lnTo>
                  <a:lnTo>
                    <a:pt x="0" y="0"/>
                  </a:lnTo>
                  <a:close/>
                </a:path>
              </a:pathLst>
            </a:custGeom>
            <a:ln w="38099">
              <a:solidFill>
                <a:srgbClr val="000000"/>
              </a:solidFill>
            </a:ln>
          </p:spPr>
          <p:txBody>
            <a:bodyPr wrap="square" lIns="0" tIns="0" rIns="0" bIns="0" rtlCol="0"/>
            <a:lstStyle/>
            <a:p>
              <a:endParaRPr/>
            </a:p>
          </p:txBody>
        </p:sp>
        <p:sp>
          <p:nvSpPr>
            <p:cNvPr id="12" name="object 12"/>
            <p:cNvSpPr/>
            <p:nvPr/>
          </p:nvSpPr>
          <p:spPr>
            <a:xfrm>
              <a:off x="3200302" y="5775458"/>
              <a:ext cx="8829040" cy="1016000"/>
            </a:xfrm>
            <a:custGeom>
              <a:avLst/>
              <a:gdLst/>
              <a:ahLst/>
              <a:cxnLst/>
              <a:rect l="l" t="t" r="r" b="b"/>
              <a:pathLst>
                <a:path w="8829040" h="1016000">
                  <a:moveTo>
                    <a:pt x="8828999" y="1015800"/>
                  </a:moveTo>
                  <a:lnTo>
                    <a:pt x="0" y="1015800"/>
                  </a:lnTo>
                  <a:lnTo>
                    <a:pt x="0" y="0"/>
                  </a:lnTo>
                  <a:lnTo>
                    <a:pt x="8828999" y="0"/>
                  </a:lnTo>
                  <a:lnTo>
                    <a:pt x="8828999" y="1015800"/>
                  </a:lnTo>
                  <a:close/>
                </a:path>
              </a:pathLst>
            </a:custGeom>
            <a:solidFill>
              <a:srgbClr val="F4B081"/>
            </a:solidFill>
          </p:spPr>
          <p:txBody>
            <a:bodyPr wrap="square" lIns="0" tIns="0" rIns="0" bIns="0" rtlCol="0"/>
            <a:lstStyle/>
            <a:p>
              <a:endParaRPr/>
            </a:p>
          </p:txBody>
        </p:sp>
        <p:sp>
          <p:nvSpPr>
            <p:cNvPr id="13" name="object 13"/>
            <p:cNvSpPr/>
            <p:nvPr/>
          </p:nvSpPr>
          <p:spPr>
            <a:xfrm>
              <a:off x="3200302" y="5775458"/>
              <a:ext cx="8829040" cy="1016000"/>
            </a:xfrm>
            <a:custGeom>
              <a:avLst/>
              <a:gdLst/>
              <a:ahLst/>
              <a:cxnLst/>
              <a:rect l="l" t="t" r="r" b="b"/>
              <a:pathLst>
                <a:path w="8829040" h="1016000">
                  <a:moveTo>
                    <a:pt x="0" y="0"/>
                  </a:moveTo>
                  <a:lnTo>
                    <a:pt x="8828999" y="0"/>
                  </a:lnTo>
                  <a:lnTo>
                    <a:pt x="8828999" y="1015800"/>
                  </a:lnTo>
                  <a:lnTo>
                    <a:pt x="0" y="1015800"/>
                  </a:lnTo>
                  <a:lnTo>
                    <a:pt x="0" y="0"/>
                  </a:lnTo>
                  <a:close/>
                </a:path>
              </a:pathLst>
            </a:custGeom>
            <a:ln w="9524">
              <a:solidFill>
                <a:srgbClr val="000000"/>
              </a:solidFill>
            </a:ln>
          </p:spPr>
          <p:txBody>
            <a:bodyPr wrap="square" lIns="0" tIns="0" rIns="0" bIns="0" rtlCol="0"/>
            <a:lstStyle/>
            <a:p>
              <a:endParaRPr/>
            </a:p>
          </p:txBody>
        </p:sp>
      </p:grpSp>
      <p:sp>
        <p:nvSpPr>
          <p:cNvPr id="14" name="object 14"/>
          <p:cNvSpPr txBox="1"/>
          <p:nvPr/>
        </p:nvSpPr>
        <p:spPr>
          <a:xfrm>
            <a:off x="3273328" y="5791715"/>
            <a:ext cx="6415405" cy="289823"/>
          </a:xfrm>
          <a:prstGeom prst="rect">
            <a:avLst/>
          </a:prstGeom>
        </p:spPr>
        <p:txBody>
          <a:bodyPr vert="horz" wrap="square" lIns="0" tIns="12700" rIns="0" bIns="0" rtlCol="0">
            <a:spAutoFit/>
          </a:bodyPr>
          <a:lstStyle/>
          <a:p>
            <a:pPr marL="12700">
              <a:lnSpc>
                <a:spcPct val="100000"/>
              </a:lnSpc>
              <a:spcBef>
                <a:spcPts val="100"/>
              </a:spcBef>
            </a:pPr>
            <a:r>
              <a:rPr lang="en-US" sz="1800" b="1" spc="-5" dirty="0">
                <a:latin typeface="Calibri"/>
                <a:cs typeface="Calibri"/>
              </a:rPr>
              <a:t>IPR</a:t>
            </a:r>
            <a:r>
              <a:rPr lang="en-US" sz="1800" b="1" spc="-10" dirty="0">
                <a:latin typeface="Calibri"/>
                <a:cs typeface="Calibri"/>
              </a:rPr>
              <a:t> </a:t>
            </a:r>
            <a:r>
              <a:rPr lang="en-US" sz="1800" b="1" spc="-5" dirty="0">
                <a:latin typeface="Calibri"/>
                <a:cs typeface="Calibri"/>
              </a:rPr>
              <a:t>and </a:t>
            </a:r>
            <a:r>
              <a:rPr lang="en-US" sz="1800" b="1" spc="-10" dirty="0">
                <a:latin typeface="Calibri"/>
                <a:cs typeface="Calibri"/>
              </a:rPr>
              <a:t>Awards</a:t>
            </a:r>
            <a:r>
              <a:rPr lang="en-US" sz="1800" b="1" spc="-5" dirty="0">
                <a:latin typeface="Calibri"/>
                <a:cs typeface="Calibri"/>
              </a:rPr>
              <a:t> </a:t>
            </a:r>
            <a:r>
              <a:rPr lang="en-US" sz="1800" b="1" dirty="0">
                <a:latin typeface="Calibri"/>
                <a:cs typeface="Calibri"/>
              </a:rPr>
              <a:t>:</a:t>
            </a:r>
            <a:r>
              <a:rPr lang="en-US" sz="1800" b="1" spc="-5" dirty="0">
                <a:latin typeface="Calibri"/>
                <a:cs typeface="Calibri"/>
              </a:rPr>
              <a:t> (Link</a:t>
            </a:r>
            <a:r>
              <a:rPr lang="en-US" sz="1800" b="1" spc="-10" dirty="0">
                <a:latin typeface="Calibri"/>
                <a:cs typeface="Calibri"/>
              </a:rPr>
              <a:t> </a:t>
            </a:r>
            <a:r>
              <a:rPr lang="en-US" sz="1800" b="1" spc="-5" dirty="0">
                <a:latin typeface="Calibri"/>
                <a:cs typeface="Calibri"/>
              </a:rPr>
              <a:t>of </a:t>
            </a:r>
            <a:r>
              <a:rPr lang="en-US" sz="1800" b="1" spc="-10" dirty="0">
                <a:latin typeface="Calibri"/>
                <a:cs typeface="Calibri"/>
              </a:rPr>
              <a:t>research</a:t>
            </a:r>
            <a:r>
              <a:rPr lang="en-US" sz="1800" b="1" spc="-5" dirty="0">
                <a:latin typeface="Calibri"/>
                <a:cs typeface="Calibri"/>
              </a:rPr>
              <a:t> paper </a:t>
            </a:r>
            <a:r>
              <a:rPr lang="en-US" sz="1800" b="1" dirty="0">
                <a:latin typeface="Calibri"/>
                <a:cs typeface="Calibri"/>
              </a:rPr>
              <a:t>/</a:t>
            </a:r>
            <a:r>
              <a:rPr lang="en-US" sz="1800" b="1" spc="-5" dirty="0">
                <a:latin typeface="Calibri"/>
                <a:cs typeface="Calibri"/>
              </a:rPr>
              <a:t> </a:t>
            </a:r>
            <a:r>
              <a:rPr lang="en-US" sz="1800" b="1" spc="-10" dirty="0">
                <a:latin typeface="Calibri"/>
                <a:cs typeface="Calibri"/>
              </a:rPr>
              <a:t>copyrights </a:t>
            </a:r>
            <a:r>
              <a:rPr lang="en-US" sz="1800" b="1" dirty="0">
                <a:latin typeface="Calibri"/>
                <a:cs typeface="Calibri"/>
              </a:rPr>
              <a:t>/</a:t>
            </a:r>
            <a:r>
              <a:rPr lang="en-US" sz="1800" b="1" spc="-5" dirty="0">
                <a:latin typeface="Calibri"/>
                <a:cs typeface="Calibri"/>
              </a:rPr>
              <a:t> </a:t>
            </a:r>
            <a:r>
              <a:rPr lang="en-US" sz="1800" b="1" spc="-20" dirty="0">
                <a:latin typeface="Calibri"/>
                <a:cs typeface="Calibri"/>
              </a:rPr>
              <a:t>Patents</a:t>
            </a:r>
            <a:r>
              <a:rPr lang="en-US" sz="1800" b="1" spc="-5" dirty="0">
                <a:latin typeface="Calibri"/>
                <a:cs typeface="Calibri"/>
              </a:rPr>
              <a:t> </a:t>
            </a:r>
            <a:r>
              <a:rPr lang="en-US" sz="1800" b="1" dirty="0">
                <a:latin typeface="Calibri"/>
                <a:cs typeface="Calibri"/>
              </a:rPr>
              <a:t>/</a:t>
            </a:r>
            <a:r>
              <a:rPr lang="en-US" sz="1800" b="1" spc="-5" dirty="0">
                <a:latin typeface="Calibri"/>
                <a:cs typeface="Calibri"/>
              </a:rPr>
              <a:t> </a:t>
            </a:r>
            <a:r>
              <a:rPr lang="en-US" sz="1800" b="1" spc="-20" dirty="0" err="1">
                <a:latin typeface="Calibri"/>
                <a:cs typeface="Calibri"/>
              </a:rPr>
              <a:t>Etc</a:t>
            </a:r>
            <a:endParaRPr lang="en-US" sz="1800" dirty="0">
              <a:latin typeface="Calibri"/>
              <a:cs typeface="Calibri"/>
            </a:endParaRPr>
          </a:p>
        </p:txBody>
      </p:sp>
      <p:grpSp>
        <p:nvGrpSpPr>
          <p:cNvPr id="16" name="object 16"/>
          <p:cNvGrpSpPr/>
          <p:nvPr/>
        </p:nvGrpSpPr>
        <p:grpSpPr>
          <a:xfrm>
            <a:off x="3192386" y="1775404"/>
            <a:ext cx="5051454" cy="2594384"/>
            <a:chOff x="3192386" y="1775404"/>
            <a:chExt cx="5051454" cy="2594384"/>
          </a:xfrm>
        </p:grpSpPr>
        <p:pic>
          <p:nvPicPr>
            <p:cNvPr id="17" name="object 17"/>
            <p:cNvPicPr/>
            <p:nvPr/>
          </p:nvPicPr>
          <p:blipFill>
            <a:blip r:embed="rId3" cstate="print"/>
            <a:stretch>
              <a:fillRect/>
            </a:stretch>
          </p:blipFill>
          <p:spPr>
            <a:xfrm>
              <a:off x="3192386" y="1775404"/>
              <a:ext cx="5051454" cy="2594384"/>
            </a:xfrm>
            <a:prstGeom prst="rect">
              <a:avLst/>
            </a:prstGeom>
          </p:spPr>
        </p:pic>
        <p:sp>
          <p:nvSpPr>
            <p:cNvPr id="19" name="object 19"/>
            <p:cNvSpPr/>
            <p:nvPr/>
          </p:nvSpPr>
          <p:spPr>
            <a:xfrm>
              <a:off x="3235296" y="1818313"/>
              <a:ext cx="4912360" cy="2454910"/>
            </a:xfrm>
            <a:custGeom>
              <a:avLst/>
              <a:gdLst/>
              <a:ahLst/>
              <a:cxnLst/>
              <a:rect l="l" t="t" r="r" b="b"/>
              <a:pathLst>
                <a:path w="4912359" h="2454910">
                  <a:moveTo>
                    <a:pt x="0" y="0"/>
                  </a:moveTo>
                  <a:lnTo>
                    <a:pt x="4911753" y="0"/>
                  </a:lnTo>
                  <a:lnTo>
                    <a:pt x="4911753" y="2454683"/>
                  </a:lnTo>
                  <a:lnTo>
                    <a:pt x="0" y="2454683"/>
                  </a:lnTo>
                  <a:lnTo>
                    <a:pt x="0" y="0"/>
                  </a:lnTo>
                  <a:close/>
                </a:path>
              </a:pathLst>
            </a:custGeom>
            <a:ln w="38099">
              <a:solidFill>
                <a:srgbClr val="000000"/>
              </a:solidFill>
            </a:ln>
          </p:spPr>
          <p:txBody>
            <a:bodyPr wrap="square" lIns="0" tIns="0" rIns="0" bIns="0" rtlCol="0"/>
            <a:lstStyle/>
            <a:p>
              <a:endParaRPr/>
            </a:p>
          </p:txBody>
        </p:sp>
      </p:grpSp>
      <p:sp>
        <p:nvSpPr>
          <p:cNvPr id="20" name="object 20"/>
          <p:cNvSpPr txBox="1"/>
          <p:nvPr/>
        </p:nvSpPr>
        <p:spPr>
          <a:xfrm>
            <a:off x="3200301" y="4428528"/>
            <a:ext cx="4947355" cy="1226617"/>
          </a:xfrm>
          <a:prstGeom prst="rect">
            <a:avLst/>
          </a:prstGeom>
          <a:solidFill>
            <a:srgbClr val="B3C6E7"/>
          </a:solidFill>
          <a:ln w="9524">
            <a:solidFill>
              <a:srgbClr val="000000"/>
            </a:solidFill>
          </a:ln>
        </p:spPr>
        <p:txBody>
          <a:bodyPr vert="horz" wrap="square" lIns="0" tIns="31114" rIns="0" bIns="0" rtlCol="0">
            <a:spAutoFit/>
          </a:bodyPr>
          <a:lstStyle/>
          <a:p>
            <a:pPr marL="85725" marR="101600" algn="just">
              <a:spcBef>
                <a:spcPts val="244"/>
              </a:spcBef>
            </a:pPr>
            <a:r>
              <a:rPr sz="1400" b="1" spc="-10" dirty="0">
                <a:latin typeface="Calibri"/>
                <a:cs typeface="Calibri"/>
              </a:rPr>
              <a:t>Future </a:t>
            </a:r>
            <a:r>
              <a:rPr sz="1400" b="1" spc="-5" dirty="0">
                <a:latin typeface="Calibri"/>
                <a:cs typeface="Calibri"/>
              </a:rPr>
              <a:t>Scope: </a:t>
            </a:r>
            <a:r>
              <a:rPr lang="en-US" sz="1200" cap="none" dirty="0">
                <a:solidFill>
                  <a:schemeClr val="dk1"/>
                </a:solidFill>
                <a:latin typeface="Arial" panose="020B0604020202020204"/>
                <a:ea typeface="Arial" panose="020B0604020202020204"/>
                <a:cs typeface="Arial" panose="020B0604020202020204"/>
                <a:sym typeface="Arial" panose="020B0604020202020204"/>
              </a:rPr>
              <a:t>Developing a software to monitoring employee activity for security purposes, parental control to ensure child safety online, and forensic investigations into unauthorized access. In these contexts, keyloggers can provide valuable insights into user behavior and help prevent security breaches or identify wrongdoing.</a:t>
            </a:r>
          </a:p>
          <a:p>
            <a:pPr marL="85725" marR="101600" algn="just">
              <a:lnSpc>
                <a:spcPct val="100000"/>
              </a:lnSpc>
              <a:spcBef>
                <a:spcPts val="244"/>
              </a:spcBef>
            </a:pPr>
            <a:endParaRPr sz="1400" dirty="0">
              <a:latin typeface="Calibri"/>
              <a:cs typeface="Calibri"/>
            </a:endParaRPr>
          </a:p>
        </p:txBody>
      </p:sp>
      <p:sp>
        <p:nvSpPr>
          <p:cNvPr id="21" name="object 21"/>
          <p:cNvSpPr txBox="1"/>
          <p:nvPr/>
        </p:nvSpPr>
        <p:spPr>
          <a:xfrm>
            <a:off x="8575042" y="1472892"/>
            <a:ext cx="2254250" cy="26924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Calibri"/>
                <a:cs typeface="Calibri"/>
              </a:rPr>
              <a:t>Results</a:t>
            </a:r>
            <a:r>
              <a:rPr sz="1600" b="1" spc="-25" dirty="0">
                <a:latin typeface="Calibri"/>
                <a:cs typeface="Calibri"/>
              </a:rPr>
              <a:t> </a:t>
            </a:r>
            <a:r>
              <a:rPr sz="1600" b="1" spc="-5" dirty="0">
                <a:latin typeface="Calibri"/>
                <a:cs typeface="Calibri"/>
              </a:rPr>
              <a:t>and</a:t>
            </a:r>
            <a:r>
              <a:rPr sz="1600" b="1" spc="-20" dirty="0">
                <a:latin typeface="Calibri"/>
                <a:cs typeface="Calibri"/>
              </a:rPr>
              <a:t> </a:t>
            </a:r>
            <a:r>
              <a:rPr sz="1600" b="1" spc="-5" dirty="0">
                <a:latin typeface="Calibri"/>
                <a:cs typeface="Calibri"/>
              </a:rPr>
              <a:t>Output</a:t>
            </a:r>
            <a:r>
              <a:rPr sz="1600" b="1" spc="-20" dirty="0">
                <a:latin typeface="Calibri"/>
                <a:cs typeface="Calibri"/>
              </a:rPr>
              <a:t> </a:t>
            </a:r>
            <a:r>
              <a:rPr sz="1600" b="1" spc="-10" dirty="0">
                <a:latin typeface="Calibri"/>
                <a:cs typeface="Calibri"/>
              </a:rPr>
              <a:t>Screen</a:t>
            </a:r>
            <a:endParaRPr sz="1600">
              <a:latin typeface="Calibri"/>
              <a:cs typeface="Calibri"/>
            </a:endParaRPr>
          </a:p>
        </p:txBody>
      </p:sp>
      <p:sp>
        <p:nvSpPr>
          <p:cNvPr id="22" name="object 22"/>
          <p:cNvSpPr txBox="1"/>
          <p:nvPr/>
        </p:nvSpPr>
        <p:spPr>
          <a:xfrm>
            <a:off x="9867575" y="5789984"/>
            <a:ext cx="2096135" cy="890905"/>
          </a:xfrm>
          <a:prstGeom prst="rect">
            <a:avLst/>
          </a:prstGeom>
          <a:solidFill>
            <a:srgbClr val="F4B081"/>
          </a:solidFill>
          <a:ln w="9596">
            <a:solidFill>
              <a:srgbClr val="000000"/>
            </a:solidFill>
          </a:ln>
        </p:spPr>
        <p:txBody>
          <a:bodyPr vert="horz" wrap="square" lIns="0" tIns="118110" rIns="0" bIns="0" rtlCol="0">
            <a:spAutoFit/>
          </a:bodyPr>
          <a:lstStyle/>
          <a:p>
            <a:pPr marL="150495" marR="145415" algn="ctr">
              <a:lnSpc>
                <a:spcPct val="100000"/>
              </a:lnSpc>
              <a:spcBef>
                <a:spcPts val="930"/>
              </a:spcBef>
            </a:pPr>
            <a:r>
              <a:rPr sz="1400" b="1" spc="-5" dirty="0">
                <a:latin typeface="Calibri"/>
                <a:cs typeface="Calibri"/>
              </a:rPr>
              <a:t>Add QR code of </a:t>
            </a:r>
            <a:r>
              <a:rPr sz="1400" b="1" spc="-10" dirty="0">
                <a:latin typeface="Calibri"/>
                <a:cs typeface="Calibri"/>
              </a:rPr>
              <a:t>your </a:t>
            </a:r>
            <a:r>
              <a:rPr sz="1400" b="1" spc="-5" dirty="0">
                <a:latin typeface="Calibri"/>
                <a:cs typeface="Calibri"/>
              </a:rPr>
              <a:t> </a:t>
            </a:r>
            <a:r>
              <a:rPr sz="1400" b="1" spc="-10" dirty="0">
                <a:latin typeface="Calibri"/>
                <a:cs typeface="Calibri"/>
              </a:rPr>
              <a:t>project document folder </a:t>
            </a:r>
            <a:r>
              <a:rPr sz="1400" b="1" spc="-305" dirty="0">
                <a:latin typeface="Calibri"/>
                <a:cs typeface="Calibri"/>
              </a:rPr>
              <a:t> </a:t>
            </a:r>
            <a:r>
              <a:rPr sz="1400" b="1" spc="-5" dirty="0">
                <a:latin typeface="Calibri"/>
                <a:cs typeface="Calibri"/>
              </a:rPr>
              <a:t>link</a:t>
            </a:r>
            <a:r>
              <a:rPr sz="1400" b="1" spc="-10" dirty="0">
                <a:latin typeface="Calibri"/>
                <a:cs typeface="Calibri"/>
              </a:rPr>
              <a:t> from</a:t>
            </a:r>
            <a:r>
              <a:rPr sz="1400" b="1" spc="-15" dirty="0">
                <a:latin typeface="Calibri"/>
                <a:cs typeface="Calibri"/>
              </a:rPr>
              <a:t> </a:t>
            </a:r>
            <a:r>
              <a:rPr sz="1400" b="1" spc="-10" dirty="0">
                <a:latin typeface="Calibri"/>
                <a:cs typeface="Calibri"/>
              </a:rPr>
              <a:t>dashboard</a:t>
            </a:r>
            <a:endParaRPr sz="1400">
              <a:latin typeface="Calibri"/>
              <a:cs typeface="Calibri"/>
            </a:endParaRPr>
          </a:p>
        </p:txBody>
      </p:sp>
      <p:pic>
        <p:nvPicPr>
          <p:cNvPr id="23" name="Picture 22">
            <a:extLst>
              <a:ext uri="{FF2B5EF4-FFF2-40B4-BE49-F238E27FC236}">
                <a16:creationId xmlns:a16="http://schemas.microsoft.com/office/drawing/2014/main" id="{7F8F197D-26F4-2C44-78B0-6ED5BC94FFA1}"/>
              </a:ext>
            </a:extLst>
          </p:cNvPr>
          <p:cNvPicPr>
            <a:picLocks noChangeAspect="1"/>
          </p:cNvPicPr>
          <p:nvPr/>
        </p:nvPicPr>
        <p:blipFill>
          <a:blip r:embed="rId4"/>
          <a:stretch>
            <a:fillRect/>
          </a:stretch>
        </p:blipFill>
        <p:spPr>
          <a:xfrm>
            <a:off x="3235296" y="1837364"/>
            <a:ext cx="4912360" cy="2435859"/>
          </a:xfrm>
          <a:prstGeom prst="rect">
            <a:avLst/>
          </a:prstGeom>
        </p:spPr>
      </p:pic>
      <p:pic>
        <p:nvPicPr>
          <p:cNvPr id="27" name="Picture 26">
            <a:extLst>
              <a:ext uri="{FF2B5EF4-FFF2-40B4-BE49-F238E27FC236}">
                <a16:creationId xmlns:a16="http://schemas.microsoft.com/office/drawing/2014/main" id="{E4AA2286-F277-8172-99CF-5C1EFBEA2C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9287" y="1770292"/>
            <a:ext cx="3316035" cy="38201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242</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Keylogger Software for Monitoring and Surveillance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Annexure 7_Template for Project Poster.pptx</dc:title>
  <cp:lastModifiedBy>Durgesh Borse</cp:lastModifiedBy>
  <cp:revision>1</cp:revision>
  <dcterms:created xsi:type="dcterms:W3CDTF">2024-04-29T22:43:09Z</dcterms:created>
  <dcterms:modified xsi:type="dcterms:W3CDTF">2024-04-29T22:53:09Z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