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73" r:id="rId6"/>
    <p:sldId id="260" r:id="rId7"/>
    <p:sldId id="269" r:id="rId8"/>
    <p:sldId id="272" r:id="rId9"/>
    <p:sldId id="274" r:id="rId10"/>
    <p:sldId id="270" r:id="rId11"/>
    <p:sldId id="261" r:id="rId12"/>
    <p:sldId id="262" r:id="rId13"/>
    <p:sldId id="263" r:id="rId14"/>
    <p:sldId id="264" r:id="rId15"/>
    <p:sldId id="271" r:id="rId16"/>
    <p:sldId id="265" r:id="rId17"/>
    <p:sldId id="266" r:id="rId18"/>
    <p:sldId id="267" r:id="rId19"/>
    <p:sldId id="268" r:id="rId20"/>
  </p:sldIdLst>
  <p:sldSz cx="9144000" cy="6858000" type="screen4x3"/>
  <p:notesSz cx="9144000" cy="6858000"/>
  <p:embeddedFontLst>
    <p:embeddedFont>
      <p:font typeface="Century Schoolbook" panose="02040604050505020304"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uATwLBPAuOsgfyrv/xwC2db7Ua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B3F4C0-F2E8-4320-A34B-0B094AA10944}">
  <a:tblStyle styleId="{6CB3F4C0-F2E8-4320-A34B-0B094AA109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cc8714c89_2_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5cc8714c89_2_3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cc8714c89_0_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g5cc8714c89_0_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400" b="0" i="0">
                <a:solidFill>
                  <a:schemeClr val="dk1"/>
                </a:solidFill>
                <a:latin typeface="Century Schoolbook"/>
                <a:ea typeface="Century Schoolbook"/>
                <a:cs typeface="Century Schoolbook"/>
                <a:sym typeface="Century Schoolbook"/>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29"/>
          <p:cNvSpPr txBox="1">
            <a:spLocks noGrp="1"/>
          </p:cNvSpPr>
          <p:nvPr>
            <p:ph type="ctrTitle"/>
          </p:nvPr>
        </p:nvSpPr>
        <p:spPr>
          <a:xfrm>
            <a:off x="803554" y="214706"/>
            <a:ext cx="7536891" cy="1244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9"/>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31"/>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p:nvPr/>
        </p:nvSpPr>
        <p:spPr>
          <a:xfrm>
            <a:off x="0" y="5816578"/>
            <a:ext cx="1062142" cy="104141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solidFill>
            <a:srgbClr val="00006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27"/>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400" b="1" i="0" u="none" strike="noStrike" cap="none">
                <a:solidFill>
                  <a:schemeClr val="hlink"/>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27"/>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27"/>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1" i="0" u="none" strike="noStrike" cap="none">
                <a:solidFill>
                  <a:srgbClr val="00006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www.researchgate.net/publication/346337625_Analysis_of_Keyloggers_in_Cybersecurit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2"/>
          <p:cNvSpPr txBox="1"/>
          <p:nvPr/>
        </p:nvSpPr>
        <p:spPr>
          <a:xfrm>
            <a:off x="1280160" y="5943053"/>
            <a:ext cx="7496601"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MITSoC, Loni Kalbhor</a:t>
            </a:r>
            <a:endParaRPr sz="1800" b="1" i="1" u="none" strike="noStrike" cap="none">
              <a:solidFill>
                <a:srgbClr val="C00000"/>
              </a:solidFill>
              <a:latin typeface="Times New Roman"/>
              <a:ea typeface="Times New Roman"/>
              <a:cs typeface="Times New Roman"/>
              <a:sym typeface="Times New Roman"/>
            </a:endParaRPr>
          </a:p>
        </p:txBody>
      </p:sp>
      <p:sp>
        <p:nvSpPr>
          <p:cNvPr id="47" name="Google Shape;47;p2"/>
          <p:cNvSpPr/>
          <p:nvPr/>
        </p:nvSpPr>
        <p:spPr>
          <a:xfrm>
            <a:off x="2514600" y="3840480"/>
            <a:ext cx="3733800" cy="338700"/>
          </a:xfrm>
          <a:prstGeom prst="rect">
            <a:avLst/>
          </a:prstGeom>
          <a:noFill/>
          <a:ln>
            <a:noFill/>
          </a:ln>
        </p:spPr>
        <p:txBody>
          <a:bodyPr spcFirstLastPara="1" wrap="square" lIns="91425" tIns="45700" rIns="91425" bIns="45700" anchor="t" anchorCtr="0">
            <a:noAutofit/>
          </a:bodyPr>
          <a:lstStyle/>
          <a:p>
            <a:pPr marL="639762" marR="0" lvl="0" indent="-519112"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48" name="Google Shape;48;p2"/>
          <p:cNvSpPr txBox="1">
            <a:spLocks noGrp="1"/>
          </p:cNvSpPr>
          <p:nvPr>
            <p:ph type="title"/>
          </p:nvPr>
        </p:nvSpPr>
        <p:spPr>
          <a:xfrm>
            <a:off x="267300" y="1951900"/>
            <a:ext cx="8609400" cy="1107996"/>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3600" dirty="0">
                <a:solidFill>
                  <a:srgbClr val="073763"/>
                </a:solidFill>
                <a:latin typeface="Times New Roman"/>
                <a:ea typeface="Times New Roman"/>
                <a:cs typeface="Times New Roman"/>
                <a:sym typeface="Times New Roman"/>
              </a:rPr>
              <a:t>“</a:t>
            </a:r>
            <a:r>
              <a:rPr lang="en-US" sz="3600" dirty="0">
                <a:solidFill>
                  <a:srgbClr val="C00000"/>
                </a:solidFill>
                <a:latin typeface="Times New Roman"/>
                <a:ea typeface="Times New Roman"/>
                <a:cs typeface="Times New Roman"/>
                <a:sym typeface="Times New Roman"/>
              </a:rPr>
              <a:t>Keylogger Software for Monitoring and Surveillance</a:t>
            </a:r>
            <a:r>
              <a:rPr lang="en-US" sz="3600" dirty="0">
                <a:solidFill>
                  <a:srgbClr val="073763"/>
                </a:solidFill>
                <a:latin typeface="Times New Roman"/>
                <a:ea typeface="Times New Roman"/>
                <a:cs typeface="Times New Roman"/>
                <a:sym typeface="Times New Roman"/>
              </a:rPr>
              <a:t>”</a:t>
            </a:r>
            <a:endParaRPr dirty="0">
              <a:solidFill>
                <a:srgbClr val="073763"/>
              </a:solidFill>
              <a:latin typeface="Times New Roman"/>
              <a:ea typeface="Times New Roman"/>
              <a:cs typeface="Times New Roman"/>
              <a:sym typeface="Times New Roman"/>
            </a:endParaRPr>
          </a:p>
        </p:txBody>
      </p:sp>
      <p:sp>
        <p:nvSpPr>
          <p:cNvPr id="49" name="Google Shape;49;p2"/>
          <p:cNvSpPr txBox="1"/>
          <p:nvPr/>
        </p:nvSpPr>
        <p:spPr>
          <a:xfrm>
            <a:off x="822787" y="3387039"/>
            <a:ext cx="7496700"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dirty="0">
                <a:latin typeface="Times New Roman"/>
                <a:ea typeface="Times New Roman"/>
                <a:cs typeface="Times New Roman"/>
                <a:sym typeface="Times New Roman"/>
              </a:rPr>
              <a:t>MITU22BTCS0330:- Hemanshu Moundekar</a:t>
            </a:r>
            <a:endParaRPr sz="1600"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600" b="1" dirty="0">
                <a:latin typeface="Times New Roman"/>
                <a:ea typeface="Times New Roman"/>
                <a:cs typeface="Times New Roman"/>
                <a:sym typeface="Times New Roman"/>
              </a:rPr>
              <a:t>MITU22BTCS0281:- Durgesh Borse</a:t>
            </a:r>
          </a:p>
          <a:p>
            <a:pPr marL="0" marR="0" lvl="0" indent="0" algn="ctr" rtl="0">
              <a:lnSpc>
                <a:spcPct val="100000"/>
              </a:lnSpc>
              <a:spcBef>
                <a:spcPts val="0"/>
              </a:spcBef>
              <a:spcAft>
                <a:spcPts val="0"/>
              </a:spcAft>
              <a:buNone/>
            </a:pPr>
            <a:r>
              <a:rPr lang="en-US" sz="1600" b="1" dirty="0">
                <a:latin typeface="Times New Roman"/>
                <a:ea typeface="Times New Roman"/>
                <a:cs typeface="Times New Roman"/>
                <a:sym typeface="Times New Roman"/>
              </a:rPr>
              <a:t>MITU22BTC0851:- Sourabh Karmakar</a:t>
            </a:r>
            <a:endParaRPr sz="1600"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600" b="1" dirty="0">
                <a:latin typeface="Times New Roman"/>
                <a:ea typeface="Times New Roman"/>
                <a:cs typeface="Times New Roman"/>
                <a:sym typeface="Times New Roman"/>
              </a:rPr>
              <a:t>Guided by</a:t>
            </a:r>
          </a:p>
          <a:p>
            <a:pPr marL="0" marR="0" lvl="0" indent="0" algn="ctr" rtl="0">
              <a:lnSpc>
                <a:spcPct val="100000"/>
              </a:lnSpc>
              <a:spcBef>
                <a:spcPts val="0"/>
              </a:spcBef>
              <a:spcAft>
                <a:spcPts val="0"/>
              </a:spcAft>
              <a:buNone/>
            </a:pPr>
            <a:r>
              <a:rPr lang="en-US" sz="1600" b="1" dirty="0">
                <a:latin typeface="Times New Roman"/>
                <a:ea typeface="Times New Roman"/>
                <a:cs typeface="Times New Roman"/>
                <a:sym typeface="Times New Roman"/>
              </a:rPr>
              <a:t>Prof. Uday Mande</a:t>
            </a:r>
          </a:p>
        </p:txBody>
      </p:sp>
      <p:sp>
        <p:nvSpPr>
          <p:cNvPr id="50" name="Google Shape;50;p2"/>
          <p:cNvSpPr txBox="1"/>
          <p:nvPr/>
        </p:nvSpPr>
        <p:spPr>
          <a:xfrm>
            <a:off x="3006511" y="547539"/>
            <a:ext cx="3384884"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dirty="0">
                <a:solidFill>
                  <a:srgbClr val="000000"/>
                </a:solidFill>
                <a:latin typeface="Times New Roman"/>
                <a:ea typeface="Times New Roman"/>
                <a:cs typeface="Times New Roman"/>
                <a:sym typeface="Times New Roman"/>
              </a:rPr>
              <a:t>Project Presentation</a:t>
            </a:r>
            <a:endParaRPr dirty="0"/>
          </a:p>
        </p:txBody>
      </p:sp>
      <p:pic>
        <p:nvPicPr>
          <p:cNvPr id="51" name="Google Shape;51;p2"/>
          <p:cNvPicPr preferRelativeResize="0"/>
          <p:nvPr/>
        </p:nvPicPr>
        <p:blipFill rotWithShape="1">
          <a:blip r:embed="rId3">
            <a:alphaModFix/>
          </a:blip>
          <a:srcRect/>
          <a:stretch/>
        </p:blipFill>
        <p:spPr>
          <a:xfrm>
            <a:off x="0" y="5812967"/>
            <a:ext cx="999854" cy="1020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10</a:t>
            </a:fld>
            <a:endParaRPr/>
          </a:p>
        </p:txBody>
      </p:sp>
      <p:sp>
        <p:nvSpPr>
          <p:cNvPr id="178" name="Google Shape;178;p10"/>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6. Languages</a:t>
            </a:r>
            <a:r>
              <a:rPr lang="en-US" sz="2200" b="0" i="0" u="none" strike="noStrike" cap="none" dirty="0">
                <a:solidFill>
                  <a:srgbClr val="C00000"/>
                </a:solidFill>
                <a:latin typeface="Times New Roman"/>
                <a:ea typeface="Times New Roman"/>
                <a:cs typeface="Times New Roman"/>
                <a:sym typeface="Times New Roman"/>
              </a:rPr>
              <a:t> </a:t>
            </a:r>
            <a:endParaRPr dirty="0"/>
          </a:p>
        </p:txBody>
      </p:sp>
      <p:sp>
        <p:nvSpPr>
          <p:cNvPr id="179" name="Google Shape;179;p10"/>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80" name="Google Shape;180;p10"/>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81" name="Google Shape;181;p10"/>
          <p:cNvSpPr txBox="1"/>
          <p:nvPr/>
        </p:nvSpPr>
        <p:spPr>
          <a:xfrm>
            <a:off x="716606" y="802614"/>
            <a:ext cx="7109871" cy="465747"/>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300" dirty="0">
                <a:latin typeface="Times New Roman" panose="02020603050405020304" pitchFamily="18" charset="0"/>
                <a:ea typeface="Poppins Medium"/>
                <a:cs typeface="Times New Roman" panose="02020603050405020304" pitchFamily="18" charset="0"/>
                <a:sym typeface="Poppins Medium"/>
              </a:rPr>
              <a:t>Language:  Java Programming Language</a:t>
            </a:r>
          </a:p>
          <a:p>
            <a:pPr lvl="0" algn="l" rtl="0">
              <a:spcBef>
                <a:spcPts val="0"/>
              </a:spcBef>
              <a:spcAft>
                <a:spcPts val="0"/>
              </a:spcAft>
            </a:pPr>
            <a:endParaRPr lang="en-US" sz="2300" dirty="0">
              <a:latin typeface="Times New Roman" panose="02020603050405020304" pitchFamily="18" charset="0"/>
              <a:ea typeface="Poppins Medium"/>
              <a:cs typeface="Times New Roman" panose="02020603050405020304" pitchFamily="18" charset="0"/>
              <a:sym typeface="Poppins Medium"/>
            </a:endParaRPr>
          </a:p>
        </p:txBody>
      </p:sp>
      <p:sp>
        <p:nvSpPr>
          <p:cNvPr id="2" name="Google Shape;178;p10">
            <a:extLst>
              <a:ext uri="{FF2B5EF4-FFF2-40B4-BE49-F238E27FC236}">
                <a16:creationId xmlns:a16="http://schemas.microsoft.com/office/drawing/2014/main" id="{E6271CB6-DBC8-9F87-A66A-C4C170D37BE7}"/>
              </a:ext>
            </a:extLst>
          </p:cNvPr>
          <p:cNvSpPr txBox="1"/>
          <p:nvPr/>
        </p:nvSpPr>
        <p:spPr>
          <a:xfrm>
            <a:off x="417094" y="1340287"/>
            <a:ext cx="8010213" cy="46574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C00000"/>
                </a:solidFill>
                <a:latin typeface="Times New Roman"/>
                <a:ea typeface="Times New Roman"/>
                <a:cs typeface="Times New Roman"/>
                <a:sym typeface="Times New Roman"/>
              </a:rPr>
              <a:t>7</a:t>
            </a:r>
            <a:r>
              <a:rPr lang="en-US" sz="2800" b="1" i="0" u="none" strike="noStrike" cap="none" dirty="0">
                <a:solidFill>
                  <a:srgbClr val="C00000"/>
                </a:solidFill>
                <a:latin typeface="Times New Roman"/>
                <a:ea typeface="Times New Roman"/>
                <a:cs typeface="Times New Roman"/>
                <a:sym typeface="Times New Roman"/>
              </a:rPr>
              <a:t>. Tools</a:t>
            </a:r>
            <a:endParaRPr dirty="0"/>
          </a:p>
        </p:txBody>
      </p:sp>
      <p:sp>
        <p:nvSpPr>
          <p:cNvPr id="3" name="Google Shape;181;p10">
            <a:extLst>
              <a:ext uri="{FF2B5EF4-FFF2-40B4-BE49-F238E27FC236}">
                <a16:creationId xmlns:a16="http://schemas.microsoft.com/office/drawing/2014/main" id="{5B1305EA-5524-FDDC-16ED-D595B6B7FFF2}"/>
              </a:ext>
            </a:extLst>
          </p:cNvPr>
          <p:cNvSpPr txBox="1"/>
          <p:nvPr/>
        </p:nvSpPr>
        <p:spPr>
          <a:xfrm>
            <a:off x="417094" y="1806034"/>
            <a:ext cx="7109871" cy="1536934"/>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300" dirty="0">
                <a:latin typeface="Times New Roman" panose="02020603050405020304" pitchFamily="18" charset="0"/>
                <a:ea typeface="Poppins Medium"/>
                <a:cs typeface="Times New Roman" panose="02020603050405020304" pitchFamily="18" charset="0"/>
                <a:sym typeface="Poppins Medium"/>
              </a:rPr>
              <a:t>JDK 22</a:t>
            </a:r>
          </a:p>
          <a:p>
            <a:pPr marL="342900" lvl="0" indent="-342900" algn="l" rtl="0">
              <a:spcBef>
                <a:spcPts val="0"/>
              </a:spcBef>
              <a:spcAft>
                <a:spcPts val="0"/>
              </a:spcAft>
              <a:buFont typeface="Arial" panose="020B0604020202020204" pitchFamily="34" charset="0"/>
              <a:buChar char="•"/>
            </a:pPr>
            <a:r>
              <a:rPr lang="en-US" sz="2300" dirty="0">
                <a:latin typeface="Times New Roman" panose="02020603050405020304" pitchFamily="18" charset="0"/>
                <a:ea typeface="Poppins Medium"/>
                <a:cs typeface="Times New Roman" panose="02020603050405020304" pitchFamily="18" charset="0"/>
                <a:sym typeface="Poppins Medium"/>
              </a:rPr>
              <a:t>Eclipse 24-03</a:t>
            </a:r>
          </a:p>
          <a:p>
            <a:pPr marL="342900" lvl="0" indent="-342900" algn="l" rtl="0">
              <a:spcBef>
                <a:spcPts val="0"/>
              </a:spcBef>
              <a:spcAft>
                <a:spcPts val="0"/>
              </a:spcAft>
              <a:buFont typeface="Arial" panose="020B0604020202020204" pitchFamily="34" charset="0"/>
              <a:buChar char="•"/>
            </a:pPr>
            <a:r>
              <a:rPr lang="en-US" sz="2300" dirty="0">
                <a:latin typeface="Times New Roman" panose="02020603050405020304" pitchFamily="18" charset="0"/>
                <a:ea typeface="Poppins Medium"/>
                <a:cs typeface="Times New Roman" panose="02020603050405020304" pitchFamily="18" charset="0"/>
                <a:sym typeface="Poppins Medium"/>
              </a:rPr>
              <a:t>JNativeHook.jar</a:t>
            </a:r>
          </a:p>
          <a:p>
            <a:pPr marL="342900" lvl="0" indent="-342900" algn="l" rtl="0">
              <a:spcBef>
                <a:spcPts val="0"/>
              </a:spcBef>
              <a:spcAft>
                <a:spcPts val="0"/>
              </a:spcAft>
              <a:buFont typeface="Arial" panose="020B0604020202020204" pitchFamily="34" charset="0"/>
              <a:buChar char="•"/>
            </a:pPr>
            <a:endParaRPr lang="en-US" sz="2300" dirty="0">
              <a:latin typeface="Times New Roman" panose="02020603050405020304" pitchFamily="18" charset="0"/>
              <a:ea typeface="Poppins Medium"/>
              <a:cs typeface="Times New Roman" panose="02020603050405020304" pitchFamily="18" charset="0"/>
              <a:sym typeface="Poppins Medium"/>
            </a:endParaRPr>
          </a:p>
          <a:p>
            <a:pPr marL="342900" lvl="0" indent="-342900" algn="l" rtl="0">
              <a:spcBef>
                <a:spcPts val="0"/>
              </a:spcBef>
              <a:spcAft>
                <a:spcPts val="0"/>
              </a:spcAft>
              <a:buFont typeface="Arial" panose="020B0604020202020204" pitchFamily="34" charset="0"/>
              <a:buChar char="•"/>
            </a:pPr>
            <a:endParaRPr lang="en-US" sz="2300" dirty="0">
              <a:latin typeface="Times New Roman" panose="02020603050405020304" pitchFamily="18" charset="0"/>
              <a:ea typeface="Poppins Medium"/>
              <a:cs typeface="Times New Roman" panose="02020603050405020304" pitchFamily="18" charset="0"/>
              <a:sym typeface="Poppi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11</a:t>
            </a:fld>
            <a:endParaRPr/>
          </a:p>
        </p:txBody>
      </p:sp>
      <p:sp>
        <p:nvSpPr>
          <p:cNvPr id="100" name="Google Shape;100;p9"/>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C00000"/>
                </a:solidFill>
                <a:latin typeface="Times New Roman"/>
                <a:ea typeface="Times New Roman"/>
                <a:cs typeface="Times New Roman"/>
                <a:sym typeface="Times New Roman"/>
              </a:rPr>
              <a:t>8</a:t>
            </a:r>
            <a:r>
              <a:rPr lang="en-US" sz="2800" b="1" i="0" u="none" strike="noStrike" cap="none" dirty="0">
                <a:solidFill>
                  <a:srgbClr val="C00000"/>
                </a:solidFill>
                <a:latin typeface="Times New Roman"/>
                <a:ea typeface="Times New Roman"/>
                <a:cs typeface="Times New Roman"/>
                <a:sym typeface="Times New Roman"/>
              </a:rPr>
              <a:t>. Literature Survey</a:t>
            </a:r>
            <a:r>
              <a:rPr lang="en-US" sz="2200" b="0" i="0" u="none" strike="noStrike" cap="none" dirty="0">
                <a:solidFill>
                  <a:srgbClr val="C00000"/>
                </a:solidFill>
                <a:latin typeface="Times New Roman"/>
                <a:ea typeface="Times New Roman"/>
                <a:cs typeface="Times New Roman"/>
                <a:sym typeface="Times New Roman"/>
              </a:rPr>
              <a:t> </a:t>
            </a:r>
            <a:endParaRPr dirty="0"/>
          </a:p>
        </p:txBody>
      </p:sp>
      <p:sp>
        <p:nvSpPr>
          <p:cNvPr id="101" name="Google Shape;101;p9"/>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02" name="Google Shape;102;p9"/>
          <p:cNvPicPr preferRelativeResize="0"/>
          <p:nvPr/>
        </p:nvPicPr>
        <p:blipFill rotWithShape="1">
          <a:blip r:embed="rId3">
            <a:alphaModFix/>
          </a:blip>
          <a:srcRect/>
          <a:stretch/>
        </p:blipFill>
        <p:spPr>
          <a:xfrm>
            <a:off x="0" y="5812967"/>
            <a:ext cx="999854" cy="1020451"/>
          </a:xfrm>
          <a:prstGeom prst="rect">
            <a:avLst/>
          </a:prstGeom>
          <a:noFill/>
          <a:ln>
            <a:noFill/>
          </a:ln>
        </p:spPr>
      </p:pic>
      <p:graphicFrame>
        <p:nvGraphicFramePr>
          <p:cNvPr id="103" name="Google Shape;103;p9"/>
          <p:cNvGraphicFramePr/>
          <p:nvPr>
            <p:extLst>
              <p:ext uri="{D42A27DB-BD31-4B8C-83A1-F6EECF244321}">
                <p14:modId xmlns:p14="http://schemas.microsoft.com/office/powerpoint/2010/main" val="2221769547"/>
              </p:ext>
            </p:extLst>
          </p:nvPr>
        </p:nvGraphicFramePr>
        <p:xfrm>
          <a:off x="249350" y="867809"/>
          <a:ext cx="8645300" cy="3660880"/>
        </p:xfrm>
        <a:graphic>
          <a:graphicData uri="http://schemas.openxmlformats.org/drawingml/2006/table">
            <a:tbl>
              <a:tblPr>
                <a:noFill/>
                <a:tableStyleId>{6CB3F4C0-F2E8-4320-A34B-0B094AA10944}</a:tableStyleId>
              </a:tblPr>
              <a:tblGrid>
                <a:gridCol w="638775">
                  <a:extLst>
                    <a:ext uri="{9D8B030D-6E8A-4147-A177-3AD203B41FA5}">
                      <a16:colId xmlns:a16="http://schemas.microsoft.com/office/drawing/2014/main" val="20000"/>
                    </a:ext>
                  </a:extLst>
                </a:gridCol>
                <a:gridCol w="3143101">
                  <a:extLst>
                    <a:ext uri="{9D8B030D-6E8A-4147-A177-3AD203B41FA5}">
                      <a16:colId xmlns:a16="http://schemas.microsoft.com/office/drawing/2014/main" val="20001"/>
                    </a:ext>
                  </a:extLst>
                </a:gridCol>
                <a:gridCol w="1433224">
                  <a:extLst>
                    <a:ext uri="{9D8B030D-6E8A-4147-A177-3AD203B41FA5}">
                      <a16:colId xmlns:a16="http://schemas.microsoft.com/office/drawing/2014/main" val="20002"/>
                    </a:ext>
                  </a:extLst>
                </a:gridCol>
                <a:gridCol w="3430200">
                  <a:extLst>
                    <a:ext uri="{9D8B030D-6E8A-4147-A177-3AD203B41FA5}">
                      <a16:colId xmlns:a16="http://schemas.microsoft.com/office/drawing/2014/main" val="20003"/>
                    </a:ext>
                  </a:extLst>
                </a:gridCol>
              </a:tblGrid>
              <a:tr h="343650">
                <a:tc>
                  <a:txBody>
                    <a:bodyPr/>
                    <a:lstStyle/>
                    <a:p>
                      <a:pPr marL="0" lvl="0" indent="0" algn="l" rtl="0">
                        <a:spcBef>
                          <a:spcPts val="0"/>
                        </a:spcBef>
                        <a:spcAft>
                          <a:spcPts val="0"/>
                        </a:spcAft>
                        <a:buNone/>
                      </a:pPr>
                      <a:r>
                        <a:rPr lang="en-US" sz="1200" b="1" dirty="0">
                          <a:latin typeface="Calibri"/>
                          <a:ea typeface="Calibri"/>
                          <a:cs typeface="Calibri"/>
                          <a:sym typeface="Calibri"/>
                        </a:rPr>
                        <a:t>Sr. no</a:t>
                      </a:r>
                      <a:endParaRPr sz="1200" b="1" dirty="0">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US" sz="1200" b="1">
                          <a:latin typeface="Calibri"/>
                          <a:ea typeface="Calibri"/>
                          <a:cs typeface="Calibri"/>
                          <a:sym typeface="Calibri"/>
                        </a:rPr>
                        <a:t>Literature Title</a:t>
                      </a:r>
                      <a:endParaRPr sz="1200" b="1">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US" sz="1200" b="1">
                          <a:latin typeface="Calibri"/>
                          <a:ea typeface="Calibri"/>
                          <a:cs typeface="Calibri"/>
                          <a:sym typeface="Calibri"/>
                        </a:rPr>
                        <a:t>Author</a:t>
                      </a:r>
                      <a:endParaRPr sz="1200" b="1">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US" sz="1200" b="1">
                          <a:latin typeface="Calibri"/>
                          <a:ea typeface="Calibri"/>
                          <a:cs typeface="Calibri"/>
                          <a:sym typeface="Calibri"/>
                        </a:rPr>
                        <a:t>Findings</a:t>
                      </a:r>
                      <a:endParaRPr sz="1200" b="1">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1202875">
                <a:tc>
                  <a:txBody>
                    <a:bodyPr/>
                    <a:lstStyle/>
                    <a:p>
                      <a:pPr marL="0" lvl="0" indent="0" algn="ctr" rtl="0">
                        <a:spcBef>
                          <a:spcPts val="0"/>
                        </a:spcBef>
                        <a:spcAft>
                          <a:spcPts val="0"/>
                        </a:spcAft>
                        <a:buNone/>
                      </a:pPr>
                      <a:r>
                        <a:rPr lang="en-US" sz="1200">
                          <a:latin typeface="Calibri"/>
                          <a:ea typeface="Calibri"/>
                          <a:cs typeface="Calibri"/>
                          <a:sym typeface="Calibri"/>
                        </a:rPr>
                        <a:t>1.</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Keystroke Logging Keylogging</a:t>
                      </a:r>
                      <a:endParaRPr sz="1200"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Erudio Security, LLC, T. Olzak</a:t>
                      </a:r>
                      <a:endParaRPr sz="1200" dirty="0">
                        <a:latin typeface="Calibri"/>
                        <a:ea typeface="Calibri"/>
                        <a:cs typeface="Calibri"/>
                        <a:sym typeface="Calibri"/>
                      </a:endParaRPr>
                    </a:p>
                  </a:txBody>
                  <a:tcPr marL="91425" marR="91425" marT="91425" marB="91425"/>
                </a:tc>
                <a:tc>
                  <a:txBody>
                    <a:bodyPr/>
                    <a:lstStyle/>
                    <a:p>
                      <a:pPr marL="457200" lvl="0" indent="-304800" algn="l" rtl="0">
                        <a:spcBef>
                          <a:spcPts val="0"/>
                        </a:spcBef>
                        <a:spcAft>
                          <a:spcPts val="0"/>
                        </a:spcAft>
                        <a:buSzPts val="1200"/>
                        <a:buFont typeface="Calibri"/>
                        <a:buChar char="●"/>
                      </a:pPr>
                      <a:r>
                        <a:rPr lang="en-US" sz="1200" dirty="0">
                          <a:latin typeface="Calibri"/>
                          <a:ea typeface="Calibri"/>
                          <a:cs typeface="Calibri"/>
                          <a:sym typeface="Calibri"/>
                        </a:rPr>
                        <a:t>How Keyloggers work</a:t>
                      </a:r>
                    </a:p>
                    <a:p>
                      <a:pPr marL="457200" lvl="0" indent="-304800" algn="l" rtl="0">
                        <a:spcBef>
                          <a:spcPts val="0"/>
                        </a:spcBef>
                        <a:spcAft>
                          <a:spcPts val="0"/>
                        </a:spcAft>
                        <a:buSzPts val="1200"/>
                        <a:buFont typeface="Calibri"/>
                        <a:buChar char="●"/>
                      </a:pPr>
                      <a:r>
                        <a:rPr lang="en-US" sz="1200" dirty="0">
                          <a:latin typeface="Calibri"/>
                          <a:ea typeface="Calibri"/>
                          <a:cs typeface="Calibri"/>
                          <a:sym typeface="Calibri"/>
                        </a:rPr>
                        <a:t>Types of keyloggers</a:t>
                      </a:r>
                    </a:p>
                    <a:p>
                      <a:pPr marL="457200" lvl="0" indent="-304800" algn="l" rtl="0">
                        <a:spcBef>
                          <a:spcPts val="0"/>
                        </a:spcBef>
                        <a:spcAft>
                          <a:spcPts val="0"/>
                        </a:spcAft>
                        <a:buSzPts val="1200"/>
                        <a:buFont typeface="Calibri"/>
                        <a:buChar char="●"/>
                      </a:pPr>
                      <a:r>
                        <a:rPr lang="en-US" sz="1200" dirty="0">
                          <a:latin typeface="Calibri"/>
                          <a:ea typeface="Calibri"/>
                          <a:cs typeface="Calibri"/>
                          <a:sym typeface="Calibri"/>
                        </a:rPr>
                        <a:t>Results of keylogger</a:t>
                      </a:r>
                    </a:p>
                    <a:p>
                      <a:pPr marL="457200" lvl="0" indent="-304800" algn="l" rtl="0">
                        <a:spcBef>
                          <a:spcPts val="0"/>
                        </a:spcBef>
                        <a:spcAft>
                          <a:spcPts val="0"/>
                        </a:spcAft>
                        <a:buSzPts val="1200"/>
                        <a:buFont typeface="Calibri"/>
                        <a:buChar char="●"/>
                      </a:pPr>
                      <a:r>
                        <a:rPr lang="en-US" sz="1200" dirty="0">
                          <a:latin typeface="Calibri"/>
                          <a:ea typeface="Calibri"/>
                          <a:cs typeface="Calibri"/>
                          <a:sym typeface="Calibri"/>
                        </a:rPr>
                        <a:t>Defending against Keyloggers</a:t>
                      </a:r>
                      <a:endParaRPr sz="1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995025">
                <a:tc>
                  <a:txBody>
                    <a:bodyPr/>
                    <a:lstStyle/>
                    <a:p>
                      <a:pPr marL="0" lvl="0" indent="0" algn="ctr" rtl="0">
                        <a:spcBef>
                          <a:spcPts val="0"/>
                        </a:spcBef>
                        <a:spcAft>
                          <a:spcPts val="0"/>
                        </a:spcAft>
                        <a:buNone/>
                      </a:pPr>
                      <a:r>
                        <a:rPr lang="en-US" sz="1200">
                          <a:latin typeface="Calibri"/>
                          <a:ea typeface="Calibri"/>
                          <a:cs typeface="Calibri"/>
                          <a:sym typeface="Calibri"/>
                        </a:rPr>
                        <a:t>2.</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200" dirty="0"/>
                        <a:t>Learning More about the Underground Economy: A Case-Study of Keyloggers and Dropzones</a:t>
                      </a:r>
                      <a:endParaRPr sz="1200"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200" dirty="0">
                          <a:latin typeface="Calibri"/>
                          <a:ea typeface="Calibri"/>
                          <a:cs typeface="Calibri"/>
                          <a:sym typeface="Calibri"/>
                        </a:rPr>
                        <a:t> </a:t>
                      </a:r>
                      <a:r>
                        <a:rPr lang="en-IN" sz="1200" dirty="0"/>
                        <a:t>Thorsten Holz,</a:t>
                      </a:r>
                    </a:p>
                    <a:p>
                      <a:pPr marL="0" lvl="0" indent="0" algn="l" rtl="0">
                        <a:spcBef>
                          <a:spcPts val="0"/>
                        </a:spcBef>
                        <a:spcAft>
                          <a:spcPts val="0"/>
                        </a:spcAft>
                        <a:buNone/>
                      </a:pPr>
                      <a:r>
                        <a:rPr lang="en-IN" sz="1200" dirty="0"/>
                        <a:t>Markus Engelberth,</a:t>
                      </a:r>
                    </a:p>
                    <a:p>
                      <a:pPr marL="0" lvl="0" indent="0" algn="l" rtl="0">
                        <a:spcBef>
                          <a:spcPts val="0"/>
                        </a:spcBef>
                        <a:spcAft>
                          <a:spcPts val="0"/>
                        </a:spcAft>
                        <a:buNone/>
                      </a:pPr>
                      <a:r>
                        <a:rPr lang="en-IN" sz="1200" dirty="0"/>
                        <a:t>Felix Freiling</a:t>
                      </a:r>
                      <a:endParaRPr sz="1200" dirty="0">
                        <a:latin typeface="Calibri"/>
                        <a:ea typeface="Calibri"/>
                        <a:cs typeface="Calibri"/>
                        <a:sym typeface="Calibri"/>
                      </a:endParaRPr>
                    </a:p>
                  </a:txBody>
                  <a:tcPr marL="91425" marR="91425" marT="91425" marB="91425"/>
                </a:tc>
                <a:tc>
                  <a:txBody>
                    <a:bodyPr/>
                    <a:lstStyle/>
                    <a:p>
                      <a:pPr marL="457200" lvl="0" indent="-304800" algn="l" rtl="0">
                        <a:spcBef>
                          <a:spcPts val="0"/>
                        </a:spcBef>
                        <a:spcAft>
                          <a:spcPts val="0"/>
                        </a:spcAft>
                        <a:buSzPts val="1200"/>
                        <a:buFont typeface="Calibri"/>
                        <a:buChar char="●"/>
                      </a:pPr>
                      <a:r>
                        <a:rPr lang="en-US" sz="1200" dirty="0">
                          <a:solidFill>
                            <a:srgbClr val="000000"/>
                          </a:solidFill>
                          <a:latin typeface="Calibri"/>
                          <a:ea typeface="Calibri"/>
                          <a:cs typeface="Calibri"/>
                          <a:sym typeface="Calibri"/>
                        </a:rPr>
                        <a:t>Background: Keylogger Based Attacks</a:t>
                      </a:r>
                    </a:p>
                    <a:p>
                      <a:pPr marL="457200" lvl="0" indent="-304800" algn="l" rtl="0">
                        <a:spcBef>
                          <a:spcPts val="0"/>
                        </a:spcBef>
                        <a:spcAft>
                          <a:spcPts val="0"/>
                        </a:spcAft>
                        <a:buSzPts val="1200"/>
                        <a:buFont typeface="Calibri"/>
                        <a:buChar char="●"/>
                      </a:pPr>
                      <a:r>
                        <a:rPr lang="en-IN" sz="1200" dirty="0">
                          <a:latin typeface="Calibri" panose="020F0502020204030204" pitchFamily="34" charset="0"/>
                          <a:ea typeface="Calibri" panose="020F0502020204030204" pitchFamily="34" charset="0"/>
                          <a:cs typeface="Calibri" panose="020F0502020204030204" pitchFamily="34" charset="0"/>
                        </a:rPr>
                        <a:t>Studying Keylogger-Based Attacks</a:t>
                      </a:r>
                    </a:p>
                    <a:p>
                      <a:pPr marL="457200" lvl="0" indent="-304800" algn="l" rtl="0">
                        <a:spcBef>
                          <a:spcPts val="0"/>
                        </a:spcBef>
                        <a:spcAft>
                          <a:spcPts val="0"/>
                        </a:spcAft>
                        <a:buSzPts val="1200"/>
                        <a:buFont typeface="Calibri"/>
                        <a:buChar char="●"/>
                      </a:pPr>
                      <a:r>
                        <a:rPr lang="en-IN" sz="1200" dirty="0">
                          <a:latin typeface="Calibri" panose="020F0502020204030204" pitchFamily="34" charset="0"/>
                          <a:ea typeface="Calibri" panose="020F0502020204030204" pitchFamily="34" charset="0"/>
                          <a:cs typeface="Calibri" panose="020F0502020204030204" pitchFamily="34" charset="0"/>
                        </a:rPr>
                        <a:t>Analysis of Stolen Credentials</a:t>
                      </a:r>
                    </a:p>
                  </a:txBody>
                  <a:tcPr marL="91425" marR="91425" marT="91425" marB="91425"/>
                </a:tc>
                <a:extLst>
                  <a:ext uri="{0D108BD9-81ED-4DB2-BD59-A6C34878D82A}">
                    <a16:rowId xmlns:a16="http://schemas.microsoft.com/office/drawing/2014/main" val="10002"/>
                  </a:ext>
                </a:extLst>
              </a:tr>
              <a:tr h="957325">
                <a:tc>
                  <a:txBody>
                    <a:bodyPr/>
                    <a:lstStyle/>
                    <a:p>
                      <a:pPr marL="0" lvl="0" indent="0" algn="ctr" rtl="0">
                        <a:spcBef>
                          <a:spcPts val="0"/>
                        </a:spcBef>
                        <a:spcAft>
                          <a:spcPts val="0"/>
                        </a:spcAft>
                        <a:buNone/>
                      </a:pPr>
                      <a:r>
                        <a:rPr lang="en-US" sz="1200">
                          <a:latin typeface="Calibri"/>
                          <a:ea typeface="Calibri"/>
                          <a:cs typeface="Calibri"/>
                          <a:sym typeface="Calibri"/>
                        </a:rPr>
                        <a:t>3.</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200" dirty="0"/>
                        <a:t>The Evolution of Keylogger Technologies: A Survey from Historical Origins to Emerging Opportunities</a:t>
                      </a:r>
                      <a:endParaRPr sz="1200"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IN" sz="1200" dirty="0"/>
                        <a:t>Marco Salas-Nino,</a:t>
                      </a:r>
                    </a:p>
                    <a:p>
                      <a:pPr marL="0" lvl="0" indent="0" algn="l" rtl="0">
                        <a:spcBef>
                          <a:spcPts val="0"/>
                        </a:spcBef>
                        <a:spcAft>
                          <a:spcPts val="0"/>
                        </a:spcAft>
                        <a:buNone/>
                      </a:pPr>
                      <a:r>
                        <a:rPr lang="en-IN" sz="1200" dirty="0"/>
                        <a:t>Grant Ritter,</a:t>
                      </a:r>
                    </a:p>
                    <a:p>
                      <a:pPr marL="0" lvl="0" indent="0" algn="l" rtl="0">
                        <a:spcBef>
                          <a:spcPts val="0"/>
                        </a:spcBef>
                        <a:spcAft>
                          <a:spcPts val="0"/>
                        </a:spcAft>
                        <a:buNone/>
                      </a:pPr>
                      <a:r>
                        <a:rPr lang="en-IN" sz="1200" dirty="0"/>
                        <a:t>Daniel Hamdan,</a:t>
                      </a:r>
                    </a:p>
                    <a:p>
                      <a:pPr marL="0" lvl="0" indent="0" algn="l" rtl="0">
                        <a:spcBef>
                          <a:spcPts val="0"/>
                        </a:spcBef>
                        <a:spcAft>
                          <a:spcPts val="0"/>
                        </a:spcAft>
                        <a:buNone/>
                      </a:pPr>
                      <a:r>
                        <a:rPr lang="en-IN" sz="1200" dirty="0"/>
                        <a:t>Tao Wang and Tao Hou</a:t>
                      </a:r>
                      <a:endParaRPr sz="1200" dirty="0">
                        <a:latin typeface="Calibri"/>
                        <a:ea typeface="Calibri"/>
                        <a:cs typeface="Calibri"/>
                        <a:sym typeface="Calibri"/>
                      </a:endParaRPr>
                    </a:p>
                  </a:txBody>
                  <a:tcPr marL="91425" marR="91425" marT="91425" marB="91425"/>
                </a:tc>
                <a:tc>
                  <a:txBody>
                    <a:bodyPr/>
                    <a:lstStyle/>
                    <a:p>
                      <a:pPr marL="457200" lvl="0" indent="-304800" algn="l" rtl="0">
                        <a:spcBef>
                          <a:spcPts val="0"/>
                        </a:spcBef>
                        <a:spcAft>
                          <a:spcPts val="0"/>
                        </a:spcAft>
                        <a:buSzPts val="1200"/>
                        <a:buFont typeface="Calibri"/>
                        <a:buChar char="●"/>
                      </a:pPr>
                      <a:r>
                        <a:rPr lang="en-US" sz="1200" dirty="0">
                          <a:solidFill>
                            <a:srgbClr val="000000"/>
                          </a:solidFill>
                          <a:latin typeface="Calibri"/>
                          <a:ea typeface="Calibri"/>
                          <a:cs typeface="Calibri"/>
                          <a:sym typeface="Calibri"/>
                        </a:rPr>
                        <a:t>Keylogger Technologies</a:t>
                      </a:r>
                    </a:p>
                    <a:p>
                      <a:pPr marL="457200" lvl="0" indent="-304800" algn="l" rtl="0">
                        <a:spcBef>
                          <a:spcPts val="0"/>
                        </a:spcBef>
                        <a:spcAft>
                          <a:spcPts val="0"/>
                        </a:spcAft>
                        <a:buSzPts val="1200"/>
                        <a:buFont typeface="Calibri"/>
                        <a:buChar char="●"/>
                      </a:pPr>
                      <a:r>
                        <a:rPr lang="en-US" sz="1200" dirty="0">
                          <a:solidFill>
                            <a:srgbClr val="000000"/>
                          </a:solidFill>
                          <a:latin typeface="Calibri"/>
                          <a:ea typeface="Calibri"/>
                          <a:cs typeface="Calibri"/>
                          <a:sym typeface="Calibri"/>
                        </a:rPr>
                        <a:t>Keylogger Evolution</a:t>
                      </a:r>
                    </a:p>
                    <a:p>
                      <a:pPr marL="457200" lvl="0" indent="-304800" algn="l" rtl="0">
                        <a:spcBef>
                          <a:spcPts val="0"/>
                        </a:spcBef>
                        <a:spcAft>
                          <a:spcPts val="0"/>
                        </a:spcAft>
                        <a:buSzPts val="1200"/>
                        <a:buFont typeface="Calibri"/>
                        <a:buChar char="●"/>
                      </a:pPr>
                      <a:r>
                        <a:rPr lang="en-US" sz="1200" dirty="0">
                          <a:solidFill>
                            <a:srgbClr val="000000"/>
                          </a:solidFill>
                          <a:latin typeface="Calibri"/>
                          <a:ea typeface="Calibri"/>
                          <a:cs typeface="Calibri"/>
                          <a:sym typeface="Calibri"/>
                        </a:rPr>
                        <a:t>Impacts of Keyloggers</a:t>
                      </a:r>
                    </a:p>
                    <a:p>
                      <a:pPr marL="457200" lvl="0" indent="-304800" algn="l" rtl="0">
                        <a:spcBef>
                          <a:spcPts val="0"/>
                        </a:spcBef>
                        <a:spcAft>
                          <a:spcPts val="0"/>
                        </a:spcAft>
                        <a:buSzPts val="1200"/>
                        <a:buFont typeface="Calibri"/>
                        <a:buChar char="●"/>
                      </a:pPr>
                      <a:r>
                        <a:rPr lang="en-US" sz="1200" dirty="0">
                          <a:solidFill>
                            <a:srgbClr val="000000"/>
                          </a:solidFill>
                          <a:latin typeface="Calibri"/>
                          <a:ea typeface="Calibri"/>
                          <a:cs typeface="Calibri"/>
                          <a:sym typeface="Calibri"/>
                        </a:rPr>
                        <a:t>Anti-Keyloggers</a:t>
                      </a:r>
                      <a:endParaRPr sz="1200" dirty="0">
                        <a:solidFill>
                          <a:srgbClr val="00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12</a:t>
            </a:fld>
            <a:endParaRPr/>
          </a:p>
        </p:txBody>
      </p:sp>
      <p:sp>
        <p:nvSpPr>
          <p:cNvPr id="109" name="Google Shape;109;p7"/>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10" name="Google Shape;110;p7"/>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11" name="Google Shape;111;p7"/>
          <p:cNvSpPr txBox="1"/>
          <p:nvPr/>
        </p:nvSpPr>
        <p:spPr>
          <a:xfrm>
            <a:off x="365124" y="782529"/>
            <a:ext cx="8778875" cy="3327355"/>
          </a:xfrm>
          <a:prstGeom prst="rect">
            <a:avLst/>
          </a:prstGeom>
          <a:noFill/>
          <a:ln>
            <a:noFill/>
          </a:ln>
        </p:spPr>
        <p:txBody>
          <a:bodyPr spcFirstLastPara="1" wrap="square" lIns="91425" tIns="91425" rIns="91425" bIns="91425" anchor="t" anchorCtr="0">
            <a:noAutofit/>
          </a:bodyPr>
          <a:lstStyle/>
          <a:p>
            <a:pPr marL="342900" indent="-342900">
              <a:buFont typeface="Arial" panose="020B0604020202020204" pitchFamily="34" charset="0"/>
              <a:buChar char="•"/>
            </a:pPr>
            <a:r>
              <a:rPr lang="en-IN" sz="1600" b="1"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Parental Control:</a:t>
            </a:r>
            <a:r>
              <a:rPr lang="en-IN" sz="16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Keyloggers can be used by parents to monitor their children's online activities and ensure they are not engaging in inappropriate behaviour or interacting with potentially dangerous individuals.</a:t>
            </a:r>
            <a:endParaRPr lang="en-IN" sz="16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Arial" panose="020B0604020202020204" pitchFamily="34" charset="0"/>
              <a:buChar char="•"/>
            </a:pPr>
            <a:r>
              <a:rPr lang="en-US" sz="1600" b="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Employee Monitoring:</a:t>
            </a:r>
            <a:r>
              <a:rPr lang="en-US" sz="1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 corporate settings, keyloggers may be deployed by employers to monitor employee productivity, ensure compliance with company policies, and protect sensitive information from being leaked.</a:t>
            </a:r>
          </a:p>
          <a:p>
            <a:pPr marL="342900" lvl="0" indent="-342900" algn="l" rtl="0">
              <a:spcBef>
                <a:spcPts val="0"/>
              </a:spcBef>
              <a:spcAft>
                <a:spcPts val="0"/>
              </a:spcAft>
              <a:buFont typeface="Arial" panose="020B0604020202020204" pitchFamily="34" charset="0"/>
              <a:buChar char="•"/>
            </a:pPr>
            <a:r>
              <a:rPr lang="en-US" sz="1600" b="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Security Testing:</a:t>
            </a:r>
            <a:r>
              <a:rPr lang="en-US" sz="1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Ethical hackers and security professionals may use keyloggers as part of penetration testing or security audits to identify vulnerabilities in computer systems and networks.</a:t>
            </a:r>
            <a:endPar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Arial" panose="020B0604020202020204" pitchFamily="34" charset="0"/>
              <a:buChar char="•"/>
            </a:pPr>
            <a:r>
              <a:rPr lang="en-US" sz="1600" b="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Law Enforcement:</a:t>
            </a:r>
            <a:r>
              <a:rPr lang="en-US" sz="1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Keyloggers can be used by law enforcement agencies as part of criminal investigations to gather evidence related to cybercrimes, such as hacking, identity theft, or fraud.</a:t>
            </a:r>
          </a:p>
          <a:p>
            <a:pPr marL="342900" lvl="0" indent="-342900" algn="l" rtl="0">
              <a:spcBef>
                <a:spcPts val="0"/>
              </a:spcBef>
              <a:spcAft>
                <a:spcPts val="0"/>
              </a:spcAft>
              <a:buFont typeface="Arial" panose="020B0604020202020204" pitchFamily="34" charset="0"/>
              <a:buChar char="•"/>
            </a:pPr>
            <a:r>
              <a:rPr lang="en-US" sz="1600" b="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Personal Use:</a:t>
            </a:r>
            <a:r>
              <a:rPr lang="en-US" sz="1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Some individuals may use keyloggers to keep track of their own keystrokes for personal productivity or record-keeping purposes.</a:t>
            </a:r>
            <a:endParaRPr sz="1600" b="1" dirty="0">
              <a:solidFill>
                <a:srgbClr val="BF9000"/>
              </a:solidFill>
              <a:latin typeface="Times New Roman" panose="02020603050405020304" pitchFamily="18" charset="0"/>
              <a:ea typeface="Calibri"/>
              <a:cs typeface="Times New Roman" panose="02020603050405020304" pitchFamily="18" charset="0"/>
              <a:sym typeface="Calibri"/>
            </a:endParaRPr>
          </a:p>
        </p:txBody>
      </p:sp>
      <p:sp>
        <p:nvSpPr>
          <p:cNvPr id="112" name="Google Shape;112;p7"/>
          <p:cNvSpPr txBox="1"/>
          <p:nvPr/>
        </p:nvSpPr>
        <p:spPr>
          <a:xfrm>
            <a:off x="365124" y="67503"/>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C00000"/>
                </a:solidFill>
                <a:latin typeface="Times New Roman"/>
                <a:ea typeface="Times New Roman"/>
                <a:cs typeface="Times New Roman"/>
                <a:sym typeface="Times New Roman"/>
              </a:rPr>
              <a:t>9. Scope of work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13</a:t>
            </a:fld>
            <a:endParaRPr/>
          </a:p>
        </p:txBody>
      </p:sp>
      <p:sp>
        <p:nvSpPr>
          <p:cNvPr id="118" name="Google Shape;118;p12"/>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C00000"/>
                </a:solidFill>
                <a:latin typeface="Times New Roman"/>
                <a:ea typeface="Times New Roman"/>
                <a:cs typeface="Times New Roman"/>
                <a:sym typeface="Times New Roman"/>
              </a:rPr>
              <a:t>10</a:t>
            </a:r>
            <a:r>
              <a:rPr lang="en-US" sz="2800" b="1" i="0" u="none" strike="noStrike" cap="none" dirty="0">
                <a:solidFill>
                  <a:srgbClr val="C00000"/>
                </a:solidFill>
                <a:latin typeface="Times New Roman"/>
                <a:ea typeface="Times New Roman"/>
                <a:cs typeface="Times New Roman"/>
                <a:sym typeface="Times New Roman"/>
              </a:rPr>
              <a:t>. Implementation</a:t>
            </a:r>
            <a:r>
              <a:rPr lang="en-US" sz="2200" b="0" i="0" u="none" strike="noStrike" cap="none" dirty="0">
                <a:solidFill>
                  <a:srgbClr val="C00000"/>
                </a:solidFill>
                <a:latin typeface="Times New Roman"/>
                <a:ea typeface="Times New Roman"/>
                <a:cs typeface="Times New Roman"/>
                <a:sym typeface="Times New Roman"/>
              </a:rPr>
              <a:t> </a:t>
            </a:r>
            <a:endParaRPr dirty="0"/>
          </a:p>
        </p:txBody>
      </p:sp>
      <p:sp>
        <p:nvSpPr>
          <p:cNvPr id="119" name="Google Shape;119;p12"/>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20" name="Google Shape;120;p12"/>
          <p:cNvPicPr preferRelativeResize="0"/>
          <p:nvPr/>
        </p:nvPicPr>
        <p:blipFill rotWithShape="1">
          <a:blip r:embed="rId3">
            <a:alphaModFix/>
          </a:blip>
          <a:srcRect/>
          <a:stretch/>
        </p:blipFill>
        <p:spPr>
          <a:xfrm>
            <a:off x="0" y="5812967"/>
            <a:ext cx="999854" cy="1020451"/>
          </a:xfrm>
          <a:prstGeom prst="rect">
            <a:avLst/>
          </a:prstGeom>
          <a:noFill/>
          <a:ln>
            <a:noFill/>
          </a:ln>
        </p:spPr>
      </p:pic>
      <p:pic>
        <p:nvPicPr>
          <p:cNvPr id="3" name="Picture 2">
            <a:extLst>
              <a:ext uri="{FF2B5EF4-FFF2-40B4-BE49-F238E27FC236}">
                <a16:creationId xmlns:a16="http://schemas.microsoft.com/office/drawing/2014/main" id="{28550732-6B41-96E2-8A5F-48BDE2F3F232}"/>
              </a:ext>
            </a:extLst>
          </p:cNvPr>
          <p:cNvPicPr>
            <a:picLocks noChangeAspect="1"/>
          </p:cNvPicPr>
          <p:nvPr/>
        </p:nvPicPr>
        <p:blipFill>
          <a:blip r:embed="rId4"/>
          <a:stretch>
            <a:fillRect/>
          </a:stretch>
        </p:blipFill>
        <p:spPr>
          <a:xfrm>
            <a:off x="0" y="792612"/>
            <a:ext cx="4306673" cy="2036045"/>
          </a:xfrm>
          <a:prstGeom prst="rect">
            <a:avLst/>
          </a:prstGeom>
        </p:spPr>
      </p:pic>
      <p:pic>
        <p:nvPicPr>
          <p:cNvPr id="5" name="Picture 4">
            <a:extLst>
              <a:ext uri="{FF2B5EF4-FFF2-40B4-BE49-F238E27FC236}">
                <a16:creationId xmlns:a16="http://schemas.microsoft.com/office/drawing/2014/main" id="{EAA50AFB-A322-A0EF-EA9B-167DD18049F0}"/>
              </a:ext>
            </a:extLst>
          </p:cNvPr>
          <p:cNvPicPr>
            <a:picLocks noChangeAspect="1"/>
          </p:cNvPicPr>
          <p:nvPr/>
        </p:nvPicPr>
        <p:blipFill>
          <a:blip r:embed="rId5"/>
          <a:stretch>
            <a:fillRect/>
          </a:stretch>
        </p:blipFill>
        <p:spPr>
          <a:xfrm>
            <a:off x="4837327" y="792612"/>
            <a:ext cx="4306673" cy="2046047"/>
          </a:xfrm>
          <a:prstGeom prst="rect">
            <a:avLst/>
          </a:prstGeom>
        </p:spPr>
      </p:pic>
      <p:pic>
        <p:nvPicPr>
          <p:cNvPr id="7" name="Picture 6">
            <a:extLst>
              <a:ext uri="{FF2B5EF4-FFF2-40B4-BE49-F238E27FC236}">
                <a16:creationId xmlns:a16="http://schemas.microsoft.com/office/drawing/2014/main" id="{C41D3678-DFFA-7BDE-DDD4-16E2A545A858}"/>
              </a:ext>
            </a:extLst>
          </p:cNvPr>
          <p:cNvPicPr>
            <a:picLocks noChangeAspect="1"/>
          </p:cNvPicPr>
          <p:nvPr/>
        </p:nvPicPr>
        <p:blipFill>
          <a:blip r:embed="rId6"/>
          <a:stretch>
            <a:fillRect/>
          </a:stretch>
        </p:blipFill>
        <p:spPr>
          <a:xfrm>
            <a:off x="0" y="2998873"/>
            <a:ext cx="4306673" cy="2369540"/>
          </a:xfrm>
          <a:prstGeom prst="rect">
            <a:avLst/>
          </a:prstGeom>
        </p:spPr>
      </p:pic>
      <p:pic>
        <p:nvPicPr>
          <p:cNvPr id="9" name="Picture 8">
            <a:extLst>
              <a:ext uri="{FF2B5EF4-FFF2-40B4-BE49-F238E27FC236}">
                <a16:creationId xmlns:a16="http://schemas.microsoft.com/office/drawing/2014/main" id="{E2CAFBC8-FFDE-042D-C42F-F7B4136AE47B}"/>
              </a:ext>
            </a:extLst>
          </p:cNvPr>
          <p:cNvPicPr>
            <a:picLocks noChangeAspect="1"/>
          </p:cNvPicPr>
          <p:nvPr/>
        </p:nvPicPr>
        <p:blipFill>
          <a:blip r:embed="rId7"/>
          <a:stretch>
            <a:fillRect/>
          </a:stretch>
        </p:blipFill>
        <p:spPr>
          <a:xfrm>
            <a:off x="4837328" y="2998873"/>
            <a:ext cx="4306672" cy="23695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14</a:t>
            </a:fld>
            <a:endParaRPr/>
          </a:p>
        </p:txBody>
      </p:sp>
      <p:sp>
        <p:nvSpPr>
          <p:cNvPr id="126" name="Google Shape;126;p13"/>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10. Implementation</a:t>
            </a:r>
            <a:r>
              <a:rPr lang="en-US" sz="2200" b="0" i="0" u="none" strike="noStrike" cap="none" dirty="0">
                <a:solidFill>
                  <a:srgbClr val="C00000"/>
                </a:solidFill>
                <a:latin typeface="Times New Roman"/>
                <a:ea typeface="Times New Roman"/>
                <a:cs typeface="Times New Roman"/>
                <a:sym typeface="Times New Roman"/>
              </a:rPr>
              <a:t> </a:t>
            </a:r>
            <a:endParaRPr dirty="0"/>
          </a:p>
        </p:txBody>
      </p:sp>
      <p:sp>
        <p:nvSpPr>
          <p:cNvPr id="127" name="Google Shape;127;p13"/>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29" name="Google Shape;129;p13"/>
          <p:cNvPicPr preferRelativeResize="0"/>
          <p:nvPr/>
        </p:nvPicPr>
        <p:blipFill rotWithShape="1">
          <a:blip r:embed="rId3">
            <a:alphaModFix/>
          </a:blip>
          <a:srcRect/>
          <a:stretch/>
        </p:blipFill>
        <p:spPr>
          <a:xfrm>
            <a:off x="0" y="5812967"/>
            <a:ext cx="999854" cy="1020451"/>
          </a:xfrm>
          <a:prstGeom prst="rect">
            <a:avLst/>
          </a:prstGeom>
          <a:noFill/>
          <a:ln>
            <a:noFill/>
          </a:ln>
        </p:spPr>
      </p:pic>
      <p:pic>
        <p:nvPicPr>
          <p:cNvPr id="3" name="Picture 2">
            <a:extLst>
              <a:ext uri="{FF2B5EF4-FFF2-40B4-BE49-F238E27FC236}">
                <a16:creationId xmlns:a16="http://schemas.microsoft.com/office/drawing/2014/main" id="{672E58E8-8EE1-628F-B98B-512343C80F4D}"/>
              </a:ext>
            </a:extLst>
          </p:cNvPr>
          <p:cNvPicPr>
            <a:picLocks noChangeAspect="1"/>
          </p:cNvPicPr>
          <p:nvPr/>
        </p:nvPicPr>
        <p:blipFill>
          <a:blip r:embed="rId4"/>
          <a:stretch>
            <a:fillRect/>
          </a:stretch>
        </p:blipFill>
        <p:spPr>
          <a:xfrm>
            <a:off x="681219" y="948219"/>
            <a:ext cx="6142368" cy="39421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4AE3AD-BF93-5140-49B8-EE247599C7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Google Shape;129;p13">
            <a:extLst>
              <a:ext uri="{FF2B5EF4-FFF2-40B4-BE49-F238E27FC236}">
                <a16:creationId xmlns:a16="http://schemas.microsoft.com/office/drawing/2014/main" id="{A516E736-F310-9E75-F14C-54907EDD54CC}"/>
              </a:ext>
            </a:extLst>
          </p:cNvPr>
          <p:cNvPicPr preferRelativeResize="0"/>
          <p:nvPr/>
        </p:nvPicPr>
        <p:blipFill rotWithShape="1">
          <a:blip r:embed="rId2">
            <a:alphaModFix/>
          </a:blip>
          <a:srcRect/>
          <a:stretch/>
        </p:blipFill>
        <p:spPr>
          <a:xfrm>
            <a:off x="0" y="5837549"/>
            <a:ext cx="999854" cy="1020451"/>
          </a:xfrm>
          <a:prstGeom prst="rect">
            <a:avLst/>
          </a:prstGeom>
          <a:noFill/>
          <a:ln>
            <a:noFill/>
          </a:ln>
        </p:spPr>
      </p:pic>
      <p:sp>
        <p:nvSpPr>
          <p:cNvPr id="6" name="Google Shape;136;p14">
            <a:extLst>
              <a:ext uri="{FF2B5EF4-FFF2-40B4-BE49-F238E27FC236}">
                <a16:creationId xmlns:a16="http://schemas.microsoft.com/office/drawing/2014/main" id="{2F561F6B-9FF0-28F4-0DEE-7E931C889C39}"/>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sp>
        <p:nvSpPr>
          <p:cNvPr id="7" name="Google Shape;126;p13">
            <a:extLst>
              <a:ext uri="{FF2B5EF4-FFF2-40B4-BE49-F238E27FC236}">
                <a16:creationId xmlns:a16="http://schemas.microsoft.com/office/drawing/2014/main" id="{18FB5D6B-0CF9-369D-E5B9-768D2E778878}"/>
              </a:ext>
            </a:extLst>
          </p:cNvPr>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11. Result</a:t>
            </a:r>
            <a:endParaRPr dirty="0"/>
          </a:p>
        </p:txBody>
      </p:sp>
      <p:pic>
        <p:nvPicPr>
          <p:cNvPr id="9" name="Picture 8">
            <a:extLst>
              <a:ext uri="{FF2B5EF4-FFF2-40B4-BE49-F238E27FC236}">
                <a16:creationId xmlns:a16="http://schemas.microsoft.com/office/drawing/2014/main" id="{A3493094-ADDC-2658-E089-03ACB17B4D9F}"/>
              </a:ext>
            </a:extLst>
          </p:cNvPr>
          <p:cNvPicPr>
            <a:picLocks noChangeAspect="1"/>
          </p:cNvPicPr>
          <p:nvPr/>
        </p:nvPicPr>
        <p:blipFill>
          <a:blip r:embed="rId3"/>
          <a:stretch>
            <a:fillRect/>
          </a:stretch>
        </p:blipFill>
        <p:spPr>
          <a:xfrm>
            <a:off x="417094" y="1047383"/>
            <a:ext cx="5585944" cy="2796782"/>
          </a:xfrm>
          <a:prstGeom prst="rect">
            <a:avLst/>
          </a:prstGeom>
        </p:spPr>
      </p:pic>
    </p:spTree>
    <p:extLst>
      <p:ext uri="{BB962C8B-B14F-4D97-AF65-F5344CB8AC3E}">
        <p14:creationId xmlns:p14="http://schemas.microsoft.com/office/powerpoint/2010/main" val="3615644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16</a:t>
            </a:fld>
            <a:endParaRPr/>
          </a:p>
        </p:txBody>
      </p:sp>
      <p:sp>
        <p:nvSpPr>
          <p:cNvPr id="135" name="Google Shape;135;p14"/>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12. Conclusion and Future Work</a:t>
            </a:r>
            <a:r>
              <a:rPr lang="en-US" sz="2200" b="0" i="0" u="none" strike="noStrike" cap="none" dirty="0">
                <a:solidFill>
                  <a:srgbClr val="C00000"/>
                </a:solidFill>
                <a:latin typeface="Times New Roman"/>
                <a:ea typeface="Times New Roman"/>
                <a:cs typeface="Times New Roman"/>
                <a:sym typeface="Times New Roman"/>
              </a:rPr>
              <a:t> </a:t>
            </a:r>
            <a:endParaRPr dirty="0"/>
          </a:p>
        </p:txBody>
      </p:sp>
      <p:sp>
        <p:nvSpPr>
          <p:cNvPr id="136" name="Google Shape;136;p14"/>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37" name="Google Shape;137;p14"/>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38" name="Google Shape;138;p14"/>
          <p:cNvSpPr txBox="1"/>
          <p:nvPr/>
        </p:nvSpPr>
        <p:spPr>
          <a:xfrm>
            <a:off x="716693" y="802614"/>
            <a:ext cx="7843200" cy="3562909"/>
          </a:xfrm>
          <a:prstGeom prst="rect">
            <a:avLst/>
          </a:prstGeom>
          <a:noFill/>
          <a:ln>
            <a:noFill/>
          </a:ln>
        </p:spPr>
        <p:txBody>
          <a:bodyPr spcFirstLastPara="1" wrap="square" lIns="91425" tIns="91425" rIns="91425" bIns="91425" anchor="t" anchorCtr="0">
            <a:no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product can play out the proposed work like a fundamental keylogger does to get all secret data from client of the framework by getting their keystrokes occasions and mouse clicks without the information on the client. So client of the framework is ignorant of things occurring in foundation. The software is able to monitor data and store the data in a specific file. The software is also able to hide itself from the owner if the system while it runs in background. Thus, I accept that my methodology extensively increases current standards for observing the information and gathering it for either lawful or unlawful reason.</a:t>
            </a:r>
            <a:r>
              <a:rPr lang="en-US" sz="18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Developing a software to monitoring employee activity for security purposes, parental control to ensure child safety online, and forensic investigations into unauthorized access. In these contexts, keyloggers can provide valuable insights into user behaviour and help prevent security breaches or identify wrongdoing.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g5cc8714c89_2_35"/>
          <p:cNvSpPr txBox="1"/>
          <p:nvPr/>
        </p:nvSpPr>
        <p:spPr>
          <a:xfrm>
            <a:off x="375529" y="-1"/>
            <a:ext cx="2874298" cy="72904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C00000"/>
                </a:solidFill>
                <a:latin typeface="Times New Roman"/>
                <a:ea typeface="Times New Roman"/>
                <a:cs typeface="Times New Roman"/>
                <a:sym typeface="Times New Roman"/>
              </a:rPr>
              <a:t>References</a:t>
            </a:r>
            <a:endParaRPr/>
          </a:p>
        </p:txBody>
      </p:sp>
      <p:sp>
        <p:nvSpPr>
          <p:cNvPr id="145" name="Google Shape;145;g5cc8714c89_2_3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17</a:t>
            </a:fld>
            <a:endParaRPr/>
          </a:p>
        </p:txBody>
      </p:sp>
      <p:sp>
        <p:nvSpPr>
          <p:cNvPr id="146" name="Google Shape;146;g5cc8714c89_2_35"/>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47" name="Google Shape;147;g5cc8714c89_2_35"/>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5" name="TextBox 4">
            <a:extLst>
              <a:ext uri="{FF2B5EF4-FFF2-40B4-BE49-F238E27FC236}">
                <a16:creationId xmlns:a16="http://schemas.microsoft.com/office/drawing/2014/main" id="{75756339-503E-6C93-5FD3-580EE0C9C36A}"/>
              </a:ext>
            </a:extLst>
          </p:cNvPr>
          <p:cNvSpPr txBox="1"/>
          <p:nvPr/>
        </p:nvSpPr>
        <p:spPr>
          <a:xfrm>
            <a:off x="375529" y="1051026"/>
            <a:ext cx="8493168" cy="3798284"/>
          </a:xfrm>
          <a:prstGeom prst="rect">
            <a:avLst/>
          </a:prstGeom>
          <a:noFill/>
        </p:spPr>
        <p:txBody>
          <a:bodyPr wrap="square">
            <a:spAutoFit/>
          </a:bodyPr>
          <a:lstStyle/>
          <a:p>
            <a:pPr marL="457200" indent="-457200">
              <a:lnSpc>
                <a:spcPct val="150000"/>
              </a:lnSpc>
              <a:tabLst>
                <a:tab pos="457200" algn="l"/>
                <a:tab pos="457200" algn="l"/>
              </a:tabLst>
            </a:pPr>
            <a:r>
              <a:rPr lang="en-US" sz="1400" b="0" kern="0" dirty="0">
                <a:effectLst/>
                <a:latin typeface="Times New Roman" panose="02020603050405020304" pitchFamily="18" charset="0"/>
                <a:ea typeface="Times New Roman" panose="02020603050405020304" pitchFamily="18" charset="0"/>
                <a:cs typeface="Times New Roman" panose="02020603050405020304" pitchFamily="18" charset="0"/>
              </a:rPr>
              <a:t>[1] Keystroke Logging Keylogging" Erudio Security, LLC T Olzak T. Olzak." Keystroke Logging Keylogging" Erudio Security, LLC. 2008.</a:t>
            </a:r>
            <a:endParaRPr lang="en-IN" sz="1800" b="1" kern="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indent="-457200">
              <a:lnSpc>
                <a:spcPct val="150000"/>
              </a:lnSpc>
              <a:tabLst>
                <a:tab pos="457200" algn="l"/>
                <a:tab pos="457200" algn="l"/>
              </a:tabLst>
            </a:pPr>
            <a:r>
              <a:rPr lang="en-US" sz="1400" b="0" kern="0" dirty="0">
                <a:effectLst/>
                <a:latin typeface="Times New Roman" panose="02020603050405020304" pitchFamily="18" charset="0"/>
                <a:ea typeface="Times New Roman" panose="02020603050405020304" pitchFamily="18" charset="0"/>
                <a:cs typeface="Times New Roman" panose="02020603050405020304" pitchFamily="18" charset="0"/>
              </a:rPr>
              <a:t>[2] Thorsten </a:t>
            </a:r>
            <a:r>
              <a:rPr lang="en-US" sz="1400" b="0" kern="0" dirty="0" err="1">
                <a:effectLst/>
                <a:latin typeface="Times New Roman" panose="02020603050405020304" pitchFamily="18" charset="0"/>
                <a:ea typeface="Times New Roman" panose="02020603050405020304" pitchFamily="18" charset="0"/>
                <a:cs typeface="Times New Roman" panose="02020603050405020304" pitchFamily="18" charset="0"/>
              </a:rPr>
              <a:t>Holz</a:t>
            </a:r>
            <a:r>
              <a:rPr lang="en-US" sz="1400" b="0" kern="0" dirty="0">
                <a:effectLst/>
                <a:latin typeface="Times New Roman" panose="02020603050405020304" pitchFamily="18" charset="0"/>
                <a:ea typeface="Times New Roman" panose="02020603050405020304" pitchFamily="18" charset="0"/>
                <a:cs typeface="Times New Roman" panose="02020603050405020304" pitchFamily="18" charset="0"/>
              </a:rPr>
              <a:t>, M. E. (2009). Learning More about the Underground Economy: A Case-Study of Keyloggers and Dropzones. Thorsten </a:t>
            </a:r>
            <a:r>
              <a:rPr lang="en-US" sz="1400" b="0" kern="0" dirty="0" err="1">
                <a:effectLst/>
                <a:latin typeface="Times New Roman" panose="02020603050405020304" pitchFamily="18" charset="0"/>
                <a:ea typeface="Times New Roman" panose="02020603050405020304" pitchFamily="18" charset="0"/>
                <a:cs typeface="Times New Roman" panose="02020603050405020304" pitchFamily="18" charset="0"/>
              </a:rPr>
              <a:t>Holz</a:t>
            </a:r>
            <a:r>
              <a:rPr lang="en-US" sz="1400" b="0" kern="0" dirty="0">
                <a:effectLst/>
                <a:latin typeface="Times New Roman" panose="02020603050405020304" pitchFamily="18" charset="0"/>
                <a:ea typeface="Times New Roman" panose="02020603050405020304" pitchFamily="18" charset="0"/>
                <a:cs typeface="Times New Roman" panose="02020603050405020304" pitchFamily="18" charset="0"/>
              </a:rPr>
              <a:t>, Markus </a:t>
            </a:r>
            <a:r>
              <a:rPr lang="en-US" sz="1400" b="0" kern="0" dirty="0" err="1">
                <a:effectLst/>
                <a:latin typeface="Times New Roman" panose="02020603050405020304" pitchFamily="18" charset="0"/>
                <a:ea typeface="Times New Roman" panose="02020603050405020304" pitchFamily="18" charset="0"/>
                <a:cs typeface="Times New Roman" panose="02020603050405020304" pitchFamily="18" charset="0"/>
              </a:rPr>
              <a:t>Engelberth</a:t>
            </a:r>
            <a:r>
              <a:rPr lang="en-US" sz="1400" b="0" kern="0" dirty="0">
                <a:effectLst/>
                <a:latin typeface="Times New Roman" panose="02020603050405020304" pitchFamily="18" charset="0"/>
                <a:ea typeface="Times New Roman" panose="02020603050405020304" pitchFamily="18" charset="0"/>
                <a:cs typeface="Times New Roman" panose="02020603050405020304" pitchFamily="18" charset="0"/>
              </a:rPr>
              <a:t>, Felix C. </a:t>
            </a:r>
            <a:r>
              <a:rPr lang="en-US" sz="1400" b="0" kern="0" dirty="0" err="1">
                <a:effectLst/>
                <a:latin typeface="Times New Roman" panose="02020603050405020304" pitchFamily="18" charset="0"/>
                <a:ea typeface="Times New Roman" panose="02020603050405020304" pitchFamily="18" charset="0"/>
                <a:cs typeface="Times New Roman" panose="02020603050405020304" pitchFamily="18" charset="0"/>
              </a:rPr>
              <a:t>Freiling</a:t>
            </a:r>
            <a:r>
              <a:rPr lang="en-US" sz="1400" b="0" kern="0" dirty="0">
                <a:effectLst/>
                <a:latin typeface="Times New Roman" panose="02020603050405020304" pitchFamily="18" charset="0"/>
                <a:ea typeface="Times New Roman" panose="02020603050405020304" pitchFamily="18" charset="0"/>
                <a:cs typeface="Times New Roman" panose="02020603050405020304" pitchFamily="18" charset="0"/>
              </a:rPr>
              <a:t>, 1-18.</a:t>
            </a:r>
            <a:endParaRPr lang="en-IN" sz="1800" b="1" kern="0" dirty="0">
              <a:effectLst/>
              <a:latin typeface="Arial" panose="020B0604020202020204" pitchFamily="34" charset="0"/>
              <a:ea typeface="Times New Roman" panose="02020603050405020304" pitchFamily="18" charset="0"/>
              <a:cs typeface="Times New Roman" panose="02020603050405020304" pitchFamily="18" charset="0"/>
            </a:endParaRPr>
          </a:p>
          <a:p>
            <a:pPr indent="457200">
              <a:lnSpc>
                <a:spcPct val="150000"/>
              </a:lnSpc>
              <a:spcBef>
                <a:spcPts val="1000"/>
              </a:spcBef>
            </a:pPr>
            <a:r>
              <a:rPr lang="en-US" sz="1400" dirty="0">
                <a:effectLst/>
                <a:latin typeface="Times New Roman" panose="02020603050405020304" pitchFamily="18" charset="0"/>
                <a:ea typeface="Times New Roman" panose="02020603050405020304" pitchFamily="18" charset="0"/>
              </a:rPr>
              <a:t>[3] The Evolution of Keylogger Technologies: A Survey from Historical Origins to Emerging Opportunities Marco Salas-Nino, Grant Ritter, Daniel Hamdan, Tao Wang, Tao Hou</a:t>
            </a:r>
            <a:endParaRPr lang="en-IN" sz="1400" dirty="0">
              <a:effectLst/>
              <a:latin typeface="Times New Roman" panose="02020603050405020304" pitchFamily="18" charset="0"/>
              <a:ea typeface="Times New Roman" panose="02020603050405020304" pitchFamily="18" charset="0"/>
            </a:endParaRPr>
          </a:p>
          <a:p>
            <a:pPr indent="457200">
              <a:lnSpc>
                <a:spcPct val="150000"/>
              </a:lnSpc>
              <a:spcBef>
                <a:spcPts val="1000"/>
              </a:spcBef>
            </a:pPr>
            <a:r>
              <a:rPr lang="en-US" sz="1400" dirty="0">
                <a:effectLst/>
                <a:latin typeface="Times New Roman" panose="02020603050405020304" pitchFamily="18" charset="0"/>
                <a:ea typeface="Times New Roman" panose="02020603050405020304" pitchFamily="18" charset="0"/>
              </a:rPr>
              <a:t>[4] Skeleton keys (2010): The purpose and applications of keyloggers, Oleg Zaitsev</a:t>
            </a:r>
            <a:endParaRPr lang="en-IN" sz="1400" dirty="0">
              <a:effectLst/>
              <a:latin typeface="Times New Roman" panose="02020603050405020304" pitchFamily="18" charset="0"/>
              <a:ea typeface="Times New Roman" panose="02020603050405020304" pitchFamily="18" charset="0"/>
            </a:endParaRPr>
          </a:p>
          <a:p>
            <a:pPr indent="457200">
              <a:lnSpc>
                <a:spcPct val="150000"/>
              </a:lnSpc>
              <a:spcBef>
                <a:spcPts val="1000"/>
              </a:spcBef>
            </a:pPr>
            <a:r>
              <a:rPr lang="en-US" sz="1400" dirty="0">
                <a:effectLst/>
                <a:latin typeface="Times New Roman" panose="02020603050405020304" pitchFamily="18" charset="0"/>
                <a:ea typeface="Times New Roman" panose="02020603050405020304" pitchFamily="18" charset="0"/>
              </a:rPr>
              <a:t>[5]Analysis of Keyloggers in Cybersecurity, Viraj Prajapati, </a:t>
            </a:r>
            <a:r>
              <a:rPr lang="en-US" sz="1400" u="sng" dirty="0">
                <a:solidFill>
                  <a:srgbClr val="0000FF"/>
                </a:solidFill>
                <a:effectLst/>
                <a:latin typeface="Times New Roman" panose="02020603050405020304" pitchFamily="18" charset="0"/>
                <a:ea typeface="Times New Roman" panose="02020603050405020304" pitchFamily="18" charset="0"/>
                <a:hlinkClick r:id="rId4"/>
              </a:rPr>
              <a:t>https://www.researchgate.net/publication/346337625_Analysis_of_Keyloggers_in_Cybersecurity</a:t>
            </a:r>
            <a:endParaRPr lang="en-IN" sz="1400" dirty="0">
              <a:effectLst/>
              <a:latin typeface="Times New Roman" panose="02020603050405020304" pitchFamily="18" charset="0"/>
              <a:ea typeface="Times New Roman" panose="02020603050405020304" pitchFamily="18" charset="0"/>
            </a:endParaRPr>
          </a:p>
          <a:p>
            <a:pPr indent="457200" algn="just">
              <a:lnSpc>
                <a:spcPct val="150000"/>
              </a:lnSpc>
              <a:spcBef>
                <a:spcPts val="1000"/>
              </a:spcBef>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18</a:t>
            </a:fld>
            <a:endParaRPr/>
          </a:p>
        </p:txBody>
      </p:sp>
      <p:sp>
        <p:nvSpPr>
          <p:cNvPr id="153" name="Google Shape;153;p16"/>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sp>
        <p:nvSpPr>
          <p:cNvPr id="154" name="Google Shape;154;p16"/>
          <p:cNvSpPr/>
          <p:nvPr/>
        </p:nvSpPr>
        <p:spPr>
          <a:xfrm>
            <a:off x="1792145" y="2374230"/>
            <a:ext cx="5330550"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dirty="0">
                <a:solidFill>
                  <a:srgbClr val="C00000"/>
                </a:solidFill>
                <a:latin typeface="Times New Roman"/>
                <a:ea typeface="Times New Roman"/>
                <a:cs typeface="Times New Roman"/>
                <a:sym typeface="Times New Roman"/>
              </a:rPr>
              <a:t>Thank You</a:t>
            </a:r>
            <a:endParaRPr dirty="0"/>
          </a:p>
        </p:txBody>
      </p:sp>
      <p:pic>
        <p:nvPicPr>
          <p:cNvPr id="155" name="Google Shape;155;p16"/>
          <p:cNvPicPr preferRelativeResize="0"/>
          <p:nvPr/>
        </p:nvPicPr>
        <p:blipFill rotWithShape="1">
          <a:blip r:embed="rId3">
            <a:alphaModFix/>
          </a:blip>
          <a:srcRect/>
          <a:stretch/>
        </p:blipFill>
        <p:spPr>
          <a:xfrm>
            <a:off x="0" y="5812967"/>
            <a:ext cx="999854" cy="10204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19</a:t>
            </a:fld>
            <a:endParaRPr/>
          </a:p>
        </p:txBody>
      </p:sp>
      <p:sp>
        <p:nvSpPr>
          <p:cNvPr id="161" name="Google Shape;161;p17"/>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sp>
        <p:nvSpPr>
          <p:cNvPr id="162" name="Google Shape;162;p17"/>
          <p:cNvSpPr/>
          <p:nvPr/>
        </p:nvSpPr>
        <p:spPr>
          <a:xfrm>
            <a:off x="1792145" y="2374230"/>
            <a:ext cx="5330550"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dirty="0">
                <a:solidFill>
                  <a:srgbClr val="C00000"/>
                </a:solidFill>
                <a:latin typeface="Times New Roman"/>
                <a:ea typeface="Times New Roman"/>
                <a:cs typeface="Times New Roman"/>
                <a:sym typeface="Times New Roman"/>
              </a:rPr>
              <a:t>Questions</a:t>
            </a:r>
            <a:endParaRPr dirty="0"/>
          </a:p>
        </p:txBody>
      </p:sp>
      <p:pic>
        <p:nvPicPr>
          <p:cNvPr id="163" name="Google Shape;163;p17"/>
          <p:cNvPicPr preferRelativeResize="0"/>
          <p:nvPr/>
        </p:nvPicPr>
        <p:blipFill rotWithShape="1">
          <a:blip r:embed="rId3">
            <a:alphaModFix/>
          </a:blip>
          <a:srcRect/>
          <a:stretch/>
        </p:blipFill>
        <p:spPr>
          <a:xfrm>
            <a:off x="0" y="5812967"/>
            <a:ext cx="999854" cy="1020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g5cc8714c89_0_4"/>
          <p:cNvSpPr txBox="1">
            <a:spLocks noGrp="1"/>
          </p:cNvSpPr>
          <p:nvPr>
            <p:ph type="title"/>
          </p:nvPr>
        </p:nvSpPr>
        <p:spPr>
          <a:xfrm>
            <a:off x="830592" y="408046"/>
            <a:ext cx="6932100" cy="554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800" dirty="0">
                <a:solidFill>
                  <a:srgbClr val="C00000"/>
                </a:solidFill>
                <a:latin typeface="Times New Roman"/>
                <a:ea typeface="Times New Roman"/>
                <a:cs typeface="Times New Roman"/>
                <a:sym typeface="Times New Roman"/>
              </a:rPr>
              <a:t>Outline</a:t>
            </a:r>
            <a:endParaRPr dirty="0">
              <a:solidFill>
                <a:srgbClr val="C00000"/>
              </a:solidFill>
            </a:endParaRPr>
          </a:p>
        </p:txBody>
      </p:sp>
      <p:sp>
        <p:nvSpPr>
          <p:cNvPr id="57" name="Google Shape;57;g5cc8714c89_0_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2</a:t>
            </a:fld>
            <a:endParaRPr/>
          </a:p>
        </p:txBody>
      </p:sp>
      <p:sp>
        <p:nvSpPr>
          <p:cNvPr id="58" name="Google Shape;58;g5cc8714c89_0_4"/>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59" name="Google Shape;59;g5cc8714c89_0_4"/>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60" name="Google Shape;60;g5cc8714c89_0_4"/>
          <p:cNvSpPr txBox="1"/>
          <p:nvPr/>
        </p:nvSpPr>
        <p:spPr>
          <a:xfrm>
            <a:off x="830590" y="1284140"/>
            <a:ext cx="7848600" cy="4771800"/>
          </a:xfrm>
          <a:prstGeom prst="rect">
            <a:avLst/>
          </a:prstGeom>
          <a:noFill/>
          <a:ln>
            <a:noFill/>
          </a:ln>
        </p:spPr>
        <p:txBody>
          <a:bodyPr spcFirstLastPara="1" wrap="square" lIns="91425" tIns="91425" rIns="91425" bIns="91425" anchor="t" anchorCtr="0">
            <a:noAutofit/>
          </a:bodyPr>
          <a:lstStyle/>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Introduction</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Problem Statement</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Objectives</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Concepts &amp; Methods</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Literature Review </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Scope of work </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Implementation </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Reference</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Q&amp;A</a:t>
            </a:r>
            <a:endParaRPr sz="2200"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3</a:t>
            </a:fld>
            <a:endParaRPr/>
          </a:p>
        </p:txBody>
      </p:sp>
      <p:sp>
        <p:nvSpPr>
          <p:cNvPr id="66" name="Google Shape;66;p4"/>
          <p:cNvSpPr txBox="1"/>
          <p:nvPr/>
        </p:nvSpPr>
        <p:spPr>
          <a:xfrm>
            <a:off x="417107" y="224589"/>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1. Introduction</a:t>
            </a:r>
            <a:r>
              <a:rPr lang="en-US" sz="2200" b="0" i="0" u="none" strike="noStrike" cap="none" dirty="0">
                <a:solidFill>
                  <a:srgbClr val="C00000"/>
                </a:solidFill>
                <a:latin typeface="Times New Roman"/>
                <a:ea typeface="Times New Roman"/>
                <a:cs typeface="Times New Roman"/>
                <a:sym typeface="Times New Roman"/>
              </a:rPr>
              <a:t> </a:t>
            </a:r>
            <a:endParaRPr dirty="0">
              <a:solidFill>
                <a:srgbClr val="C00000"/>
              </a:solidFill>
            </a:endParaRPr>
          </a:p>
        </p:txBody>
      </p:sp>
      <p:sp>
        <p:nvSpPr>
          <p:cNvPr id="67" name="Google Shape;67;p4"/>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68" name="Google Shape;68;p4"/>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69" name="Google Shape;69;p4"/>
          <p:cNvSpPr txBox="1"/>
          <p:nvPr/>
        </p:nvSpPr>
        <p:spPr>
          <a:xfrm>
            <a:off x="489450" y="903763"/>
            <a:ext cx="8088900" cy="3170068"/>
          </a:xfrm>
          <a:prstGeom prst="rect">
            <a:avLst/>
          </a:prstGeom>
          <a:noFill/>
          <a:ln>
            <a:noFill/>
          </a:ln>
        </p:spPr>
        <p:txBody>
          <a:bodyPr spcFirstLastPara="1" wrap="square" lIns="91425" tIns="91425" rIns="91425" bIns="91425" anchor="t" anchorCtr="0">
            <a:spAutoFit/>
          </a:bodyPr>
          <a:lstStyle/>
          <a:p>
            <a:r>
              <a:rPr lang="en-US" sz="1800" b="0" i="0" dirty="0">
                <a:solidFill>
                  <a:srgbClr val="0D0D0D"/>
                </a:solidFill>
                <a:effectLst/>
                <a:latin typeface="Times New Roman" panose="02020603050405020304" pitchFamily="18" charset="0"/>
                <a:cs typeface="Times New Roman" panose="02020603050405020304" pitchFamily="18" charset="0"/>
              </a:rPr>
              <a:t>A keylogger is a type of surveillance software designed to record keystrokes made by a user on a keyboard. It can operate in the background without the user's knowledge, capturing everything typed including passwords, messages, emails, and other sensitive information.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keylogger is programming or equipment that catches and tracks what people type on their console. You might have utilized a PC with keystroke logging programming introduced for observing and guaranteeing protected or approved use. Keyloggers are often used for various purposes, ranging from legitimate ones like monitoring children's internet activity or employee computer usage to malicious ones such as stealing personal information, login credentials, or financial data for illicit purposes.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mn-lt"/>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6"/>
          <p:cNvSpPr txBox="1">
            <a:spLocks noGrp="1"/>
          </p:cNvSpPr>
          <p:nvPr>
            <p:ph type="sldNum" idx="12"/>
          </p:nvPr>
        </p:nvSpPr>
        <p:spPr>
          <a:xfrm>
            <a:off x="6583680" y="6377940"/>
            <a:ext cx="210300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4</a:t>
            </a:fld>
            <a:endParaRPr/>
          </a:p>
        </p:txBody>
      </p:sp>
      <p:sp>
        <p:nvSpPr>
          <p:cNvPr id="76" name="Google Shape;76;p6"/>
          <p:cNvSpPr txBox="1"/>
          <p:nvPr/>
        </p:nvSpPr>
        <p:spPr>
          <a:xfrm>
            <a:off x="489450" y="249205"/>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2. Problem Statement</a:t>
            </a:r>
            <a:r>
              <a:rPr lang="en-US" sz="2200" b="0" i="0" u="none" strike="noStrike" cap="none" dirty="0">
                <a:solidFill>
                  <a:srgbClr val="C00000"/>
                </a:solidFill>
                <a:latin typeface="Times New Roman"/>
                <a:ea typeface="Times New Roman"/>
                <a:cs typeface="Times New Roman"/>
                <a:sym typeface="Times New Roman"/>
              </a:rPr>
              <a:t> </a:t>
            </a:r>
            <a:endParaRPr dirty="0">
              <a:solidFill>
                <a:srgbClr val="C00000"/>
              </a:solidFill>
            </a:endParaRPr>
          </a:p>
        </p:txBody>
      </p:sp>
      <p:sp>
        <p:nvSpPr>
          <p:cNvPr id="77" name="Google Shape;77;p6"/>
          <p:cNvSpPr txBox="1"/>
          <p:nvPr/>
        </p:nvSpPr>
        <p:spPr>
          <a:xfrm>
            <a:off x="1379346" y="6104088"/>
            <a:ext cx="7378800" cy="672900"/>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78" name="Google Shape;78;p6"/>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79" name="Google Shape;79;p6"/>
          <p:cNvSpPr txBox="1"/>
          <p:nvPr/>
        </p:nvSpPr>
        <p:spPr>
          <a:xfrm>
            <a:off x="489450" y="827305"/>
            <a:ext cx="8010300" cy="2062073"/>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None/>
            </a:pPr>
            <a:endParaRPr dirty="0"/>
          </a:p>
          <a:p>
            <a:pPr marL="0" indent="0">
              <a:lnSpc>
                <a:spcPct val="108000"/>
              </a:lnSpc>
              <a:buClr>
                <a:schemeClr val="dk1"/>
              </a:buClr>
              <a:buSzPts val="1100"/>
              <a:buFont typeface="Arial" panose="020B0604020202020204"/>
              <a:buNone/>
            </a:pPr>
            <a:r>
              <a:rPr lang="en-US" sz="2000" dirty="0">
                <a:solidFill>
                  <a:srgbClr val="0D0D0D"/>
                </a:solidFill>
                <a:latin typeface="Times New Roman" panose="02020603050405020304" pitchFamily="18" charset="0"/>
                <a:cs typeface="Times New Roman" panose="02020603050405020304" pitchFamily="18" charset="0"/>
                <a:sym typeface="+mn-ea"/>
              </a:rPr>
              <a:t>The need for keyloggers arises primarily in security-related scenarios such as monitoring employee activity, parental control, or investigating unauthorized access. However, keyloggers also pose significant ethical and privacy concerns when used without consent, leading to potential misuse, data breaches, and legal implications.</a:t>
            </a:r>
            <a:endParaRPr lang="en-US" sz="20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070F17-4768-00DE-1EC0-12EC77079C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Google Shape;81;p6">
            <a:extLst>
              <a:ext uri="{FF2B5EF4-FFF2-40B4-BE49-F238E27FC236}">
                <a16:creationId xmlns:a16="http://schemas.microsoft.com/office/drawing/2014/main" id="{711EF8DA-37BC-2DD7-0287-E9A557720BC2}"/>
              </a:ext>
            </a:extLst>
          </p:cNvPr>
          <p:cNvSpPr txBox="1"/>
          <p:nvPr/>
        </p:nvSpPr>
        <p:spPr>
          <a:xfrm>
            <a:off x="440934" y="137160"/>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3. Objectives</a:t>
            </a:r>
            <a:r>
              <a:rPr lang="en-US" sz="2200" b="0" i="0" u="none" strike="noStrike" cap="none" dirty="0">
                <a:solidFill>
                  <a:srgbClr val="073763"/>
                </a:solidFill>
                <a:latin typeface="Times New Roman"/>
                <a:ea typeface="Times New Roman"/>
                <a:cs typeface="Times New Roman"/>
                <a:sym typeface="Times New Roman"/>
              </a:rPr>
              <a:t> </a:t>
            </a:r>
            <a:endParaRPr dirty="0">
              <a:solidFill>
                <a:srgbClr val="073763"/>
              </a:solidFill>
            </a:endParaRPr>
          </a:p>
        </p:txBody>
      </p:sp>
      <p:sp>
        <p:nvSpPr>
          <p:cNvPr id="7" name="Google Shape;80;p6">
            <a:extLst>
              <a:ext uri="{FF2B5EF4-FFF2-40B4-BE49-F238E27FC236}">
                <a16:creationId xmlns:a16="http://schemas.microsoft.com/office/drawing/2014/main" id="{DFAD81CF-5507-4CED-DC68-CDB8EC6579D9}"/>
              </a:ext>
            </a:extLst>
          </p:cNvPr>
          <p:cNvSpPr txBox="1"/>
          <p:nvPr/>
        </p:nvSpPr>
        <p:spPr>
          <a:xfrm>
            <a:off x="618038" y="644345"/>
            <a:ext cx="8010299" cy="4119046"/>
          </a:xfrm>
          <a:prstGeom prst="rect">
            <a:avLst/>
          </a:prstGeom>
          <a:noFill/>
          <a:ln>
            <a:noFill/>
          </a:ln>
        </p:spPr>
        <p:txBody>
          <a:bodyPr spcFirstLastPara="1" wrap="square" lIns="91425" tIns="91425" rIns="91425" bIns="91425" anchor="t" anchorCtr="0">
            <a:spAutoFit/>
          </a:bodyPr>
          <a:lstStyle/>
          <a:p>
            <a:pPr indent="457200" algn="just">
              <a:lnSpc>
                <a:spcPct val="150000"/>
              </a:lnSpc>
              <a:spcBef>
                <a:spcPts val="1000"/>
              </a:spcBef>
            </a:pPr>
            <a:r>
              <a:rPr lang="en-US" sz="1800" dirty="0">
                <a:effectLst/>
                <a:latin typeface="Times New Roman" panose="02020603050405020304" pitchFamily="18" charset="0"/>
                <a:ea typeface="Times New Roman" panose="02020603050405020304" pitchFamily="18" charset="0"/>
              </a:rPr>
              <a:t>The individual or association utilizing the keylogger should agree with the accompanying lawful prerequisites: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00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There is no unlawful utilization of information included.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Be the item's proprietor, producer, or lawful watchman assuming the item is being utilized by a young person.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Use it as per the laws of their separate ward.</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This rundown perceptibly needs assent. Clients of keyloggers are not expected to get assent except if neighborhood regulations urge it. The fact that they are being watched makes this is clearly dishonest in circumstances where individuals uniformed</a:t>
            </a:r>
            <a:endParaRPr sz="1800" dirty="0"/>
          </a:p>
        </p:txBody>
      </p:sp>
      <p:pic>
        <p:nvPicPr>
          <p:cNvPr id="2" name="Google Shape;78;p6">
            <a:extLst>
              <a:ext uri="{FF2B5EF4-FFF2-40B4-BE49-F238E27FC236}">
                <a16:creationId xmlns:a16="http://schemas.microsoft.com/office/drawing/2014/main" id="{8046DD02-3DF6-76A3-EA35-D07F2E09CE0B}"/>
              </a:ext>
            </a:extLst>
          </p:cNvPr>
          <p:cNvPicPr preferRelativeResize="0"/>
          <p:nvPr/>
        </p:nvPicPr>
        <p:blipFill rotWithShape="1">
          <a:blip r:embed="rId2">
            <a:alphaModFix/>
          </a:blip>
          <a:srcRect/>
          <a:stretch/>
        </p:blipFill>
        <p:spPr>
          <a:xfrm>
            <a:off x="0" y="5812967"/>
            <a:ext cx="999854" cy="1020451"/>
          </a:xfrm>
          <a:prstGeom prst="rect">
            <a:avLst/>
          </a:prstGeom>
          <a:noFill/>
          <a:ln>
            <a:noFill/>
          </a:ln>
        </p:spPr>
      </p:pic>
      <p:sp>
        <p:nvSpPr>
          <p:cNvPr id="3" name="Google Shape;77;p6">
            <a:extLst>
              <a:ext uri="{FF2B5EF4-FFF2-40B4-BE49-F238E27FC236}">
                <a16:creationId xmlns:a16="http://schemas.microsoft.com/office/drawing/2014/main" id="{F5E7A82B-150F-F61C-E37F-A2AA7569CF21}"/>
              </a:ext>
            </a:extLst>
          </p:cNvPr>
          <p:cNvSpPr txBox="1"/>
          <p:nvPr/>
        </p:nvSpPr>
        <p:spPr>
          <a:xfrm>
            <a:off x="1379346" y="6104088"/>
            <a:ext cx="7378800" cy="672900"/>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1148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6</a:t>
            </a:fld>
            <a:endParaRPr/>
          </a:p>
        </p:txBody>
      </p:sp>
      <p:sp>
        <p:nvSpPr>
          <p:cNvPr id="87" name="Google Shape;87;p8"/>
          <p:cNvSpPr txBox="1"/>
          <p:nvPr/>
        </p:nvSpPr>
        <p:spPr>
          <a:xfrm>
            <a:off x="417094" y="-11"/>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C00000"/>
                </a:solidFill>
                <a:latin typeface="Times New Roman"/>
                <a:ea typeface="Times New Roman"/>
                <a:cs typeface="Times New Roman"/>
                <a:sym typeface="Times New Roman"/>
              </a:rPr>
              <a:t>4. Concepts and Methods</a:t>
            </a:r>
            <a:r>
              <a:rPr lang="en-US" sz="2200" b="0" i="0" u="none" strike="noStrike" cap="none">
                <a:solidFill>
                  <a:srgbClr val="C00000"/>
                </a:solidFill>
                <a:latin typeface="Times New Roman"/>
                <a:ea typeface="Times New Roman"/>
                <a:cs typeface="Times New Roman"/>
                <a:sym typeface="Times New Roman"/>
              </a:rPr>
              <a:t> </a:t>
            </a:r>
            <a:endParaRPr/>
          </a:p>
        </p:txBody>
      </p:sp>
      <p:sp>
        <p:nvSpPr>
          <p:cNvPr id="88" name="Google Shape;88;p8"/>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89" name="Google Shape;89;p8"/>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3" name="TextBox 2">
            <a:extLst>
              <a:ext uri="{FF2B5EF4-FFF2-40B4-BE49-F238E27FC236}">
                <a16:creationId xmlns:a16="http://schemas.microsoft.com/office/drawing/2014/main" id="{CEE8EE83-3401-F851-EFD6-82712D35D539}"/>
              </a:ext>
            </a:extLst>
          </p:cNvPr>
          <p:cNvSpPr txBox="1"/>
          <p:nvPr/>
        </p:nvSpPr>
        <p:spPr>
          <a:xfrm>
            <a:off x="344129" y="578091"/>
            <a:ext cx="8083265" cy="4896020"/>
          </a:xfrm>
          <a:prstGeom prst="rect">
            <a:avLst/>
          </a:prstGeom>
          <a:noFill/>
        </p:spPr>
        <p:txBody>
          <a:bodyPr wrap="square">
            <a:spAutoFit/>
          </a:bodyPr>
          <a:lstStyle/>
          <a:p>
            <a:pPr marL="457200" indent="457200">
              <a:lnSpc>
                <a:spcPct val="150000"/>
              </a:lnSpc>
              <a:spcBef>
                <a:spcPts val="1000"/>
              </a:spcBef>
            </a:pPr>
            <a:r>
              <a:rPr lang="en-IN" dirty="0">
                <a:effectLst/>
                <a:latin typeface="Times New Roman" panose="02020603050405020304" pitchFamily="18" charset="0"/>
                <a:ea typeface="Times New Roman" panose="02020603050405020304" pitchFamily="18" charset="0"/>
              </a:rPr>
              <a:t>A Java package called JNativeHook makes it possible to establish global keyboard and mouse listeners.</a:t>
            </a:r>
            <a:r>
              <a:rPr lang="en-IN" dirty="0">
                <a:latin typeface="Times New Roman" panose="02020603050405020304" pitchFamily="18" charset="0"/>
                <a:ea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rPr>
              <a:t>When you need to keep an eye on or react to system-wide input event even when your application is not focused it is especially helpful. JNativeHook accomplishes this by interacting with the operating system's input event systems via native code. </a:t>
            </a:r>
          </a:p>
          <a:p>
            <a:pPr marL="457200">
              <a:lnSpc>
                <a:spcPct val="150000"/>
              </a:lnSpc>
              <a:spcBef>
                <a:spcPts val="1000"/>
              </a:spcBef>
            </a:pPr>
            <a:r>
              <a:rPr lang="en-IN" dirty="0">
                <a:effectLst/>
                <a:latin typeface="Times New Roman" panose="02020603050405020304" pitchFamily="18" charset="0"/>
                <a:ea typeface="Times New Roman" panose="02020603050405020304" pitchFamily="18" charset="0"/>
              </a:rPr>
              <a:t>This is how it operates: </a:t>
            </a:r>
          </a:p>
          <a:p>
            <a:pPr marL="742950" indent="-285750">
              <a:lnSpc>
                <a:spcPct val="150000"/>
              </a:lnSpc>
              <a:spcBef>
                <a:spcPts val="1000"/>
              </a:spcBef>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JNativeHook builds a system-wide hook that records operating system-level keyboard and mouse events. </a:t>
            </a:r>
          </a:p>
          <a:p>
            <a:pPr marL="742950" indent="-285750">
              <a:lnSpc>
                <a:spcPct val="150000"/>
              </a:lnSpc>
              <a:spcBef>
                <a:spcPts val="1000"/>
              </a:spcBef>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When an event happens, it is converted by the native code into a Java event and sent to the Java application. </a:t>
            </a:r>
          </a:p>
          <a:p>
            <a:pPr marL="742950" indent="-285750">
              <a:lnSpc>
                <a:spcPct val="150000"/>
              </a:lnSpc>
              <a:spcBef>
                <a:spcPts val="1000"/>
              </a:spcBef>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This makes it feasible for the program to react to events such as mouse movements and global shortcuts, which would be hard to record with pure Java. </a:t>
            </a:r>
            <a:endParaRPr lang="en-IN" dirty="0">
              <a:latin typeface="Times New Roman" panose="02020603050405020304" pitchFamily="18" charset="0"/>
              <a:ea typeface="Times New Roman" panose="02020603050405020304" pitchFamily="18" charset="0"/>
            </a:endParaRPr>
          </a:p>
          <a:p>
            <a:pPr marL="742950" indent="-285750">
              <a:lnSpc>
                <a:spcPct val="150000"/>
              </a:lnSpc>
              <a:spcBef>
                <a:spcPts val="1000"/>
              </a:spcBef>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Additionally, JNativeHook has the capability of posting native events back to the original operating system, which enables the program to mimic mouse and keyboard interaction.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7</a:t>
            </a:fld>
            <a:endParaRPr/>
          </a:p>
        </p:txBody>
      </p:sp>
      <p:sp>
        <p:nvSpPr>
          <p:cNvPr id="169" name="Google Shape;169;p11"/>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C00000"/>
                </a:solidFill>
                <a:latin typeface="Times New Roman"/>
                <a:ea typeface="Times New Roman"/>
                <a:cs typeface="Times New Roman"/>
                <a:sym typeface="Times New Roman"/>
              </a:rPr>
              <a:t>5</a:t>
            </a:r>
            <a:r>
              <a:rPr lang="en-US" sz="2800" b="1" i="0" u="none" strike="noStrike" cap="none" dirty="0">
                <a:solidFill>
                  <a:srgbClr val="C00000"/>
                </a:solidFill>
                <a:latin typeface="Times New Roman"/>
                <a:ea typeface="Times New Roman"/>
                <a:cs typeface="Times New Roman"/>
                <a:sym typeface="Times New Roman"/>
              </a:rPr>
              <a:t>. Process and Architecture</a:t>
            </a:r>
            <a:r>
              <a:rPr lang="en-US" sz="2200" b="0" i="0" u="none" strike="noStrike" cap="none" dirty="0">
                <a:solidFill>
                  <a:srgbClr val="C00000"/>
                </a:solidFill>
                <a:latin typeface="Times New Roman"/>
                <a:ea typeface="Times New Roman"/>
                <a:cs typeface="Times New Roman"/>
                <a:sym typeface="Times New Roman"/>
              </a:rPr>
              <a:t> </a:t>
            </a:r>
            <a:endParaRPr dirty="0"/>
          </a:p>
        </p:txBody>
      </p:sp>
      <p:sp>
        <p:nvSpPr>
          <p:cNvPr id="170" name="Google Shape;170;p1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71" name="Google Shape;171;p11"/>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72" name="Google Shape;172;p11"/>
          <p:cNvSpPr txBox="1"/>
          <p:nvPr/>
        </p:nvSpPr>
        <p:spPr>
          <a:xfrm>
            <a:off x="532975" y="1130750"/>
            <a:ext cx="8556300" cy="4135500"/>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Keystroke Capture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primary function of a keylogger is to capture the keystrokes entered by a user. This can be achieved through various methods:</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Hooking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Keyloggers can intercept keystrokes at a low level by installing hooks into the operating system. This allows them to capture keystrokes before they are processed by applications.</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API Monitoring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Keyloggers can monitor specific application programming interfaces (APIs) related to keyboard input to capture keystrokes from specific applications.</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Kernel-Level Logging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Some advanced keyloggers operate at the kernel level, allowing them to capture keystrokes even before they reach the operating system.</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Data Storage or Transmission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Once the keystrokes are captured, the keylogger must decide what to do with the data. This typically involves one of the following approaches:</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Local Storage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captured keystrokes are stored locally on the compromised system. They may be stored in a hidden file, encrypted to avoid detection, or periodically transmitted to a remote server.</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Remote Transmission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Keyloggers may transmit the captured data to a remote server controlled by the attacker. This can be done via various communication channels, such as email, FTP, HTTP, or custom protocols.</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Exfiltration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In some cases, keyloggers may not store or transmit the data directly but instead exfiltrate it alongside other stolen information during periodic data dumps or on command from the attacker.</a:t>
            </a:r>
          </a:p>
          <a:p>
            <a:pPr marL="0" lvl="0" indent="0" algn="l" rtl="0">
              <a:spcBef>
                <a:spcPts val="0"/>
              </a:spcBef>
              <a:spcAft>
                <a:spcPts val="0"/>
              </a:spcAft>
              <a:buClr>
                <a:schemeClr val="dk1"/>
              </a:buClr>
              <a:buSzPts val="1100"/>
              <a:buFont typeface="Arial"/>
              <a:buNone/>
            </a:pPr>
            <a:endParaRPr dirty="0">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C70086-961A-7C8A-33F7-66B2DC5D0B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Google Shape;169;p11">
            <a:extLst>
              <a:ext uri="{FF2B5EF4-FFF2-40B4-BE49-F238E27FC236}">
                <a16:creationId xmlns:a16="http://schemas.microsoft.com/office/drawing/2014/main" id="{F09337D0-4B3B-461D-6473-24B2DA52AA6D}"/>
              </a:ext>
            </a:extLst>
          </p:cNvPr>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C00000"/>
                </a:solidFill>
                <a:latin typeface="Times New Roman"/>
                <a:ea typeface="Times New Roman"/>
                <a:cs typeface="Times New Roman"/>
                <a:sym typeface="Times New Roman"/>
              </a:rPr>
              <a:t>5</a:t>
            </a:r>
            <a:r>
              <a:rPr lang="en-US" sz="2800" b="1" i="0" u="none" strike="noStrike" cap="none" dirty="0">
                <a:solidFill>
                  <a:srgbClr val="C00000"/>
                </a:solidFill>
                <a:latin typeface="Times New Roman"/>
                <a:ea typeface="Times New Roman"/>
                <a:cs typeface="Times New Roman"/>
                <a:sym typeface="Times New Roman"/>
              </a:rPr>
              <a:t>. Process and Architecture</a:t>
            </a:r>
            <a:r>
              <a:rPr lang="en-US" sz="2200" b="0" i="0" u="none" strike="noStrike" cap="none" dirty="0">
                <a:solidFill>
                  <a:srgbClr val="C00000"/>
                </a:solidFill>
                <a:latin typeface="Times New Roman"/>
                <a:ea typeface="Times New Roman"/>
                <a:cs typeface="Times New Roman"/>
                <a:sym typeface="Times New Roman"/>
              </a:rPr>
              <a:t> </a:t>
            </a:r>
            <a:endParaRPr dirty="0"/>
          </a:p>
        </p:txBody>
      </p:sp>
      <p:pic>
        <p:nvPicPr>
          <p:cNvPr id="6" name="Google Shape;171;p11">
            <a:extLst>
              <a:ext uri="{FF2B5EF4-FFF2-40B4-BE49-F238E27FC236}">
                <a16:creationId xmlns:a16="http://schemas.microsoft.com/office/drawing/2014/main" id="{F13455FF-7D73-4276-0B73-AC01E1C55994}"/>
              </a:ext>
            </a:extLst>
          </p:cNvPr>
          <p:cNvPicPr preferRelativeResize="0"/>
          <p:nvPr/>
        </p:nvPicPr>
        <p:blipFill rotWithShape="1">
          <a:blip r:embed="rId2">
            <a:alphaModFix/>
          </a:blip>
          <a:srcRect/>
          <a:stretch/>
        </p:blipFill>
        <p:spPr>
          <a:xfrm>
            <a:off x="0" y="5812967"/>
            <a:ext cx="999854" cy="1020451"/>
          </a:xfrm>
          <a:prstGeom prst="rect">
            <a:avLst/>
          </a:prstGeom>
          <a:noFill/>
          <a:ln>
            <a:noFill/>
          </a:ln>
        </p:spPr>
      </p:pic>
      <p:sp>
        <p:nvSpPr>
          <p:cNvPr id="7" name="Google Shape;170;p11">
            <a:extLst>
              <a:ext uri="{FF2B5EF4-FFF2-40B4-BE49-F238E27FC236}">
                <a16:creationId xmlns:a16="http://schemas.microsoft.com/office/drawing/2014/main" id="{DADED1B9-D125-CFE8-3503-E8DBC9F756FD}"/>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9B1DFF33-5450-49A2-1A14-097D0BD1CF6E}"/>
              </a:ext>
            </a:extLst>
          </p:cNvPr>
          <p:cNvSpPr txBox="1"/>
          <p:nvPr/>
        </p:nvSpPr>
        <p:spPr>
          <a:xfrm>
            <a:off x="417093" y="983226"/>
            <a:ext cx="8341006" cy="1815882"/>
          </a:xfrm>
          <a:prstGeom prst="rect">
            <a:avLst/>
          </a:prstGeom>
          <a:noFill/>
        </p:spPr>
        <p:txBody>
          <a:bodyPr wrap="square">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3. Stealth and Persistence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To avoid detection and maintain persistence on the compromised system, keyloggers often employ various stealth techniques:</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Rootkit Functionality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Advanced keyloggers may incorporate rootkit functionality to hide their presence from security software and system administrators.</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Anti-Antivirus Techniques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Keyloggers may employ techniques to evade detection by antivirus and anti-malware software, such as polymorphic code, code obfuscation, and encryption.</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Registry Modifications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Keyloggers may modify system registry settings to ensure they are launched automatically during system startup and to conceal their presence from the user.</a:t>
            </a:r>
          </a:p>
        </p:txBody>
      </p:sp>
    </p:spTree>
    <p:extLst>
      <p:ext uri="{BB962C8B-B14F-4D97-AF65-F5344CB8AC3E}">
        <p14:creationId xmlns:p14="http://schemas.microsoft.com/office/powerpoint/2010/main" val="8497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2218B8-F6CC-94EC-9FD0-1E2AF9FFBC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Google Shape;171;p11">
            <a:extLst>
              <a:ext uri="{FF2B5EF4-FFF2-40B4-BE49-F238E27FC236}">
                <a16:creationId xmlns:a16="http://schemas.microsoft.com/office/drawing/2014/main" id="{7B826F7F-7F62-DB6F-F83E-4BE2620912A3}"/>
              </a:ext>
            </a:extLst>
          </p:cNvPr>
          <p:cNvPicPr preferRelativeResize="0"/>
          <p:nvPr/>
        </p:nvPicPr>
        <p:blipFill rotWithShape="1">
          <a:blip r:embed="rId2">
            <a:alphaModFix/>
          </a:blip>
          <a:srcRect/>
          <a:stretch/>
        </p:blipFill>
        <p:spPr>
          <a:xfrm>
            <a:off x="0" y="5812967"/>
            <a:ext cx="999854" cy="1020451"/>
          </a:xfrm>
          <a:prstGeom prst="rect">
            <a:avLst/>
          </a:prstGeom>
          <a:noFill/>
          <a:ln>
            <a:noFill/>
          </a:ln>
        </p:spPr>
      </p:pic>
      <p:sp>
        <p:nvSpPr>
          <p:cNvPr id="6" name="Google Shape;170;p11">
            <a:extLst>
              <a:ext uri="{FF2B5EF4-FFF2-40B4-BE49-F238E27FC236}">
                <a16:creationId xmlns:a16="http://schemas.microsoft.com/office/drawing/2014/main" id="{00AFC186-09D1-2633-A2C4-4F91CECE177E}"/>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sp>
        <p:nvSpPr>
          <p:cNvPr id="7" name="Google Shape;169;p11">
            <a:extLst>
              <a:ext uri="{FF2B5EF4-FFF2-40B4-BE49-F238E27FC236}">
                <a16:creationId xmlns:a16="http://schemas.microsoft.com/office/drawing/2014/main" id="{4C4E9978-4552-347A-0FA9-D9DBC1166FF2}"/>
              </a:ext>
            </a:extLst>
          </p:cNvPr>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C00000"/>
                </a:solidFill>
                <a:latin typeface="Times New Roman"/>
                <a:ea typeface="Times New Roman"/>
                <a:cs typeface="Times New Roman"/>
                <a:sym typeface="Times New Roman"/>
              </a:rPr>
              <a:t>5</a:t>
            </a:r>
            <a:r>
              <a:rPr lang="en-US" sz="2800" b="1" i="0" u="none" strike="noStrike" cap="none" dirty="0">
                <a:solidFill>
                  <a:srgbClr val="C00000"/>
                </a:solidFill>
                <a:latin typeface="Times New Roman"/>
                <a:ea typeface="Times New Roman"/>
                <a:cs typeface="Times New Roman"/>
                <a:sym typeface="Times New Roman"/>
              </a:rPr>
              <a:t>. Process and Architecture</a:t>
            </a:r>
            <a:r>
              <a:rPr lang="en-US" sz="2200" b="0" i="0" u="none" strike="noStrike" cap="none" dirty="0">
                <a:solidFill>
                  <a:srgbClr val="C00000"/>
                </a:solidFill>
                <a:latin typeface="Times New Roman"/>
                <a:ea typeface="Times New Roman"/>
                <a:cs typeface="Times New Roman"/>
                <a:sym typeface="Times New Roman"/>
              </a:rPr>
              <a:t> </a:t>
            </a:r>
            <a:endParaRPr dirty="0"/>
          </a:p>
        </p:txBody>
      </p:sp>
      <p:pic>
        <p:nvPicPr>
          <p:cNvPr id="8" name="Picture 7">
            <a:extLst>
              <a:ext uri="{FF2B5EF4-FFF2-40B4-BE49-F238E27FC236}">
                <a16:creationId xmlns:a16="http://schemas.microsoft.com/office/drawing/2014/main" id="{4AC38B77-6DC2-F669-E973-7AFE0C800B99}"/>
              </a:ext>
            </a:extLst>
          </p:cNvPr>
          <p:cNvPicPr>
            <a:picLocks noChangeAspect="1"/>
          </p:cNvPicPr>
          <p:nvPr/>
        </p:nvPicPr>
        <p:blipFill>
          <a:blip r:embed="rId3"/>
          <a:stretch>
            <a:fillRect/>
          </a:stretch>
        </p:blipFill>
        <p:spPr>
          <a:xfrm>
            <a:off x="2448233" y="1002890"/>
            <a:ext cx="4286864" cy="4247536"/>
          </a:xfrm>
          <a:prstGeom prst="rect">
            <a:avLst/>
          </a:prstGeom>
        </p:spPr>
      </p:pic>
    </p:spTree>
    <p:extLst>
      <p:ext uri="{BB962C8B-B14F-4D97-AF65-F5344CB8AC3E}">
        <p14:creationId xmlns:p14="http://schemas.microsoft.com/office/powerpoint/2010/main" val="14888050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1681</Words>
  <Application>Microsoft Office PowerPoint</Application>
  <PresentationFormat>On-screen Show (4:3)</PresentationFormat>
  <Paragraphs>143</Paragraphs>
  <Slides>19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Times New Roman</vt:lpstr>
      <vt:lpstr>Symbol</vt:lpstr>
      <vt:lpstr>Arial</vt:lpstr>
      <vt:lpstr>Century Schoolbook</vt:lpstr>
      <vt:lpstr>Calibri</vt:lpstr>
      <vt:lpstr>Office Theme</vt:lpstr>
      <vt:lpstr>“Keylogger Software for Monitoring and Surveillance”</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Software for Monitoring and Surveillance”</dc:title>
  <dc:creator>Hp</dc:creator>
  <cp:lastModifiedBy>Durgesh Borse</cp:lastModifiedBy>
  <cp:revision>6</cp:revision>
  <dcterms:created xsi:type="dcterms:W3CDTF">2018-12-06T11:05:22Z</dcterms:created>
  <dcterms:modified xsi:type="dcterms:W3CDTF">2024-04-30T05:21:22Z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2017-02-01T00:00:00Z</vt:filetime>
  </property>
  <property fmtid="{D5CDD505-2E9C-101B-9397-08002B2CF9AE}" pid="3" name="Creator">
    <vt:lpwstr>Microsoft® Office PowerPoint® 2007</vt:lpwstr>
  </property>
  <property fmtid="{D5CDD505-2E9C-101B-9397-08002B2CF9AE}" pid="4" name="LastSaved">
    <vt:filetime>2018-12-06T00:00:00Z</vt:filetime>
  </property>
</Properties>
</file>