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xmlns="">
        <p15:guide id="1" pos="3864" userDrawn="1">
          <p15:clr>
            <a:srgbClr val="9AA0A6"/>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4" d="100"/>
          <a:sy n="84" d="100"/>
        </p:scale>
        <p:origin x="-566" y="24"/>
      </p:cViewPr>
      <p:guideLst>
        <p:guide orient="horz" pos="2160"/>
        <p:guide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9800478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3" descr="A picture containing logo&#10;&#10;Description automatically generated"/>
          <p:cNvPicPr preferRelativeResize="0"/>
          <p:nvPr/>
        </p:nvPicPr>
        <p:blipFill rotWithShape="1">
          <a:blip r:embed="rId3"/>
          <a:srcRect/>
          <a:stretch>
            <a:fillRect/>
          </a:stretch>
        </p:blipFill>
        <p:spPr>
          <a:xfrm>
            <a:off x="153573" y="81285"/>
            <a:ext cx="2920931" cy="1354217"/>
          </a:xfrm>
          <a:prstGeom prst="rect">
            <a:avLst/>
          </a:prstGeom>
          <a:noFill/>
          <a:ln>
            <a:noFill/>
          </a:ln>
        </p:spPr>
      </p:pic>
      <p:sp>
        <p:nvSpPr>
          <p:cNvPr id="85" name="Google Shape;85;p13"/>
          <p:cNvSpPr txBox="1"/>
          <p:nvPr/>
        </p:nvSpPr>
        <p:spPr>
          <a:xfrm>
            <a:off x="3080853" y="696943"/>
            <a:ext cx="9030900" cy="1290320"/>
          </a:xfrm>
          <a:prstGeom prst="rect">
            <a:avLst/>
          </a:prstGeom>
          <a:solidFill>
            <a:srgbClr val="2F5496"/>
          </a:solidFill>
          <a:ln>
            <a:noFill/>
          </a:ln>
        </p:spPr>
        <p:txBody>
          <a:bodyPr spcFirstLastPara="1" wrap="square" lIns="91425" tIns="45700" rIns="0" bIns="45700" anchor="t" anchorCtr="0">
            <a:spAutoFit/>
          </a:bodyPr>
          <a:lstStyle/>
          <a:p>
            <a:pPr marL="0" indent="0" algn="ctr">
              <a:buNone/>
            </a:pPr>
            <a:r>
              <a:rPr lang="en-US" sz="1800" cap="none">
                <a:solidFill>
                  <a:schemeClr val="lt1"/>
                </a:solidFill>
                <a:latin typeface="Century" panose="02040604050505020304"/>
                <a:ea typeface="Century" panose="02040604050505020304"/>
                <a:cs typeface="Century" panose="02040604050505020304"/>
                <a:sym typeface="Century" panose="02040604050505020304"/>
              </a:rPr>
              <a:t>DEPARTMENT OF COMPUTER SCIENCE &amp; ENGINEERING</a:t>
            </a:r>
            <a:endParaRPr sz="1800" cap="none">
              <a:solidFill>
                <a:schemeClr val="lt1"/>
              </a:solidFill>
              <a:latin typeface="Century" panose="02040604050505020304"/>
              <a:ea typeface="Century" panose="02040604050505020304"/>
              <a:cs typeface="Century" panose="02040604050505020304"/>
              <a:sym typeface="Century" panose="02040604050505020304"/>
            </a:endParaRPr>
          </a:p>
          <a:p>
            <a:pPr marL="0" indent="0" algn="ctr">
              <a:buClr>
                <a:srgbClr val="000000"/>
              </a:buClr>
              <a:buSzPts val="2800"/>
              <a:buFont typeface="Arial" panose="020B0604020202020204"/>
              <a:buNone/>
            </a:pPr>
            <a:r>
              <a:rPr lang="en-US" sz="2800" i="1">
                <a:solidFill>
                  <a:schemeClr val="lt1"/>
                </a:solidFill>
                <a:latin typeface="Calibri" panose="020F0502020204030204"/>
                <a:ea typeface="Calibri" panose="020F0502020204030204"/>
                <a:cs typeface="Calibri" panose="020F0502020204030204"/>
                <a:sym typeface="Calibri" panose="020F0502020204030204"/>
              </a:rPr>
              <a:t>Keylogger</a:t>
            </a:r>
            <a:endParaRPr sz="2800" i="1">
              <a:solidFill>
                <a:schemeClr val="lt1"/>
              </a:solidFill>
              <a:latin typeface="Calibri" panose="020F0502020204030204"/>
              <a:ea typeface="Calibri" panose="020F0502020204030204"/>
              <a:cs typeface="Calibri" panose="020F0502020204030204"/>
              <a:sym typeface="Calibri" panose="020F0502020204030204"/>
            </a:endParaRPr>
          </a:p>
          <a:p>
            <a:pPr marL="0" indent="0" algn="ctr">
              <a:lnSpc>
                <a:spcPct val="108000"/>
              </a:lnSpc>
              <a:buClr>
                <a:schemeClr val="dk1"/>
              </a:buClr>
              <a:buSzPts val="1100"/>
              <a:buFont typeface="Arial" panose="020B0604020202020204"/>
              <a:buNone/>
            </a:pPr>
            <a:r>
              <a:rPr lang="en-US" sz="1300" b="1">
                <a:solidFill>
                  <a:schemeClr val="lt1"/>
                </a:solidFill>
                <a:latin typeface="Calibri" panose="020F0502020204030204"/>
                <a:ea typeface="Calibri" panose="020F0502020204030204"/>
                <a:cs typeface="Calibri" panose="020F0502020204030204"/>
                <a:sym typeface="Calibri" panose="020F0502020204030204"/>
              </a:rPr>
              <a:t>A surveillance software for companies and parents.</a:t>
            </a:r>
            <a:endParaRPr sz="1300" b="1">
              <a:solidFill>
                <a:schemeClr val="lt1"/>
              </a:solidFill>
              <a:latin typeface="Calibri" panose="020F0502020204030204"/>
              <a:ea typeface="Calibri" panose="020F0502020204030204"/>
              <a:cs typeface="Calibri" panose="020F0502020204030204"/>
              <a:sym typeface="Calibri" panose="020F0502020204030204"/>
            </a:endParaRPr>
          </a:p>
          <a:p>
            <a:pPr marL="0" indent="0" algn="ctr">
              <a:buNone/>
            </a:pPr>
            <a:r>
              <a:rPr lang="en-US" sz="1800" i="1">
                <a:solidFill>
                  <a:schemeClr val="lt1"/>
                </a:solidFill>
                <a:latin typeface="Calibri" panose="020F0502020204030204"/>
                <a:ea typeface="Calibri" panose="020F0502020204030204"/>
                <a:cs typeface="Calibri" panose="020F0502020204030204"/>
                <a:sym typeface="Calibri" panose="020F0502020204030204"/>
              </a:rPr>
              <a:t>Durgesh Borse, Hemanshu Moundekar, Sourabh Karmakar</a:t>
            </a:r>
          </a:p>
        </p:txBody>
      </p:sp>
      <p:sp>
        <p:nvSpPr>
          <p:cNvPr id="86" name="Google Shape;86;p13"/>
          <p:cNvSpPr txBox="1"/>
          <p:nvPr/>
        </p:nvSpPr>
        <p:spPr>
          <a:xfrm>
            <a:off x="153573" y="1435502"/>
            <a:ext cx="2869500" cy="551815"/>
          </a:xfrm>
          <a:prstGeom prst="rect">
            <a:avLst/>
          </a:prstGeom>
          <a:solidFill>
            <a:srgbClr val="FEE599"/>
          </a:solidFill>
          <a:ln>
            <a:noFill/>
          </a:ln>
        </p:spPr>
        <p:txBody>
          <a:bodyPr spcFirstLastPara="1" wrap="square" lIns="91425" tIns="45700" rIns="91425" bIns="45700" anchor="t" anchorCtr="0">
            <a:spAutoFit/>
          </a:bodyPr>
          <a:lstStyle/>
          <a:p>
            <a:pPr marL="0" indent="0">
              <a:buClr>
                <a:srgbClr val="000000"/>
              </a:buClr>
              <a:buSzPts val="1600"/>
              <a:buFont typeface="Arial" panose="020B0604020202020204"/>
              <a:buNone/>
            </a:pPr>
            <a:r>
              <a:rPr lang="en-US" sz="1600" b="1" cap="none" dirty="0">
                <a:solidFill>
                  <a:schemeClr val="dk1"/>
                </a:solidFill>
                <a:latin typeface="Calibri" panose="020F0502020204030204"/>
                <a:ea typeface="Calibri" panose="020F0502020204030204"/>
                <a:cs typeface="Calibri" panose="020F0502020204030204"/>
                <a:sym typeface="Calibri" panose="020F0502020204030204"/>
              </a:rPr>
              <a:t>Faculty Guide:</a:t>
            </a:r>
          </a:p>
          <a:p>
            <a:pPr marL="0" indent="0">
              <a:buClr>
                <a:srgbClr val="000000"/>
              </a:buClr>
              <a:buSzPts val="1600"/>
              <a:buFont typeface="Arial" panose="020B0604020202020204"/>
              <a:buNone/>
            </a:pPr>
            <a:r>
              <a:rPr lang="en-US" b="1" smtClean="0">
                <a:solidFill>
                  <a:schemeClr val="dk1"/>
                </a:solidFill>
                <a:latin typeface="Calibri" panose="020F0502020204030204"/>
                <a:ea typeface="Calibri" panose="020F0502020204030204"/>
                <a:cs typeface="Calibri" panose="020F0502020204030204"/>
                <a:sym typeface="Calibri" panose="020F0502020204030204"/>
              </a:rPr>
              <a:t>Prof. </a:t>
            </a:r>
            <a:r>
              <a:rPr lang="en-US" b="1" dirty="0" err="1">
                <a:solidFill>
                  <a:schemeClr val="dk1"/>
                </a:solidFill>
                <a:latin typeface="Calibri" panose="020F0502020204030204"/>
                <a:ea typeface="Calibri" panose="020F0502020204030204"/>
                <a:cs typeface="Calibri" panose="020F0502020204030204"/>
                <a:sym typeface="Calibri" panose="020F0502020204030204"/>
              </a:rPr>
              <a:t>Uday</a:t>
            </a:r>
            <a:r>
              <a:rPr lang="en-US" b="1" dirty="0">
                <a:solidFill>
                  <a:schemeClr val="dk1"/>
                </a:solidFill>
                <a:latin typeface="Calibri" panose="020F0502020204030204"/>
                <a:ea typeface="Calibri" panose="020F0502020204030204"/>
                <a:cs typeface="Calibri" panose="020F0502020204030204"/>
                <a:sym typeface="Calibri" panose="020F0502020204030204"/>
              </a:rPr>
              <a:t> Mande</a:t>
            </a:r>
            <a:endParaRPr sz="1700" b="1" dirty="0"/>
          </a:p>
        </p:txBody>
      </p:sp>
      <p:sp>
        <p:nvSpPr>
          <p:cNvPr id="88" name="Google Shape;88;p13"/>
          <p:cNvSpPr txBox="1"/>
          <p:nvPr/>
        </p:nvSpPr>
        <p:spPr>
          <a:xfrm>
            <a:off x="3074504" y="81185"/>
            <a:ext cx="7420624" cy="584775"/>
          </a:xfrm>
          <a:prstGeom prst="rect">
            <a:avLst/>
          </a:prstGeom>
          <a:solidFill>
            <a:srgbClr val="B3C6E7"/>
          </a:solidFill>
          <a:ln>
            <a:noFill/>
          </a:ln>
        </p:spPr>
        <p:txBody>
          <a:bodyPr spcFirstLastPara="1" wrap="square" lIns="91425" tIns="45700" rIns="91425" bIns="45700" anchor="t" anchorCtr="0">
            <a:spAutoFit/>
          </a:bodyPr>
          <a:lstStyle/>
          <a:p>
            <a:pPr marL="0" indent="0" algn="ctr">
              <a:buNone/>
            </a:pPr>
            <a:r>
              <a:rPr lang="en-US" sz="3200" cap="none">
                <a:solidFill>
                  <a:srgbClr val="323F4F"/>
                </a:solidFill>
                <a:latin typeface="Century" panose="02040604050505020304"/>
                <a:ea typeface="Century" panose="02040604050505020304"/>
                <a:cs typeface="Century" panose="02040604050505020304"/>
                <a:sym typeface="Century" panose="02040604050505020304"/>
              </a:rPr>
              <a:t>MIT SCHOOL OF COMPUTING </a:t>
            </a:r>
            <a:endParaRPr sz="3200" cap="none">
              <a:solidFill>
                <a:srgbClr val="323F4F"/>
              </a:solidFill>
              <a:latin typeface="Century" panose="02040604050505020304"/>
              <a:ea typeface="Century" panose="02040604050505020304"/>
              <a:cs typeface="Century" panose="02040604050505020304"/>
              <a:sym typeface="Century" panose="02040604050505020304"/>
            </a:endParaRPr>
          </a:p>
        </p:txBody>
      </p:sp>
      <p:sp>
        <p:nvSpPr>
          <p:cNvPr id="89" name="Google Shape;89;p13"/>
          <p:cNvSpPr txBox="1"/>
          <p:nvPr/>
        </p:nvSpPr>
        <p:spPr>
          <a:xfrm>
            <a:off x="-3345986" y="2629235"/>
            <a:ext cx="2869500" cy="523200"/>
          </a:xfrm>
          <a:prstGeom prst="rect">
            <a:avLst/>
          </a:prstGeom>
          <a:noFill/>
          <a:ln>
            <a:noFill/>
          </a:ln>
        </p:spPr>
        <p:txBody>
          <a:bodyPr spcFirstLastPara="1" wrap="square" lIns="91425" tIns="45700" rIns="91425" bIns="45700" anchor="t" anchorCtr="0">
            <a:spAutoFit/>
          </a:bodyPr>
          <a:lstStyle/>
          <a:p>
            <a:pPr marL="0" indent="0">
              <a:buNone/>
            </a:pPr>
            <a:endParaRPr cap="none">
              <a:latin typeface="Arial" panose="020B0604020202020204"/>
              <a:ea typeface="Arial" panose="020B0604020202020204"/>
              <a:cs typeface="Arial" panose="020B0604020202020204"/>
              <a:sym typeface="Arial" panose="020B0604020202020204"/>
            </a:endParaRPr>
          </a:p>
          <a:p>
            <a:pPr marL="0" indent="0">
              <a:buNone/>
            </a:pPr>
            <a:endParaRPr cap="none">
              <a:latin typeface="Arial" panose="020B0604020202020204"/>
              <a:ea typeface="Arial" panose="020B0604020202020204"/>
              <a:cs typeface="Arial" panose="020B0604020202020204"/>
              <a:sym typeface="Arial" panose="020B0604020202020204"/>
            </a:endParaRPr>
          </a:p>
        </p:txBody>
      </p:sp>
      <p:sp>
        <p:nvSpPr>
          <p:cNvPr id="90" name="Google Shape;90;p13"/>
          <p:cNvSpPr txBox="1"/>
          <p:nvPr/>
        </p:nvSpPr>
        <p:spPr>
          <a:xfrm>
            <a:off x="81915" y="5196840"/>
            <a:ext cx="4528820" cy="1660525"/>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indent="0" algn="ctr">
              <a:buNone/>
            </a:pPr>
            <a:r>
              <a:rPr lang="en-US" sz="1500" b="1" cap="none" dirty="0">
                <a:solidFill>
                  <a:schemeClr val="dk1"/>
                </a:solidFill>
              </a:rPr>
              <a:t>Problem </a:t>
            </a:r>
            <a:r>
              <a:rPr lang="en-US" sz="1500" b="1" dirty="0">
                <a:solidFill>
                  <a:schemeClr val="dk1"/>
                </a:solidFill>
              </a:rPr>
              <a:t>statement</a:t>
            </a:r>
            <a:endParaRPr sz="1500" b="1" dirty="0"/>
          </a:p>
          <a:p>
            <a:pPr marL="0" indent="0">
              <a:lnSpc>
                <a:spcPct val="108000"/>
              </a:lnSpc>
              <a:buClr>
                <a:schemeClr val="dk1"/>
              </a:buClr>
              <a:buSzPts val="1100"/>
              <a:buFont typeface="Arial" panose="020B0604020202020204"/>
              <a:buNone/>
            </a:pPr>
            <a:r>
              <a:rPr lang="en-US" sz="1200" dirty="0">
                <a:solidFill>
                  <a:srgbClr val="0D0D0D"/>
                </a:solidFill>
                <a:latin typeface="+mn-lt"/>
                <a:cs typeface="+mn-lt"/>
                <a:sym typeface="+mn-ea"/>
              </a:rPr>
              <a:t>The need for keyloggers arises primarily in security-related scenarios such as monitoring employee activity, parental control, or investigating unauthorized access. However, keyloggers also pose significant ethical and privacy concerns when used without consent, leading to potential misuse, data breaches, and legal implications.</a:t>
            </a:r>
            <a:endParaRPr sz="1200" b="1" dirty="0">
              <a:solidFill>
                <a:schemeClr val="dk1"/>
              </a:solidFill>
              <a:latin typeface="+mn-lt"/>
              <a:ea typeface="Calibri" panose="020F0502020204030204"/>
              <a:cs typeface="+mn-lt"/>
              <a:sym typeface="Calibri" panose="020F0502020204030204"/>
            </a:endParaRPr>
          </a:p>
        </p:txBody>
      </p:sp>
      <p:sp>
        <p:nvSpPr>
          <p:cNvPr id="91" name="Google Shape;91;p13"/>
          <p:cNvSpPr txBox="1"/>
          <p:nvPr/>
        </p:nvSpPr>
        <p:spPr>
          <a:xfrm>
            <a:off x="4668520" y="5190490"/>
            <a:ext cx="4006215" cy="166751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indent="0" algn="ctr">
              <a:buNone/>
            </a:pPr>
            <a:r>
              <a:rPr lang="en-US" sz="1600" b="1" cap="none" dirty="0">
                <a:solidFill>
                  <a:schemeClr val="dk1"/>
                </a:solidFill>
              </a:rPr>
              <a:t>Proposed Solution</a:t>
            </a:r>
          </a:p>
          <a:p>
            <a:pPr marL="0" indent="0" algn="ctr">
              <a:buNone/>
            </a:pPr>
            <a:r>
              <a:rPr sz="1100" cap="none" dirty="0">
                <a:solidFill>
                  <a:schemeClr val="dk1"/>
                </a:solidFill>
                <a:latin typeface="Arial" panose="020B0604020202020204"/>
                <a:ea typeface="Arial" panose="020B0604020202020204"/>
                <a:cs typeface="Arial" panose="020B0604020202020204"/>
                <a:sym typeface="Arial" panose="020B0604020202020204"/>
              </a:rPr>
              <a:t>Design a software to record the keystrokes entered on a computer or mobile device. It operates covertly in the background, capturing every key pressed by the user, including passwords, usernames, messages, and other sensitive information. Keyloggers can function at various levels of the operating system, from the kernel to user-space applications, enabling them to intercept keystrokes before they reach their intended destination.</a:t>
            </a:r>
          </a:p>
        </p:txBody>
      </p:sp>
      <p:sp>
        <p:nvSpPr>
          <p:cNvPr id="92" name="Google Shape;92;p13"/>
          <p:cNvSpPr txBox="1"/>
          <p:nvPr/>
        </p:nvSpPr>
        <p:spPr>
          <a:xfrm>
            <a:off x="8732520" y="5190490"/>
            <a:ext cx="3406775" cy="1666240"/>
          </a:xfrm>
          <a:prstGeom prst="rect">
            <a:avLst/>
          </a:prstGeom>
          <a:no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indent="0" algn="ctr">
              <a:buNone/>
            </a:pPr>
            <a:r>
              <a:rPr lang="en-US" sz="1600" b="1" cap="none" dirty="0">
                <a:solidFill>
                  <a:schemeClr val="dk1"/>
                </a:solidFill>
              </a:rPr>
              <a:t>Scope and Feasibility</a:t>
            </a:r>
          </a:p>
          <a:p>
            <a:pPr marL="0" indent="0" algn="ctr">
              <a:buNone/>
            </a:pPr>
            <a:r>
              <a:rPr lang="en-US" sz="1100" cap="none" dirty="0">
                <a:solidFill>
                  <a:schemeClr val="dk1"/>
                </a:solidFill>
                <a:latin typeface="Arial" panose="020B0604020202020204"/>
                <a:ea typeface="Arial" panose="020B0604020202020204"/>
                <a:cs typeface="Arial" panose="020B0604020202020204"/>
                <a:sym typeface="Arial" panose="020B0604020202020204"/>
              </a:rPr>
              <a:t>Developing a software to</a:t>
            </a:r>
            <a:r>
              <a:rPr sz="1100" cap="none" dirty="0">
                <a:solidFill>
                  <a:schemeClr val="dk1"/>
                </a:solidFill>
                <a:latin typeface="Arial" panose="020B0604020202020204"/>
                <a:ea typeface="Arial" panose="020B0604020202020204"/>
                <a:cs typeface="Arial" panose="020B0604020202020204"/>
                <a:sym typeface="Arial" panose="020B0604020202020204"/>
              </a:rPr>
              <a:t> monitoring employee activity for security purposes, parental control to ensure child safety online, and forensic investigations into unauthorized access. In these contexts, keyloggers can provide valuable insights into user behavior and help prevent security breaches or identify wrongdoing</a:t>
            </a:r>
            <a:r>
              <a:rPr lang="en-US" sz="1100" cap="none" dirty="0">
                <a:solidFill>
                  <a:schemeClr val="dk1"/>
                </a:solidFill>
                <a:latin typeface="Arial" panose="020B0604020202020204"/>
                <a:ea typeface="Arial" panose="020B0604020202020204"/>
                <a:cs typeface="Arial" panose="020B0604020202020204"/>
                <a:sym typeface="Arial" panose="020B0604020202020204"/>
              </a:rPr>
              <a:t>.</a:t>
            </a:r>
          </a:p>
        </p:txBody>
      </p:sp>
      <p:sp>
        <p:nvSpPr>
          <p:cNvPr id="93" name="Google Shape;93;p13"/>
          <p:cNvSpPr txBox="1"/>
          <p:nvPr/>
        </p:nvSpPr>
        <p:spPr>
          <a:xfrm>
            <a:off x="10555813" y="83582"/>
            <a:ext cx="1556400" cy="582295"/>
          </a:xfrm>
          <a:prstGeom prst="rect">
            <a:avLst/>
          </a:prstGeom>
          <a:solidFill>
            <a:srgbClr val="FEE599"/>
          </a:solidFill>
          <a:ln>
            <a:noFill/>
          </a:ln>
        </p:spPr>
        <p:txBody>
          <a:bodyPr spcFirstLastPara="1" wrap="square" lIns="91425" tIns="45700" rIns="91425" bIns="45700" anchor="t" anchorCtr="0">
            <a:spAutoFit/>
          </a:bodyPr>
          <a:lstStyle/>
          <a:p>
            <a:pPr marL="0" indent="0">
              <a:buClr>
                <a:srgbClr val="000000"/>
              </a:buClr>
              <a:buSzPts val="1600"/>
              <a:buFont typeface="Arial" panose="020B0604020202020204"/>
              <a:buNone/>
            </a:pPr>
            <a:r>
              <a:rPr lang="en-US" sz="1600" b="1" cap="none" dirty="0">
                <a:solidFill>
                  <a:schemeClr val="dk1"/>
                </a:solidFill>
                <a:latin typeface="Calibri" panose="020F0502020204030204"/>
                <a:ea typeface="Calibri" panose="020F0502020204030204"/>
                <a:cs typeface="Calibri" panose="020F0502020204030204"/>
                <a:sym typeface="Calibri" panose="020F0502020204030204"/>
              </a:rPr>
              <a:t>Class : SY14</a:t>
            </a:r>
            <a:endParaRPr lang="en-US" sz="1600" b="1" dirty="0">
              <a:solidFill>
                <a:schemeClr val="dk1"/>
              </a:solidFill>
              <a:latin typeface="Calibri" panose="020F0502020204030204"/>
              <a:ea typeface="Calibri" panose="020F0502020204030204"/>
              <a:cs typeface="Calibri" panose="020F0502020204030204"/>
              <a:sym typeface="Calibri" panose="020F0502020204030204"/>
            </a:endParaRPr>
          </a:p>
          <a:p>
            <a:pPr marL="0" indent="0">
              <a:buClr>
                <a:srgbClr val="000000"/>
              </a:buClr>
              <a:buSzPts val="1600"/>
              <a:buFont typeface="Arial" panose="020B0604020202020204"/>
              <a:buNone/>
            </a:pPr>
            <a:r>
              <a:rPr lang="en-US" sz="1600" b="1" cap="none" dirty="0">
                <a:solidFill>
                  <a:schemeClr val="dk1"/>
                </a:solidFill>
                <a:latin typeface="Calibri" panose="020F0502020204030204"/>
                <a:ea typeface="Calibri" panose="020F0502020204030204"/>
                <a:cs typeface="Calibri" panose="020F0502020204030204"/>
                <a:sym typeface="Calibri" panose="020F0502020204030204"/>
              </a:rPr>
              <a:t>Group Id: </a:t>
            </a:r>
            <a:r>
              <a:rPr lang="en-US" sz="1600" b="1" cap="none" dirty="0" smtClean="0">
                <a:solidFill>
                  <a:schemeClr val="dk1"/>
                </a:solidFill>
                <a:latin typeface="Calibri" panose="020F0502020204030204"/>
                <a:ea typeface="Calibri" panose="020F0502020204030204"/>
                <a:cs typeface="Calibri" panose="020F0502020204030204"/>
                <a:sym typeface="Calibri" panose="020F0502020204030204"/>
              </a:rPr>
              <a:t>03</a:t>
            </a:r>
            <a:endParaRPr lang="en-US" sz="1600" b="1" cap="none" dirty="0">
              <a:solidFill>
                <a:schemeClr val="dk1"/>
              </a:solidFill>
              <a:latin typeface="Calibri" panose="020F0502020204030204"/>
              <a:ea typeface="Calibri" panose="020F0502020204030204"/>
              <a:cs typeface="Calibri" panose="020F0502020204030204"/>
              <a:sym typeface="Calibri" panose="020F0502020204030204"/>
            </a:endParaRPr>
          </a:p>
        </p:txBody>
      </p:sp>
      <p:graphicFrame>
        <p:nvGraphicFramePr>
          <p:cNvPr id="2" name="Table 1"/>
          <p:cNvGraphicFramePr/>
          <p:nvPr/>
        </p:nvGraphicFramePr>
        <p:xfrm>
          <a:off x="81915" y="2498725"/>
          <a:ext cx="4074160" cy="2602230"/>
        </p:xfrm>
        <a:graphic>
          <a:graphicData uri="http://schemas.openxmlformats.org/drawingml/2006/table">
            <a:tbl>
              <a:tblPr/>
              <a:tblGrid>
                <a:gridCol w="2037080"/>
                <a:gridCol w="2037080"/>
              </a:tblGrid>
              <a:tr h="1249045">
                <a:tc>
                  <a:txBody>
                    <a:bodyPr/>
                    <a:lstStyle/>
                    <a:p>
                      <a:pPr marL="0" indent="0">
                        <a:buNone/>
                      </a:pPr>
                      <a:r>
                        <a:rPr lang="en-US" sz="1000" b="1">
                          <a:latin typeface="Calibri" panose="020F0502020204030204" charset="0"/>
                          <a:cs typeface="Calibri" panose="020F0502020204030204" charset="0"/>
                        </a:rPr>
                        <a:t>What Users Says:</a:t>
                      </a:r>
                    </a:p>
                    <a:p>
                      <a:pPr marL="171450" indent="-171450">
                        <a:buFont typeface="Arial" panose="020B0604020202020204" pitchFamily="34" charset="0"/>
                        <a:buChar char="•"/>
                      </a:pPr>
                      <a:r>
                        <a:rPr lang="en-US" sz="900">
                          <a:latin typeface="Calibri" panose="020F0502020204030204" charset="0"/>
                          <a:cs typeface="Calibri" panose="020F0502020204030204" charset="0"/>
                        </a:rPr>
                        <a:t>I don’t know what is my child’s activity on internet.</a:t>
                      </a:r>
                    </a:p>
                    <a:p>
                      <a:pPr marL="171450" indent="-171450">
                        <a:buFont typeface="Arial" panose="020B0604020202020204" pitchFamily="34" charset="0"/>
                        <a:buChar char="•"/>
                      </a:pPr>
                      <a:r>
                        <a:rPr lang="en-US" sz="900">
                          <a:latin typeface="Calibri" panose="020F0502020204030204" charset="0"/>
                          <a:cs typeface="Calibri" panose="020F0502020204030204" charset="0"/>
                        </a:rPr>
                        <a:t>I don’t know what my employee’s does on company’s device.</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r">
                        <a:buFont typeface="Arial" panose="020B0604020202020204" pitchFamily="34" charset="0"/>
                        <a:buNone/>
                      </a:pPr>
                      <a:r>
                        <a:rPr lang="en-US" sz="1000" b="1">
                          <a:latin typeface="Calibri" panose="020F0502020204030204" charset="0"/>
                          <a:cs typeface="Calibri" panose="020F0502020204030204" charset="0"/>
                        </a:rPr>
                        <a:t>What Users Thinks:</a:t>
                      </a:r>
                    </a:p>
                    <a:p>
                      <a:pPr marL="171450" indent="-171450" algn="l">
                        <a:buFont typeface="Arial" panose="020B0604020202020204" pitchFamily="34" charset="0"/>
                        <a:buChar char="•"/>
                      </a:pPr>
                      <a:r>
                        <a:rPr lang="en-US" sz="900">
                          <a:latin typeface="Calibri" panose="020F0502020204030204" charset="0"/>
                          <a:cs typeface="Calibri" panose="020F0502020204030204" charset="0"/>
                        </a:rPr>
                        <a:t>Is there a software by which I can monitor what’s my child doing.</a:t>
                      </a:r>
                    </a:p>
                    <a:p>
                      <a:pPr marL="171450" indent="-171450" algn="l">
                        <a:buFont typeface="Arial" panose="020B0604020202020204" pitchFamily="34" charset="0"/>
                        <a:buChar char="•"/>
                      </a:pPr>
                      <a:r>
                        <a:rPr lang="en-US" sz="900">
                          <a:latin typeface="Calibri" panose="020F0502020204030204" charset="0"/>
                          <a:cs typeface="Calibri" panose="020F0502020204030204" charset="0"/>
                        </a:rPr>
                        <a:t>Is there a way I can see what employee’s are doing in company’s device. </a:t>
                      </a:r>
                      <a:r>
                        <a:rPr lang="en-US" sz="1000">
                          <a:latin typeface="Calibri" panose="020F0502020204030204" charset="0"/>
                          <a:cs typeface="Calibri" panose="020F0502020204030204" charset="0"/>
                        </a:rPr>
                        <a:t> </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53185">
                <a:tc>
                  <a:txBody>
                    <a:bodyPr/>
                    <a:lstStyle/>
                    <a:p>
                      <a:pPr marL="0" indent="0">
                        <a:buNone/>
                      </a:pPr>
                      <a:r>
                        <a:rPr lang="en-US" sz="1000" b="1">
                          <a:latin typeface="Calibri" panose="020F0502020204030204" charset="0"/>
                          <a:cs typeface="Calibri" panose="020F0502020204030204" charset="0"/>
                        </a:rPr>
                        <a:t> </a:t>
                      </a:r>
                    </a:p>
                    <a:p>
                      <a:pPr marL="0" indent="0">
                        <a:buNone/>
                      </a:pPr>
                      <a:r>
                        <a:rPr lang="en-US" sz="1000" b="1">
                          <a:latin typeface="Calibri" panose="020F0502020204030204" charset="0"/>
                          <a:cs typeface="Calibri" panose="020F0502020204030204" charset="0"/>
                        </a:rPr>
                        <a:t>What Users Does:</a:t>
                      </a:r>
                    </a:p>
                    <a:p>
                      <a:pPr marL="171450" indent="-171450">
                        <a:buFont typeface="Arial" panose="020B0604020202020204" pitchFamily="34" charset="0"/>
                        <a:buChar char="•"/>
                      </a:pPr>
                      <a:r>
                        <a:rPr lang="en-US" sz="900">
                          <a:latin typeface="Calibri" panose="020F0502020204030204" charset="0"/>
                          <a:cs typeface="Calibri" panose="020F0502020204030204" charset="0"/>
                        </a:rPr>
                        <a:t>They forces employee’s to download remote desktop software.</a:t>
                      </a:r>
                    </a:p>
                    <a:p>
                      <a:pPr marL="171450" indent="-171450">
                        <a:buFont typeface="Arial" panose="020B0604020202020204" pitchFamily="34" charset="0"/>
                        <a:buChar char="•"/>
                      </a:pPr>
                      <a:r>
                        <a:rPr lang="en-US" sz="900">
                          <a:latin typeface="Calibri" panose="020F0502020204030204" charset="0"/>
                          <a:cs typeface="Calibri" panose="020F0502020204030204" charset="0"/>
                        </a:rPr>
                        <a:t>They don’t give children privacy they need while growing up.</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r">
                        <a:buNone/>
                      </a:pPr>
                      <a:r>
                        <a:rPr lang="en-US" sz="1000" b="1">
                          <a:latin typeface="Calibri" panose="020F0502020204030204" charset="0"/>
                          <a:cs typeface="Calibri" panose="020F0502020204030204" charset="0"/>
                        </a:rPr>
                        <a:t> </a:t>
                      </a:r>
                    </a:p>
                    <a:p>
                      <a:pPr marL="0" indent="0" algn="r">
                        <a:buNone/>
                      </a:pPr>
                      <a:r>
                        <a:rPr lang="en-US" sz="1000" b="1">
                          <a:latin typeface="Calibri" panose="020F0502020204030204" charset="0"/>
                          <a:cs typeface="Calibri" panose="020F0502020204030204" charset="0"/>
                        </a:rPr>
                        <a:t>What Users Feels:</a:t>
                      </a:r>
                    </a:p>
                    <a:p>
                      <a:pPr marL="171450" indent="-171450">
                        <a:buFont typeface="Arial" panose="020B0604020202020204" pitchFamily="34" charset="0"/>
                        <a:buChar char="•"/>
                      </a:pPr>
                      <a:r>
                        <a:rPr lang="en-US" sz="900">
                          <a:latin typeface="Calibri" panose="020F0502020204030204" charset="0"/>
                          <a:cs typeface="Calibri" panose="020F0502020204030204" charset="0"/>
                        </a:rPr>
                        <a:t>They can’t trust anyone.</a:t>
                      </a:r>
                    </a:p>
                    <a:p>
                      <a:pPr marL="171450" indent="-171450">
                        <a:buFont typeface="Arial" panose="020B0604020202020204" pitchFamily="34" charset="0"/>
                        <a:buChar char="•"/>
                      </a:pPr>
                      <a:r>
                        <a:rPr lang="en-US" sz="900">
                          <a:latin typeface="Calibri" panose="020F0502020204030204" charset="0"/>
                          <a:cs typeface="Calibri" panose="020F0502020204030204" charset="0"/>
                        </a:rPr>
                        <a:t>They are always invading privacy of there children</a:t>
                      </a:r>
                      <a:r>
                        <a:rPr lang="en-US" sz="1000">
                          <a:latin typeface="Calibri" panose="020F0502020204030204" charset="0"/>
                          <a:cs typeface="Calibri" panose="020F0502020204030204" charset="0"/>
                        </a:rPr>
                        <a:t>. </a:t>
                      </a:r>
                      <a:endParaRPr lang="en-US" sz="1000" b="1">
                        <a:latin typeface="Calibri" panose="020F0502020204030204" charset="0"/>
                        <a:ea typeface="Calibri" panose="020F0502020204030204" charset="0"/>
                        <a:cs typeface="Calibri" panose="020F05020202040302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3" name="Picture 2"/>
          <p:cNvPicPr/>
          <p:nvPr/>
        </p:nvPicPr>
        <p:blipFill>
          <a:blip r:embed="rId4"/>
          <a:stretch>
            <a:fillRect/>
          </a:stretch>
        </p:blipFill>
        <p:spPr>
          <a:xfrm>
            <a:off x="1612265" y="3429000"/>
            <a:ext cx="958850" cy="619125"/>
          </a:xfrm>
          <a:prstGeom prst="rect">
            <a:avLst/>
          </a:prstGeom>
          <a:noFill/>
          <a:ln w="9525">
            <a:noFill/>
          </a:ln>
        </p:spPr>
      </p:pic>
      <p:sp>
        <p:nvSpPr>
          <p:cNvPr id="100" name="Text Box 99"/>
          <p:cNvSpPr txBox="1"/>
          <p:nvPr/>
        </p:nvSpPr>
        <p:spPr>
          <a:xfrm>
            <a:off x="4368800" y="4349750"/>
            <a:ext cx="5080000" cy="368300"/>
          </a:xfrm>
          <a:prstGeom prst="rect">
            <a:avLst/>
          </a:prstGeom>
          <a:noFill/>
          <a:ln w="9525">
            <a:noFill/>
          </a:ln>
        </p:spPr>
        <p:txBody>
          <a:bodyPr>
            <a:spAutoFit/>
          </a:bodyPr>
          <a:lstStyle/>
          <a:p>
            <a:pPr marL="0" indent="0"/>
            <a:r>
              <a:rPr lang="en-US" sz="1800">
                <a:latin typeface="Calibri" panose="020F0502020204030204" charset="0"/>
                <a:cs typeface="等线" charset="0"/>
              </a:rPr>
              <a:t> </a:t>
            </a:r>
          </a:p>
        </p:txBody>
      </p:sp>
      <p:sp>
        <p:nvSpPr>
          <p:cNvPr id="4" name="Text Box 3"/>
          <p:cNvSpPr txBox="1"/>
          <p:nvPr/>
        </p:nvSpPr>
        <p:spPr>
          <a:xfrm>
            <a:off x="234950" y="2184400"/>
            <a:ext cx="3422650" cy="306705"/>
          </a:xfrm>
          <a:prstGeom prst="rect">
            <a:avLst/>
          </a:prstGeom>
          <a:noFill/>
        </p:spPr>
        <p:txBody>
          <a:bodyPr wrap="square" rtlCol="0">
            <a:spAutoFit/>
          </a:bodyPr>
          <a:lstStyle/>
          <a:p>
            <a:r>
              <a:rPr lang="en-US" b="1"/>
              <a:t>EMPATHY CHART:</a:t>
            </a:r>
          </a:p>
        </p:txBody>
      </p:sp>
      <p:sp>
        <p:nvSpPr>
          <p:cNvPr id="5" name="Text Box 4"/>
          <p:cNvSpPr txBox="1"/>
          <p:nvPr/>
        </p:nvSpPr>
        <p:spPr>
          <a:xfrm>
            <a:off x="4660265" y="2498725"/>
            <a:ext cx="4005580" cy="2602230"/>
          </a:xfrm>
          <a:prstGeom prst="rect">
            <a:avLst/>
          </a:prstGeom>
          <a:noFill/>
          <a:ln w="3175">
            <a:solidFill>
              <a:schemeClr val="accent1"/>
            </a:solidFill>
          </a:ln>
        </p:spPr>
        <p:txBody>
          <a:bodyPr wrap="square" rtlCol="0">
            <a:noAutofit/>
          </a:bodyPr>
          <a:lstStyle/>
          <a:p>
            <a:r>
              <a:rPr lang="en-US" sz="1200"/>
              <a:t>Ideation on keyloggers involves considering their ethical and practical implications. Keyloggers, software or hardware tools that record keystrokes on a computer, can serve legitimate purposes like parental control or employee monitoring. However, they are frequently associated with malicious intent, such as stealing sensitive information like passwords or financial data. Ethical considerations include ensuring user consent and lawful use. From a practical standpoint, keyloggers require robust security measures to prevent misuse and protect user privacy. Moreover, understanding how attackers employ keyloggers informs defensive strategies, making them crucial in cybersecurity education and defense.</a:t>
            </a:r>
          </a:p>
        </p:txBody>
      </p:sp>
      <p:sp>
        <p:nvSpPr>
          <p:cNvPr id="6" name="Text Box 5"/>
          <p:cNvSpPr txBox="1"/>
          <p:nvPr/>
        </p:nvSpPr>
        <p:spPr>
          <a:xfrm>
            <a:off x="4918075" y="2192020"/>
            <a:ext cx="3062605" cy="306705"/>
          </a:xfrm>
          <a:prstGeom prst="rect">
            <a:avLst/>
          </a:prstGeom>
          <a:noFill/>
        </p:spPr>
        <p:txBody>
          <a:bodyPr wrap="square" rtlCol="0">
            <a:spAutoFit/>
          </a:bodyPr>
          <a:lstStyle/>
          <a:p>
            <a:r>
              <a:rPr lang="en-US" b="1"/>
              <a:t>IDEATION:</a:t>
            </a:r>
          </a:p>
        </p:txBody>
      </p:sp>
      <p:sp>
        <p:nvSpPr>
          <p:cNvPr id="7" name="Text Box 6"/>
          <p:cNvSpPr txBox="1"/>
          <p:nvPr/>
        </p:nvSpPr>
        <p:spPr>
          <a:xfrm>
            <a:off x="8815070" y="2184400"/>
            <a:ext cx="2844800" cy="306705"/>
          </a:xfrm>
          <a:prstGeom prst="rect">
            <a:avLst/>
          </a:prstGeom>
          <a:noFill/>
        </p:spPr>
        <p:txBody>
          <a:bodyPr wrap="square" rtlCol="0">
            <a:spAutoFit/>
          </a:bodyPr>
          <a:lstStyle/>
          <a:p>
            <a:r>
              <a:rPr lang="en-US" b="1"/>
              <a:t>FLOWCHART:</a:t>
            </a:r>
          </a:p>
        </p:txBody>
      </p:sp>
      <p:pic>
        <p:nvPicPr>
          <p:cNvPr id="16" name="Picture 15"/>
          <p:cNvPicPr>
            <a:picLocks noChangeAspect="1"/>
          </p:cNvPicPr>
          <p:nvPr/>
        </p:nvPicPr>
        <p:blipFill>
          <a:blip r:embed="rId5"/>
          <a:stretch>
            <a:fillRect/>
          </a:stretch>
        </p:blipFill>
        <p:spPr>
          <a:xfrm>
            <a:off x="8732520" y="2498090"/>
            <a:ext cx="3379470" cy="260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432</Words>
  <Application>Microsoft Office PowerPoint</Application>
  <PresentationFormat>Custom</PresentationFormat>
  <Paragraphs>34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4</cp:revision>
  <dcterms:created xsi:type="dcterms:W3CDTF">2024-02-25T14:48:00Z</dcterms:created>
  <dcterms:modified xsi:type="dcterms:W3CDTF">2024-04-29T18:50:06Z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5487c9-99ed-4cbc-93a8-0e9b1796bde5_Enabled">
    <vt:lpwstr>true</vt:lpwstr>
  </property>
  <property fmtid="{D5CDD505-2E9C-101B-9397-08002B2CF9AE}" pid="3" name="MSIP_Label_e65487c9-99ed-4cbc-93a8-0e9b1796bde5_SetDate">
    <vt:lpwstr>2023-08-22T15:55:58Z</vt:lpwstr>
  </property>
  <property fmtid="{D5CDD505-2E9C-101B-9397-08002B2CF9AE}" pid="4" name="MSIP_Label_e65487c9-99ed-4cbc-93a8-0e9b1796bde5_Method">
    <vt:lpwstr>Standard</vt:lpwstr>
  </property>
  <property fmtid="{D5CDD505-2E9C-101B-9397-08002B2CF9AE}" pid="5" name="MSIP_Label_e65487c9-99ed-4cbc-93a8-0e9b1796bde5_Name">
    <vt:lpwstr>defa4170-0d19-0005-0004-bc88714345d2</vt:lpwstr>
  </property>
  <property fmtid="{D5CDD505-2E9C-101B-9397-08002B2CF9AE}" pid="6" name="MSIP_Label_e65487c9-99ed-4cbc-93a8-0e9b1796bde5_SiteId">
    <vt:lpwstr>03cb5f0c-1f82-4993-9621-36330f6309ec</vt:lpwstr>
  </property>
  <property fmtid="{D5CDD505-2E9C-101B-9397-08002B2CF9AE}" pid="7" name="MSIP_Label_e65487c9-99ed-4cbc-93a8-0e9b1796bde5_ActionId">
    <vt:lpwstr>a9f9e4d2-07a5-4c01-b96a-2377cca3dabb</vt:lpwstr>
  </property>
  <property fmtid="{D5CDD505-2E9C-101B-9397-08002B2CF9AE}" pid="8" name="MSIP_Label_e65487c9-99ed-4cbc-93a8-0e9b1796bde5_ContentBits">
    <vt:lpwstr>0</vt:lpwstr>
  </property>
  <property fmtid="{D5CDD505-2E9C-101B-9397-08002B2CF9AE}" pid="9" name="ICV">
    <vt:lpwstr>80EF1ED555CE45639C578600EC7FE488_13</vt:lpwstr>
  </property>
  <property fmtid="{D5CDD505-2E9C-101B-9397-08002B2CF9AE}" pid="10" name="KSOProductBuildVer">
    <vt:lpwstr>1033-12.2.0.13431</vt:lpwstr>
  </property>
</Properties>
</file>