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6"/>
  </p:notesMasterIdLst>
  <p:sldIdLst>
    <p:sldId id="256" r:id="rId2"/>
    <p:sldId id="280" r:id="rId3"/>
    <p:sldId id="402" r:id="rId4"/>
    <p:sldId id="403" r:id="rId5"/>
    <p:sldId id="404" r:id="rId6"/>
    <p:sldId id="429" r:id="rId7"/>
    <p:sldId id="430" r:id="rId8"/>
    <p:sldId id="405" r:id="rId9"/>
    <p:sldId id="406" r:id="rId10"/>
    <p:sldId id="407" r:id="rId11"/>
    <p:sldId id="399" r:id="rId12"/>
    <p:sldId id="408" r:id="rId13"/>
    <p:sldId id="400" r:id="rId14"/>
    <p:sldId id="420" r:id="rId15"/>
    <p:sldId id="389" r:id="rId16"/>
    <p:sldId id="388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401" r:id="rId27"/>
    <p:sldId id="428" r:id="rId28"/>
    <p:sldId id="421" r:id="rId29"/>
    <p:sldId id="310" r:id="rId30"/>
    <p:sldId id="409" r:id="rId31"/>
    <p:sldId id="279" r:id="rId32"/>
    <p:sldId id="311" r:id="rId33"/>
    <p:sldId id="422" r:id="rId34"/>
    <p:sldId id="312" r:id="rId35"/>
    <p:sldId id="313" r:id="rId36"/>
    <p:sldId id="410" r:id="rId37"/>
    <p:sldId id="316" r:id="rId38"/>
    <p:sldId id="318" r:id="rId39"/>
    <p:sldId id="411" r:id="rId40"/>
    <p:sldId id="412" r:id="rId41"/>
    <p:sldId id="413" r:id="rId42"/>
    <p:sldId id="423" r:id="rId43"/>
    <p:sldId id="414" r:id="rId44"/>
    <p:sldId id="415" r:id="rId45"/>
    <p:sldId id="416" r:id="rId46"/>
    <p:sldId id="418" r:id="rId47"/>
    <p:sldId id="384" r:id="rId48"/>
    <p:sldId id="417" r:id="rId49"/>
    <p:sldId id="419" r:id="rId50"/>
    <p:sldId id="424" r:id="rId51"/>
    <p:sldId id="315" r:id="rId52"/>
    <p:sldId id="425" r:id="rId53"/>
    <p:sldId id="426" r:id="rId54"/>
    <p:sldId id="427" r:id="rId5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02" autoAdjust="0"/>
    <p:restoredTop sz="88965" autoAdjust="0"/>
  </p:normalViewPr>
  <p:slideViewPr>
    <p:cSldViewPr>
      <p:cViewPr varScale="1">
        <p:scale>
          <a:sx n="116" d="100"/>
          <a:sy n="116" d="100"/>
        </p:scale>
        <p:origin x="13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A7F83E-569B-4A41-9040-6B9CD3EDAE14}" type="doc">
      <dgm:prSet loTypeId="urn:microsoft.com/office/officeart/2005/8/layout/hProcess9" loCatId="process" qsTypeId="urn:microsoft.com/office/officeart/2005/8/quickstyle/simple1" qsCatId="simple" csTypeId="urn:microsoft.com/office/officeart/2005/8/colors/colorful1#1" csCatId="colorful" phldr="1"/>
      <dgm:spPr/>
    </dgm:pt>
    <dgm:pt modelId="{5AD79420-6575-4CBE-A4A3-FB74262F3706}">
      <dgm:prSet phldrT="[Texte]"/>
      <dgm:spPr/>
      <dgm:t>
        <a:bodyPr/>
        <a:lstStyle/>
        <a:p>
          <a:r>
            <a:rPr lang="fr-CA" dirty="0" smtClean="0"/>
            <a:t>Conception</a:t>
          </a:r>
          <a:endParaRPr lang="fr-CA" dirty="0"/>
        </a:p>
      </dgm:t>
    </dgm:pt>
    <dgm:pt modelId="{3AE9D946-AB17-4FD4-A843-6A794386E2A6}" type="parTrans" cxnId="{2E4805EA-4651-47E2-AE45-E9F506F0912C}">
      <dgm:prSet/>
      <dgm:spPr/>
      <dgm:t>
        <a:bodyPr/>
        <a:lstStyle/>
        <a:p>
          <a:endParaRPr lang="fr-CA"/>
        </a:p>
      </dgm:t>
    </dgm:pt>
    <dgm:pt modelId="{4E0556BF-6DDD-4805-9AB1-21528B9ADD30}" type="sibTrans" cxnId="{2E4805EA-4651-47E2-AE45-E9F506F0912C}">
      <dgm:prSet/>
      <dgm:spPr/>
      <dgm:t>
        <a:bodyPr/>
        <a:lstStyle/>
        <a:p>
          <a:endParaRPr lang="fr-CA"/>
        </a:p>
      </dgm:t>
    </dgm:pt>
    <dgm:pt modelId="{F7B99CCB-CE6F-462D-9BB8-B4F065902BED}">
      <dgm:prSet phldrT="[Texte]"/>
      <dgm:spPr/>
      <dgm:t>
        <a:bodyPr/>
        <a:lstStyle/>
        <a:p>
          <a:r>
            <a:rPr lang="fr-CA" dirty="0" err="1" smtClean="0"/>
            <a:t>Préproduction</a:t>
          </a:r>
          <a:endParaRPr lang="fr-CA" dirty="0"/>
        </a:p>
      </dgm:t>
    </dgm:pt>
    <dgm:pt modelId="{231C6DE1-4324-4751-B312-FC7DB8F35EA1}" type="parTrans" cxnId="{58821BC0-BBC0-48F7-A4A4-BA85FC8C87AE}">
      <dgm:prSet/>
      <dgm:spPr/>
      <dgm:t>
        <a:bodyPr/>
        <a:lstStyle/>
        <a:p>
          <a:endParaRPr lang="fr-CA"/>
        </a:p>
      </dgm:t>
    </dgm:pt>
    <dgm:pt modelId="{DA5565B2-BECC-4803-9A7C-2B023DDEA0AB}" type="sibTrans" cxnId="{58821BC0-BBC0-48F7-A4A4-BA85FC8C87AE}">
      <dgm:prSet/>
      <dgm:spPr/>
      <dgm:t>
        <a:bodyPr/>
        <a:lstStyle/>
        <a:p>
          <a:endParaRPr lang="fr-CA"/>
        </a:p>
      </dgm:t>
    </dgm:pt>
    <dgm:pt modelId="{D8A09248-A6EA-436C-8F01-DBA7D3A57860}">
      <dgm:prSet phldrT="[Texte]"/>
      <dgm:spPr/>
      <dgm:t>
        <a:bodyPr/>
        <a:lstStyle/>
        <a:p>
          <a:r>
            <a:rPr lang="fr-CA" dirty="0" smtClean="0"/>
            <a:t>Production</a:t>
          </a:r>
          <a:endParaRPr lang="fr-CA" dirty="0"/>
        </a:p>
      </dgm:t>
    </dgm:pt>
    <dgm:pt modelId="{0980314F-F543-4F69-8602-4BAAAE3BE133}" type="parTrans" cxnId="{DF508E17-0BC0-41E5-885C-4DE2A89BC316}">
      <dgm:prSet/>
      <dgm:spPr/>
      <dgm:t>
        <a:bodyPr/>
        <a:lstStyle/>
        <a:p>
          <a:endParaRPr lang="fr-CA"/>
        </a:p>
      </dgm:t>
    </dgm:pt>
    <dgm:pt modelId="{FDE5EB96-AD72-4A46-B033-D0820385A24B}" type="sibTrans" cxnId="{DF508E17-0BC0-41E5-885C-4DE2A89BC316}">
      <dgm:prSet/>
      <dgm:spPr/>
      <dgm:t>
        <a:bodyPr/>
        <a:lstStyle/>
        <a:p>
          <a:endParaRPr lang="fr-CA"/>
        </a:p>
      </dgm:t>
    </dgm:pt>
    <dgm:pt modelId="{925CC277-3382-46C9-9F42-DF3BA39DC795}">
      <dgm:prSet phldrT="[Texte]"/>
      <dgm:spPr/>
      <dgm:t>
        <a:bodyPr/>
        <a:lstStyle/>
        <a:p>
          <a:r>
            <a:rPr lang="fr-CA" dirty="0" err="1" smtClean="0"/>
            <a:t>Post-production</a:t>
          </a:r>
          <a:endParaRPr lang="fr-CA" dirty="0"/>
        </a:p>
      </dgm:t>
    </dgm:pt>
    <dgm:pt modelId="{8C4F10D7-E8B6-4A8B-B19C-072D85B90259}" type="parTrans" cxnId="{F2C029E1-E824-41C5-B4AA-7443894241D0}">
      <dgm:prSet/>
      <dgm:spPr/>
      <dgm:t>
        <a:bodyPr/>
        <a:lstStyle/>
        <a:p>
          <a:endParaRPr lang="fr-CA"/>
        </a:p>
      </dgm:t>
    </dgm:pt>
    <dgm:pt modelId="{61A6919D-F225-4067-91B4-97AE08796BE9}" type="sibTrans" cxnId="{F2C029E1-E824-41C5-B4AA-7443894241D0}">
      <dgm:prSet/>
      <dgm:spPr/>
      <dgm:t>
        <a:bodyPr/>
        <a:lstStyle/>
        <a:p>
          <a:endParaRPr lang="fr-CA"/>
        </a:p>
      </dgm:t>
    </dgm:pt>
    <dgm:pt modelId="{467DBBA8-C83C-4421-9379-EADBF0742E3B}" type="pres">
      <dgm:prSet presAssocID="{B1A7F83E-569B-4A41-9040-6B9CD3EDAE14}" presName="CompostProcess" presStyleCnt="0">
        <dgm:presLayoutVars>
          <dgm:dir/>
          <dgm:resizeHandles val="exact"/>
        </dgm:presLayoutVars>
      </dgm:prSet>
      <dgm:spPr/>
    </dgm:pt>
    <dgm:pt modelId="{27942A81-821B-40C8-B86E-2C668DC4708C}" type="pres">
      <dgm:prSet presAssocID="{B1A7F83E-569B-4A41-9040-6B9CD3EDAE14}" presName="arrow" presStyleLbl="bgShp" presStyleIdx="0" presStyleCnt="1"/>
      <dgm:spPr/>
    </dgm:pt>
    <dgm:pt modelId="{AF12F56A-FFB0-4533-BA38-33F37BE28FBE}" type="pres">
      <dgm:prSet presAssocID="{B1A7F83E-569B-4A41-9040-6B9CD3EDAE14}" presName="linearProcess" presStyleCnt="0"/>
      <dgm:spPr/>
    </dgm:pt>
    <dgm:pt modelId="{26058E94-2269-4C3C-9BF3-C20264617ECE}" type="pres">
      <dgm:prSet presAssocID="{5AD79420-6575-4CBE-A4A3-FB74262F3706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A91E70AF-0100-446E-945E-DE51ED032E08}" type="pres">
      <dgm:prSet presAssocID="{4E0556BF-6DDD-4805-9AB1-21528B9ADD30}" presName="sibTrans" presStyleCnt="0"/>
      <dgm:spPr/>
    </dgm:pt>
    <dgm:pt modelId="{704F9627-8D69-45D4-90C9-0511ED36911F}" type="pres">
      <dgm:prSet presAssocID="{F7B99CCB-CE6F-462D-9BB8-B4F065902BED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206F13CD-4313-4680-854E-537020855B0F}" type="pres">
      <dgm:prSet presAssocID="{DA5565B2-BECC-4803-9A7C-2B023DDEA0AB}" presName="sibTrans" presStyleCnt="0"/>
      <dgm:spPr/>
    </dgm:pt>
    <dgm:pt modelId="{09C97A70-4170-4CE9-BB30-F1B71BE25F17}" type="pres">
      <dgm:prSet presAssocID="{D8A09248-A6EA-436C-8F01-DBA7D3A57860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420EA919-3B13-4472-B5F4-1E193AF22302}" type="pres">
      <dgm:prSet presAssocID="{FDE5EB96-AD72-4A46-B033-D0820385A24B}" presName="sibTrans" presStyleCnt="0"/>
      <dgm:spPr/>
    </dgm:pt>
    <dgm:pt modelId="{FA758983-1D50-4026-BB4B-20ADB223EFF9}" type="pres">
      <dgm:prSet presAssocID="{925CC277-3382-46C9-9F42-DF3BA39DC795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</dgm:ptLst>
  <dgm:cxnLst>
    <dgm:cxn modelId="{F2C029E1-E824-41C5-B4AA-7443894241D0}" srcId="{B1A7F83E-569B-4A41-9040-6B9CD3EDAE14}" destId="{925CC277-3382-46C9-9F42-DF3BA39DC795}" srcOrd="3" destOrd="0" parTransId="{8C4F10D7-E8B6-4A8B-B19C-072D85B90259}" sibTransId="{61A6919D-F225-4067-91B4-97AE08796BE9}"/>
    <dgm:cxn modelId="{E795D6B9-66C0-49FB-8929-74CC7AD16AFE}" type="presOf" srcId="{925CC277-3382-46C9-9F42-DF3BA39DC795}" destId="{FA758983-1D50-4026-BB4B-20ADB223EFF9}" srcOrd="0" destOrd="0" presId="urn:microsoft.com/office/officeart/2005/8/layout/hProcess9"/>
    <dgm:cxn modelId="{9D11E23E-EE32-4D11-BF79-A387ECC147AB}" type="presOf" srcId="{D8A09248-A6EA-436C-8F01-DBA7D3A57860}" destId="{09C97A70-4170-4CE9-BB30-F1B71BE25F17}" srcOrd="0" destOrd="0" presId="urn:microsoft.com/office/officeart/2005/8/layout/hProcess9"/>
    <dgm:cxn modelId="{2E4805EA-4651-47E2-AE45-E9F506F0912C}" srcId="{B1A7F83E-569B-4A41-9040-6B9CD3EDAE14}" destId="{5AD79420-6575-4CBE-A4A3-FB74262F3706}" srcOrd="0" destOrd="0" parTransId="{3AE9D946-AB17-4FD4-A843-6A794386E2A6}" sibTransId="{4E0556BF-6DDD-4805-9AB1-21528B9ADD30}"/>
    <dgm:cxn modelId="{58D3791F-236A-42E7-A08D-860AC1829695}" type="presOf" srcId="{5AD79420-6575-4CBE-A4A3-FB74262F3706}" destId="{26058E94-2269-4C3C-9BF3-C20264617ECE}" srcOrd="0" destOrd="0" presId="urn:microsoft.com/office/officeart/2005/8/layout/hProcess9"/>
    <dgm:cxn modelId="{0FB850D2-A8BF-4597-AD2B-036C61C7DDE7}" type="presOf" srcId="{B1A7F83E-569B-4A41-9040-6B9CD3EDAE14}" destId="{467DBBA8-C83C-4421-9379-EADBF0742E3B}" srcOrd="0" destOrd="0" presId="urn:microsoft.com/office/officeart/2005/8/layout/hProcess9"/>
    <dgm:cxn modelId="{9FE4DF92-A001-4B31-B1CA-F0BDC8767A07}" type="presOf" srcId="{F7B99CCB-CE6F-462D-9BB8-B4F065902BED}" destId="{704F9627-8D69-45D4-90C9-0511ED36911F}" srcOrd="0" destOrd="0" presId="urn:microsoft.com/office/officeart/2005/8/layout/hProcess9"/>
    <dgm:cxn modelId="{DF508E17-0BC0-41E5-885C-4DE2A89BC316}" srcId="{B1A7F83E-569B-4A41-9040-6B9CD3EDAE14}" destId="{D8A09248-A6EA-436C-8F01-DBA7D3A57860}" srcOrd="2" destOrd="0" parTransId="{0980314F-F543-4F69-8602-4BAAAE3BE133}" sibTransId="{FDE5EB96-AD72-4A46-B033-D0820385A24B}"/>
    <dgm:cxn modelId="{58821BC0-BBC0-48F7-A4A4-BA85FC8C87AE}" srcId="{B1A7F83E-569B-4A41-9040-6B9CD3EDAE14}" destId="{F7B99CCB-CE6F-462D-9BB8-B4F065902BED}" srcOrd="1" destOrd="0" parTransId="{231C6DE1-4324-4751-B312-FC7DB8F35EA1}" sibTransId="{DA5565B2-BECC-4803-9A7C-2B023DDEA0AB}"/>
    <dgm:cxn modelId="{D117B5CE-FC66-4D4C-B71E-FEFB45518370}" type="presParOf" srcId="{467DBBA8-C83C-4421-9379-EADBF0742E3B}" destId="{27942A81-821B-40C8-B86E-2C668DC4708C}" srcOrd="0" destOrd="0" presId="urn:microsoft.com/office/officeart/2005/8/layout/hProcess9"/>
    <dgm:cxn modelId="{598BE764-2936-4CF0-8350-3F1D0120DB85}" type="presParOf" srcId="{467DBBA8-C83C-4421-9379-EADBF0742E3B}" destId="{AF12F56A-FFB0-4533-BA38-33F37BE28FBE}" srcOrd="1" destOrd="0" presId="urn:microsoft.com/office/officeart/2005/8/layout/hProcess9"/>
    <dgm:cxn modelId="{1C13C4AE-80DB-4E58-9A5C-F592723534EA}" type="presParOf" srcId="{AF12F56A-FFB0-4533-BA38-33F37BE28FBE}" destId="{26058E94-2269-4C3C-9BF3-C20264617ECE}" srcOrd="0" destOrd="0" presId="urn:microsoft.com/office/officeart/2005/8/layout/hProcess9"/>
    <dgm:cxn modelId="{F7820A66-B097-4C57-97CA-397A13B3A801}" type="presParOf" srcId="{AF12F56A-FFB0-4533-BA38-33F37BE28FBE}" destId="{A91E70AF-0100-446E-945E-DE51ED032E08}" srcOrd="1" destOrd="0" presId="urn:microsoft.com/office/officeart/2005/8/layout/hProcess9"/>
    <dgm:cxn modelId="{A1A32BCC-AB4B-4D46-991C-8B900CD9653A}" type="presParOf" srcId="{AF12F56A-FFB0-4533-BA38-33F37BE28FBE}" destId="{704F9627-8D69-45D4-90C9-0511ED36911F}" srcOrd="2" destOrd="0" presId="urn:microsoft.com/office/officeart/2005/8/layout/hProcess9"/>
    <dgm:cxn modelId="{E4C33ECE-E7E0-4EB8-A351-3B9A897A8C65}" type="presParOf" srcId="{AF12F56A-FFB0-4533-BA38-33F37BE28FBE}" destId="{206F13CD-4313-4680-854E-537020855B0F}" srcOrd="3" destOrd="0" presId="urn:microsoft.com/office/officeart/2005/8/layout/hProcess9"/>
    <dgm:cxn modelId="{371A9154-C662-4548-9114-6FAEDE46CB6B}" type="presParOf" srcId="{AF12F56A-FFB0-4533-BA38-33F37BE28FBE}" destId="{09C97A70-4170-4CE9-BB30-F1B71BE25F17}" srcOrd="4" destOrd="0" presId="urn:microsoft.com/office/officeart/2005/8/layout/hProcess9"/>
    <dgm:cxn modelId="{50692945-1A9E-4385-BB13-A1BF857C2147}" type="presParOf" srcId="{AF12F56A-FFB0-4533-BA38-33F37BE28FBE}" destId="{420EA919-3B13-4472-B5F4-1E193AF22302}" srcOrd="5" destOrd="0" presId="urn:microsoft.com/office/officeart/2005/8/layout/hProcess9"/>
    <dgm:cxn modelId="{80658A28-B7E0-4A3A-930D-8218FBDCB954}" type="presParOf" srcId="{AF12F56A-FFB0-4533-BA38-33F37BE28FBE}" destId="{FA758983-1D50-4026-BB4B-20ADB223EFF9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3107A4-BF60-4B9F-AB99-1D7658EAC49B}" type="doc">
      <dgm:prSet loTypeId="urn:microsoft.com/office/officeart/2005/8/layout/default#1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fr-CA"/>
        </a:p>
      </dgm:t>
    </dgm:pt>
    <dgm:pt modelId="{5093D81A-C2AA-42D1-9C86-ECCB5F141FDE}">
      <dgm:prSet phldrT="[Texte]"/>
      <dgm:spPr/>
      <dgm:t>
        <a:bodyPr/>
        <a:lstStyle/>
        <a:p>
          <a:r>
            <a:rPr lang="fr-CA" dirty="0" smtClean="0"/>
            <a:t>DÉCOUVERTE</a:t>
          </a:r>
          <a:endParaRPr lang="fr-CA" dirty="0"/>
        </a:p>
      </dgm:t>
    </dgm:pt>
    <dgm:pt modelId="{B84B4DA5-2223-4E53-9D2E-5E0E24352A6C}" type="parTrans" cxnId="{C9DD9F7A-A9B1-42F3-A504-2B1E116AF32E}">
      <dgm:prSet/>
      <dgm:spPr/>
      <dgm:t>
        <a:bodyPr/>
        <a:lstStyle/>
        <a:p>
          <a:endParaRPr lang="fr-CA"/>
        </a:p>
      </dgm:t>
    </dgm:pt>
    <dgm:pt modelId="{DE93EC46-4033-446A-81C5-0BA95C338098}" type="sibTrans" cxnId="{C9DD9F7A-A9B1-42F3-A504-2B1E116AF32E}">
      <dgm:prSet/>
      <dgm:spPr/>
      <dgm:t>
        <a:bodyPr/>
        <a:lstStyle/>
        <a:p>
          <a:endParaRPr lang="fr-CA"/>
        </a:p>
      </dgm:t>
    </dgm:pt>
    <dgm:pt modelId="{06F544B7-DF3C-4877-8A89-8BA455FECA87}">
      <dgm:prSet phldrT="[Texte]"/>
      <dgm:spPr/>
      <dgm:t>
        <a:bodyPr/>
        <a:lstStyle/>
        <a:p>
          <a:r>
            <a:rPr lang="fr-CA" dirty="0" smtClean="0"/>
            <a:t>FUN</a:t>
          </a:r>
          <a:endParaRPr lang="fr-CA" dirty="0"/>
        </a:p>
      </dgm:t>
    </dgm:pt>
    <dgm:pt modelId="{115C0DC7-B935-410B-9F6A-AF2E8C370338}" type="parTrans" cxnId="{711B1068-F446-4230-8A2B-179C3918F8E9}">
      <dgm:prSet/>
      <dgm:spPr/>
      <dgm:t>
        <a:bodyPr/>
        <a:lstStyle/>
        <a:p>
          <a:endParaRPr lang="fr-CA"/>
        </a:p>
      </dgm:t>
    </dgm:pt>
    <dgm:pt modelId="{72BF88E2-416E-4FFC-AA75-49D82BC91A37}" type="sibTrans" cxnId="{711B1068-F446-4230-8A2B-179C3918F8E9}">
      <dgm:prSet/>
      <dgm:spPr/>
      <dgm:t>
        <a:bodyPr/>
        <a:lstStyle/>
        <a:p>
          <a:endParaRPr lang="fr-CA"/>
        </a:p>
      </dgm:t>
    </dgm:pt>
    <dgm:pt modelId="{4C160BA5-A18B-49CE-BB5E-AE97DEC58201}">
      <dgm:prSet phldrT="[Texte]"/>
      <dgm:spPr/>
      <dgm:t>
        <a:bodyPr/>
        <a:lstStyle/>
        <a:p>
          <a:r>
            <a:rPr lang="fr-CA" dirty="0" smtClean="0"/>
            <a:t>PLANIFICATION</a:t>
          </a:r>
          <a:endParaRPr lang="fr-CA" dirty="0"/>
        </a:p>
      </dgm:t>
    </dgm:pt>
    <dgm:pt modelId="{1560C1B1-4832-48C1-9312-E273EC14480D}" type="parTrans" cxnId="{1000710F-3B14-424B-B8B8-F79970CE1FCE}">
      <dgm:prSet/>
      <dgm:spPr/>
      <dgm:t>
        <a:bodyPr/>
        <a:lstStyle/>
        <a:p>
          <a:endParaRPr lang="fr-CA"/>
        </a:p>
      </dgm:t>
    </dgm:pt>
    <dgm:pt modelId="{2C76810A-491A-4417-BF9E-17BC151664DD}" type="sibTrans" cxnId="{1000710F-3B14-424B-B8B8-F79970CE1FCE}">
      <dgm:prSet/>
      <dgm:spPr/>
      <dgm:t>
        <a:bodyPr/>
        <a:lstStyle/>
        <a:p>
          <a:endParaRPr lang="fr-CA"/>
        </a:p>
      </dgm:t>
    </dgm:pt>
    <dgm:pt modelId="{5439D075-ED48-486C-9C23-1505B4380E08}" type="pres">
      <dgm:prSet presAssocID="{883107A4-BF60-4B9F-AB99-1D7658EAC49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CA"/>
        </a:p>
      </dgm:t>
    </dgm:pt>
    <dgm:pt modelId="{999CA5EC-E438-46CC-A3AA-07F0A63B662D}" type="pres">
      <dgm:prSet presAssocID="{5093D81A-C2AA-42D1-9C86-ECCB5F141FD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94D98D65-2C06-4C9D-9C87-C75DAB2B2984}" type="pres">
      <dgm:prSet presAssocID="{DE93EC46-4033-446A-81C5-0BA95C338098}" presName="sibTrans" presStyleCnt="0"/>
      <dgm:spPr/>
    </dgm:pt>
    <dgm:pt modelId="{9DBE59B6-D33A-4079-9E35-CF5AD7DA10AB}" type="pres">
      <dgm:prSet presAssocID="{06F544B7-DF3C-4877-8A89-8BA455FECA8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26A56F1B-E962-4BE7-8090-D9F0A53BB5E9}" type="pres">
      <dgm:prSet presAssocID="{72BF88E2-416E-4FFC-AA75-49D82BC91A37}" presName="sibTrans" presStyleCnt="0"/>
      <dgm:spPr/>
    </dgm:pt>
    <dgm:pt modelId="{0C6B125C-74C9-4664-B612-19625C4B864F}" type="pres">
      <dgm:prSet presAssocID="{4C160BA5-A18B-49CE-BB5E-AE97DEC5820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</dgm:ptLst>
  <dgm:cxnLst>
    <dgm:cxn modelId="{E3E30C8D-19A7-4EDE-B39A-903D244BA1DD}" type="presOf" srcId="{06F544B7-DF3C-4877-8A89-8BA455FECA87}" destId="{9DBE59B6-D33A-4079-9E35-CF5AD7DA10AB}" srcOrd="0" destOrd="0" presId="urn:microsoft.com/office/officeart/2005/8/layout/default#1"/>
    <dgm:cxn modelId="{711B1068-F446-4230-8A2B-179C3918F8E9}" srcId="{883107A4-BF60-4B9F-AB99-1D7658EAC49B}" destId="{06F544B7-DF3C-4877-8A89-8BA455FECA87}" srcOrd="1" destOrd="0" parTransId="{115C0DC7-B935-410B-9F6A-AF2E8C370338}" sibTransId="{72BF88E2-416E-4FFC-AA75-49D82BC91A37}"/>
    <dgm:cxn modelId="{1000710F-3B14-424B-B8B8-F79970CE1FCE}" srcId="{883107A4-BF60-4B9F-AB99-1D7658EAC49B}" destId="{4C160BA5-A18B-49CE-BB5E-AE97DEC58201}" srcOrd="2" destOrd="0" parTransId="{1560C1B1-4832-48C1-9312-E273EC14480D}" sibTransId="{2C76810A-491A-4417-BF9E-17BC151664DD}"/>
    <dgm:cxn modelId="{33F46F4E-F94A-461A-A0CA-B4BC90963D53}" type="presOf" srcId="{883107A4-BF60-4B9F-AB99-1D7658EAC49B}" destId="{5439D075-ED48-486C-9C23-1505B4380E08}" srcOrd="0" destOrd="0" presId="urn:microsoft.com/office/officeart/2005/8/layout/default#1"/>
    <dgm:cxn modelId="{D9EF742C-D241-4A54-8DD9-513E8D2B10DB}" type="presOf" srcId="{5093D81A-C2AA-42D1-9C86-ECCB5F141FDE}" destId="{999CA5EC-E438-46CC-A3AA-07F0A63B662D}" srcOrd="0" destOrd="0" presId="urn:microsoft.com/office/officeart/2005/8/layout/default#1"/>
    <dgm:cxn modelId="{8D5CAECC-BADE-4777-8C40-060420D92580}" type="presOf" srcId="{4C160BA5-A18B-49CE-BB5E-AE97DEC58201}" destId="{0C6B125C-74C9-4664-B612-19625C4B864F}" srcOrd="0" destOrd="0" presId="urn:microsoft.com/office/officeart/2005/8/layout/default#1"/>
    <dgm:cxn modelId="{C9DD9F7A-A9B1-42F3-A504-2B1E116AF32E}" srcId="{883107A4-BF60-4B9F-AB99-1D7658EAC49B}" destId="{5093D81A-C2AA-42D1-9C86-ECCB5F141FDE}" srcOrd="0" destOrd="0" parTransId="{B84B4DA5-2223-4E53-9D2E-5E0E24352A6C}" sibTransId="{DE93EC46-4033-446A-81C5-0BA95C338098}"/>
    <dgm:cxn modelId="{126BF322-B24D-4D08-BB0C-F8F2B18FEC74}" type="presParOf" srcId="{5439D075-ED48-486C-9C23-1505B4380E08}" destId="{999CA5EC-E438-46CC-A3AA-07F0A63B662D}" srcOrd="0" destOrd="0" presId="urn:microsoft.com/office/officeart/2005/8/layout/default#1"/>
    <dgm:cxn modelId="{3D1A6C70-447D-4407-96E9-86B35FE32043}" type="presParOf" srcId="{5439D075-ED48-486C-9C23-1505B4380E08}" destId="{94D98D65-2C06-4C9D-9C87-C75DAB2B2984}" srcOrd="1" destOrd="0" presId="urn:microsoft.com/office/officeart/2005/8/layout/default#1"/>
    <dgm:cxn modelId="{F39EB117-BE6E-4802-90A9-19CACC7246DC}" type="presParOf" srcId="{5439D075-ED48-486C-9C23-1505B4380E08}" destId="{9DBE59B6-D33A-4079-9E35-CF5AD7DA10AB}" srcOrd="2" destOrd="0" presId="urn:microsoft.com/office/officeart/2005/8/layout/default#1"/>
    <dgm:cxn modelId="{935601F4-6B47-4215-9E0E-AC1D336C5C54}" type="presParOf" srcId="{5439D075-ED48-486C-9C23-1505B4380E08}" destId="{26A56F1B-E962-4BE7-8090-D9F0A53BB5E9}" srcOrd="3" destOrd="0" presId="urn:microsoft.com/office/officeart/2005/8/layout/default#1"/>
    <dgm:cxn modelId="{FE11F5A9-6784-411F-8046-72CB5B2D0823}" type="presParOf" srcId="{5439D075-ED48-486C-9C23-1505B4380E08}" destId="{0C6B125C-74C9-4664-B612-19625C4B864F}" srcOrd="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3107A4-BF60-4B9F-AB99-1D7658EAC49B}" type="doc">
      <dgm:prSet loTypeId="urn:microsoft.com/office/officeart/2005/8/layout/default#2" loCatId="list" qsTypeId="urn:microsoft.com/office/officeart/2005/8/quickstyle/simple1" qsCatId="simple" csTypeId="urn:microsoft.com/office/officeart/2005/8/colors/colorful1#3" csCatId="colorful" phldr="1"/>
      <dgm:spPr/>
      <dgm:t>
        <a:bodyPr/>
        <a:lstStyle/>
        <a:p>
          <a:endParaRPr lang="fr-CA"/>
        </a:p>
      </dgm:t>
    </dgm:pt>
    <dgm:pt modelId="{5093D81A-C2AA-42D1-9C86-ECCB5F141FDE}">
      <dgm:prSet phldrT="[Texte]"/>
      <dgm:spPr/>
      <dgm:t>
        <a:bodyPr/>
        <a:lstStyle/>
        <a:p>
          <a:r>
            <a:rPr lang="fr-CA" dirty="0" smtClean="0"/>
            <a:t>TESTER</a:t>
          </a:r>
          <a:endParaRPr lang="fr-CA" dirty="0"/>
        </a:p>
      </dgm:t>
    </dgm:pt>
    <dgm:pt modelId="{B84B4DA5-2223-4E53-9D2E-5E0E24352A6C}" type="parTrans" cxnId="{C9DD9F7A-A9B1-42F3-A504-2B1E116AF32E}">
      <dgm:prSet/>
      <dgm:spPr/>
      <dgm:t>
        <a:bodyPr/>
        <a:lstStyle/>
        <a:p>
          <a:endParaRPr lang="fr-CA"/>
        </a:p>
      </dgm:t>
    </dgm:pt>
    <dgm:pt modelId="{DE93EC46-4033-446A-81C5-0BA95C338098}" type="sibTrans" cxnId="{C9DD9F7A-A9B1-42F3-A504-2B1E116AF32E}">
      <dgm:prSet/>
      <dgm:spPr/>
      <dgm:t>
        <a:bodyPr/>
        <a:lstStyle/>
        <a:p>
          <a:endParaRPr lang="fr-CA"/>
        </a:p>
      </dgm:t>
    </dgm:pt>
    <dgm:pt modelId="{06F544B7-DF3C-4877-8A89-8BA455FECA87}">
      <dgm:prSet phldrT="[Texte]"/>
      <dgm:spPr/>
      <dgm:t>
        <a:bodyPr/>
        <a:lstStyle/>
        <a:p>
          <a:r>
            <a:rPr lang="fr-CA" dirty="0" smtClean="0"/>
            <a:t>JOUER</a:t>
          </a:r>
          <a:endParaRPr lang="fr-CA" dirty="0"/>
        </a:p>
      </dgm:t>
    </dgm:pt>
    <dgm:pt modelId="{115C0DC7-B935-410B-9F6A-AF2E8C370338}" type="parTrans" cxnId="{711B1068-F446-4230-8A2B-179C3918F8E9}">
      <dgm:prSet/>
      <dgm:spPr/>
      <dgm:t>
        <a:bodyPr/>
        <a:lstStyle/>
        <a:p>
          <a:endParaRPr lang="fr-CA"/>
        </a:p>
      </dgm:t>
    </dgm:pt>
    <dgm:pt modelId="{72BF88E2-416E-4FFC-AA75-49D82BC91A37}" type="sibTrans" cxnId="{711B1068-F446-4230-8A2B-179C3918F8E9}">
      <dgm:prSet/>
      <dgm:spPr/>
      <dgm:t>
        <a:bodyPr/>
        <a:lstStyle/>
        <a:p>
          <a:endParaRPr lang="fr-CA"/>
        </a:p>
      </dgm:t>
    </dgm:pt>
    <dgm:pt modelId="{4C160BA5-A18B-49CE-BB5E-AE97DEC58201}">
      <dgm:prSet phldrT="[Texte]"/>
      <dgm:spPr/>
      <dgm:t>
        <a:bodyPr/>
        <a:lstStyle/>
        <a:p>
          <a:r>
            <a:rPr lang="fr-CA" dirty="0" smtClean="0"/>
            <a:t>OPTIMISER</a:t>
          </a:r>
          <a:endParaRPr lang="fr-CA" dirty="0"/>
        </a:p>
      </dgm:t>
    </dgm:pt>
    <dgm:pt modelId="{1560C1B1-4832-48C1-9312-E273EC14480D}" type="parTrans" cxnId="{1000710F-3B14-424B-B8B8-F79970CE1FCE}">
      <dgm:prSet/>
      <dgm:spPr/>
      <dgm:t>
        <a:bodyPr/>
        <a:lstStyle/>
        <a:p>
          <a:endParaRPr lang="fr-CA"/>
        </a:p>
      </dgm:t>
    </dgm:pt>
    <dgm:pt modelId="{2C76810A-491A-4417-BF9E-17BC151664DD}" type="sibTrans" cxnId="{1000710F-3B14-424B-B8B8-F79970CE1FCE}">
      <dgm:prSet/>
      <dgm:spPr/>
      <dgm:t>
        <a:bodyPr/>
        <a:lstStyle/>
        <a:p>
          <a:endParaRPr lang="fr-CA"/>
        </a:p>
      </dgm:t>
    </dgm:pt>
    <dgm:pt modelId="{5439D075-ED48-486C-9C23-1505B4380E08}" type="pres">
      <dgm:prSet presAssocID="{883107A4-BF60-4B9F-AB99-1D7658EAC49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CA"/>
        </a:p>
      </dgm:t>
    </dgm:pt>
    <dgm:pt modelId="{999CA5EC-E438-46CC-A3AA-07F0A63B662D}" type="pres">
      <dgm:prSet presAssocID="{5093D81A-C2AA-42D1-9C86-ECCB5F141FDE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94D98D65-2C06-4C9D-9C87-C75DAB2B2984}" type="pres">
      <dgm:prSet presAssocID="{DE93EC46-4033-446A-81C5-0BA95C338098}" presName="sibTrans" presStyleCnt="0"/>
      <dgm:spPr/>
    </dgm:pt>
    <dgm:pt modelId="{9DBE59B6-D33A-4079-9E35-CF5AD7DA10AB}" type="pres">
      <dgm:prSet presAssocID="{06F544B7-DF3C-4877-8A89-8BA455FECA8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26A56F1B-E962-4BE7-8090-D9F0A53BB5E9}" type="pres">
      <dgm:prSet presAssocID="{72BF88E2-416E-4FFC-AA75-49D82BC91A37}" presName="sibTrans" presStyleCnt="0"/>
      <dgm:spPr/>
    </dgm:pt>
    <dgm:pt modelId="{0C6B125C-74C9-4664-B612-19625C4B864F}" type="pres">
      <dgm:prSet presAssocID="{4C160BA5-A18B-49CE-BB5E-AE97DEC5820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</dgm:ptLst>
  <dgm:cxnLst>
    <dgm:cxn modelId="{711B1068-F446-4230-8A2B-179C3918F8E9}" srcId="{883107A4-BF60-4B9F-AB99-1D7658EAC49B}" destId="{06F544B7-DF3C-4877-8A89-8BA455FECA87}" srcOrd="1" destOrd="0" parTransId="{115C0DC7-B935-410B-9F6A-AF2E8C370338}" sibTransId="{72BF88E2-416E-4FFC-AA75-49D82BC91A37}"/>
    <dgm:cxn modelId="{1000710F-3B14-424B-B8B8-F79970CE1FCE}" srcId="{883107A4-BF60-4B9F-AB99-1D7658EAC49B}" destId="{4C160BA5-A18B-49CE-BB5E-AE97DEC58201}" srcOrd="2" destOrd="0" parTransId="{1560C1B1-4832-48C1-9312-E273EC14480D}" sibTransId="{2C76810A-491A-4417-BF9E-17BC151664DD}"/>
    <dgm:cxn modelId="{4F4DAE5F-982F-45AA-A766-BFDECB7F1028}" type="presOf" srcId="{883107A4-BF60-4B9F-AB99-1D7658EAC49B}" destId="{5439D075-ED48-486C-9C23-1505B4380E08}" srcOrd="0" destOrd="0" presId="urn:microsoft.com/office/officeart/2005/8/layout/default#2"/>
    <dgm:cxn modelId="{438D05F2-47DF-455E-9BAC-DEA7AC9F9233}" type="presOf" srcId="{06F544B7-DF3C-4877-8A89-8BA455FECA87}" destId="{9DBE59B6-D33A-4079-9E35-CF5AD7DA10AB}" srcOrd="0" destOrd="0" presId="urn:microsoft.com/office/officeart/2005/8/layout/default#2"/>
    <dgm:cxn modelId="{2209594E-99E6-417F-B150-27589D977223}" type="presOf" srcId="{5093D81A-C2AA-42D1-9C86-ECCB5F141FDE}" destId="{999CA5EC-E438-46CC-A3AA-07F0A63B662D}" srcOrd="0" destOrd="0" presId="urn:microsoft.com/office/officeart/2005/8/layout/default#2"/>
    <dgm:cxn modelId="{ED6E5061-4666-4CFA-A011-132F8ECBA7DB}" type="presOf" srcId="{4C160BA5-A18B-49CE-BB5E-AE97DEC58201}" destId="{0C6B125C-74C9-4664-B612-19625C4B864F}" srcOrd="0" destOrd="0" presId="urn:microsoft.com/office/officeart/2005/8/layout/default#2"/>
    <dgm:cxn modelId="{C9DD9F7A-A9B1-42F3-A504-2B1E116AF32E}" srcId="{883107A4-BF60-4B9F-AB99-1D7658EAC49B}" destId="{5093D81A-C2AA-42D1-9C86-ECCB5F141FDE}" srcOrd="0" destOrd="0" parTransId="{B84B4DA5-2223-4E53-9D2E-5E0E24352A6C}" sibTransId="{DE93EC46-4033-446A-81C5-0BA95C338098}"/>
    <dgm:cxn modelId="{A76157E6-3C05-4FB5-9166-5B0CCF7806CB}" type="presParOf" srcId="{5439D075-ED48-486C-9C23-1505B4380E08}" destId="{999CA5EC-E438-46CC-A3AA-07F0A63B662D}" srcOrd="0" destOrd="0" presId="urn:microsoft.com/office/officeart/2005/8/layout/default#2"/>
    <dgm:cxn modelId="{774C8C08-27E3-4887-A39B-3AA3419CCB5C}" type="presParOf" srcId="{5439D075-ED48-486C-9C23-1505B4380E08}" destId="{94D98D65-2C06-4C9D-9C87-C75DAB2B2984}" srcOrd="1" destOrd="0" presId="urn:microsoft.com/office/officeart/2005/8/layout/default#2"/>
    <dgm:cxn modelId="{B5FEB980-98B8-4CE8-9991-81477BB6225A}" type="presParOf" srcId="{5439D075-ED48-486C-9C23-1505B4380E08}" destId="{9DBE59B6-D33A-4079-9E35-CF5AD7DA10AB}" srcOrd="2" destOrd="0" presId="urn:microsoft.com/office/officeart/2005/8/layout/default#2"/>
    <dgm:cxn modelId="{4DA3D2FF-E1E7-482C-8C0D-B646AF746718}" type="presParOf" srcId="{5439D075-ED48-486C-9C23-1505B4380E08}" destId="{26A56F1B-E962-4BE7-8090-D9F0A53BB5E9}" srcOrd="3" destOrd="0" presId="urn:microsoft.com/office/officeart/2005/8/layout/default#2"/>
    <dgm:cxn modelId="{F885E4A5-730A-44E5-ADFE-1132CF59058D}" type="presParOf" srcId="{5439D075-ED48-486C-9C23-1505B4380E08}" destId="{0C6B125C-74C9-4664-B612-19625C4B864F}" srcOrd="4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A7F83E-569B-4A41-9040-6B9CD3EDAE14}" type="doc">
      <dgm:prSet loTypeId="urn:microsoft.com/office/officeart/2005/8/layout/hProcess9" loCatId="process" qsTypeId="urn:microsoft.com/office/officeart/2005/8/quickstyle/simple1" qsCatId="simple" csTypeId="urn:microsoft.com/office/officeart/2005/8/colors/colorful1#4" csCatId="colorful" phldr="1"/>
      <dgm:spPr/>
    </dgm:pt>
    <dgm:pt modelId="{5AD79420-6575-4CBE-A4A3-FB74262F3706}">
      <dgm:prSet phldrT="[Texte]"/>
      <dgm:spPr/>
      <dgm:t>
        <a:bodyPr/>
        <a:lstStyle/>
        <a:p>
          <a:r>
            <a:rPr lang="fr-CA" dirty="0" smtClean="0"/>
            <a:t>Conception (Pitch)</a:t>
          </a:r>
          <a:endParaRPr lang="fr-CA" dirty="0"/>
        </a:p>
      </dgm:t>
    </dgm:pt>
    <dgm:pt modelId="{3AE9D946-AB17-4FD4-A843-6A794386E2A6}" type="parTrans" cxnId="{2E4805EA-4651-47E2-AE45-E9F506F0912C}">
      <dgm:prSet/>
      <dgm:spPr/>
      <dgm:t>
        <a:bodyPr/>
        <a:lstStyle/>
        <a:p>
          <a:endParaRPr lang="fr-CA"/>
        </a:p>
      </dgm:t>
    </dgm:pt>
    <dgm:pt modelId="{4E0556BF-6DDD-4805-9AB1-21528B9ADD30}" type="sibTrans" cxnId="{2E4805EA-4651-47E2-AE45-E9F506F0912C}">
      <dgm:prSet/>
      <dgm:spPr/>
      <dgm:t>
        <a:bodyPr/>
        <a:lstStyle/>
        <a:p>
          <a:endParaRPr lang="fr-CA"/>
        </a:p>
      </dgm:t>
    </dgm:pt>
    <dgm:pt modelId="{F7B99CCB-CE6F-462D-9BB8-B4F065902BED}">
      <dgm:prSet phldrT="[Texte]"/>
      <dgm:spPr/>
      <dgm:t>
        <a:bodyPr/>
        <a:lstStyle/>
        <a:p>
          <a:r>
            <a:rPr lang="fr-CA" dirty="0" err="1" smtClean="0"/>
            <a:t>Préproduction</a:t>
          </a:r>
          <a:r>
            <a:rPr lang="fr-CA" dirty="0" smtClean="0"/>
            <a:t> (FP – FPP)</a:t>
          </a:r>
          <a:endParaRPr lang="fr-CA" dirty="0"/>
        </a:p>
      </dgm:t>
    </dgm:pt>
    <dgm:pt modelId="{231C6DE1-4324-4751-B312-FC7DB8F35EA1}" type="parTrans" cxnId="{58821BC0-BBC0-48F7-A4A4-BA85FC8C87AE}">
      <dgm:prSet/>
      <dgm:spPr/>
      <dgm:t>
        <a:bodyPr/>
        <a:lstStyle/>
        <a:p>
          <a:endParaRPr lang="fr-CA"/>
        </a:p>
      </dgm:t>
    </dgm:pt>
    <dgm:pt modelId="{DA5565B2-BECC-4803-9A7C-2B023DDEA0AB}" type="sibTrans" cxnId="{58821BC0-BBC0-48F7-A4A4-BA85FC8C87AE}">
      <dgm:prSet/>
      <dgm:spPr/>
      <dgm:t>
        <a:bodyPr/>
        <a:lstStyle/>
        <a:p>
          <a:endParaRPr lang="fr-CA"/>
        </a:p>
      </dgm:t>
    </dgm:pt>
    <dgm:pt modelId="{925CC277-3382-46C9-9F42-DF3BA39DC795}">
      <dgm:prSet phldrT="[Texte]"/>
      <dgm:spPr/>
      <dgm:t>
        <a:bodyPr/>
        <a:lstStyle/>
        <a:p>
          <a:r>
            <a:rPr lang="fr-CA" dirty="0" err="1" smtClean="0"/>
            <a:t>Post-production</a:t>
          </a:r>
          <a:endParaRPr lang="fr-CA" dirty="0"/>
        </a:p>
      </dgm:t>
    </dgm:pt>
    <dgm:pt modelId="{61A6919D-F225-4067-91B4-97AE08796BE9}" type="sibTrans" cxnId="{F2C029E1-E824-41C5-B4AA-7443894241D0}">
      <dgm:prSet/>
      <dgm:spPr/>
      <dgm:t>
        <a:bodyPr/>
        <a:lstStyle/>
        <a:p>
          <a:endParaRPr lang="fr-CA"/>
        </a:p>
      </dgm:t>
    </dgm:pt>
    <dgm:pt modelId="{8C4F10D7-E8B6-4A8B-B19C-072D85B90259}" type="parTrans" cxnId="{F2C029E1-E824-41C5-B4AA-7443894241D0}">
      <dgm:prSet/>
      <dgm:spPr/>
      <dgm:t>
        <a:bodyPr/>
        <a:lstStyle/>
        <a:p>
          <a:endParaRPr lang="fr-CA"/>
        </a:p>
      </dgm:t>
    </dgm:pt>
    <dgm:pt modelId="{D8A09248-A6EA-436C-8F01-DBA7D3A57860}">
      <dgm:prSet phldrT="[Texte]"/>
      <dgm:spPr/>
      <dgm:t>
        <a:bodyPr/>
        <a:lstStyle/>
        <a:p>
          <a:r>
            <a:rPr lang="fr-CA" dirty="0" smtClean="0"/>
            <a:t>Production (Alpha – Beta – RC)</a:t>
          </a:r>
          <a:endParaRPr lang="fr-CA" dirty="0"/>
        </a:p>
      </dgm:t>
    </dgm:pt>
    <dgm:pt modelId="{FDE5EB96-AD72-4A46-B033-D0820385A24B}" type="sibTrans" cxnId="{DF508E17-0BC0-41E5-885C-4DE2A89BC316}">
      <dgm:prSet/>
      <dgm:spPr/>
      <dgm:t>
        <a:bodyPr/>
        <a:lstStyle/>
        <a:p>
          <a:endParaRPr lang="fr-CA"/>
        </a:p>
      </dgm:t>
    </dgm:pt>
    <dgm:pt modelId="{0980314F-F543-4F69-8602-4BAAAE3BE133}" type="parTrans" cxnId="{DF508E17-0BC0-41E5-885C-4DE2A89BC316}">
      <dgm:prSet/>
      <dgm:spPr/>
      <dgm:t>
        <a:bodyPr/>
        <a:lstStyle/>
        <a:p>
          <a:endParaRPr lang="fr-CA"/>
        </a:p>
      </dgm:t>
    </dgm:pt>
    <dgm:pt modelId="{467DBBA8-C83C-4421-9379-EADBF0742E3B}" type="pres">
      <dgm:prSet presAssocID="{B1A7F83E-569B-4A41-9040-6B9CD3EDAE14}" presName="CompostProcess" presStyleCnt="0">
        <dgm:presLayoutVars>
          <dgm:dir/>
          <dgm:resizeHandles val="exact"/>
        </dgm:presLayoutVars>
      </dgm:prSet>
      <dgm:spPr/>
    </dgm:pt>
    <dgm:pt modelId="{27942A81-821B-40C8-B86E-2C668DC4708C}" type="pres">
      <dgm:prSet presAssocID="{B1A7F83E-569B-4A41-9040-6B9CD3EDAE14}" presName="arrow" presStyleLbl="bgShp" presStyleIdx="0" presStyleCnt="1"/>
      <dgm:spPr/>
    </dgm:pt>
    <dgm:pt modelId="{AF12F56A-FFB0-4533-BA38-33F37BE28FBE}" type="pres">
      <dgm:prSet presAssocID="{B1A7F83E-569B-4A41-9040-6B9CD3EDAE14}" presName="linearProcess" presStyleCnt="0"/>
      <dgm:spPr/>
    </dgm:pt>
    <dgm:pt modelId="{26058E94-2269-4C3C-9BF3-C20264617ECE}" type="pres">
      <dgm:prSet presAssocID="{5AD79420-6575-4CBE-A4A3-FB74262F3706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A91E70AF-0100-446E-945E-DE51ED032E08}" type="pres">
      <dgm:prSet presAssocID="{4E0556BF-6DDD-4805-9AB1-21528B9ADD30}" presName="sibTrans" presStyleCnt="0"/>
      <dgm:spPr/>
    </dgm:pt>
    <dgm:pt modelId="{704F9627-8D69-45D4-90C9-0511ED36911F}" type="pres">
      <dgm:prSet presAssocID="{F7B99CCB-CE6F-462D-9BB8-B4F065902BED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206F13CD-4313-4680-854E-537020855B0F}" type="pres">
      <dgm:prSet presAssocID="{DA5565B2-BECC-4803-9A7C-2B023DDEA0AB}" presName="sibTrans" presStyleCnt="0"/>
      <dgm:spPr/>
    </dgm:pt>
    <dgm:pt modelId="{09C97A70-4170-4CE9-BB30-F1B71BE25F17}" type="pres">
      <dgm:prSet presAssocID="{D8A09248-A6EA-436C-8F01-DBA7D3A57860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420EA919-3B13-4472-B5F4-1E193AF22302}" type="pres">
      <dgm:prSet presAssocID="{FDE5EB96-AD72-4A46-B033-D0820385A24B}" presName="sibTrans" presStyleCnt="0"/>
      <dgm:spPr/>
    </dgm:pt>
    <dgm:pt modelId="{FA758983-1D50-4026-BB4B-20ADB223EFF9}" type="pres">
      <dgm:prSet presAssocID="{925CC277-3382-46C9-9F42-DF3BA39DC795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</dgm:ptLst>
  <dgm:cxnLst>
    <dgm:cxn modelId="{033CA244-FEF7-41A9-B274-82094CC619FD}" type="presOf" srcId="{925CC277-3382-46C9-9F42-DF3BA39DC795}" destId="{FA758983-1D50-4026-BB4B-20ADB223EFF9}" srcOrd="0" destOrd="0" presId="urn:microsoft.com/office/officeart/2005/8/layout/hProcess9"/>
    <dgm:cxn modelId="{F2C029E1-E824-41C5-B4AA-7443894241D0}" srcId="{B1A7F83E-569B-4A41-9040-6B9CD3EDAE14}" destId="{925CC277-3382-46C9-9F42-DF3BA39DC795}" srcOrd="3" destOrd="0" parTransId="{8C4F10D7-E8B6-4A8B-B19C-072D85B90259}" sibTransId="{61A6919D-F225-4067-91B4-97AE08796BE9}"/>
    <dgm:cxn modelId="{3F3C45C3-A1B8-4910-AA42-E2AE674B5E41}" type="presOf" srcId="{5AD79420-6575-4CBE-A4A3-FB74262F3706}" destId="{26058E94-2269-4C3C-9BF3-C20264617ECE}" srcOrd="0" destOrd="0" presId="urn:microsoft.com/office/officeart/2005/8/layout/hProcess9"/>
    <dgm:cxn modelId="{2E4805EA-4651-47E2-AE45-E9F506F0912C}" srcId="{B1A7F83E-569B-4A41-9040-6B9CD3EDAE14}" destId="{5AD79420-6575-4CBE-A4A3-FB74262F3706}" srcOrd="0" destOrd="0" parTransId="{3AE9D946-AB17-4FD4-A843-6A794386E2A6}" sibTransId="{4E0556BF-6DDD-4805-9AB1-21528B9ADD30}"/>
    <dgm:cxn modelId="{D6A5465D-73EA-49C3-AF2B-08B1F17B4E80}" type="presOf" srcId="{F7B99CCB-CE6F-462D-9BB8-B4F065902BED}" destId="{704F9627-8D69-45D4-90C9-0511ED36911F}" srcOrd="0" destOrd="0" presId="urn:microsoft.com/office/officeart/2005/8/layout/hProcess9"/>
    <dgm:cxn modelId="{EA4A0972-4EE5-46E0-9279-58221367018F}" type="presOf" srcId="{B1A7F83E-569B-4A41-9040-6B9CD3EDAE14}" destId="{467DBBA8-C83C-4421-9379-EADBF0742E3B}" srcOrd="0" destOrd="0" presId="urn:microsoft.com/office/officeart/2005/8/layout/hProcess9"/>
    <dgm:cxn modelId="{DF508E17-0BC0-41E5-885C-4DE2A89BC316}" srcId="{B1A7F83E-569B-4A41-9040-6B9CD3EDAE14}" destId="{D8A09248-A6EA-436C-8F01-DBA7D3A57860}" srcOrd="2" destOrd="0" parTransId="{0980314F-F543-4F69-8602-4BAAAE3BE133}" sibTransId="{FDE5EB96-AD72-4A46-B033-D0820385A24B}"/>
    <dgm:cxn modelId="{58821BC0-BBC0-48F7-A4A4-BA85FC8C87AE}" srcId="{B1A7F83E-569B-4A41-9040-6B9CD3EDAE14}" destId="{F7B99CCB-CE6F-462D-9BB8-B4F065902BED}" srcOrd="1" destOrd="0" parTransId="{231C6DE1-4324-4751-B312-FC7DB8F35EA1}" sibTransId="{DA5565B2-BECC-4803-9A7C-2B023DDEA0AB}"/>
    <dgm:cxn modelId="{07903C9E-C5FD-44EF-9618-0586804AA19C}" type="presOf" srcId="{D8A09248-A6EA-436C-8F01-DBA7D3A57860}" destId="{09C97A70-4170-4CE9-BB30-F1B71BE25F17}" srcOrd="0" destOrd="0" presId="urn:microsoft.com/office/officeart/2005/8/layout/hProcess9"/>
    <dgm:cxn modelId="{26FC1272-08C5-4523-BE5A-E6ACAD77096D}" type="presParOf" srcId="{467DBBA8-C83C-4421-9379-EADBF0742E3B}" destId="{27942A81-821B-40C8-B86E-2C668DC4708C}" srcOrd="0" destOrd="0" presId="urn:microsoft.com/office/officeart/2005/8/layout/hProcess9"/>
    <dgm:cxn modelId="{12E7BB35-E673-4464-B726-4B5A980EBC8C}" type="presParOf" srcId="{467DBBA8-C83C-4421-9379-EADBF0742E3B}" destId="{AF12F56A-FFB0-4533-BA38-33F37BE28FBE}" srcOrd="1" destOrd="0" presId="urn:microsoft.com/office/officeart/2005/8/layout/hProcess9"/>
    <dgm:cxn modelId="{60912910-F6B3-4B55-A059-67DAB6FB4933}" type="presParOf" srcId="{AF12F56A-FFB0-4533-BA38-33F37BE28FBE}" destId="{26058E94-2269-4C3C-9BF3-C20264617ECE}" srcOrd="0" destOrd="0" presId="urn:microsoft.com/office/officeart/2005/8/layout/hProcess9"/>
    <dgm:cxn modelId="{0C613351-1041-4378-841F-3D5A117B7A2E}" type="presParOf" srcId="{AF12F56A-FFB0-4533-BA38-33F37BE28FBE}" destId="{A91E70AF-0100-446E-945E-DE51ED032E08}" srcOrd="1" destOrd="0" presId="urn:microsoft.com/office/officeart/2005/8/layout/hProcess9"/>
    <dgm:cxn modelId="{9F913F0F-A8AB-4EB5-B982-8563F0F1BD50}" type="presParOf" srcId="{AF12F56A-FFB0-4533-BA38-33F37BE28FBE}" destId="{704F9627-8D69-45D4-90C9-0511ED36911F}" srcOrd="2" destOrd="0" presId="urn:microsoft.com/office/officeart/2005/8/layout/hProcess9"/>
    <dgm:cxn modelId="{8DCB164E-AB44-49D8-8FE6-5C1BA0DC0B26}" type="presParOf" srcId="{AF12F56A-FFB0-4533-BA38-33F37BE28FBE}" destId="{206F13CD-4313-4680-854E-537020855B0F}" srcOrd="3" destOrd="0" presId="urn:microsoft.com/office/officeart/2005/8/layout/hProcess9"/>
    <dgm:cxn modelId="{5EFA6F95-3A5B-426C-BFB8-F7C1D29D8496}" type="presParOf" srcId="{AF12F56A-FFB0-4533-BA38-33F37BE28FBE}" destId="{09C97A70-4170-4CE9-BB30-F1B71BE25F17}" srcOrd="4" destOrd="0" presId="urn:microsoft.com/office/officeart/2005/8/layout/hProcess9"/>
    <dgm:cxn modelId="{342AD9E9-D331-4619-AEFA-21A7D1655389}" type="presParOf" srcId="{AF12F56A-FFB0-4533-BA38-33F37BE28FBE}" destId="{420EA919-3B13-4472-B5F4-1E193AF22302}" srcOrd="5" destOrd="0" presId="urn:microsoft.com/office/officeart/2005/8/layout/hProcess9"/>
    <dgm:cxn modelId="{C41644FC-DF9C-4B1C-B463-0E18527856F3}" type="presParOf" srcId="{AF12F56A-FFB0-4533-BA38-33F37BE28FBE}" destId="{FA758983-1D50-4026-BB4B-20ADB223EFF9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3DE94A-4EFB-463A-8BD2-142C61F008BF}" type="doc">
      <dgm:prSet loTypeId="urn:microsoft.com/office/officeart/2005/8/layout/default#3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fr-CA"/>
        </a:p>
      </dgm:t>
    </dgm:pt>
    <dgm:pt modelId="{5F9904CB-80B6-40F7-BF11-971D7761BDFB}">
      <dgm:prSet phldrT="[Texte]"/>
      <dgm:spPr/>
      <dgm:t>
        <a:bodyPr/>
        <a:lstStyle/>
        <a:p>
          <a:r>
            <a:rPr lang="fr-CA" dirty="0" smtClean="0"/>
            <a:t>Complet</a:t>
          </a:r>
          <a:endParaRPr lang="fr-CA" dirty="0"/>
        </a:p>
      </dgm:t>
    </dgm:pt>
    <dgm:pt modelId="{145344DB-623F-4649-A97F-94E0E5A18EE4}" type="parTrans" cxnId="{C9F9DDB0-784C-4023-8F3A-73DF1BAA1D68}">
      <dgm:prSet/>
      <dgm:spPr/>
      <dgm:t>
        <a:bodyPr/>
        <a:lstStyle/>
        <a:p>
          <a:endParaRPr lang="fr-CA"/>
        </a:p>
      </dgm:t>
    </dgm:pt>
    <dgm:pt modelId="{AB4B72E1-F574-4836-98BE-50385CB65493}" type="sibTrans" cxnId="{C9F9DDB0-784C-4023-8F3A-73DF1BAA1D68}">
      <dgm:prSet/>
      <dgm:spPr/>
      <dgm:t>
        <a:bodyPr/>
        <a:lstStyle/>
        <a:p>
          <a:endParaRPr lang="fr-CA"/>
        </a:p>
      </dgm:t>
    </dgm:pt>
    <dgm:pt modelId="{BA560083-8F6B-4F8E-B411-A025D5D08802}">
      <dgm:prSet phldrT="[Texte]"/>
      <dgm:spPr/>
      <dgm:t>
        <a:bodyPr/>
        <a:lstStyle/>
        <a:p>
          <a:r>
            <a:rPr lang="fr-CA" dirty="0" smtClean="0"/>
            <a:t>Clair</a:t>
          </a:r>
          <a:endParaRPr lang="fr-CA" dirty="0"/>
        </a:p>
      </dgm:t>
    </dgm:pt>
    <dgm:pt modelId="{A6EE8FCB-AFB1-4710-83FC-8123E1564980}" type="parTrans" cxnId="{5DB4B328-B96B-401D-B585-9BD6E4D73797}">
      <dgm:prSet/>
      <dgm:spPr/>
      <dgm:t>
        <a:bodyPr/>
        <a:lstStyle/>
        <a:p>
          <a:endParaRPr lang="fr-CA"/>
        </a:p>
      </dgm:t>
    </dgm:pt>
    <dgm:pt modelId="{ACFC1F5F-D6A0-4C6D-AB09-283EE869D266}" type="sibTrans" cxnId="{5DB4B328-B96B-401D-B585-9BD6E4D73797}">
      <dgm:prSet/>
      <dgm:spPr/>
      <dgm:t>
        <a:bodyPr/>
        <a:lstStyle/>
        <a:p>
          <a:endParaRPr lang="fr-CA"/>
        </a:p>
      </dgm:t>
    </dgm:pt>
    <dgm:pt modelId="{F82AE189-F1B3-4904-8B1A-B86EE8B7FDAE}">
      <dgm:prSet phldrT="[Texte]"/>
      <dgm:spPr/>
      <dgm:t>
        <a:bodyPr/>
        <a:lstStyle/>
        <a:p>
          <a:r>
            <a:rPr lang="fr-CA" dirty="0" smtClean="0"/>
            <a:t>Cohérent</a:t>
          </a:r>
          <a:endParaRPr lang="fr-CA" dirty="0"/>
        </a:p>
      </dgm:t>
    </dgm:pt>
    <dgm:pt modelId="{A4C5DEB0-921E-4A39-B659-14B903785E45}" type="parTrans" cxnId="{0A728F30-4AA1-4370-999C-5A25F5837AE3}">
      <dgm:prSet/>
      <dgm:spPr/>
      <dgm:t>
        <a:bodyPr/>
        <a:lstStyle/>
        <a:p>
          <a:endParaRPr lang="fr-CA"/>
        </a:p>
      </dgm:t>
    </dgm:pt>
    <dgm:pt modelId="{F46A28D9-F9BA-470A-BADB-EDA4570AFF72}" type="sibTrans" cxnId="{0A728F30-4AA1-4370-999C-5A25F5837AE3}">
      <dgm:prSet/>
      <dgm:spPr/>
      <dgm:t>
        <a:bodyPr/>
        <a:lstStyle/>
        <a:p>
          <a:endParaRPr lang="fr-CA"/>
        </a:p>
      </dgm:t>
    </dgm:pt>
    <dgm:pt modelId="{AFEB6318-A931-41A3-A451-EE33CA28D392}" type="pres">
      <dgm:prSet presAssocID="{163DE94A-4EFB-463A-8BD2-142C61F008B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CA"/>
        </a:p>
      </dgm:t>
    </dgm:pt>
    <dgm:pt modelId="{9B4F099D-3581-4ED0-A7C8-FBC2327612A2}" type="pres">
      <dgm:prSet presAssocID="{5F9904CB-80B6-40F7-BF11-971D7761BDF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A5079CFA-C4E9-45E7-BD53-2DD603F99074}" type="pres">
      <dgm:prSet presAssocID="{AB4B72E1-F574-4836-98BE-50385CB65493}" presName="sibTrans" presStyleCnt="0"/>
      <dgm:spPr/>
    </dgm:pt>
    <dgm:pt modelId="{EEF49DE6-7168-46BC-A80E-9C99E093D97A}" type="pres">
      <dgm:prSet presAssocID="{BA560083-8F6B-4F8E-B411-A025D5D0880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  <dgm:pt modelId="{6BCEA096-5214-415F-84FC-A85BA361CE02}" type="pres">
      <dgm:prSet presAssocID="{ACFC1F5F-D6A0-4C6D-AB09-283EE869D266}" presName="sibTrans" presStyleCnt="0"/>
      <dgm:spPr/>
    </dgm:pt>
    <dgm:pt modelId="{963B17F3-54A3-42F2-B859-F992C7E71A5E}" type="pres">
      <dgm:prSet presAssocID="{F82AE189-F1B3-4904-8B1A-B86EE8B7FDA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CA"/>
        </a:p>
      </dgm:t>
    </dgm:pt>
  </dgm:ptLst>
  <dgm:cxnLst>
    <dgm:cxn modelId="{3FEBB661-8743-4ECC-80F3-16CF0BA9594A}" type="presOf" srcId="{BA560083-8F6B-4F8E-B411-A025D5D08802}" destId="{EEF49DE6-7168-46BC-A80E-9C99E093D97A}" srcOrd="0" destOrd="0" presId="urn:microsoft.com/office/officeart/2005/8/layout/default#3"/>
    <dgm:cxn modelId="{0A728F30-4AA1-4370-999C-5A25F5837AE3}" srcId="{163DE94A-4EFB-463A-8BD2-142C61F008BF}" destId="{F82AE189-F1B3-4904-8B1A-B86EE8B7FDAE}" srcOrd="2" destOrd="0" parTransId="{A4C5DEB0-921E-4A39-B659-14B903785E45}" sibTransId="{F46A28D9-F9BA-470A-BADB-EDA4570AFF72}"/>
    <dgm:cxn modelId="{3DAFB9B2-D313-4246-AAF2-8B6B62502DA1}" type="presOf" srcId="{163DE94A-4EFB-463A-8BD2-142C61F008BF}" destId="{AFEB6318-A931-41A3-A451-EE33CA28D392}" srcOrd="0" destOrd="0" presId="urn:microsoft.com/office/officeart/2005/8/layout/default#3"/>
    <dgm:cxn modelId="{C9F9DDB0-784C-4023-8F3A-73DF1BAA1D68}" srcId="{163DE94A-4EFB-463A-8BD2-142C61F008BF}" destId="{5F9904CB-80B6-40F7-BF11-971D7761BDFB}" srcOrd="0" destOrd="0" parTransId="{145344DB-623F-4649-A97F-94E0E5A18EE4}" sibTransId="{AB4B72E1-F574-4836-98BE-50385CB65493}"/>
    <dgm:cxn modelId="{BBC6EE8C-2546-4606-B385-47CEE0191389}" type="presOf" srcId="{F82AE189-F1B3-4904-8B1A-B86EE8B7FDAE}" destId="{963B17F3-54A3-42F2-B859-F992C7E71A5E}" srcOrd="0" destOrd="0" presId="urn:microsoft.com/office/officeart/2005/8/layout/default#3"/>
    <dgm:cxn modelId="{5DB4B328-B96B-401D-B585-9BD6E4D73797}" srcId="{163DE94A-4EFB-463A-8BD2-142C61F008BF}" destId="{BA560083-8F6B-4F8E-B411-A025D5D08802}" srcOrd="1" destOrd="0" parTransId="{A6EE8FCB-AFB1-4710-83FC-8123E1564980}" sibTransId="{ACFC1F5F-D6A0-4C6D-AB09-283EE869D266}"/>
    <dgm:cxn modelId="{2CBBCC85-792A-41B5-8DC3-100211799DC7}" type="presOf" srcId="{5F9904CB-80B6-40F7-BF11-971D7761BDFB}" destId="{9B4F099D-3581-4ED0-A7C8-FBC2327612A2}" srcOrd="0" destOrd="0" presId="urn:microsoft.com/office/officeart/2005/8/layout/default#3"/>
    <dgm:cxn modelId="{EF3DB95F-9995-40F2-9BF0-C778298E9A32}" type="presParOf" srcId="{AFEB6318-A931-41A3-A451-EE33CA28D392}" destId="{9B4F099D-3581-4ED0-A7C8-FBC2327612A2}" srcOrd="0" destOrd="0" presId="urn:microsoft.com/office/officeart/2005/8/layout/default#3"/>
    <dgm:cxn modelId="{8D34E354-0321-4D65-9BA2-78991B294404}" type="presParOf" srcId="{AFEB6318-A931-41A3-A451-EE33CA28D392}" destId="{A5079CFA-C4E9-45E7-BD53-2DD603F99074}" srcOrd="1" destOrd="0" presId="urn:microsoft.com/office/officeart/2005/8/layout/default#3"/>
    <dgm:cxn modelId="{BF707586-EDBE-404A-A840-62EC05EDC2C3}" type="presParOf" srcId="{AFEB6318-A931-41A3-A451-EE33CA28D392}" destId="{EEF49DE6-7168-46BC-A80E-9C99E093D97A}" srcOrd="2" destOrd="0" presId="urn:microsoft.com/office/officeart/2005/8/layout/default#3"/>
    <dgm:cxn modelId="{617AEB8A-EB67-435E-9896-9DF800B3BDC2}" type="presParOf" srcId="{AFEB6318-A931-41A3-A451-EE33CA28D392}" destId="{6BCEA096-5214-415F-84FC-A85BA361CE02}" srcOrd="3" destOrd="0" presId="urn:microsoft.com/office/officeart/2005/8/layout/default#3"/>
    <dgm:cxn modelId="{E7C327D2-9195-47FE-B23A-70EBAA0514C7}" type="presParOf" srcId="{AFEB6318-A931-41A3-A451-EE33CA28D392}" destId="{963B17F3-54A3-42F2-B859-F992C7E71A5E}" srcOrd="4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F099D-3581-4ED0-A7C8-FBC2327612A2}">
      <dsp:nvSpPr>
        <dsp:cNvPr id="0" name=""/>
        <dsp:cNvSpPr/>
      </dsp:nvSpPr>
      <dsp:spPr>
        <a:xfrm>
          <a:off x="358" y="70221"/>
          <a:ext cx="1399652" cy="839791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300" kern="1200" dirty="0" smtClean="0"/>
            <a:t>Complet</a:t>
          </a:r>
          <a:endParaRPr lang="fr-CA" sz="2300" kern="1200" dirty="0"/>
        </a:p>
      </dsp:txBody>
      <dsp:txXfrm>
        <a:off x="358" y="70221"/>
        <a:ext cx="1399652" cy="839791"/>
      </dsp:txXfrm>
    </dsp:sp>
    <dsp:sp modelId="{EEF49DE6-7168-46BC-A80E-9C99E093D97A}">
      <dsp:nvSpPr>
        <dsp:cNvPr id="0" name=""/>
        <dsp:cNvSpPr/>
      </dsp:nvSpPr>
      <dsp:spPr>
        <a:xfrm>
          <a:off x="1539976" y="70221"/>
          <a:ext cx="1399652" cy="839791"/>
        </a:xfrm>
        <a:prstGeom prst="rect">
          <a:avLst/>
        </a:prstGeom>
        <a:solidFill>
          <a:schemeClr val="accent1">
            <a:shade val="80000"/>
            <a:hueOff val="-230040"/>
            <a:satOff val="5669"/>
            <a:lumOff val="136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300" kern="1200" dirty="0" smtClean="0"/>
            <a:t>Clair</a:t>
          </a:r>
          <a:endParaRPr lang="fr-CA" sz="2300" kern="1200" dirty="0"/>
        </a:p>
      </dsp:txBody>
      <dsp:txXfrm>
        <a:off x="1539976" y="70221"/>
        <a:ext cx="1399652" cy="839791"/>
      </dsp:txXfrm>
    </dsp:sp>
    <dsp:sp modelId="{963B17F3-54A3-42F2-B859-F992C7E71A5E}">
      <dsp:nvSpPr>
        <dsp:cNvPr id="0" name=""/>
        <dsp:cNvSpPr/>
      </dsp:nvSpPr>
      <dsp:spPr>
        <a:xfrm>
          <a:off x="770167" y="1049978"/>
          <a:ext cx="1399652" cy="839791"/>
        </a:xfrm>
        <a:prstGeom prst="rect">
          <a:avLst/>
        </a:prstGeom>
        <a:solidFill>
          <a:schemeClr val="accent1">
            <a:shade val="80000"/>
            <a:hueOff val="-460081"/>
            <a:satOff val="11338"/>
            <a:lumOff val="273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CA" sz="2300" kern="1200" dirty="0" smtClean="0"/>
            <a:t>Cohérent</a:t>
          </a:r>
          <a:endParaRPr lang="fr-CA" sz="2300" kern="1200" dirty="0"/>
        </a:p>
      </dsp:txBody>
      <dsp:txXfrm>
        <a:off x="770167" y="1049978"/>
        <a:ext cx="1399652" cy="839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6C885-9876-4C65-9B1F-764987873E38}" type="datetimeFigureOut">
              <a:rPr lang="fr-CA" smtClean="0"/>
              <a:pPr/>
              <a:t>2015-06-04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208FF-818E-45A8-9695-365F78739ABE}" type="slidenum">
              <a:rPr lang="fr-CA" smtClean="0"/>
              <a:pPr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73973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A610BDE8-1164-4C02-AF23-67889B84F585}" type="datetimeFigureOut">
              <a:rPr lang="fr-CA" smtClean="0"/>
              <a:pPr/>
              <a:t>2015-06-04</a:t>
            </a:fld>
            <a:endParaRPr lang="fr-CA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CA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81516E2-E560-4DB1-AAF4-CB203D358915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BDE8-1164-4C02-AF23-67889B84F585}" type="datetimeFigureOut">
              <a:rPr lang="fr-CA" smtClean="0"/>
              <a:pPr/>
              <a:t>2015-06-04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16E2-E560-4DB1-AAF4-CB203D358915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BDE8-1164-4C02-AF23-67889B84F585}" type="datetimeFigureOut">
              <a:rPr lang="fr-CA" smtClean="0"/>
              <a:pPr/>
              <a:t>2015-06-04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16E2-E560-4DB1-AAF4-CB203D358915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BDE8-1164-4C02-AF23-67889B84F585}" type="datetimeFigureOut">
              <a:rPr lang="fr-CA" smtClean="0"/>
              <a:pPr/>
              <a:t>2015-06-04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16E2-E560-4DB1-AAF4-CB203D358915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BDE8-1164-4C02-AF23-67889B84F585}" type="datetimeFigureOut">
              <a:rPr lang="fr-CA" smtClean="0"/>
              <a:pPr/>
              <a:t>2015-06-04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16E2-E560-4DB1-AAF4-CB203D358915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BDE8-1164-4C02-AF23-67889B84F585}" type="datetimeFigureOut">
              <a:rPr lang="fr-CA" smtClean="0"/>
              <a:pPr/>
              <a:t>2015-06-04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16E2-E560-4DB1-AAF4-CB203D358915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610BDE8-1164-4C02-AF23-67889B84F585}" type="datetimeFigureOut">
              <a:rPr lang="fr-CA" smtClean="0"/>
              <a:pPr/>
              <a:t>2015-06-04</a:t>
            </a:fld>
            <a:endParaRPr lang="fr-CA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1516E2-E560-4DB1-AAF4-CB203D358915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A610BDE8-1164-4C02-AF23-67889B84F585}" type="datetimeFigureOut">
              <a:rPr lang="fr-CA" smtClean="0"/>
              <a:pPr/>
              <a:t>2015-06-04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1516E2-E560-4DB1-AAF4-CB203D358915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BDE8-1164-4C02-AF23-67889B84F585}" type="datetimeFigureOut">
              <a:rPr lang="fr-CA" smtClean="0"/>
              <a:pPr/>
              <a:t>2015-06-04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16E2-E560-4DB1-AAF4-CB203D358915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BDE8-1164-4C02-AF23-67889B84F585}" type="datetimeFigureOut">
              <a:rPr lang="fr-CA" smtClean="0"/>
              <a:pPr/>
              <a:t>2015-06-04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16E2-E560-4DB1-AAF4-CB203D358915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BDE8-1164-4C02-AF23-67889B84F585}" type="datetimeFigureOut">
              <a:rPr lang="fr-CA" smtClean="0"/>
              <a:pPr/>
              <a:t>2015-06-04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16E2-E560-4DB1-AAF4-CB203D358915}" type="slidenum">
              <a:rPr lang="fr-CA" smtClean="0"/>
              <a:pPr/>
              <a:t>‹N°›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A610BDE8-1164-4C02-AF23-67889B84F585}" type="datetimeFigureOut">
              <a:rPr lang="fr-CA" smtClean="0"/>
              <a:pPr/>
              <a:t>2015-06-04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CA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81516E2-E560-4DB1-AAF4-CB203D358915}" type="slidenum">
              <a:rPr lang="fr-CA" smtClean="0"/>
              <a:pPr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 smtClean="0"/>
              <a:t>ANALYSE DE LA FONCTION DE TRAVAIL</a:t>
            </a:r>
            <a:endParaRPr lang="fr-CA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smtClean="0"/>
              <a:t>Cours 1: métiers et mots</a:t>
            </a:r>
            <a:endParaRPr lang="fr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Gestion de projet</a:t>
            </a:r>
            <a:endParaRPr lang="fr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Réalisateur (</a:t>
            </a:r>
            <a:r>
              <a:rPr lang="fr-CA" dirty="0" err="1" smtClean="0"/>
              <a:t>Director</a:t>
            </a:r>
            <a:r>
              <a:rPr lang="fr-CA" dirty="0" smtClean="0"/>
              <a:t>) </a:t>
            </a:r>
            <a:endParaRPr lang="fr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CA" dirty="0" smtClean="0"/>
              <a:t>Chargé de projet</a:t>
            </a:r>
            <a:endParaRPr lang="fr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Responsable de la direction créative du projet.</a:t>
            </a:r>
          </a:p>
          <a:p>
            <a:r>
              <a:rPr lang="fr-CA" dirty="0" smtClean="0"/>
              <a:t>Coordonne les départements afin d’atteindre les objectifs de qualité du studio.</a:t>
            </a:r>
          </a:p>
          <a:p>
            <a:r>
              <a:rPr lang="fr-CA" dirty="0" smtClean="0"/>
              <a:t>Souvent non un emploi, mais un rôle attribué à un poste (concepteur de jeu, producteur).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Responsable de la bonne gestion du projet au quotidien.</a:t>
            </a:r>
          </a:p>
          <a:p>
            <a:r>
              <a:rPr lang="fr-CA" dirty="0" smtClean="0"/>
              <a:t>Met en place les méthodes de production.</a:t>
            </a:r>
          </a:p>
          <a:p>
            <a:r>
              <a:rPr lang="fr-CA" dirty="0" smtClean="0"/>
              <a:t>S’assure d’avoir les ressources nécessaires pour la production.</a:t>
            </a:r>
          </a:p>
          <a:p>
            <a:r>
              <a:rPr lang="fr-CA" dirty="0" smtClean="0"/>
              <a:t>Supervise l’attribution des tâches et leur progression.</a:t>
            </a:r>
          </a:p>
        </p:txBody>
      </p:sp>
    </p:spTree>
    <p:extLst>
      <p:ext uri="{BB962C8B-B14F-4D97-AF65-F5344CB8AC3E}">
        <p14:creationId xmlns:p14="http://schemas.microsoft.com/office/powerpoint/2010/main" val="3533722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Mise en marché</a:t>
            </a:r>
            <a:endParaRPr lang="fr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Éditeur</a:t>
            </a:r>
            <a:endParaRPr lang="fr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CA" dirty="0" smtClean="0"/>
              <a:t>Directeur marketing</a:t>
            </a:r>
            <a:endParaRPr lang="fr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fr-CA" dirty="0" smtClean="0"/>
              <a:t>S’assure de la publication et distribution physique ou digitale du jeu.</a:t>
            </a:r>
          </a:p>
          <a:p>
            <a:pPr lvl="0"/>
            <a:r>
              <a:rPr lang="fr-CA" dirty="0" smtClean="0"/>
              <a:t>Responsable du marketing.</a:t>
            </a:r>
          </a:p>
          <a:p>
            <a:pPr lvl="0"/>
            <a:r>
              <a:rPr lang="fr-CA" dirty="0" smtClean="0"/>
              <a:t>Responsable de la mise en marché.</a:t>
            </a:r>
          </a:p>
          <a:p>
            <a:pPr lvl="0"/>
            <a:r>
              <a:rPr lang="fr-CA" dirty="0" smtClean="0"/>
              <a:t>S’assure de la qualité des produits en relation avec sa ligne (sur plusieurs studios).</a:t>
            </a:r>
          </a:p>
          <a:p>
            <a:pPr lvl="0"/>
            <a:r>
              <a:rPr lang="fr-CA" dirty="0" smtClean="0"/>
              <a:t>S’assure de la qualité sur la plateforme (éditeur de consoles).</a:t>
            </a:r>
            <a:endParaRPr lang="fr-CA" dirty="0"/>
          </a:p>
          <a:p>
            <a:r>
              <a:rPr lang="fr-CA" dirty="0" smtClean="0"/>
              <a:t>Peut financer le développement en échange de royautés futures.</a:t>
            </a:r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lvl="0"/>
            <a:endParaRPr lang="fr-CA" dirty="0"/>
          </a:p>
          <a:p>
            <a:pPr lvl="0"/>
            <a:r>
              <a:rPr lang="fr-CA" dirty="0" smtClean="0"/>
              <a:t>Analyse et anticipe les tendances du marché.</a:t>
            </a:r>
          </a:p>
          <a:p>
            <a:pPr lvl="0"/>
            <a:r>
              <a:rPr lang="fr-CA" dirty="0" smtClean="0"/>
              <a:t>Guide l’orientation des futurs produits.</a:t>
            </a:r>
          </a:p>
          <a:p>
            <a:pPr lvl="0"/>
            <a:r>
              <a:rPr lang="fr-CA" dirty="0" smtClean="0"/>
              <a:t>Recherche des opportunités de partenariats:</a:t>
            </a:r>
          </a:p>
          <a:p>
            <a:pPr lvl="1"/>
            <a:r>
              <a:rPr lang="fr-CA" dirty="0" smtClean="0"/>
              <a:t>Promotion</a:t>
            </a:r>
          </a:p>
          <a:p>
            <a:pPr lvl="1"/>
            <a:r>
              <a:rPr lang="fr-CA" dirty="0" smtClean="0"/>
              <a:t>Placement de produits</a:t>
            </a:r>
          </a:p>
          <a:p>
            <a:pPr lvl="1"/>
            <a:r>
              <a:rPr lang="fr-CA" dirty="0" smtClean="0"/>
              <a:t>Publicités dans le jeu</a:t>
            </a:r>
          </a:p>
          <a:p>
            <a:pPr lvl="0"/>
            <a:r>
              <a:rPr lang="fr-CA" dirty="0" smtClean="0"/>
              <a:t>Assure la gestion commerciale.</a:t>
            </a:r>
          </a:p>
          <a:p>
            <a:pPr lvl="0"/>
            <a:r>
              <a:rPr lang="fr-CA" dirty="0" smtClean="0"/>
              <a:t>Souvent responsable du choix de modèle d’affaire et de la rentabilité des produits.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46184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Mise en marché</a:t>
            </a:r>
            <a:endParaRPr lang="fr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CA" dirty="0"/>
              <a:t>Chef de marque/produit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CA" dirty="0"/>
              <a:t>Gestionnaire de communauté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fr-CA" dirty="0" smtClean="0"/>
              <a:t>En charge d’un produit ou d’une marque dans sa mise en marché.</a:t>
            </a:r>
          </a:p>
          <a:p>
            <a:pPr lvl="0"/>
            <a:r>
              <a:rPr lang="fr-CA" dirty="0" smtClean="0"/>
              <a:t>S’assure du respects des guides marketing.</a:t>
            </a:r>
          </a:p>
          <a:p>
            <a:pPr lvl="0"/>
            <a:r>
              <a:rPr lang="fr-CA" dirty="0" smtClean="0"/>
              <a:t>Applique les directions marketing.</a:t>
            </a:r>
          </a:p>
          <a:p>
            <a:pPr lvl="0"/>
            <a:r>
              <a:rPr lang="fr-CA" dirty="0" smtClean="0"/>
              <a:t>Élabore et applique le plan médiatique.</a:t>
            </a:r>
          </a:p>
          <a:p>
            <a:pPr lvl="0"/>
            <a:r>
              <a:rPr lang="fr-CA" dirty="0" smtClean="0"/>
              <a:t>Gère les partenariats.</a:t>
            </a:r>
          </a:p>
          <a:p>
            <a:r>
              <a:rPr lang="fr-CA" dirty="0" smtClean="0"/>
              <a:t>Fait le suivi du budget marketing du produit.</a:t>
            </a:r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pPr lvl="0">
              <a:buClr>
                <a:srgbClr val="B58B80"/>
              </a:buClr>
            </a:pPr>
            <a:r>
              <a:rPr lang="fr-CA" dirty="0" smtClean="0">
                <a:solidFill>
                  <a:prstClr val="black"/>
                </a:solidFill>
              </a:rPr>
              <a:t>Analyse, anime, fédère et fidélise la communauté de joueurs autour d’un jeu ou d’une marque.</a:t>
            </a:r>
          </a:p>
          <a:p>
            <a:pPr lvl="0">
              <a:buClr>
                <a:srgbClr val="B58B80"/>
              </a:buClr>
            </a:pPr>
            <a:r>
              <a:rPr lang="fr-CA" dirty="0" smtClean="0">
                <a:solidFill>
                  <a:prstClr val="black"/>
                </a:solidFill>
              </a:rPr>
              <a:t>Veille au respect des règles de bonne conduite au sein de la communauté.</a:t>
            </a:r>
          </a:p>
          <a:p>
            <a:pPr lvl="0">
              <a:buClr>
                <a:srgbClr val="B58B80"/>
              </a:buClr>
            </a:pPr>
            <a:r>
              <a:rPr lang="fr-CA" dirty="0" smtClean="0">
                <a:solidFill>
                  <a:prstClr val="black"/>
                </a:solidFill>
              </a:rPr>
              <a:t>Gère la communication sociale autour d’un produit.</a:t>
            </a:r>
          </a:p>
          <a:p>
            <a:pPr lvl="0">
              <a:buClr>
                <a:srgbClr val="B58B80"/>
              </a:buClr>
            </a:pPr>
            <a:r>
              <a:rPr lang="fr-CA" dirty="0" smtClean="0">
                <a:solidFill>
                  <a:prstClr val="black"/>
                </a:solidFill>
              </a:rPr>
              <a:t>Participe à la création et à la gestion d’événements à l’intérieur et en dehors du jeu.</a:t>
            </a:r>
          </a:p>
          <a:p>
            <a:pPr lvl="0">
              <a:buClr>
                <a:srgbClr val="B58B80"/>
              </a:buClr>
            </a:pPr>
            <a:r>
              <a:rPr lang="fr-CA" dirty="0" smtClean="0">
                <a:solidFill>
                  <a:prstClr val="black"/>
                </a:solidFill>
              </a:rPr>
              <a:t>Transmets à la production les problématiques soulevées par la communauté, ainsi que leurs suggestions.</a:t>
            </a:r>
          </a:p>
          <a:p>
            <a:pPr lvl="0">
              <a:buClr>
                <a:srgbClr val="B58B80"/>
              </a:buClr>
            </a:pPr>
            <a:r>
              <a:rPr lang="fr-CA" dirty="0" smtClean="0">
                <a:solidFill>
                  <a:prstClr val="black"/>
                </a:solidFill>
              </a:rPr>
              <a:t>Communique aux joueurs les nouveautés prochaines d’un jeu.</a:t>
            </a:r>
          </a:p>
          <a:p>
            <a:pPr marL="109728" lvl="0" indent="0">
              <a:buClr>
                <a:srgbClr val="B58B80"/>
              </a:buClr>
              <a:buNone/>
            </a:pPr>
            <a:r>
              <a:rPr lang="fr-CA" i="1" dirty="0" smtClean="0">
                <a:solidFill>
                  <a:prstClr val="black"/>
                </a:solidFill>
              </a:rPr>
              <a:t>*La gestion se fait souvent dans plusieurs langues.</a:t>
            </a:r>
            <a:endParaRPr lang="fr-CA" i="1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73254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Mise en marché</a:t>
            </a:r>
            <a:endParaRPr lang="fr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Chargé de localisation</a:t>
            </a:r>
            <a:endParaRPr lang="fr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CA" dirty="0" smtClean="0"/>
              <a:t>Analyste de données</a:t>
            </a:r>
            <a:endParaRPr lang="fr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rgbClr val="B58B80"/>
              </a:buClr>
            </a:pPr>
            <a:r>
              <a:rPr lang="fr-FR" sz="1800" dirty="0">
                <a:solidFill>
                  <a:prstClr val="black"/>
                </a:solidFill>
              </a:rPr>
              <a:t>Coordonne l’adaptation des caractéristiques d’un jeu à un marché spécifique.</a:t>
            </a:r>
          </a:p>
          <a:p>
            <a:pPr lvl="1">
              <a:lnSpc>
                <a:spcPct val="80000"/>
              </a:lnSpc>
            </a:pPr>
            <a:r>
              <a:rPr lang="fr-FR" sz="1900" dirty="0"/>
              <a:t>Traduction</a:t>
            </a:r>
          </a:p>
          <a:p>
            <a:pPr lvl="1">
              <a:lnSpc>
                <a:spcPct val="80000"/>
              </a:lnSpc>
            </a:pPr>
            <a:r>
              <a:rPr lang="fr-FR" sz="1900" dirty="0"/>
              <a:t>Adaptation de contenu</a:t>
            </a:r>
          </a:p>
          <a:p>
            <a:pPr>
              <a:lnSpc>
                <a:spcPct val="80000"/>
              </a:lnSpc>
              <a:buClr>
                <a:srgbClr val="B58B80"/>
              </a:buClr>
            </a:pPr>
            <a:r>
              <a:rPr lang="fr-FR" sz="1800" dirty="0">
                <a:solidFill>
                  <a:prstClr val="black"/>
                </a:solidFill>
              </a:rPr>
              <a:t>Supervise les équipes locales </a:t>
            </a:r>
            <a:r>
              <a:rPr lang="fr-FR" sz="1800" dirty="0" smtClean="0">
                <a:solidFill>
                  <a:prstClr val="black"/>
                </a:solidFill>
              </a:rPr>
              <a:t>d’adaptation.</a:t>
            </a:r>
            <a:endParaRPr lang="fr-FR" sz="1800" dirty="0">
              <a:solidFill>
                <a:prstClr val="black"/>
              </a:solidFill>
            </a:endParaRPr>
          </a:p>
          <a:p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461772" indent="-342900">
              <a:spcBef>
                <a:spcPts val="1200"/>
              </a:spcBef>
            </a:pPr>
            <a:r>
              <a:rPr lang="fr-CA" dirty="0" smtClean="0"/>
              <a:t>En charge de l’analyse des données liées aux comportements des joueurs.</a:t>
            </a:r>
          </a:p>
          <a:p>
            <a:pPr marL="461772" indent="-342900">
              <a:spcBef>
                <a:spcPts val="1200"/>
              </a:spcBef>
            </a:pPr>
            <a:r>
              <a:rPr lang="fr-CA" dirty="0" smtClean="0"/>
              <a:t>Propose des stratégies pour améliorer les métriques importantes d’un jeu à l’équipe de maintenance.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772202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Conception de jeu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Quel métier exerce l’enseignant et quelles sont ses responsabilités?</a:t>
            </a:r>
            <a:endParaRPr lang="fr-C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Conception de jeu</a:t>
            </a:r>
            <a:endParaRPr lang="fr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Directeur design</a:t>
            </a:r>
            <a:endParaRPr lang="fr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CA" dirty="0"/>
              <a:t>Chef concepteur de </a:t>
            </a:r>
            <a:r>
              <a:rPr lang="fr-CA" dirty="0" smtClean="0"/>
              <a:t>jeu/niveau</a:t>
            </a:r>
            <a:endParaRPr lang="fr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461772" indent="-342900">
              <a:spcBef>
                <a:spcPts val="1200"/>
              </a:spcBef>
            </a:pPr>
            <a:r>
              <a:rPr lang="fr-CA" dirty="0"/>
              <a:t>En </a:t>
            </a:r>
            <a:r>
              <a:rPr lang="fr-CA" dirty="0" smtClean="0"/>
              <a:t>charge de l’équipe de concepteurs au niveau administratif et design.</a:t>
            </a:r>
          </a:p>
          <a:p>
            <a:pPr marL="461772" indent="-342900">
              <a:spcBef>
                <a:spcPts val="1200"/>
              </a:spcBef>
            </a:pPr>
            <a:r>
              <a:rPr lang="fr-CA" dirty="0" smtClean="0"/>
              <a:t>Définit les méthodes de travail de l’équipe de conception.</a:t>
            </a:r>
          </a:p>
          <a:p>
            <a:pPr marL="461772" indent="-342900">
              <a:spcBef>
                <a:spcPts val="1200"/>
              </a:spcBef>
            </a:pPr>
            <a:r>
              <a:rPr lang="fr-CA" dirty="0" smtClean="0"/>
              <a:t>S’assure de la qualité du travail design ainsi que des jeux produits.</a:t>
            </a:r>
          </a:p>
          <a:p>
            <a:pPr marL="461772" indent="-342900">
              <a:spcBef>
                <a:spcPts val="1200"/>
              </a:spcBef>
            </a:pPr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lvl="0">
              <a:spcBef>
                <a:spcPts val="1200"/>
              </a:spcBef>
            </a:pPr>
            <a:r>
              <a:rPr lang="fr-CA" dirty="0" smtClean="0"/>
              <a:t>Responsable de la coordination d’une équipe de design (de jeu ou de niveau) au sein d’un même projet.</a:t>
            </a:r>
          </a:p>
          <a:p>
            <a:pPr lvl="1">
              <a:spcBef>
                <a:spcPts val="1200"/>
              </a:spcBef>
            </a:pPr>
            <a:r>
              <a:rPr lang="fr-CA" sz="1900" dirty="0" smtClean="0"/>
              <a:t>Assignation de tâche</a:t>
            </a:r>
          </a:p>
          <a:p>
            <a:pPr lvl="1">
              <a:spcBef>
                <a:spcPts val="1200"/>
              </a:spcBef>
            </a:pPr>
            <a:r>
              <a:rPr lang="fr-CA" sz="1900" dirty="0" smtClean="0"/>
              <a:t>Validation de la qualité du travail</a:t>
            </a:r>
          </a:p>
          <a:p>
            <a:pPr lvl="0">
              <a:spcBef>
                <a:spcPts val="1200"/>
              </a:spcBef>
            </a:pPr>
            <a:r>
              <a:rPr lang="fr-CA" dirty="0" smtClean="0"/>
              <a:t>Responsable de l’unité et de la cohérence design d’un projet.</a:t>
            </a:r>
          </a:p>
          <a:p>
            <a:pPr lvl="0">
              <a:spcBef>
                <a:spcPts val="1200"/>
              </a:spcBef>
            </a:pPr>
            <a:r>
              <a:rPr lang="fr-CA" dirty="0" smtClean="0"/>
              <a:t>En charge des communications design de haut niveau avec les autres chefs, la direction et le client, au niveau design.</a:t>
            </a:r>
          </a:p>
          <a:p>
            <a:pPr lvl="0">
              <a:spcBef>
                <a:spcPts val="1200"/>
              </a:spcBef>
            </a:pPr>
            <a:r>
              <a:rPr lang="fr-CA" dirty="0" smtClean="0"/>
              <a:t>En </a:t>
            </a:r>
            <a:r>
              <a:rPr lang="fr-CA" dirty="0"/>
              <a:t>charge d’un produit ou d’une marque dans sa mise en </a:t>
            </a:r>
            <a:r>
              <a:rPr lang="fr-CA" dirty="0" smtClean="0"/>
              <a:t>marché.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53575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Conception de jeu</a:t>
            </a:r>
            <a:endParaRPr lang="fr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Concepteur de jeu</a:t>
            </a:r>
            <a:endParaRPr lang="fr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CA" dirty="0" smtClean="0"/>
              <a:t>Concepteur de niveau</a:t>
            </a:r>
            <a:endParaRPr lang="fr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pPr lvl="0">
              <a:spcBef>
                <a:spcPts val="1200"/>
              </a:spcBef>
            </a:pPr>
            <a:r>
              <a:rPr lang="fr-CA" dirty="0" smtClean="0"/>
              <a:t>Conçoit, document et communique les concepts de jeu (</a:t>
            </a:r>
            <a:r>
              <a:rPr lang="fr-CA" dirty="0" err="1" smtClean="0"/>
              <a:t>gameplay</a:t>
            </a:r>
            <a:r>
              <a:rPr lang="fr-CA" dirty="0" smtClean="0"/>
              <a:t>).</a:t>
            </a:r>
          </a:p>
          <a:p>
            <a:pPr lvl="0">
              <a:spcBef>
                <a:spcPts val="1200"/>
              </a:spcBef>
            </a:pPr>
            <a:r>
              <a:rPr lang="fr-CA" dirty="0" smtClean="0"/>
              <a:t>Peut se concentrer sur des aspects spécifiques du jeu:</a:t>
            </a:r>
          </a:p>
          <a:p>
            <a:pPr lvl="1">
              <a:spcBef>
                <a:spcPts val="1200"/>
              </a:spcBef>
            </a:pPr>
            <a:r>
              <a:rPr lang="fr-CA" sz="1700" dirty="0" smtClean="0"/>
              <a:t>Système</a:t>
            </a:r>
          </a:p>
          <a:p>
            <a:pPr lvl="1">
              <a:spcBef>
                <a:spcPts val="1200"/>
              </a:spcBef>
            </a:pPr>
            <a:r>
              <a:rPr lang="fr-CA" sz="1700" dirty="0" smtClean="0"/>
              <a:t>Combat</a:t>
            </a:r>
          </a:p>
          <a:p>
            <a:pPr lvl="1">
              <a:spcBef>
                <a:spcPts val="1200"/>
              </a:spcBef>
            </a:pPr>
            <a:r>
              <a:rPr lang="fr-CA" sz="1700" dirty="0" smtClean="0"/>
              <a:t>Contenu</a:t>
            </a:r>
          </a:p>
          <a:p>
            <a:pPr lvl="0">
              <a:spcBef>
                <a:spcPts val="1200"/>
              </a:spcBef>
            </a:pPr>
            <a:r>
              <a:rPr lang="fr-CA" dirty="0" smtClean="0"/>
              <a:t>Effectuer le suivi en production des éléments conçus.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461772" indent="-342900">
              <a:spcBef>
                <a:spcPts val="1200"/>
              </a:spcBef>
            </a:pPr>
            <a:r>
              <a:rPr lang="fr-CA" dirty="0" smtClean="0"/>
              <a:t>Conçoit, documente et communique les niveaux d’un jeu</a:t>
            </a:r>
          </a:p>
          <a:p>
            <a:pPr marL="461772" indent="-342900">
              <a:spcBef>
                <a:spcPts val="1200"/>
              </a:spcBef>
            </a:pPr>
            <a:r>
              <a:rPr lang="fr-CA" dirty="0" smtClean="0"/>
              <a:t>S’assure d’une progression adéquate considérant les facteurs d’apprentissage et de difficulté</a:t>
            </a:r>
          </a:p>
          <a:p>
            <a:pPr marL="461772" indent="-342900">
              <a:spcBef>
                <a:spcPts val="1200"/>
              </a:spcBef>
            </a:pPr>
            <a:r>
              <a:rPr lang="fr-CA" dirty="0" smtClean="0"/>
              <a:t>Crée des représentation des niveaux</a:t>
            </a:r>
          </a:p>
          <a:p>
            <a:pPr marL="461772" indent="-342900">
              <a:spcBef>
                <a:spcPts val="1200"/>
              </a:spcBef>
            </a:pPr>
            <a:r>
              <a:rPr lang="fr-CA" dirty="0" smtClean="0"/>
              <a:t>Intègre les niveaux</a:t>
            </a:r>
          </a:p>
          <a:p>
            <a:pPr marL="461772" indent="-342900">
              <a:spcBef>
                <a:spcPts val="1200"/>
              </a:spcBef>
            </a:pPr>
            <a:r>
              <a:rPr lang="fr-CA" dirty="0" smtClean="0"/>
              <a:t>Teste et balance les niveaux</a:t>
            </a:r>
          </a:p>
          <a:p>
            <a:pPr marL="118872" indent="0">
              <a:spcBef>
                <a:spcPts val="1200"/>
              </a:spcBef>
              <a:buNone/>
            </a:pPr>
            <a:r>
              <a:rPr lang="fr-CA" dirty="0" smtClean="0"/>
              <a:t>*Entre le concepteur de jeu et de niveau, des tâches font le lien comme établir des RLD, tester et balancer le jeu, s’assurer du fun factor.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37069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Conception de jeu</a:t>
            </a:r>
            <a:endParaRPr lang="fr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Scénariste</a:t>
            </a:r>
            <a:endParaRPr lang="fr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CA" sz="1600" dirty="0" smtClean="0"/>
              <a:t>Rédacteur/Traducteur/Correcteur</a:t>
            </a:r>
            <a:endParaRPr lang="fr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461772" indent="-342900">
              <a:spcBef>
                <a:spcPts val="1200"/>
              </a:spcBef>
            </a:pPr>
            <a:r>
              <a:rPr lang="fr-CA" dirty="0" smtClean="0"/>
              <a:t>Crée la trame narrative du jeu.</a:t>
            </a:r>
          </a:p>
          <a:p>
            <a:pPr marL="461772" indent="-342900">
              <a:spcBef>
                <a:spcPts val="1200"/>
              </a:spcBef>
            </a:pPr>
            <a:r>
              <a:rPr lang="fr-CA" dirty="0" smtClean="0"/>
              <a:t>Défini les personnages.</a:t>
            </a:r>
          </a:p>
          <a:p>
            <a:pPr marL="461772" indent="-342900">
              <a:spcBef>
                <a:spcPts val="1200"/>
              </a:spcBef>
            </a:pPr>
            <a:r>
              <a:rPr lang="fr-CA" dirty="0" smtClean="0"/>
              <a:t>Rédige un synopsis décrivant les grandes lignes de l’histoire.</a:t>
            </a:r>
          </a:p>
          <a:p>
            <a:pPr marL="461772" indent="-342900">
              <a:spcBef>
                <a:spcPts val="1200"/>
              </a:spcBef>
            </a:pPr>
            <a:r>
              <a:rPr lang="fr-CA" dirty="0"/>
              <a:t>Prépare les </a:t>
            </a:r>
            <a:r>
              <a:rPr lang="fr-CA" dirty="0" err="1" smtClean="0"/>
              <a:t>storyboard</a:t>
            </a:r>
            <a:r>
              <a:rPr lang="fr-CA" dirty="0" smtClean="0"/>
              <a:t>.</a:t>
            </a:r>
            <a:endParaRPr lang="fr-CA" dirty="0"/>
          </a:p>
          <a:p>
            <a:pPr marL="461772" indent="-342900">
              <a:spcBef>
                <a:spcPts val="1200"/>
              </a:spcBef>
            </a:pPr>
            <a:r>
              <a:rPr lang="fr-CA" dirty="0" smtClean="0"/>
              <a:t>Défini le déroulement événementiel des différentes scènes du jeu</a:t>
            </a:r>
            <a:r>
              <a:rPr lang="fr-CA" i="1" dirty="0"/>
              <a:t>.</a:t>
            </a:r>
            <a:endParaRPr lang="fr-CA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4" y="2702170"/>
            <a:ext cx="4041775" cy="3886200"/>
          </a:xfrm>
        </p:spPr>
        <p:txBody>
          <a:bodyPr>
            <a:normAutofit/>
          </a:bodyPr>
          <a:lstStyle/>
          <a:p>
            <a:r>
              <a:rPr lang="fr-CA" dirty="0" smtClean="0"/>
              <a:t>Rédige les textes et dialogues du jeu.</a:t>
            </a:r>
          </a:p>
          <a:p>
            <a:r>
              <a:rPr lang="fr-CA" dirty="0" smtClean="0"/>
              <a:t>Traduit ces textes dans sa langue maternelle.</a:t>
            </a:r>
          </a:p>
          <a:p>
            <a:r>
              <a:rPr lang="fr-CA" dirty="0" smtClean="0"/>
              <a:t>Corrige les textes rédigés par autrui.</a:t>
            </a:r>
          </a:p>
          <a:p>
            <a:endParaRPr lang="fr-CA" dirty="0"/>
          </a:p>
          <a:p>
            <a:pPr marL="109728" indent="0">
              <a:buNone/>
            </a:pPr>
            <a:r>
              <a:rPr lang="fr-CA" dirty="0" smtClean="0"/>
              <a:t>*Il s’agit de spécialités souvent occupées par des personnes différentes.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31299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Conception spécialisée</a:t>
            </a:r>
            <a:endParaRPr lang="fr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1600" dirty="0" smtClean="0"/>
              <a:t>Concepteur d’interface/Spécialiste expérience-utilisateur</a:t>
            </a:r>
            <a:endParaRPr lang="fr-CA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CA" sz="1400" dirty="0" smtClean="0"/>
              <a:t>Concepteur sonore/Compositeur/Voix</a:t>
            </a:r>
            <a:endParaRPr lang="fr-CA" sz="1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1200"/>
              </a:spcBef>
            </a:pPr>
            <a:r>
              <a:rPr lang="fr-CA" dirty="0"/>
              <a:t>Conçoit les interfaces du jeu et des </a:t>
            </a:r>
            <a:r>
              <a:rPr lang="fr-CA" dirty="0" smtClean="0"/>
              <a:t>menus.</a:t>
            </a:r>
            <a:endParaRPr lang="fr-CA" dirty="0"/>
          </a:p>
          <a:p>
            <a:pPr>
              <a:spcBef>
                <a:spcPts val="1200"/>
              </a:spcBef>
            </a:pPr>
            <a:r>
              <a:rPr lang="fr-CA" dirty="0" smtClean="0"/>
              <a:t>Assure </a:t>
            </a:r>
            <a:r>
              <a:rPr lang="fr-CA" dirty="0"/>
              <a:t>l’accessibilité et la facilité de compréhension de informations relatives au jeu, à l’intérieur du </a:t>
            </a:r>
            <a:r>
              <a:rPr lang="fr-CA" dirty="0" smtClean="0"/>
              <a:t>jeu.</a:t>
            </a:r>
            <a:endParaRPr lang="fr-CA" dirty="0"/>
          </a:p>
          <a:p>
            <a:pPr>
              <a:spcBef>
                <a:spcPts val="1200"/>
              </a:spcBef>
            </a:pPr>
            <a:r>
              <a:rPr lang="fr-CA" dirty="0"/>
              <a:t>Développe et réalise des tests </a:t>
            </a:r>
            <a:r>
              <a:rPr lang="fr-CA" dirty="0" smtClean="0"/>
              <a:t>utilisateurs.</a:t>
            </a:r>
            <a:endParaRPr lang="fr-CA" dirty="0"/>
          </a:p>
          <a:p>
            <a:pPr>
              <a:spcBef>
                <a:spcPts val="1200"/>
              </a:spcBef>
            </a:pPr>
            <a:r>
              <a:rPr lang="fr-CA" dirty="0"/>
              <a:t>Participe à l’anticipation des problèmes d’accessibilité et </a:t>
            </a:r>
            <a:r>
              <a:rPr lang="fr-CA" dirty="0" smtClean="0"/>
              <a:t>d’apprentissage.</a:t>
            </a:r>
            <a:endParaRPr lang="fr-CA" dirty="0"/>
          </a:p>
          <a:p>
            <a:pPr>
              <a:spcBef>
                <a:spcPts val="1200"/>
              </a:spcBef>
            </a:pPr>
            <a:r>
              <a:rPr lang="fr-CA" dirty="0"/>
              <a:t>Participe à l’intégration moteur et graphique des éléments de </a:t>
            </a:r>
            <a:r>
              <a:rPr lang="fr-CA" dirty="0" smtClean="0"/>
              <a:t>jeu.</a:t>
            </a:r>
            <a:endParaRPr lang="fr-CA" dirty="0"/>
          </a:p>
          <a:p>
            <a:pPr>
              <a:spcBef>
                <a:spcPts val="1200"/>
              </a:spcBef>
            </a:pPr>
            <a:r>
              <a:rPr lang="fr-CA" dirty="0" smtClean="0"/>
              <a:t>Participe </a:t>
            </a:r>
            <a:r>
              <a:rPr lang="fr-CA" dirty="0"/>
              <a:t>également à la création des tutoriaux</a:t>
            </a:r>
            <a:r>
              <a:rPr lang="fr-CA" dirty="0" smtClean="0"/>
              <a:t>.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fr-CA" dirty="0" smtClean="0"/>
              <a:t>*Souvent ces responsabilités sont partagées avec les concepteurs de jeu. Certaines entreprises ont des spécialistes en charge des tests utilisateurs.</a:t>
            </a:r>
            <a:endParaRPr lang="fr-CA" dirty="0"/>
          </a:p>
          <a:p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1200"/>
              </a:spcBef>
            </a:pPr>
            <a:r>
              <a:rPr lang="fr-CA" dirty="0"/>
              <a:t>Définit et retranscrit l’ambiance sonore du jeu (musique, bruitage, dialogues</a:t>
            </a:r>
            <a:r>
              <a:rPr lang="fr-CA" dirty="0" smtClean="0"/>
              <a:t>).</a:t>
            </a:r>
            <a:endParaRPr lang="fr-CA" dirty="0"/>
          </a:p>
          <a:p>
            <a:pPr>
              <a:spcBef>
                <a:spcPts val="1200"/>
              </a:spcBef>
            </a:pPr>
            <a:r>
              <a:rPr lang="fr-CA" dirty="0"/>
              <a:t>Propose des mécanismes de </a:t>
            </a:r>
            <a:r>
              <a:rPr lang="fr-CA" dirty="0" err="1"/>
              <a:t>gameplay</a:t>
            </a:r>
            <a:r>
              <a:rPr lang="fr-CA" dirty="0"/>
              <a:t> basés sur le </a:t>
            </a:r>
            <a:r>
              <a:rPr lang="fr-CA" dirty="0" smtClean="0"/>
              <a:t>son.</a:t>
            </a:r>
            <a:endParaRPr lang="fr-CA" dirty="0"/>
          </a:p>
          <a:p>
            <a:pPr>
              <a:spcBef>
                <a:spcPts val="1200"/>
              </a:spcBef>
            </a:pPr>
            <a:r>
              <a:rPr lang="fr-CA" dirty="0"/>
              <a:t>Évalue les besoins matériels et humains nécessaires à la réalisation de la partie sonore du </a:t>
            </a:r>
            <a:r>
              <a:rPr lang="fr-CA" dirty="0" smtClean="0"/>
              <a:t>jeu.</a:t>
            </a:r>
            <a:endParaRPr lang="fr-CA" dirty="0"/>
          </a:p>
          <a:p>
            <a:pPr>
              <a:spcBef>
                <a:spcPts val="1200"/>
              </a:spcBef>
            </a:pPr>
            <a:r>
              <a:rPr lang="fr-CA" dirty="0" smtClean="0"/>
              <a:t>Compose la musique.</a:t>
            </a:r>
          </a:p>
          <a:p>
            <a:pPr>
              <a:spcBef>
                <a:spcPts val="1200"/>
              </a:spcBef>
            </a:pPr>
            <a:r>
              <a:rPr lang="fr-CA" dirty="0" smtClean="0"/>
              <a:t>Enregistre, monte et mix les sons.</a:t>
            </a:r>
          </a:p>
          <a:p>
            <a:pPr>
              <a:spcBef>
                <a:spcPts val="1200"/>
              </a:spcBef>
            </a:pPr>
            <a:r>
              <a:rPr lang="fr-CA" dirty="0" smtClean="0"/>
              <a:t>Dirige les acteurs.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fr-CA" dirty="0" smtClean="0"/>
              <a:t>*Responsabilités souvent partagées avec les concepteurs de jeux. Ces différentes actions peuvent être attribuées à des postes spécialisées.</a:t>
            </a:r>
          </a:p>
        </p:txBody>
      </p:sp>
    </p:spTree>
    <p:extLst>
      <p:ext uri="{BB962C8B-B14F-4D97-AF65-F5344CB8AC3E}">
        <p14:creationId xmlns:p14="http://schemas.microsoft.com/office/powerpoint/2010/main" val="133933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Métiers graphiques</a:t>
            </a:r>
            <a:endParaRPr lang="fr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Directeur artistique</a:t>
            </a:r>
            <a:endParaRPr lang="fr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CA" dirty="0" smtClean="0"/>
              <a:t>Chef Artiste</a:t>
            </a:r>
            <a:endParaRPr lang="fr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fr-CA" dirty="0" smtClean="0"/>
              <a:t>Conduit </a:t>
            </a:r>
            <a:r>
              <a:rPr lang="fr-CA" dirty="0"/>
              <a:t>la production d’éléments visuels tout au long de la production du </a:t>
            </a:r>
            <a:r>
              <a:rPr lang="fr-CA" dirty="0" smtClean="0"/>
              <a:t>jeu</a:t>
            </a:r>
            <a:endParaRPr lang="fr-CA" dirty="0"/>
          </a:p>
          <a:p>
            <a:pPr>
              <a:spcBef>
                <a:spcPts val="1200"/>
              </a:spcBef>
            </a:pPr>
            <a:r>
              <a:rPr lang="fr-CA" dirty="0"/>
              <a:t>Responsable </a:t>
            </a:r>
            <a:r>
              <a:rPr lang="fr-CA" dirty="0" smtClean="0"/>
              <a:t>de la cohérence et de la qualité de la production</a:t>
            </a:r>
            <a:endParaRPr lang="fr-CA" dirty="0"/>
          </a:p>
          <a:p>
            <a:pPr>
              <a:spcBef>
                <a:spcPts val="1200"/>
              </a:spcBef>
            </a:pPr>
            <a:r>
              <a:rPr lang="fr-CA" dirty="0"/>
              <a:t>Définit le cahier des charges de </a:t>
            </a:r>
            <a:r>
              <a:rPr lang="fr-CA" dirty="0" smtClean="0"/>
              <a:t>Coordonne </a:t>
            </a:r>
            <a:r>
              <a:rPr lang="fr-CA" dirty="0"/>
              <a:t>les équipes </a:t>
            </a:r>
            <a:r>
              <a:rPr lang="fr-CA" dirty="0" smtClean="0"/>
              <a:t>d’artistes.</a:t>
            </a:r>
            <a:endParaRPr lang="fr-CA" dirty="0"/>
          </a:p>
          <a:p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fr-FR" dirty="0"/>
              <a:t>Gère les activités graphiques et les équipes de </a:t>
            </a:r>
            <a:r>
              <a:rPr lang="fr-FR" dirty="0" smtClean="0"/>
              <a:t>graphistes à l’intérieur d’un même projet</a:t>
            </a:r>
            <a:endParaRPr lang="fr-FR" dirty="0"/>
          </a:p>
          <a:p>
            <a:pPr>
              <a:spcBef>
                <a:spcPts val="1200"/>
              </a:spcBef>
            </a:pPr>
            <a:r>
              <a:rPr lang="fr-CA" dirty="0" smtClean="0"/>
              <a:t>Distribue et supervise le travail graphique</a:t>
            </a:r>
            <a:endParaRPr lang="fr-CA" dirty="0"/>
          </a:p>
          <a:p>
            <a:pPr marL="109728" indent="0">
              <a:buNone/>
            </a:pPr>
            <a:r>
              <a:rPr lang="fr-CA" dirty="0" smtClean="0"/>
              <a:t>*S’applique autant à l’art 2D qu’à l’art 3D.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619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Les métiers du jeu</a:t>
            </a:r>
            <a:endParaRPr lang="fr-C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Métiers graphiques</a:t>
            </a:r>
            <a:endParaRPr lang="fr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Artiste de concept</a:t>
            </a:r>
            <a:endParaRPr lang="fr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CA" dirty="0" smtClean="0"/>
              <a:t>Artiste 2D</a:t>
            </a:r>
            <a:endParaRPr lang="fr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fr-FR" dirty="0" smtClean="0"/>
              <a:t>Contribue </a:t>
            </a:r>
            <a:r>
              <a:rPr lang="fr-FR" dirty="0"/>
              <a:t>à réaliser la vision artistique du projet en créant des personnages, des objets et </a:t>
            </a:r>
            <a:r>
              <a:rPr lang="fr-FR" dirty="0" smtClean="0"/>
              <a:t>des atmosphères.</a:t>
            </a:r>
            <a:endParaRPr lang="fr-FR" dirty="0"/>
          </a:p>
          <a:p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fr-FR" dirty="0" smtClean="0"/>
              <a:t>Créer les éléments (</a:t>
            </a:r>
            <a:r>
              <a:rPr lang="fr-FR" dirty="0" err="1" smtClean="0"/>
              <a:t>assets</a:t>
            </a:r>
            <a:r>
              <a:rPr lang="fr-FR" dirty="0" smtClean="0"/>
              <a:t>) d’un projet:</a:t>
            </a:r>
          </a:p>
          <a:p>
            <a:pPr lvl="1">
              <a:spcBef>
                <a:spcPts val="1200"/>
              </a:spcBef>
            </a:pPr>
            <a:r>
              <a:rPr lang="fr-FR" sz="1600" dirty="0" smtClean="0"/>
              <a:t>Personnages</a:t>
            </a:r>
          </a:p>
          <a:p>
            <a:pPr lvl="1">
              <a:spcBef>
                <a:spcPts val="1200"/>
              </a:spcBef>
            </a:pPr>
            <a:r>
              <a:rPr lang="fr-FR" sz="1600" dirty="0" smtClean="0"/>
              <a:t>Décors</a:t>
            </a:r>
          </a:p>
          <a:p>
            <a:pPr lvl="1">
              <a:spcBef>
                <a:spcPts val="1200"/>
              </a:spcBef>
            </a:pPr>
            <a:r>
              <a:rPr lang="fr-FR" sz="1600" dirty="0" smtClean="0"/>
              <a:t>Éléments interactifs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38637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Métiers graphiques</a:t>
            </a:r>
            <a:endParaRPr lang="fr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Animateur 2D</a:t>
            </a:r>
            <a:endParaRPr lang="fr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CA" dirty="0" smtClean="0"/>
              <a:t>Modeleur/</a:t>
            </a:r>
            <a:r>
              <a:rPr lang="fr-CA" dirty="0" err="1" smtClean="0"/>
              <a:t>Textureur</a:t>
            </a:r>
            <a:endParaRPr lang="fr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fr-CA" dirty="0" smtClean="0"/>
              <a:t>Anime (et parfois) les éléments visuels:</a:t>
            </a:r>
          </a:p>
          <a:p>
            <a:pPr lvl="1"/>
            <a:r>
              <a:rPr lang="fr-CA" sz="1600" dirty="0" smtClean="0"/>
              <a:t>Personnages</a:t>
            </a:r>
          </a:p>
          <a:p>
            <a:pPr lvl="1"/>
            <a:r>
              <a:rPr lang="fr-CA" sz="1600" dirty="0" err="1" smtClean="0"/>
              <a:t>Parallax</a:t>
            </a:r>
            <a:endParaRPr lang="fr-CA" sz="1600" dirty="0" smtClean="0"/>
          </a:p>
          <a:p>
            <a:pPr lvl="1"/>
            <a:r>
              <a:rPr lang="fr-CA" sz="1600" dirty="0" smtClean="0"/>
              <a:t>Éléments interactifs</a:t>
            </a:r>
          </a:p>
          <a:p>
            <a:pPr lvl="1"/>
            <a:r>
              <a:rPr lang="fr-CA" sz="1600" dirty="0" err="1" smtClean="0"/>
              <a:t>Effects</a:t>
            </a:r>
            <a:r>
              <a:rPr lang="fr-CA" sz="1600" dirty="0" smtClean="0"/>
              <a:t> visuels 2D</a:t>
            </a:r>
            <a:endParaRPr lang="fr-CA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fr-FR" dirty="0"/>
              <a:t>Transforme les concepts visuels 2D en modélisations </a:t>
            </a:r>
            <a:r>
              <a:rPr lang="fr-FR" dirty="0" smtClean="0"/>
              <a:t>3D.</a:t>
            </a:r>
            <a:endParaRPr lang="fr-FR" dirty="0"/>
          </a:p>
          <a:p>
            <a:pPr>
              <a:spcBef>
                <a:spcPts val="1200"/>
              </a:spcBef>
            </a:pPr>
            <a:r>
              <a:rPr lang="fr-FR" dirty="0"/>
              <a:t>Applique les </a:t>
            </a:r>
            <a:r>
              <a:rPr lang="fr-FR" dirty="0" smtClean="0"/>
              <a:t>textures.</a:t>
            </a:r>
            <a:endParaRPr lang="fr-FR" dirty="0"/>
          </a:p>
          <a:p>
            <a:pPr>
              <a:spcBef>
                <a:spcPts val="1200"/>
              </a:spcBef>
            </a:pPr>
            <a:r>
              <a:rPr lang="fr-FR" dirty="0"/>
              <a:t>Optimise la conception des objets du jeu par rapport aux contraintes de rendu en temps réel.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88430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Métiers graphiques</a:t>
            </a:r>
            <a:endParaRPr lang="fr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Riggeur</a:t>
            </a:r>
            <a:r>
              <a:rPr lang="fr-CA" dirty="0"/>
              <a:t>/Animateur </a:t>
            </a:r>
            <a:r>
              <a:rPr lang="fr-CA" dirty="0" smtClean="0"/>
              <a:t>3D</a:t>
            </a:r>
            <a:endParaRPr lang="fr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CA" dirty="0"/>
              <a:t>Artiste </a:t>
            </a:r>
            <a:r>
              <a:rPr lang="fr-CA" dirty="0" err="1"/>
              <a:t>shaders</a:t>
            </a:r>
            <a:r>
              <a:rPr lang="fr-CA" dirty="0"/>
              <a:t>/éclairage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fr-FR" dirty="0"/>
              <a:t>Analyse la narration, le </a:t>
            </a:r>
            <a:r>
              <a:rPr lang="fr-FR" dirty="0" err="1"/>
              <a:t>gameplay</a:t>
            </a:r>
            <a:r>
              <a:rPr lang="fr-FR" dirty="0"/>
              <a:t> et les contraintes </a:t>
            </a:r>
            <a:r>
              <a:rPr lang="fr-FR" dirty="0" smtClean="0"/>
              <a:t>techniques.</a:t>
            </a:r>
            <a:endParaRPr lang="fr-FR" dirty="0"/>
          </a:p>
          <a:p>
            <a:pPr>
              <a:spcBef>
                <a:spcPts val="1200"/>
              </a:spcBef>
            </a:pPr>
            <a:r>
              <a:rPr lang="fr-FR" dirty="0"/>
              <a:t>Met en mouvements les objets et </a:t>
            </a:r>
            <a:r>
              <a:rPr lang="fr-FR" dirty="0" smtClean="0"/>
              <a:t>personnages.</a:t>
            </a:r>
            <a:endParaRPr lang="fr-FR" dirty="0"/>
          </a:p>
          <a:p>
            <a:pPr>
              <a:spcBef>
                <a:spcPts val="1200"/>
              </a:spcBef>
            </a:pPr>
            <a:r>
              <a:rPr lang="fr-FR" dirty="0"/>
              <a:t>Crée le système d’animation.</a:t>
            </a:r>
          </a:p>
          <a:p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fr-FR" dirty="0" smtClean="0"/>
              <a:t>Responsable des </a:t>
            </a:r>
            <a:r>
              <a:rPr lang="fr-FR" dirty="0" err="1" smtClean="0"/>
              <a:t>effects</a:t>
            </a:r>
            <a:r>
              <a:rPr lang="fr-FR" dirty="0" smtClean="0"/>
              <a:t> visuels d’engin (</a:t>
            </a:r>
            <a:r>
              <a:rPr lang="fr-FR" dirty="0" err="1" smtClean="0"/>
              <a:t>vfx</a:t>
            </a:r>
            <a:r>
              <a:rPr lang="fr-FR" dirty="0" smtClean="0"/>
              <a:t>).</a:t>
            </a:r>
          </a:p>
          <a:p>
            <a:pPr>
              <a:spcBef>
                <a:spcPts val="1200"/>
              </a:spcBef>
            </a:pPr>
            <a:r>
              <a:rPr lang="fr-FR" dirty="0" smtClean="0"/>
              <a:t>Responsable de la lumière.</a:t>
            </a:r>
          </a:p>
          <a:p>
            <a:pPr>
              <a:spcBef>
                <a:spcPts val="1200"/>
              </a:spcBef>
            </a:pPr>
            <a:r>
              <a:rPr lang="fr-FR" dirty="0" smtClean="0"/>
              <a:t>Supervision du travail de captation de </a:t>
            </a:r>
            <a:r>
              <a:rPr lang="fr-FR" dirty="0" err="1" smtClean="0"/>
              <a:t>movement</a:t>
            </a:r>
            <a:r>
              <a:rPr lang="fr-FR" dirty="0" smtClean="0"/>
              <a:t>.</a:t>
            </a:r>
          </a:p>
          <a:p>
            <a:pPr marL="109728" indent="0">
              <a:spcBef>
                <a:spcPts val="1200"/>
              </a:spcBef>
              <a:buNone/>
            </a:pPr>
            <a:r>
              <a:rPr lang="fr-FR" sz="1800" i="1" dirty="0" smtClean="0"/>
              <a:t>*Souvent des spécialités séparées, à cheval avec la programmation.</a:t>
            </a:r>
            <a:endParaRPr lang="fr-FR" sz="1800" i="1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60973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Métiers technologiques</a:t>
            </a:r>
            <a:endParaRPr lang="fr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Directeur technique</a:t>
            </a:r>
            <a:endParaRPr lang="fr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CA" dirty="0" smtClean="0"/>
              <a:t>Chef programmeur</a:t>
            </a:r>
            <a:endParaRPr lang="fr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fr-FR" dirty="0" smtClean="0"/>
              <a:t>Supervise l’implémentation des technologies dans plusieurs projets.</a:t>
            </a:r>
          </a:p>
          <a:p>
            <a:pPr>
              <a:spcBef>
                <a:spcPts val="1200"/>
              </a:spcBef>
            </a:pPr>
            <a:r>
              <a:rPr lang="fr-FR" dirty="0" smtClean="0"/>
              <a:t>Définit les méthodes de travail technique au sein de l’équipe.</a:t>
            </a:r>
          </a:p>
          <a:p>
            <a:pPr>
              <a:spcBef>
                <a:spcPts val="1200"/>
              </a:spcBef>
            </a:pPr>
            <a:r>
              <a:rPr lang="fr-FR" dirty="0" smtClean="0"/>
              <a:t>En charge des programmeurs au niveau administratif et technique.</a:t>
            </a:r>
            <a:endParaRPr lang="fr-FR" dirty="0"/>
          </a:p>
          <a:p>
            <a:pPr>
              <a:spcBef>
                <a:spcPts val="1200"/>
              </a:spcBef>
            </a:pPr>
            <a:r>
              <a:rPr lang="fr-CA" dirty="0" smtClean="0"/>
              <a:t>S’assure de la qualité du code.</a:t>
            </a:r>
          </a:p>
          <a:p>
            <a:pPr>
              <a:spcBef>
                <a:spcPts val="1200"/>
              </a:spcBef>
            </a:pPr>
            <a:r>
              <a:rPr lang="fr-CA" dirty="0" smtClean="0"/>
              <a:t>Gère les aspects techniques </a:t>
            </a:r>
            <a:r>
              <a:rPr lang="fr-CA" dirty="0" err="1" smtClean="0"/>
              <a:t>trans</a:t>
            </a:r>
            <a:r>
              <a:rPr lang="fr-CA" dirty="0" smtClean="0"/>
              <a:t>-projets (certificats de sécurité, </a:t>
            </a:r>
            <a:r>
              <a:rPr lang="fr-CA" dirty="0" err="1" smtClean="0"/>
              <a:t>licenses</a:t>
            </a:r>
            <a:r>
              <a:rPr lang="fr-CA" dirty="0" smtClean="0"/>
              <a:t>, etc.)</a:t>
            </a:r>
            <a:endParaRPr lang="fr-CA" dirty="0"/>
          </a:p>
          <a:p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>
              <a:spcBef>
                <a:spcPts val="1200"/>
              </a:spcBef>
            </a:pPr>
            <a:r>
              <a:rPr lang="fr-FR" dirty="0"/>
              <a:t>Encadre les équipes de </a:t>
            </a:r>
            <a:r>
              <a:rPr lang="fr-FR" dirty="0" smtClean="0"/>
              <a:t>programmeurs sur un projet spécifique</a:t>
            </a:r>
          </a:p>
          <a:p>
            <a:pPr>
              <a:spcBef>
                <a:spcPts val="1200"/>
              </a:spcBef>
            </a:pPr>
            <a:r>
              <a:rPr lang="fr-FR" dirty="0" smtClean="0"/>
              <a:t>Distribue les tâches de programmation et s’assure de leur avancement</a:t>
            </a:r>
          </a:p>
          <a:p>
            <a:pPr>
              <a:spcBef>
                <a:spcPts val="1200"/>
              </a:spcBef>
            </a:pPr>
            <a:r>
              <a:rPr lang="fr-FR" dirty="0" smtClean="0"/>
              <a:t>Prend les décisions techniques spécifiques (au jour le jour)</a:t>
            </a:r>
            <a:endParaRPr lang="fr-FR" dirty="0"/>
          </a:p>
          <a:p>
            <a:pPr>
              <a:spcBef>
                <a:spcPts val="1200"/>
              </a:spcBef>
            </a:pPr>
            <a:r>
              <a:rPr lang="fr-FR" dirty="0"/>
              <a:t>Assure 3 missions principales : </a:t>
            </a:r>
          </a:p>
          <a:p>
            <a:pPr lvl="1">
              <a:spcBef>
                <a:spcPts val="1200"/>
              </a:spcBef>
            </a:pPr>
            <a:r>
              <a:rPr lang="fr-FR" dirty="0"/>
              <a:t>le pilotage des activités de développement,</a:t>
            </a:r>
          </a:p>
          <a:p>
            <a:pPr lvl="1">
              <a:spcBef>
                <a:spcPts val="1200"/>
              </a:spcBef>
            </a:pPr>
            <a:r>
              <a:rPr lang="fr-FR" dirty="0"/>
              <a:t>la gestion de la qualité des programmes utilisés,</a:t>
            </a:r>
          </a:p>
          <a:p>
            <a:pPr lvl="1">
              <a:spcBef>
                <a:spcPts val="1200"/>
              </a:spcBef>
            </a:pPr>
            <a:r>
              <a:rPr lang="fr-FR" dirty="0"/>
              <a:t>et le management des compétences des équipes.</a:t>
            </a:r>
          </a:p>
          <a:p>
            <a:pPr>
              <a:spcBef>
                <a:spcPts val="1200"/>
              </a:spcBef>
            </a:pPr>
            <a:r>
              <a:rPr lang="fr-FR" dirty="0"/>
              <a:t>Réalise les arbitrages relatifs à l’architecture et aux développements, </a:t>
            </a:r>
          </a:p>
          <a:p>
            <a:pPr>
              <a:spcBef>
                <a:spcPts val="1200"/>
              </a:spcBef>
            </a:pPr>
            <a:r>
              <a:rPr lang="fr-FR" dirty="0"/>
              <a:t>Gère le développement des fonctionnalités complexes,</a:t>
            </a:r>
          </a:p>
          <a:p>
            <a:pPr>
              <a:spcBef>
                <a:spcPts val="1200"/>
              </a:spcBef>
            </a:pPr>
            <a:r>
              <a:rPr lang="fr-FR" dirty="0"/>
              <a:t>Assure la conformité aux spécifications techniques.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18205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Métiers technologiques</a:t>
            </a:r>
            <a:endParaRPr lang="fr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Programmeur </a:t>
            </a:r>
            <a:r>
              <a:rPr lang="fr-CA" dirty="0" err="1" smtClean="0"/>
              <a:t>gameplay</a:t>
            </a:r>
            <a:endParaRPr lang="fr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CA" dirty="0" smtClean="0"/>
              <a:t>Programmeur engin</a:t>
            </a:r>
            <a:endParaRPr lang="fr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fr-FR" dirty="0" smtClean="0"/>
              <a:t>Crée tous les éléments de jeu avec lesquels le joueur interagit directement:</a:t>
            </a:r>
          </a:p>
          <a:p>
            <a:pPr lvl="1">
              <a:spcBef>
                <a:spcPts val="1200"/>
              </a:spcBef>
            </a:pPr>
            <a:r>
              <a:rPr lang="fr-FR" sz="1600" dirty="0" smtClean="0"/>
              <a:t>Interfaces</a:t>
            </a:r>
          </a:p>
          <a:p>
            <a:pPr lvl="1">
              <a:spcBef>
                <a:spcPts val="1200"/>
              </a:spcBef>
            </a:pPr>
            <a:r>
              <a:rPr lang="fr-FR" sz="1600" dirty="0" smtClean="0"/>
              <a:t>Boucles de jeux</a:t>
            </a:r>
          </a:p>
          <a:p>
            <a:pPr lvl="1">
              <a:spcBef>
                <a:spcPts val="1200"/>
              </a:spcBef>
            </a:pPr>
            <a:r>
              <a:rPr lang="fr-FR" sz="1600" dirty="0" smtClean="0"/>
              <a:t>Système de calculs</a:t>
            </a:r>
          </a:p>
          <a:p>
            <a:pPr>
              <a:spcBef>
                <a:spcPts val="1200"/>
              </a:spcBef>
            </a:pPr>
            <a:r>
              <a:rPr lang="fr-FR" dirty="0" smtClean="0"/>
              <a:t>Commente les lignes de codes et code de manière claire afin que d’autres puissent travailler avec ce code (règle pour tous les programmeurs).</a:t>
            </a:r>
          </a:p>
          <a:p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fr-FR" dirty="0" smtClean="0"/>
              <a:t>Travail sur l’engin à partir duquel le programmeur </a:t>
            </a:r>
            <a:r>
              <a:rPr lang="fr-FR" dirty="0" err="1" smtClean="0"/>
              <a:t>gameplay</a:t>
            </a:r>
            <a:r>
              <a:rPr lang="fr-FR" dirty="0" smtClean="0"/>
              <a:t> crée ses systèmes.</a:t>
            </a:r>
          </a:p>
          <a:p>
            <a:pPr>
              <a:spcBef>
                <a:spcPts val="1200"/>
              </a:spcBef>
            </a:pPr>
            <a:r>
              <a:rPr lang="fr-FR" dirty="0" smtClean="0"/>
              <a:t>Un engin peut couvrir différents éléments:</a:t>
            </a:r>
          </a:p>
          <a:p>
            <a:pPr lvl="1">
              <a:spcBef>
                <a:spcPts val="1200"/>
              </a:spcBef>
            </a:pPr>
            <a:r>
              <a:rPr lang="fr-FR" sz="1600" dirty="0" smtClean="0"/>
              <a:t>Rendu graphique</a:t>
            </a:r>
          </a:p>
          <a:p>
            <a:pPr lvl="1">
              <a:spcBef>
                <a:spcPts val="1200"/>
              </a:spcBef>
            </a:pPr>
            <a:r>
              <a:rPr lang="fr-FR" sz="1600" dirty="0" smtClean="0"/>
              <a:t>Gestion de systèmes communs d’un jeu à l’autre</a:t>
            </a:r>
          </a:p>
          <a:p>
            <a:pPr lvl="1">
              <a:spcBef>
                <a:spcPts val="1200"/>
              </a:spcBef>
            </a:pPr>
            <a:r>
              <a:rPr lang="fr-FR" sz="1600" dirty="0" smtClean="0"/>
              <a:t>Communication client/serveur</a:t>
            </a:r>
            <a:endParaRPr lang="fr-FR" sz="1600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424234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Métiers technologiques</a:t>
            </a:r>
            <a:endParaRPr lang="fr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Programmeur client/serveur</a:t>
            </a:r>
            <a:endParaRPr lang="fr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CA" dirty="0" smtClean="0"/>
              <a:t>Programmeur spécialisé</a:t>
            </a:r>
            <a:endParaRPr lang="fr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fr-CA" dirty="0" smtClean="0"/>
              <a:t>Crée les éléments de persistance et de sécurité en lien avec un produit.</a:t>
            </a:r>
          </a:p>
          <a:p>
            <a:r>
              <a:rPr lang="fr-CA" dirty="0" smtClean="0"/>
              <a:t>Crée et gère les bases de données.</a:t>
            </a:r>
          </a:p>
          <a:p>
            <a:r>
              <a:rPr lang="fr-CA" dirty="0" smtClean="0"/>
              <a:t>S’assure de la haute performance et de minimiser la communication en ligne en terme de dimension.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fr-FR" dirty="0" smtClean="0"/>
              <a:t>Spécialités au sein du domaine:</a:t>
            </a:r>
          </a:p>
          <a:p>
            <a:pPr lvl="1">
              <a:spcBef>
                <a:spcPts val="1200"/>
              </a:spcBef>
            </a:pPr>
            <a:r>
              <a:rPr lang="fr-FR" sz="1600" dirty="0" smtClean="0"/>
              <a:t>Intelligence artificielle</a:t>
            </a:r>
          </a:p>
          <a:p>
            <a:pPr lvl="1">
              <a:spcBef>
                <a:spcPts val="1200"/>
              </a:spcBef>
            </a:pPr>
            <a:r>
              <a:rPr lang="fr-FR" sz="1600" dirty="0" smtClean="0"/>
              <a:t>Outils</a:t>
            </a:r>
          </a:p>
          <a:p>
            <a:pPr lvl="1">
              <a:spcBef>
                <a:spcPts val="1200"/>
              </a:spcBef>
            </a:pPr>
            <a:r>
              <a:rPr lang="fr-FR" sz="1600" dirty="0" smtClean="0"/>
              <a:t>Physiques</a:t>
            </a:r>
          </a:p>
          <a:p>
            <a:pPr lvl="1">
              <a:spcBef>
                <a:spcPts val="1200"/>
              </a:spcBef>
            </a:pPr>
            <a:r>
              <a:rPr lang="fr-FR" sz="1600" dirty="0" smtClean="0"/>
              <a:t>Engin graphiques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29478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Métier de l’assurance qualité</a:t>
            </a:r>
            <a:endParaRPr lang="fr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Chef de projet/d’équipe</a:t>
            </a:r>
            <a:endParaRPr lang="fr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CA" dirty="0" smtClean="0"/>
              <a:t>Testeur</a:t>
            </a:r>
            <a:endParaRPr lang="fr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fr-CA" dirty="0" smtClean="0"/>
              <a:t>Gère et coordonne les différents testeurs au sein d’une équipe ou autour d’un projet particulier.</a:t>
            </a:r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fr-FR" dirty="0"/>
              <a:t>Assure l’identification et la validation des anomalies au cours du cycle de production.</a:t>
            </a:r>
          </a:p>
          <a:p>
            <a:pPr>
              <a:spcBef>
                <a:spcPts val="1200"/>
              </a:spcBef>
            </a:pPr>
            <a:r>
              <a:rPr lang="fr-FR" dirty="0" smtClean="0"/>
              <a:t>Documente les anomalies et valide leur correction.</a:t>
            </a:r>
          </a:p>
          <a:p>
            <a:pPr>
              <a:spcBef>
                <a:spcPts val="1200"/>
              </a:spcBef>
            </a:pPr>
            <a:r>
              <a:rPr lang="fr-FR" dirty="0" smtClean="0"/>
              <a:t>Commente le fun factor d’un jeu.</a:t>
            </a:r>
            <a:endParaRPr lang="fr-FR" dirty="0"/>
          </a:p>
          <a:p>
            <a:pPr marL="118872" indent="0">
              <a:spcBef>
                <a:spcPts val="1200"/>
              </a:spcBef>
              <a:buNone/>
            </a:pPr>
            <a:r>
              <a:rPr lang="fr-FR" sz="1800" i="1" dirty="0" smtClean="0"/>
              <a:t>*Spécialisation possible: QA d’engin</a:t>
            </a:r>
            <a:endParaRPr lang="fr-FR" sz="1800" i="1" dirty="0"/>
          </a:p>
        </p:txBody>
      </p:sp>
    </p:spTree>
    <p:extLst>
      <p:ext uri="{BB962C8B-B14F-4D97-AF65-F5344CB8AC3E}">
        <p14:creationId xmlns:p14="http://schemas.microsoft.com/office/powerpoint/2010/main" val="3840815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Exercice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Dessinons un organigrammes avec les postes: </a:t>
            </a:r>
            <a:r>
              <a:rPr lang="fr-CA" smtClean="0"/>
              <a:t>de mémoire.</a:t>
            </a:r>
            <a:endParaRPr lang="fr-CA" dirty="0" smtClean="0"/>
          </a:p>
          <a:p>
            <a:endParaRPr lang="fr-CA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Mobilité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Combien de temps faut-il pour devenir sénior?</a:t>
            </a:r>
            <a:endParaRPr lang="fr-CA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Mobilité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Niveaux de séniorité au sein d’un même métier ou dans l’industrie:</a:t>
            </a:r>
          </a:p>
          <a:p>
            <a:pPr marL="109728" indent="0">
              <a:buNone/>
            </a:pPr>
            <a:endParaRPr lang="fr-CA" dirty="0" smtClean="0"/>
          </a:p>
          <a:p>
            <a:pPr marL="109728" indent="0">
              <a:buNone/>
            </a:pPr>
            <a:endParaRPr lang="fr-CA" i="1" dirty="0" smtClean="0"/>
          </a:p>
          <a:p>
            <a:endParaRPr lang="fr-CA" dirty="0" smtClean="0"/>
          </a:p>
          <a:p>
            <a:pPr lvl="0"/>
            <a:endParaRPr lang="fr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885260"/>
              </p:ext>
            </p:extLst>
          </p:nvPr>
        </p:nvGraphicFramePr>
        <p:xfrm>
          <a:off x="1475656" y="3717032"/>
          <a:ext cx="609600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Junior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0 à 3 ans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Intermédiaire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3 à 6 ans</a:t>
                      </a:r>
                      <a:endParaRPr lang="fr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Sénior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6 à 10 ans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Vétéran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Plus de 10 ans</a:t>
                      </a:r>
                      <a:endParaRPr lang="fr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31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Haute direction</a:t>
            </a:r>
            <a:endParaRPr lang="fr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CA" sz="1600" dirty="0"/>
              <a:t>Président directeur général (CEO</a:t>
            </a:r>
            <a:r>
              <a:rPr lang="fr-CA" sz="1600" dirty="0" smtClean="0"/>
              <a:t>)</a:t>
            </a:r>
            <a:endParaRPr lang="fr-CA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CA" dirty="0" smtClean="0"/>
              <a:t>Directeur des finances (CFO)</a:t>
            </a:r>
            <a:endParaRPr lang="fr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fr-CA" dirty="0" smtClean="0"/>
              <a:t>Grand chef de l’entreprise.</a:t>
            </a:r>
          </a:p>
          <a:p>
            <a:r>
              <a:rPr lang="fr-CA" dirty="0" smtClean="0"/>
              <a:t>Responsable des stratégies et orientations générales:</a:t>
            </a:r>
          </a:p>
          <a:p>
            <a:pPr lvl="1"/>
            <a:r>
              <a:rPr lang="fr-CA" dirty="0" smtClean="0"/>
              <a:t>De la production</a:t>
            </a:r>
          </a:p>
          <a:p>
            <a:pPr lvl="1"/>
            <a:r>
              <a:rPr lang="fr-CA" dirty="0" smtClean="0"/>
              <a:t>Des produits</a:t>
            </a:r>
          </a:p>
          <a:p>
            <a:pPr lvl="1"/>
            <a:r>
              <a:rPr lang="fr-CA" dirty="0" smtClean="0"/>
              <a:t>De la gestions du personnel</a:t>
            </a:r>
          </a:p>
          <a:p>
            <a:r>
              <a:rPr lang="fr-CA" dirty="0" smtClean="0"/>
              <a:t>Relation avec les investisseurs et propriétaires.</a:t>
            </a:r>
          </a:p>
          <a:p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CA" dirty="0" smtClean="0"/>
              <a:t>Responsable de la rentabilité.</a:t>
            </a:r>
          </a:p>
          <a:p>
            <a:r>
              <a:rPr lang="fr-CA" dirty="0" smtClean="0"/>
              <a:t>S’assure du financement et des dépenses.</a:t>
            </a:r>
          </a:p>
          <a:p>
            <a:r>
              <a:rPr lang="fr-CA" dirty="0" smtClean="0"/>
              <a:t>Supervise les équipes de finances (service de la paie, de la facturation, etc.)</a:t>
            </a:r>
          </a:p>
        </p:txBody>
      </p:sp>
    </p:spTree>
    <p:extLst>
      <p:ext uri="{BB962C8B-B14F-4D97-AF65-F5344CB8AC3E}">
        <p14:creationId xmlns:p14="http://schemas.microsoft.com/office/powerpoint/2010/main" val="1728514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Mobilité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Promotion</a:t>
            </a:r>
          </a:p>
          <a:p>
            <a:pPr lvl="1"/>
            <a:r>
              <a:rPr lang="fr-CA" dirty="0" smtClean="0"/>
              <a:t>Performance exemplaire</a:t>
            </a:r>
          </a:p>
          <a:p>
            <a:pPr lvl="1"/>
            <a:r>
              <a:rPr lang="fr-CA" dirty="0" smtClean="0"/>
              <a:t>Capacité de leadership</a:t>
            </a:r>
          </a:p>
          <a:p>
            <a:endParaRPr lang="fr-CA" dirty="0" smtClean="0"/>
          </a:p>
          <a:p>
            <a:r>
              <a:rPr lang="fr-CA" dirty="0" smtClean="0"/>
              <a:t>Changement de corps de métiers</a:t>
            </a:r>
          </a:p>
          <a:p>
            <a:pPr lvl="1"/>
            <a:r>
              <a:rPr lang="fr-CA" dirty="0" smtClean="0"/>
              <a:t>QA, </a:t>
            </a:r>
            <a:r>
              <a:rPr lang="fr-CA" dirty="0" err="1" smtClean="0"/>
              <a:t>level</a:t>
            </a:r>
            <a:r>
              <a:rPr lang="fr-CA" dirty="0" smtClean="0"/>
              <a:t> design, intégrateur comme portes d’entrée</a:t>
            </a:r>
          </a:p>
          <a:p>
            <a:pPr lvl="1"/>
            <a:r>
              <a:rPr lang="fr-CA" dirty="0" smtClean="0"/>
              <a:t>Honnêteté à l’embauche</a:t>
            </a:r>
          </a:p>
          <a:p>
            <a:endParaRPr lang="fr-CA" dirty="0" smtClean="0"/>
          </a:p>
          <a:p>
            <a:pPr lvl="0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46370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Le vocabulaire</a:t>
            </a:r>
            <a:endParaRPr lang="fr-CA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RACI </a:t>
            </a:r>
            <a:r>
              <a:rPr lang="fr-CA" dirty="0" err="1" smtClean="0"/>
              <a:t>Chart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000" b="1" dirty="0"/>
              <a:t>RACI</a:t>
            </a:r>
            <a:r>
              <a:rPr lang="fr-CA" sz="2000" dirty="0"/>
              <a:t> </a:t>
            </a:r>
            <a:r>
              <a:rPr lang="fr-CA" sz="2000" dirty="0" smtClean="0"/>
              <a:t>: charte représentant le partage des responsabilités selon les rôles de chacun.</a:t>
            </a:r>
          </a:p>
          <a:p>
            <a:r>
              <a:rPr lang="fr-CA" sz="2000" dirty="0" smtClean="0"/>
              <a:t>Matrice de l’organisation du travail en fonction du partage de l’information et des chaînes de décision.</a:t>
            </a:r>
          </a:p>
          <a:p>
            <a:pPr lvl="0"/>
            <a:endParaRPr lang="fr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180982"/>
              </p:ext>
            </p:extLst>
          </p:nvPr>
        </p:nvGraphicFramePr>
        <p:xfrm>
          <a:off x="1691680" y="3789040"/>
          <a:ext cx="6840760" cy="254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4096"/>
                <a:gridCol w="2664296"/>
                <a:gridCol w="3312368"/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R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Responsible</a:t>
                      </a:r>
                      <a:r>
                        <a:rPr lang="fr-CA" dirty="0" smtClean="0"/>
                        <a:t> (Réalisateur)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sz="1400" dirty="0" smtClean="0"/>
                        <a:t>Réalise</a:t>
                      </a:r>
                      <a:r>
                        <a:rPr lang="fr-CA" sz="1400" baseline="0" dirty="0" smtClean="0"/>
                        <a:t> l’action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sz="1400" baseline="0" dirty="0" smtClean="0"/>
                        <a:t>Chaque action nécessite un R</a:t>
                      </a:r>
                      <a:endParaRPr lang="fr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A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Accountable</a:t>
                      </a:r>
                      <a:r>
                        <a:rPr lang="fr-CA" dirty="0" smtClean="0"/>
                        <a:t> (Imputable)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sz="1400" dirty="0" smtClean="0"/>
                        <a:t>Sous-traite les actions aux 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sz="1400" dirty="0" smtClean="0"/>
                        <a:t>Prend</a:t>
                      </a:r>
                      <a:r>
                        <a:rPr lang="fr-CA" sz="1400" baseline="0" dirty="0" smtClean="0"/>
                        <a:t> les décisions finales</a:t>
                      </a:r>
                      <a:endParaRPr lang="fr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C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Consulted</a:t>
                      </a:r>
                      <a:r>
                        <a:rPr lang="fr-CA" dirty="0" smtClean="0"/>
                        <a:t> (Consulté)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sz="1400" dirty="0" smtClean="0"/>
                        <a:t>Donne leur avis</a:t>
                      </a:r>
                      <a:r>
                        <a:rPr lang="fr-CA" sz="1400" baseline="0" dirty="0" smtClean="0"/>
                        <a:t> sur les décisions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sz="1400" baseline="0" dirty="0" smtClean="0"/>
                        <a:t>La consultation est obligatoire</a:t>
                      </a:r>
                      <a:endParaRPr lang="fr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I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err="1" smtClean="0"/>
                        <a:t>Informed</a:t>
                      </a:r>
                      <a:r>
                        <a:rPr lang="fr-CA" dirty="0" smtClean="0"/>
                        <a:t> (Informé)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sz="1400" dirty="0" smtClean="0"/>
                        <a:t>Mis en CC</a:t>
                      </a:r>
                      <a:endParaRPr lang="fr-CA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 smtClean="0"/>
                        <a:t>V et S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dirty="0" smtClean="0"/>
                        <a:t>Validateur</a:t>
                      </a:r>
                      <a:r>
                        <a:rPr lang="fr-CA" baseline="0" dirty="0" smtClean="0"/>
                        <a:t> et Signataire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sz="1400" dirty="0" smtClean="0"/>
                        <a:t>Validation de l’autorité de A.</a:t>
                      </a:r>
                      <a:endParaRPr lang="fr-CA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753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Exercice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fr-CA" dirty="0" smtClean="0"/>
              <a:t>Construire une RACI </a:t>
            </a:r>
            <a:r>
              <a:rPr lang="fr-CA" dirty="0" err="1" smtClean="0"/>
              <a:t>chart</a:t>
            </a:r>
            <a:r>
              <a:rPr lang="fr-CA" dirty="0" smtClean="0"/>
              <a:t> avec les postes et les catégories suivantes:</a:t>
            </a:r>
          </a:p>
          <a:p>
            <a:pPr lvl="1">
              <a:buFont typeface="Arial" pitchFamily="34" charset="0"/>
              <a:buChar char="•"/>
            </a:pPr>
            <a:r>
              <a:rPr lang="fr-CA" dirty="0" smtClean="0"/>
              <a:t>Client, chargé de projet, concepteur de jeu, programmeur chef, programmeur, artiste 2D, animateur 2D, QA, concepteur sonore</a:t>
            </a:r>
          </a:p>
          <a:p>
            <a:pPr lvl="1">
              <a:buFont typeface="Arial" pitchFamily="34" charset="0"/>
              <a:buChar char="•"/>
            </a:pPr>
            <a:r>
              <a:rPr lang="fr-CA" dirty="0" smtClean="0"/>
              <a:t>Concept du jeu, interface, effets sonores, musiques, code, décors, animations, personnages, budget.</a:t>
            </a:r>
            <a:endParaRPr lang="fr-CA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Pipeline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fr-CA" dirty="0" smtClean="0"/>
              <a:t>Principe d’une ligne de montage, de tuyau:</a:t>
            </a:r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fr-CA" dirty="0" smtClean="0"/>
              <a:t>Étapes </a:t>
            </a:r>
            <a:r>
              <a:rPr lang="fr-CA" dirty="0"/>
              <a:t>de production du jeu </a:t>
            </a:r>
            <a:r>
              <a:rPr lang="fr-CA" dirty="0" smtClean="0"/>
              <a:t>vidéo</a:t>
            </a:r>
            <a:endParaRPr lang="fr-CA" dirty="0"/>
          </a:p>
          <a:p>
            <a:pPr marL="349250" lvl="1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fr-CA" dirty="0" smtClean="0"/>
              <a:t>			OU </a:t>
            </a:r>
          </a:p>
          <a:p>
            <a:pPr marL="806450" lvl="1" indent="-457200">
              <a:lnSpc>
                <a:spcPct val="150000"/>
              </a:lnSpc>
              <a:spcBef>
                <a:spcPts val="1200"/>
              </a:spcBef>
            </a:pPr>
            <a:r>
              <a:rPr lang="fr-CA" dirty="0" smtClean="0"/>
              <a:t>Structure </a:t>
            </a:r>
            <a:r>
              <a:rPr lang="fr-CA" dirty="0"/>
              <a:t>du flux de travail (workflow)</a:t>
            </a:r>
          </a:p>
          <a:p>
            <a:pPr marL="109728" indent="0">
              <a:buNone/>
            </a:pPr>
            <a:endParaRPr lang="fr-CA" i="1" dirty="0" smtClean="0"/>
          </a:p>
          <a:p>
            <a:endParaRPr lang="fr-CA" dirty="0" smtClean="0"/>
          </a:p>
          <a:p>
            <a:pPr lvl="0"/>
            <a:endParaRPr lang="fr-CA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1907704" y="5229200"/>
          <a:ext cx="4632176" cy="1383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9062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Conception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fr-CA" sz="2400" dirty="0" smtClean="0"/>
              <a:t>Point </a:t>
            </a:r>
            <a:r>
              <a:rPr lang="fr-CA" sz="2400" dirty="0"/>
              <a:t>de départ de tout projet de jeu vidéo.</a:t>
            </a:r>
          </a:p>
          <a:p>
            <a:pPr>
              <a:spcBef>
                <a:spcPts val="1200"/>
              </a:spcBef>
            </a:pPr>
            <a:r>
              <a:rPr lang="fr-CA" sz="2400" dirty="0" smtClean="0"/>
              <a:t>Création de l’idée de base (à partir d’une idée)</a:t>
            </a:r>
            <a:endParaRPr lang="fr-FR" sz="2400" dirty="0"/>
          </a:p>
          <a:p>
            <a:pPr>
              <a:spcBef>
                <a:spcPts val="1200"/>
              </a:spcBef>
            </a:pPr>
            <a:r>
              <a:rPr lang="fr-FR" sz="2400" dirty="0"/>
              <a:t>Création de documents présentables à </a:t>
            </a:r>
            <a:r>
              <a:rPr lang="fr-FR" sz="2400" dirty="0" smtClean="0"/>
              <a:t>l’éditorial:</a:t>
            </a:r>
            <a:endParaRPr lang="fr-FR" sz="2400" dirty="0"/>
          </a:p>
          <a:p>
            <a:pPr lvl="1">
              <a:spcBef>
                <a:spcPts val="1200"/>
              </a:spcBef>
            </a:pPr>
            <a:r>
              <a:rPr lang="fr-FR" sz="2400" dirty="0"/>
              <a:t>Références, synopsis (plus ou moins poussé), documents de design, de </a:t>
            </a:r>
            <a:r>
              <a:rPr lang="fr-FR" sz="2400" dirty="0" err="1"/>
              <a:t>gameplay</a:t>
            </a:r>
            <a:r>
              <a:rPr lang="fr-FR" sz="2400" dirty="0"/>
              <a:t>, de références visuelles... </a:t>
            </a:r>
            <a:endParaRPr lang="fr-CA" sz="200" dirty="0"/>
          </a:p>
          <a:p>
            <a:pPr>
              <a:spcBef>
                <a:spcPts val="1200"/>
              </a:spcBef>
            </a:pPr>
            <a:r>
              <a:rPr lang="fr-FR" sz="2400" dirty="0" smtClean="0"/>
              <a:t>Peut </a:t>
            </a:r>
            <a:r>
              <a:rPr lang="fr-FR" sz="2400" dirty="0"/>
              <a:t>y avoir une estimation d'un budget et d'un temps de production</a:t>
            </a:r>
            <a:r>
              <a:rPr lang="fr-FR" sz="2400" dirty="0" smtClean="0"/>
              <a:t>.</a:t>
            </a:r>
            <a:endParaRPr lang="fr-FR" sz="2400" dirty="0"/>
          </a:p>
          <a:p>
            <a:endParaRPr lang="fr-CA" i="1" dirty="0" smtClean="0"/>
          </a:p>
          <a:p>
            <a:endParaRPr lang="fr-CA" dirty="0" smtClean="0"/>
          </a:p>
          <a:p>
            <a:pPr lvl="0"/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98736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Preproduction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109728" indent="0">
              <a:spcBef>
                <a:spcPts val="1200"/>
              </a:spcBef>
              <a:buNone/>
            </a:pPr>
            <a:r>
              <a:rPr lang="fr-CA" sz="9600" dirty="0"/>
              <a:t>Étape de préparation à la production: toutes les questions doivent trouver réponse, toutes les incertitudes doivent être éclaircies, tous les processus définis.</a:t>
            </a:r>
          </a:p>
          <a:p>
            <a:pPr>
              <a:spcBef>
                <a:spcPts val="1200"/>
              </a:spcBef>
            </a:pPr>
            <a:r>
              <a:rPr lang="fr-CA" sz="9600" dirty="0" smtClean="0"/>
              <a:t>Tâches de gestion:</a:t>
            </a:r>
            <a:endParaRPr lang="fr-CA" sz="9600" dirty="0"/>
          </a:p>
          <a:p>
            <a:pPr lvl="1">
              <a:spcBef>
                <a:spcPts val="1200"/>
              </a:spcBef>
            </a:pPr>
            <a:r>
              <a:rPr lang="fr-CA" sz="7200" dirty="0"/>
              <a:t>Constitution de l’équipe</a:t>
            </a:r>
          </a:p>
          <a:p>
            <a:pPr lvl="1">
              <a:spcBef>
                <a:spcPts val="1200"/>
              </a:spcBef>
            </a:pPr>
            <a:r>
              <a:rPr lang="fr-CA" sz="7200" dirty="0"/>
              <a:t>Établissement des méthodes de travail et de communication</a:t>
            </a:r>
          </a:p>
          <a:p>
            <a:pPr lvl="1">
              <a:spcBef>
                <a:spcPts val="1200"/>
              </a:spcBef>
            </a:pPr>
            <a:r>
              <a:rPr lang="fr-CA" sz="7200" dirty="0"/>
              <a:t>Idéation et identification des éléments de </a:t>
            </a:r>
            <a:r>
              <a:rPr lang="fr-CA" sz="7200" dirty="0" err="1"/>
              <a:t>gameplay</a:t>
            </a:r>
            <a:r>
              <a:rPr lang="fr-CA" sz="7200" dirty="0"/>
              <a:t> inconnus et prototypés</a:t>
            </a:r>
          </a:p>
          <a:p>
            <a:pPr lvl="1">
              <a:spcBef>
                <a:spcPts val="1200"/>
              </a:spcBef>
            </a:pPr>
            <a:r>
              <a:rPr lang="fr-CA" sz="7200" dirty="0"/>
              <a:t>Identification des risques de production</a:t>
            </a:r>
          </a:p>
          <a:p>
            <a:pPr marL="685800" lvl="2" indent="0">
              <a:spcBef>
                <a:spcPts val="1200"/>
              </a:spcBef>
              <a:buNone/>
            </a:pPr>
            <a:endParaRPr lang="fr-CA" i="1" dirty="0"/>
          </a:p>
          <a:p>
            <a:pPr lvl="1">
              <a:spcBef>
                <a:spcPts val="1200"/>
              </a:spcBef>
            </a:pPr>
            <a:endParaRPr lang="fr-CA" i="1" dirty="0"/>
          </a:p>
          <a:p>
            <a:pPr lvl="1">
              <a:spcBef>
                <a:spcPts val="1200"/>
              </a:spcBef>
            </a:pPr>
            <a:endParaRPr lang="fr-FR" b="1" i="1" dirty="0"/>
          </a:p>
        </p:txBody>
      </p:sp>
      <p:graphicFrame>
        <p:nvGraphicFramePr>
          <p:cNvPr id="4" name="Diagramme 3"/>
          <p:cNvGraphicFramePr/>
          <p:nvPr/>
        </p:nvGraphicFramePr>
        <p:xfrm>
          <a:off x="6084168" y="4869160"/>
          <a:ext cx="2507940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6895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Preproduction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spcBef>
                <a:spcPts val="1200"/>
              </a:spcBef>
            </a:pPr>
            <a:r>
              <a:rPr lang="fr-CA" sz="7200" dirty="0" smtClean="0"/>
              <a:t>Documentation </a:t>
            </a:r>
            <a:r>
              <a:rPr lang="fr-CA" sz="7200" dirty="0"/>
              <a:t>des bases du projet:</a:t>
            </a:r>
          </a:p>
          <a:p>
            <a:pPr lvl="1">
              <a:spcBef>
                <a:spcPts val="1200"/>
              </a:spcBef>
            </a:pPr>
            <a:r>
              <a:rPr lang="fr-FR" sz="6400" dirty="0"/>
              <a:t>Game Design Document (le jeu</a:t>
            </a:r>
            <a:r>
              <a:rPr lang="fr-FR" sz="6400" dirty="0" smtClean="0"/>
              <a:t>)</a:t>
            </a:r>
            <a:endParaRPr lang="fr-FR" sz="6400" dirty="0"/>
          </a:p>
          <a:p>
            <a:pPr lvl="1">
              <a:spcBef>
                <a:spcPts val="1200"/>
              </a:spcBef>
            </a:pPr>
            <a:r>
              <a:rPr lang="en-US" sz="6400" dirty="0" err="1"/>
              <a:t>Charte</a:t>
            </a:r>
            <a:r>
              <a:rPr lang="en-US" sz="6400" dirty="0"/>
              <a:t>/bible </a:t>
            </a:r>
            <a:r>
              <a:rPr lang="en-US" sz="6400" dirty="0" err="1"/>
              <a:t>graphique</a:t>
            </a:r>
            <a:r>
              <a:rPr lang="en-US" sz="6400" dirty="0"/>
              <a:t> (le </a:t>
            </a:r>
            <a:r>
              <a:rPr lang="en-US" sz="6400" dirty="0" err="1"/>
              <a:t>visuel</a:t>
            </a:r>
            <a:r>
              <a:rPr lang="en-US" sz="6400" dirty="0" smtClean="0"/>
              <a:t>)</a:t>
            </a:r>
            <a:endParaRPr lang="en-US" sz="6400" dirty="0"/>
          </a:p>
          <a:p>
            <a:pPr lvl="1">
              <a:spcBef>
                <a:spcPts val="1200"/>
              </a:spcBef>
            </a:pPr>
            <a:r>
              <a:rPr lang="en-US" sz="6400" dirty="0" err="1"/>
              <a:t>Charte</a:t>
            </a:r>
            <a:r>
              <a:rPr lang="en-US" sz="6400" dirty="0"/>
              <a:t> </a:t>
            </a:r>
            <a:r>
              <a:rPr lang="en-US" sz="6400" dirty="0" err="1"/>
              <a:t>sonore</a:t>
            </a:r>
            <a:r>
              <a:rPr lang="en-US" sz="6400" dirty="0"/>
              <a:t> (la </a:t>
            </a:r>
            <a:r>
              <a:rPr lang="en-US" sz="6400" dirty="0" err="1"/>
              <a:t>musique</a:t>
            </a:r>
            <a:r>
              <a:rPr lang="en-US" sz="6400" dirty="0"/>
              <a:t>, les sons, </a:t>
            </a:r>
            <a:r>
              <a:rPr lang="en-US" sz="6400" dirty="0" err="1"/>
              <a:t>etc</a:t>
            </a:r>
            <a:r>
              <a:rPr lang="en-US" sz="6400" dirty="0"/>
              <a:t>) </a:t>
            </a:r>
          </a:p>
          <a:p>
            <a:pPr lvl="1">
              <a:spcBef>
                <a:spcPts val="1200"/>
              </a:spcBef>
            </a:pPr>
            <a:r>
              <a:rPr lang="en-US" sz="6400" dirty="0"/>
              <a:t>Backlog (journal de </a:t>
            </a:r>
            <a:r>
              <a:rPr lang="en-US" sz="6400" dirty="0" err="1"/>
              <a:t>tâches</a:t>
            </a:r>
            <a:r>
              <a:rPr lang="en-US" sz="6400" dirty="0"/>
              <a:t>)</a:t>
            </a:r>
            <a:endParaRPr lang="fr-CA" sz="6400" dirty="0"/>
          </a:p>
          <a:p>
            <a:pPr lvl="1">
              <a:spcBef>
                <a:spcPts val="1200"/>
              </a:spcBef>
            </a:pPr>
            <a:r>
              <a:rPr lang="fr-CA" sz="6400" dirty="0"/>
              <a:t>Période de prototypage (du proto papier au FPP en passant par les preuves de concepts)</a:t>
            </a:r>
          </a:p>
          <a:p>
            <a:pPr>
              <a:spcBef>
                <a:spcPts val="1200"/>
              </a:spcBef>
            </a:pPr>
            <a:r>
              <a:rPr lang="fr-CA" sz="7200" dirty="0"/>
              <a:t>Processus et méthodes:</a:t>
            </a:r>
          </a:p>
          <a:p>
            <a:pPr lvl="1">
              <a:spcBef>
                <a:spcPts val="1200"/>
              </a:spcBef>
            </a:pPr>
            <a:r>
              <a:rPr lang="fr-CA" sz="6400" dirty="0"/>
              <a:t>Choix de technologies (engin, </a:t>
            </a:r>
            <a:r>
              <a:rPr lang="fr-CA" sz="6400" dirty="0" err="1"/>
              <a:t>nomanclature</a:t>
            </a:r>
            <a:r>
              <a:rPr lang="fr-CA" sz="6400" dirty="0"/>
              <a:t>, </a:t>
            </a:r>
            <a:r>
              <a:rPr lang="fr-CA" sz="6400" dirty="0" err="1"/>
              <a:t>versionning</a:t>
            </a:r>
            <a:r>
              <a:rPr lang="fr-CA" sz="6400" dirty="0"/>
              <a:t>, etc.)</a:t>
            </a:r>
          </a:p>
          <a:p>
            <a:pPr lvl="1">
              <a:spcBef>
                <a:spcPts val="1200"/>
              </a:spcBef>
            </a:pPr>
            <a:r>
              <a:rPr lang="fr-CA" sz="6400" dirty="0"/>
              <a:t>Méthode de communication (wiki, </a:t>
            </a:r>
            <a:r>
              <a:rPr lang="fr-CA" sz="6400" dirty="0" err="1"/>
              <a:t>google</a:t>
            </a:r>
            <a:r>
              <a:rPr lang="fr-CA" sz="6400" dirty="0"/>
              <a:t> doc, etc.)</a:t>
            </a:r>
          </a:p>
          <a:p>
            <a:pPr lvl="1">
              <a:spcBef>
                <a:spcPts val="1200"/>
              </a:spcBef>
            </a:pPr>
            <a:r>
              <a:rPr lang="fr-CA" sz="6400" dirty="0"/>
              <a:t>Outils de production</a:t>
            </a:r>
          </a:p>
          <a:p>
            <a:pPr lvl="1">
              <a:spcBef>
                <a:spcPts val="1200"/>
              </a:spcBef>
            </a:pPr>
            <a:r>
              <a:rPr lang="fr-CA" sz="6400" dirty="0"/>
              <a:t>Stratégie post-lancement et choix marketing</a:t>
            </a:r>
          </a:p>
          <a:p>
            <a:pPr lvl="1">
              <a:spcBef>
                <a:spcPts val="1200"/>
              </a:spcBef>
            </a:pPr>
            <a:r>
              <a:rPr lang="fr-CA" sz="6400" dirty="0"/>
              <a:t>Préparation du pipeline de production</a:t>
            </a:r>
          </a:p>
          <a:p>
            <a:pPr marL="685800" lvl="2" indent="0">
              <a:spcBef>
                <a:spcPts val="1200"/>
              </a:spcBef>
              <a:buNone/>
            </a:pPr>
            <a:endParaRPr lang="fr-CA" i="1" dirty="0"/>
          </a:p>
          <a:p>
            <a:pPr lvl="1">
              <a:spcBef>
                <a:spcPts val="1200"/>
              </a:spcBef>
            </a:pPr>
            <a:endParaRPr lang="fr-CA" i="1" dirty="0"/>
          </a:p>
          <a:p>
            <a:pPr lvl="1">
              <a:spcBef>
                <a:spcPts val="1200"/>
              </a:spcBef>
            </a:pPr>
            <a:endParaRPr lang="fr-FR" b="1" i="1" dirty="0"/>
          </a:p>
        </p:txBody>
      </p:sp>
    </p:spTree>
    <p:extLst>
      <p:ext uri="{BB962C8B-B14F-4D97-AF65-F5344CB8AC3E}">
        <p14:creationId xmlns:p14="http://schemas.microsoft.com/office/powerpoint/2010/main" val="228236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Production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365760" lvl="1" indent="-256032">
              <a:spcBef>
                <a:spcPts val="1200"/>
              </a:spcBef>
              <a:buClr>
                <a:schemeClr val="accent3"/>
              </a:buClr>
            </a:pPr>
            <a:r>
              <a:rPr lang="fr-FR" sz="7200" dirty="0" smtClean="0">
                <a:solidFill>
                  <a:schemeClr val="tx1"/>
                </a:solidFill>
              </a:rPr>
              <a:t>La production est l’atteinte d’une vitesse de croisière.</a:t>
            </a:r>
          </a:p>
          <a:p>
            <a:pPr marL="365760" lvl="1" indent="-256032">
              <a:spcBef>
                <a:spcPts val="1200"/>
              </a:spcBef>
              <a:buClr>
                <a:schemeClr val="accent3"/>
              </a:buClr>
            </a:pPr>
            <a:r>
              <a:rPr lang="fr-FR" sz="7200" dirty="0" smtClean="0">
                <a:solidFill>
                  <a:schemeClr val="tx1"/>
                </a:solidFill>
              </a:rPr>
              <a:t>On ne se pose plus la question « comment le faire »; on le fait</a:t>
            </a:r>
          </a:p>
          <a:p>
            <a:pPr marL="365760" lvl="1" indent="-256032">
              <a:spcBef>
                <a:spcPts val="1200"/>
              </a:spcBef>
              <a:buClr>
                <a:schemeClr val="accent3"/>
              </a:buClr>
            </a:pPr>
            <a:r>
              <a:rPr lang="fr-FR" sz="7200" dirty="0" smtClean="0">
                <a:solidFill>
                  <a:schemeClr val="tx1"/>
                </a:solidFill>
              </a:rPr>
              <a:t>Règles de bases:</a:t>
            </a:r>
          </a:p>
          <a:p>
            <a:pPr lvl="1">
              <a:spcBef>
                <a:spcPts val="1200"/>
              </a:spcBef>
            </a:pPr>
            <a:r>
              <a:rPr lang="fr-FR" sz="6400" dirty="0" err="1" smtClean="0"/>
              <a:t>Builds</a:t>
            </a:r>
            <a:r>
              <a:rPr lang="fr-FR" sz="6400" dirty="0" smtClean="0"/>
              <a:t> réguliers</a:t>
            </a:r>
          </a:p>
          <a:p>
            <a:pPr lvl="1">
              <a:spcBef>
                <a:spcPts val="1200"/>
              </a:spcBef>
            </a:pPr>
            <a:r>
              <a:rPr lang="fr-FR" sz="6400" dirty="0" smtClean="0"/>
              <a:t>Mise à jour d’une liste de corrections</a:t>
            </a:r>
          </a:p>
          <a:p>
            <a:pPr lvl="1">
              <a:spcBef>
                <a:spcPts val="1200"/>
              </a:spcBef>
            </a:pPr>
            <a:r>
              <a:rPr lang="fr-FR" sz="6400" dirty="0" smtClean="0"/>
              <a:t>Planification serrée des échéances (deadlines)</a:t>
            </a:r>
          </a:p>
          <a:p>
            <a:pPr lvl="1">
              <a:spcBef>
                <a:spcPts val="1200"/>
              </a:spcBef>
            </a:pPr>
            <a:r>
              <a:rPr lang="fr-FR" sz="6400" dirty="0" smtClean="0"/>
              <a:t>Respect des plans de </a:t>
            </a:r>
            <a:r>
              <a:rPr lang="fr-FR" sz="6400" dirty="0" err="1" smtClean="0"/>
              <a:t>préproduction</a:t>
            </a:r>
            <a:r>
              <a:rPr lang="fr-FR" sz="6400" dirty="0" smtClean="0"/>
              <a:t>: tout encart doit avoir des motifs sérieux</a:t>
            </a:r>
          </a:p>
          <a:p>
            <a:pPr marL="365760" lvl="1" indent="-256032">
              <a:spcBef>
                <a:spcPts val="1200"/>
              </a:spcBef>
              <a:buClr>
                <a:schemeClr val="accent3"/>
              </a:buClr>
            </a:pPr>
            <a:r>
              <a:rPr lang="fr-FR" sz="7200" dirty="0" smtClean="0">
                <a:solidFill>
                  <a:schemeClr val="tx1"/>
                </a:solidFill>
              </a:rPr>
              <a:t>Création de contenu se fait ici basée sur les modèles</a:t>
            </a:r>
          </a:p>
          <a:p>
            <a:pPr marL="365760" lvl="1" indent="-256032">
              <a:spcBef>
                <a:spcPts val="1200"/>
              </a:spcBef>
              <a:buClr>
                <a:schemeClr val="accent3"/>
              </a:buClr>
            </a:pPr>
            <a:r>
              <a:rPr lang="fr-FR" sz="7200" dirty="0" smtClean="0">
                <a:solidFill>
                  <a:schemeClr val="tx1"/>
                </a:solidFill>
              </a:rPr>
              <a:t>Outils d’intégration (prioritaire)</a:t>
            </a:r>
          </a:p>
          <a:p>
            <a:pPr lvl="1">
              <a:spcBef>
                <a:spcPts val="1200"/>
              </a:spcBef>
            </a:pPr>
            <a:r>
              <a:rPr lang="fr-FR" sz="6400" dirty="0" smtClean="0"/>
              <a:t>Visuel</a:t>
            </a:r>
          </a:p>
          <a:p>
            <a:pPr lvl="1">
              <a:spcBef>
                <a:spcPts val="1200"/>
              </a:spcBef>
            </a:pPr>
            <a:r>
              <a:rPr lang="fr-FR" sz="6400" dirty="0" smtClean="0"/>
              <a:t>Niveaux</a:t>
            </a:r>
          </a:p>
          <a:p>
            <a:pPr lvl="1">
              <a:spcBef>
                <a:spcPts val="1200"/>
              </a:spcBef>
            </a:pPr>
            <a:r>
              <a:rPr lang="fr-FR" sz="6400" dirty="0" smtClean="0"/>
              <a:t>Sons</a:t>
            </a:r>
          </a:p>
        </p:txBody>
      </p:sp>
      <p:graphicFrame>
        <p:nvGraphicFramePr>
          <p:cNvPr id="4" name="Diagramme 3"/>
          <p:cNvGraphicFramePr/>
          <p:nvPr/>
        </p:nvGraphicFramePr>
        <p:xfrm>
          <a:off x="6300192" y="4941168"/>
          <a:ext cx="2507940" cy="167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15392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Étapes (</a:t>
            </a:r>
            <a:r>
              <a:rPr lang="fr-CA" dirty="0" err="1" smtClean="0"/>
              <a:t>milestones</a:t>
            </a:r>
            <a:r>
              <a:rPr lang="fr-CA" dirty="0" smtClean="0"/>
              <a:t>)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Pitch</a:t>
            </a:r>
            <a:endParaRPr lang="fr-CA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CA" dirty="0" smtClean="0"/>
              <a:t>Kick Off</a:t>
            </a:r>
            <a:endParaRPr lang="fr-CA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fr-CA" dirty="0" smtClean="0"/>
              <a:t>Étape de création</a:t>
            </a:r>
          </a:p>
          <a:p>
            <a:r>
              <a:rPr lang="fr-CA" dirty="0" smtClean="0"/>
              <a:t>Réponse à une requête client ou proposition interne</a:t>
            </a:r>
          </a:p>
          <a:p>
            <a:r>
              <a:rPr lang="fr-CA" dirty="0" smtClean="0"/>
              <a:t>Idée de haut niveau</a:t>
            </a:r>
          </a:p>
          <a:p>
            <a:r>
              <a:rPr lang="fr-CA" dirty="0" smtClean="0"/>
              <a:t>Maquette du visuel</a:t>
            </a:r>
          </a:p>
          <a:p>
            <a:r>
              <a:rPr lang="fr-CA" dirty="0" smtClean="0"/>
              <a:t>Initie ou intègre le travail sur </a:t>
            </a:r>
            <a:r>
              <a:rPr lang="fr-CA" dirty="0" err="1" smtClean="0"/>
              <a:t>Core</a:t>
            </a:r>
            <a:r>
              <a:rPr lang="fr-CA" dirty="0" smtClean="0"/>
              <a:t> Game </a:t>
            </a:r>
            <a:r>
              <a:rPr lang="fr-CA" dirty="0" err="1" smtClean="0"/>
              <a:t>Loop</a:t>
            </a:r>
            <a:endParaRPr lang="fr-CA" dirty="0" smtClean="0"/>
          </a:p>
          <a:p>
            <a:endParaRPr lang="fr-CA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CA" dirty="0" smtClean="0"/>
              <a:t>Démarrage de projet</a:t>
            </a:r>
          </a:p>
          <a:p>
            <a:r>
              <a:rPr lang="fr-CA" dirty="0" smtClean="0"/>
              <a:t>Peut-être répété à chaque étape</a:t>
            </a:r>
          </a:p>
          <a:p>
            <a:r>
              <a:rPr lang="fr-CA" dirty="0" smtClean="0"/>
              <a:t>Rencontre entre l’équipe et les initiateurs de projet</a:t>
            </a:r>
          </a:p>
          <a:p>
            <a:r>
              <a:rPr lang="fr-CA" dirty="0" smtClean="0"/>
              <a:t>Transmission de la vision et objectifs du projet</a:t>
            </a:r>
            <a:endParaRPr lang="fr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Haute direction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CA" sz="1600" dirty="0"/>
              <a:t>Directeur des opérations (COO)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lvl="0"/>
            <a:r>
              <a:rPr lang="fr-CA" sz="1600" dirty="0"/>
              <a:t>Directeur des technologies (CTO)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r>
              <a:rPr lang="fr-CA" dirty="0" smtClean="0"/>
              <a:t>Chef des opérations.</a:t>
            </a:r>
          </a:p>
          <a:p>
            <a:r>
              <a:rPr lang="fr-CA" dirty="0" smtClean="0"/>
              <a:t>Supervise le suivi des contrats et ententes.</a:t>
            </a:r>
          </a:p>
          <a:p>
            <a:r>
              <a:rPr lang="fr-CA" dirty="0" smtClean="0"/>
              <a:t>Supervise les relations clients.</a:t>
            </a:r>
          </a:p>
          <a:p>
            <a:r>
              <a:rPr lang="fr-CA" dirty="0" smtClean="0"/>
              <a:t>Responsable de l’implémentation des stratégies d’entreprise.</a:t>
            </a:r>
          </a:p>
          <a:p>
            <a:r>
              <a:rPr lang="fr-CA" dirty="0" smtClean="0"/>
              <a:t>Responsable de la main d’œuvre.</a:t>
            </a:r>
          </a:p>
          <a:p>
            <a:r>
              <a:rPr lang="fr-CA" dirty="0" smtClean="0"/>
              <a:t>A souvent à sa charge les équipes de développement des affaires (ventes) et légales.</a:t>
            </a:r>
          </a:p>
          <a:p>
            <a:endParaRPr lang="fr-CA" dirty="0" smtClean="0"/>
          </a:p>
          <a:p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CA" dirty="0" smtClean="0"/>
              <a:t>Responsable des choix technologiques de l’entreprise.</a:t>
            </a:r>
          </a:p>
          <a:p>
            <a:r>
              <a:rPr lang="fr-CA" dirty="0" smtClean="0"/>
              <a:t>Responsable du développement des compétences techniques.</a:t>
            </a:r>
          </a:p>
          <a:p>
            <a:r>
              <a:rPr lang="fr-CA" dirty="0" smtClean="0"/>
              <a:t>Responsable des équipes engins.</a:t>
            </a:r>
          </a:p>
        </p:txBody>
      </p:sp>
    </p:spTree>
    <p:extLst>
      <p:ext uri="{BB962C8B-B14F-4D97-AF65-F5344CB8AC3E}">
        <p14:creationId xmlns:p14="http://schemas.microsoft.com/office/powerpoint/2010/main" val="3702944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Étapes (</a:t>
            </a:r>
            <a:r>
              <a:rPr lang="fr-CA" dirty="0" err="1" smtClean="0"/>
              <a:t>milestones</a:t>
            </a:r>
            <a:r>
              <a:rPr lang="fr-CA" dirty="0" smtClean="0"/>
              <a:t>)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First </a:t>
            </a:r>
            <a:r>
              <a:rPr lang="fr-CA" dirty="0" err="1" smtClean="0"/>
              <a:t>playable</a:t>
            </a:r>
            <a:endParaRPr lang="fr-CA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CA" dirty="0" smtClean="0"/>
              <a:t>First </a:t>
            </a:r>
            <a:r>
              <a:rPr lang="fr-CA" dirty="0" err="1" smtClean="0"/>
              <a:t>playable</a:t>
            </a:r>
            <a:r>
              <a:rPr lang="fr-CA" dirty="0" smtClean="0"/>
              <a:t> </a:t>
            </a:r>
            <a:r>
              <a:rPr lang="fr-CA" dirty="0" err="1" smtClean="0"/>
              <a:t>publishable</a:t>
            </a:r>
            <a:endParaRPr lang="fr-CA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fr-CA" dirty="0" smtClean="0"/>
              <a:t>Focus sur le </a:t>
            </a:r>
            <a:r>
              <a:rPr lang="fr-CA" dirty="0" err="1" smtClean="0"/>
              <a:t>core</a:t>
            </a:r>
            <a:r>
              <a:rPr lang="fr-CA" dirty="0" smtClean="0"/>
              <a:t> </a:t>
            </a:r>
            <a:r>
              <a:rPr lang="fr-CA" dirty="0" err="1" smtClean="0"/>
              <a:t>game</a:t>
            </a:r>
            <a:r>
              <a:rPr lang="fr-CA" dirty="0" smtClean="0"/>
              <a:t> </a:t>
            </a:r>
            <a:r>
              <a:rPr lang="fr-CA" dirty="0" err="1" smtClean="0"/>
              <a:t>loop</a:t>
            </a:r>
            <a:endParaRPr lang="fr-CA" dirty="0" smtClean="0"/>
          </a:p>
          <a:p>
            <a:r>
              <a:rPr lang="fr-CA" dirty="0" smtClean="0"/>
              <a:t>Le gameplay du CGL doit être complet</a:t>
            </a:r>
          </a:p>
          <a:p>
            <a:r>
              <a:rPr lang="fr-CA" dirty="0" smtClean="0"/>
              <a:t>Sert à évaluer l’intérêt du produit, valider le fun factor</a:t>
            </a:r>
          </a:p>
          <a:p>
            <a:endParaRPr lang="fr-CA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Focus sur le </a:t>
            </a:r>
            <a:r>
              <a:rPr lang="fr-CA" dirty="0" err="1" smtClean="0"/>
              <a:t>core</a:t>
            </a:r>
            <a:r>
              <a:rPr lang="fr-CA" dirty="0" smtClean="0"/>
              <a:t> </a:t>
            </a:r>
            <a:r>
              <a:rPr lang="fr-CA" dirty="0" err="1" smtClean="0"/>
              <a:t>game</a:t>
            </a:r>
            <a:r>
              <a:rPr lang="fr-CA" dirty="0" smtClean="0"/>
              <a:t> </a:t>
            </a:r>
            <a:r>
              <a:rPr lang="fr-CA" dirty="0" err="1" smtClean="0"/>
              <a:t>loop</a:t>
            </a:r>
            <a:endParaRPr lang="fr-CA" dirty="0" smtClean="0"/>
          </a:p>
          <a:p>
            <a:r>
              <a:rPr lang="fr-CA" dirty="0" smtClean="0"/>
              <a:t>Le visuel et le son sont également final</a:t>
            </a:r>
          </a:p>
          <a:p>
            <a:r>
              <a:rPr lang="fr-CA" dirty="0" smtClean="0"/>
              <a:t>Sert à présenter à des partenaires stratégiques (investisseurs, éditeurs, distributeurs, plateformes)</a:t>
            </a:r>
          </a:p>
          <a:p>
            <a:endParaRPr lang="fr-CA" dirty="0" smtClean="0"/>
          </a:p>
          <a:p>
            <a:pPr marL="0" indent="0">
              <a:buNone/>
            </a:pPr>
            <a:r>
              <a:rPr lang="fr-CA" sz="1800" i="1" dirty="0" smtClean="0"/>
              <a:t>*Le vertical slice est une forme de FPP qui inclus un exemple de tous les aspects du jeu (les menus, 1 niveau, 1 personnage jouable, etc.)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Étapes (</a:t>
            </a:r>
            <a:r>
              <a:rPr lang="fr-CA" dirty="0" err="1" smtClean="0"/>
              <a:t>milestones</a:t>
            </a:r>
            <a:r>
              <a:rPr lang="fr-CA" dirty="0" smtClean="0"/>
              <a:t>)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Alpha</a:t>
            </a:r>
            <a:endParaRPr lang="fr-CA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CA" dirty="0" smtClean="0"/>
              <a:t>Beta</a:t>
            </a:r>
            <a:endParaRPr lang="fr-CA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CA" dirty="0" smtClean="0"/>
              <a:t>Fonctionnalités complètes</a:t>
            </a:r>
          </a:p>
          <a:p>
            <a:r>
              <a:rPr lang="fr-CA" dirty="0" smtClean="0"/>
              <a:t>Des exceptions peuvent être faites:</a:t>
            </a:r>
          </a:p>
          <a:p>
            <a:pPr lvl="1"/>
            <a:r>
              <a:rPr lang="fr-CA" dirty="0" smtClean="0"/>
              <a:t>Éléments sociaux non centraux</a:t>
            </a:r>
          </a:p>
          <a:p>
            <a:pPr lvl="1"/>
            <a:r>
              <a:rPr lang="fr-CA" dirty="0" smtClean="0"/>
              <a:t>Système pour événements post-lancement</a:t>
            </a:r>
          </a:p>
          <a:p>
            <a:pPr lvl="1"/>
            <a:r>
              <a:rPr lang="fr-CA" dirty="0" smtClean="0"/>
              <a:t>Système de localisation</a:t>
            </a:r>
          </a:p>
          <a:p>
            <a:r>
              <a:rPr lang="fr-CA" dirty="0" smtClean="0"/>
              <a:t>1 exemple de tous les éléments de contenu:</a:t>
            </a:r>
          </a:p>
          <a:p>
            <a:pPr lvl="1"/>
            <a:r>
              <a:rPr lang="fr-CA" dirty="0" smtClean="0"/>
              <a:t>1 niveau</a:t>
            </a:r>
          </a:p>
          <a:p>
            <a:pPr lvl="1"/>
            <a:r>
              <a:rPr lang="fr-CA" dirty="0" smtClean="0"/>
              <a:t>1 décor</a:t>
            </a:r>
          </a:p>
          <a:p>
            <a:pPr lvl="1"/>
            <a:r>
              <a:rPr lang="fr-CA" dirty="0" smtClean="0"/>
              <a:t>1 personnage</a:t>
            </a:r>
          </a:p>
          <a:p>
            <a:pPr lvl="1"/>
            <a:r>
              <a:rPr lang="fr-CA" dirty="0" smtClean="0"/>
              <a:t>Etc.</a:t>
            </a:r>
          </a:p>
          <a:p>
            <a:r>
              <a:rPr lang="fr-CA" dirty="0" smtClean="0"/>
              <a:t>Ce que ça n’inclut pas:</a:t>
            </a:r>
          </a:p>
          <a:p>
            <a:pPr lvl="1"/>
            <a:r>
              <a:rPr lang="fr-CA" dirty="0" smtClean="0"/>
              <a:t>Art final</a:t>
            </a:r>
          </a:p>
          <a:p>
            <a:pPr lvl="1"/>
            <a:r>
              <a:rPr lang="fr-CA" dirty="0" smtClean="0"/>
              <a:t>Niveaux finaux</a:t>
            </a:r>
          </a:p>
          <a:p>
            <a:pPr lvl="1"/>
            <a:r>
              <a:rPr lang="fr-CA" dirty="0" smtClean="0"/>
              <a:t>Textes finaux</a:t>
            </a:r>
          </a:p>
          <a:p>
            <a:r>
              <a:rPr lang="fr-CA" dirty="0" smtClean="0"/>
              <a:t>Aucun crash bug</a:t>
            </a:r>
          </a:p>
          <a:p>
            <a:endParaRPr lang="fr-CA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fr-CA" sz="1400" dirty="0" smtClean="0"/>
              <a:t>Fonctionnalités et contenu complets</a:t>
            </a:r>
          </a:p>
          <a:p>
            <a:r>
              <a:rPr lang="fr-CA" sz="1400" dirty="0" smtClean="0"/>
              <a:t>Tous les niveaux, tout le visuel, tous les sons</a:t>
            </a:r>
          </a:p>
          <a:p>
            <a:r>
              <a:rPr lang="fr-CA" sz="1400" dirty="0" smtClean="0"/>
              <a:t>Équilibrage (</a:t>
            </a:r>
            <a:r>
              <a:rPr lang="fr-CA" sz="1400" dirty="0" err="1" smtClean="0"/>
              <a:t>balancing</a:t>
            </a:r>
            <a:r>
              <a:rPr lang="fr-CA" sz="1400" dirty="0" smtClean="0"/>
              <a:t>) initial des niveaux</a:t>
            </a:r>
          </a:p>
          <a:p>
            <a:r>
              <a:rPr lang="fr-CA" sz="1400" dirty="0" smtClean="0"/>
              <a:t>Aucun bug majeur ou plus</a:t>
            </a:r>
          </a:p>
          <a:p>
            <a:r>
              <a:rPr lang="fr-CA" sz="1400" dirty="0" smtClean="0"/>
              <a:t>À ce stade, ce qui reste c’est le peaufinage (améliorations visuelles et gameplay, </a:t>
            </a:r>
            <a:r>
              <a:rPr lang="fr-CA" sz="1400" dirty="0" err="1" smtClean="0"/>
              <a:t>debugging</a:t>
            </a:r>
            <a:r>
              <a:rPr lang="fr-CA" sz="1400" dirty="0" smtClean="0"/>
              <a:t>, etc.)</a:t>
            </a:r>
          </a:p>
          <a:p>
            <a:r>
              <a:rPr lang="fr-CA" sz="1400" dirty="0" smtClean="0"/>
              <a:t>Moment idéal pour les tests externes y compris de joueurs</a:t>
            </a:r>
          </a:p>
          <a:p>
            <a:r>
              <a:rPr lang="fr-CA" sz="1400" dirty="0" smtClean="0"/>
              <a:t>Moment de la </a:t>
            </a:r>
            <a:r>
              <a:rPr lang="fr-CA" sz="1400" dirty="0" err="1" smtClean="0"/>
              <a:t>localization</a:t>
            </a:r>
            <a:r>
              <a:rPr lang="fr-CA" sz="1400" dirty="0" smtClean="0"/>
              <a:t> et la préparation au marketing et au lancement</a:t>
            </a:r>
          </a:p>
          <a:p>
            <a:r>
              <a:rPr lang="fr-CA" sz="1400" dirty="0" smtClean="0"/>
              <a:t>Début de mise en place des stratégies post-lancement</a:t>
            </a:r>
          </a:p>
          <a:p>
            <a:r>
              <a:rPr lang="fr-CA" sz="1400" dirty="0" smtClean="0"/>
              <a:t>Le code est bloqué: on n’ajoute plus rien (sauf les systèmes post-lancement)</a:t>
            </a:r>
            <a:endParaRPr lang="fr-CA" sz="1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Débat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Ça veut dire quoi, une fonctionnalité complète? Quand est-ce qu’un programmeur peut dire d’un </a:t>
            </a:r>
            <a:r>
              <a:rPr lang="fr-CA" dirty="0" err="1" smtClean="0"/>
              <a:t>feature</a:t>
            </a:r>
            <a:r>
              <a:rPr lang="fr-CA" dirty="0" smtClean="0"/>
              <a:t>: j’ai terminé?</a:t>
            </a:r>
            <a:endParaRPr lang="fr-CA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Étapes (</a:t>
            </a:r>
            <a:r>
              <a:rPr lang="fr-CA" dirty="0" err="1" smtClean="0"/>
              <a:t>milestones</a:t>
            </a:r>
            <a:r>
              <a:rPr lang="fr-CA" dirty="0" smtClean="0"/>
              <a:t>)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1800" dirty="0" smtClean="0"/>
              <a:t>Release Candidate/Gold Master</a:t>
            </a:r>
            <a:endParaRPr lang="fr-CA" sz="18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CA" dirty="0" smtClean="0"/>
              <a:t>Soft </a:t>
            </a:r>
            <a:r>
              <a:rPr lang="fr-CA" dirty="0" err="1" smtClean="0"/>
              <a:t>Launch</a:t>
            </a:r>
            <a:endParaRPr lang="fr-CA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fr-CA" dirty="0" smtClean="0"/>
              <a:t>Gold = vieux terme du temps des presses</a:t>
            </a:r>
          </a:p>
          <a:p>
            <a:r>
              <a:rPr lang="fr-CA" dirty="0" smtClean="0"/>
              <a:t>RC = Prêt à la publication</a:t>
            </a:r>
          </a:p>
          <a:p>
            <a:r>
              <a:rPr lang="fr-CA" dirty="0" smtClean="0"/>
              <a:t>Aucun bug medium et plus</a:t>
            </a:r>
          </a:p>
          <a:p>
            <a:endParaRPr lang="fr-CA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CA" dirty="0" smtClean="0"/>
              <a:t>Lancement du jeu auprès d’un public limité (surtout pour les jeux mobiles et en lignes)</a:t>
            </a:r>
          </a:p>
          <a:p>
            <a:r>
              <a:rPr lang="fr-CA" dirty="0" smtClean="0"/>
              <a:t>Période de rodage face à des hauts volumes.</a:t>
            </a:r>
          </a:p>
          <a:p>
            <a:r>
              <a:rPr lang="fr-CA" dirty="0" smtClean="0"/>
              <a:t>Équilibrage basé sur les métriques.</a:t>
            </a:r>
            <a:endParaRPr lang="fr-CA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Étapes (</a:t>
            </a:r>
            <a:r>
              <a:rPr lang="fr-CA" dirty="0" err="1" smtClean="0"/>
              <a:t>milestones</a:t>
            </a:r>
            <a:r>
              <a:rPr lang="fr-CA" dirty="0" smtClean="0"/>
              <a:t>)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Full </a:t>
            </a:r>
            <a:r>
              <a:rPr lang="fr-CA" dirty="0" err="1" smtClean="0"/>
              <a:t>Launch</a:t>
            </a:r>
            <a:endParaRPr lang="fr-CA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CA" dirty="0" smtClean="0"/>
              <a:t>Post-Mortem</a:t>
            </a:r>
            <a:endParaRPr lang="fr-CA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fr-CA" dirty="0" smtClean="0"/>
              <a:t>Le jeu est disponible pour tous</a:t>
            </a:r>
          </a:p>
          <a:p>
            <a:r>
              <a:rPr lang="fr-CA" dirty="0" smtClean="0"/>
              <a:t>C’est le moment de déployer les efforts marketing et de gestion de communauté.</a:t>
            </a:r>
            <a:endParaRPr lang="fr-CA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CA" dirty="0" smtClean="0"/>
              <a:t>Rencontre au terme du projet (ou de chaque étape du projet) au cours de laquelle on revient sur le processus, ce qui a bien été, ce qui s’est mal passé, et comment améliorer les choses pour la prochaine fois.</a:t>
            </a:r>
            <a:endParaRPr lang="fr-CA" dirty="0"/>
          </a:p>
        </p:txBody>
      </p:sp>
      <p:graphicFrame>
        <p:nvGraphicFramePr>
          <p:cNvPr id="7" name="Diagramme 6"/>
          <p:cNvGraphicFramePr/>
          <p:nvPr/>
        </p:nvGraphicFramePr>
        <p:xfrm>
          <a:off x="1907704" y="5229200"/>
          <a:ext cx="4632176" cy="1383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Post-lancement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CA" dirty="0" smtClean="0"/>
              <a:t>Patch </a:t>
            </a:r>
          </a:p>
          <a:p>
            <a:pPr lvl="1"/>
            <a:r>
              <a:rPr lang="fr-CA" dirty="0" smtClean="0"/>
              <a:t>Bugs critiques</a:t>
            </a:r>
          </a:p>
          <a:p>
            <a:pPr lvl="1"/>
            <a:r>
              <a:rPr lang="fr-CA" dirty="0" smtClean="0"/>
              <a:t>Problèmes majeurs d’équilibre (exploit, </a:t>
            </a:r>
            <a:r>
              <a:rPr lang="fr-CA" dirty="0" err="1" smtClean="0"/>
              <a:t>nerfing</a:t>
            </a:r>
            <a:r>
              <a:rPr lang="fr-CA" dirty="0" smtClean="0"/>
              <a:t>)</a:t>
            </a:r>
          </a:p>
          <a:p>
            <a:pPr lvl="1"/>
            <a:r>
              <a:rPr lang="fr-CA" dirty="0" smtClean="0"/>
              <a:t>Contenu litigieux (offensant, empiètement d’IP)</a:t>
            </a:r>
          </a:p>
          <a:p>
            <a:r>
              <a:rPr lang="fr-CA" dirty="0" smtClean="0"/>
              <a:t>DLC (Contenu supplémentaire)</a:t>
            </a:r>
          </a:p>
          <a:p>
            <a:pPr lvl="1"/>
            <a:r>
              <a:rPr lang="fr-CA" dirty="0" smtClean="0"/>
              <a:t>Épisode</a:t>
            </a:r>
          </a:p>
          <a:p>
            <a:pPr lvl="1"/>
            <a:r>
              <a:rPr lang="fr-CA" dirty="0" smtClean="0"/>
              <a:t>Extension</a:t>
            </a:r>
          </a:p>
          <a:p>
            <a:pPr lvl="1"/>
            <a:r>
              <a:rPr lang="fr-CA" dirty="0" smtClean="0"/>
              <a:t>Nouveau contenu (personnage, armes, etc.)</a:t>
            </a:r>
          </a:p>
          <a:p>
            <a:r>
              <a:rPr lang="fr-CA" dirty="0" smtClean="0"/>
              <a:t>Mise-à-jour (updates)</a:t>
            </a:r>
          </a:p>
          <a:p>
            <a:pPr lvl="1"/>
            <a:r>
              <a:rPr lang="fr-CA" dirty="0" smtClean="0"/>
              <a:t>Nouveau contenu régulier</a:t>
            </a:r>
          </a:p>
          <a:p>
            <a:pPr lvl="1"/>
            <a:r>
              <a:rPr lang="fr-CA" dirty="0" smtClean="0"/>
              <a:t>Équilibrage économique</a:t>
            </a:r>
          </a:p>
          <a:p>
            <a:pPr lvl="1"/>
            <a:r>
              <a:rPr lang="fr-CA" dirty="0" smtClean="0"/>
              <a:t>Événements souvent thématisés (Noël, Halloween, etc.)</a:t>
            </a:r>
          </a:p>
          <a:p>
            <a:r>
              <a:rPr lang="fr-CA" dirty="0" smtClean="0"/>
              <a:t>Tâches persistantes:</a:t>
            </a:r>
          </a:p>
          <a:p>
            <a:pPr lvl="1"/>
            <a:r>
              <a:rPr lang="fr-CA" dirty="0" smtClean="0"/>
              <a:t>Marketing</a:t>
            </a:r>
          </a:p>
          <a:p>
            <a:pPr lvl="1"/>
            <a:r>
              <a:rPr lang="fr-CA" dirty="0" err="1" smtClean="0"/>
              <a:t>Debugging</a:t>
            </a:r>
            <a:r>
              <a:rPr lang="fr-CA" dirty="0" smtClean="0"/>
              <a:t> critique</a:t>
            </a:r>
          </a:p>
          <a:p>
            <a:pPr lvl="1"/>
            <a:r>
              <a:rPr lang="fr-CA" dirty="0" smtClean="0"/>
              <a:t>Lutte contre le hack et les exploits</a:t>
            </a:r>
          </a:p>
          <a:p>
            <a:pPr lvl="1"/>
            <a:r>
              <a:rPr lang="fr-CA" dirty="0" smtClean="0"/>
              <a:t>Gestion de communauté et de consommateur</a:t>
            </a:r>
            <a:endParaRPr lang="fr-CA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Acronyme anglais</a:t>
            </a:r>
            <a:endParaRPr lang="fr-CA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944963"/>
              </p:ext>
            </p:extLst>
          </p:nvPr>
        </p:nvGraphicFramePr>
        <p:xfrm>
          <a:off x="395536" y="2132856"/>
          <a:ext cx="8280921" cy="3816424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561580"/>
                <a:gridCol w="2817417"/>
                <a:gridCol w="164984"/>
                <a:gridCol w="560476"/>
                <a:gridCol w="1879382"/>
                <a:gridCol w="190366"/>
                <a:gridCol w="450532"/>
                <a:gridCol w="1656184"/>
              </a:tblGrid>
              <a:tr h="224873"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u="none" strike="noStrike" dirty="0"/>
                        <a:t>AAA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$$$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u="none" strike="noStrike" dirty="0"/>
                        <a:t>HUD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 err="1"/>
                        <a:t>Heads</a:t>
                      </a:r>
                      <a:r>
                        <a:rPr lang="fr-CA" sz="900" u="none" strike="noStrike" dirty="0"/>
                        <a:t>-Up Display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u="none" strike="noStrike" dirty="0"/>
                        <a:t>TLDR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 err="1"/>
                        <a:t>Too</a:t>
                      </a:r>
                      <a:r>
                        <a:rPr lang="fr-CA" sz="900" u="none" strike="noStrike" dirty="0"/>
                        <a:t> long </a:t>
                      </a:r>
                      <a:r>
                        <a:rPr lang="fr-CA" sz="900" u="none" strike="noStrike" dirty="0" err="1"/>
                        <a:t>didn't</a:t>
                      </a:r>
                      <a:r>
                        <a:rPr lang="fr-CA" sz="900" u="none" strike="noStrike" dirty="0"/>
                        <a:t> </a:t>
                      </a:r>
                      <a:r>
                        <a:rPr lang="fr-CA" sz="900" u="none" strike="noStrike" dirty="0" err="1"/>
                        <a:t>read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</a:tr>
              <a:tr h="224873"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u="none" strike="noStrike" dirty="0"/>
                        <a:t>ESRB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Entertainment Software Rating </a:t>
                      </a:r>
                      <a:r>
                        <a:rPr lang="fr-CA" sz="900" u="none" strike="noStrike" dirty="0" err="1"/>
                        <a:t>Board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u="none" strike="noStrike" dirty="0"/>
                        <a:t>HR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 err="1"/>
                        <a:t>Human</a:t>
                      </a:r>
                      <a:r>
                        <a:rPr lang="fr-CA" sz="900" u="none" strike="noStrike" dirty="0"/>
                        <a:t> Ressources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u="none" strike="noStrike" dirty="0"/>
                        <a:t>DLC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 err="1"/>
                        <a:t>Downloadable</a:t>
                      </a:r>
                      <a:r>
                        <a:rPr lang="fr-CA" sz="900" u="none" strike="noStrike" dirty="0"/>
                        <a:t> Content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</a:tr>
              <a:tr h="224873"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u="none" strike="noStrike" dirty="0"/>
                        <a:t>PEGI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Pan </a:t>
                      </a:r>
                      <a:r>
                        <a:rPr lang="fr-CA" sz="900" u="none" strike="noStrike" dirty="0" err="1"/>
                        <a:t>European</a:t>
                      </a:r>
                      <a:r>
                        <a:rPr lang="fr-CA" sz="900" u="none" strike="noStrike" dirty="0"/>
                        <a:t> Game Information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u="none" strike="noStrike" dirty="0"/>
                        <a:t>NAB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Not a bug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u="none" strike="noStrike" dirty="0"/>
                        <a:t>IP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/>
                        <a:t>Intellectual Property</a:t>
                      </a:r>
                      <a:endParaRPr lang="fr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</a:tr>
              <a:tr h="224873"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u="none" strike="noStrike" dirty="0"/>
                        <a:t>COPPA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/>
                        <a:t>Child Online Privacy Protection Act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u="none" strike="noStrike" dirty="0"/>
                        <a:t>WNF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Will not </a:t>
                      </a:r>
                      <a:r>
                        <a:rPr lang="fr-CA" sz="900" u="none" strike="noStrike" dirty="0" err="1"/>
                        <a:t>fix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u="none" strike="noStrike" dirty="0"/>
                        <a:t>AI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 err="1"/>
                        <a:t>Artificial</a:t>
                      </a:r>
                      <a:r>
                        <a:rPr lang="fr-CA" sz="900" u="none" strike="noStrike" dirty="0"/>
                        <a:t> Intelligence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</a:tr>
              <a:tr h="438808"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u="none" strike="noStrike" dirty="0"/>
                        <a:t>CGI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/>
                        <a:t>Computer-Generated Imagery</a:t>
                      </a:r>
                      <a:endParaRPr lang="fr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u="none" strike="noStrike" dirty="0"/>
                        <a:t>OEM 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Original Equipment Manufacturer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u="none" strike="noStrike" dirty="0"/>
                        <a:t>SLA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Service </a:t>
                      </a:r>
                      <a:r>
                        <a:rPr lang="fr-CA" sz="900" u="none" strike="noStrike" dirty="0" err="1"/>
                        <a:t>Level</a:t>
                      </a:r>
                      <a:r>
                        <a:rPr lang="fr-CA" sz="900" u="none" strike="noStrike" dirty="0"/>
                        <a:t> Agreement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</a:tr>
              <a:tr h="224873"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u="none" strike="noStrike" dirty="0"/>
                        <a:t>SDK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Software </a:t>
                      </a:r>
                      <a:r>
                        <a:rPr lang="fr-CA" sz="900" u="none" strike="noStrike" dirty="0" err="1"/>
                        <a:t>Development</a:t>
                      </a:r>
                      <a:r>
                        <a:rPr lang="fr-CA" sz="900" u="none" strike="noStrike" dirty="0"/>
                        <a:t> Kit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u="none" strike="noStrike" dirty="0"/>
                        <a:t>ROI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/>
                        <a:t>Return on Investment</a:t>
                      </a:r>
                      <a:endParaRPr lang="fr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u="none" strike="noStrike" dirty="0"/>
                        <a:t>DRM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/>
                        <a:t>Digital Right Management</a:t>
                      </a:r>
                      <a:endParaRPr lang="fr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</a:tr>
              <a:tr h="224873"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u="none" strike="noStrike" dirty="0"/>
                        <a:t>NDA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Non-</a:t>
                      </a:r>
                      <a:r>
                        <a:rPr lang="fr-CA" sz="900" u="none" strike="noStrike" dirty="0" err="1"/>
                        <a:t>Disclosure</a:t>
                      </a:r>
                      <a:r>
                        <a:rPr lang="fr-CA" sz="900" u="none" strike="noStrike" dirty="0"/>
                        <a:t> </a:t>
                      </a:r>
                      <a:r>
                        <a:rPr lang="fr-CA" sz="900" u="none" strike="noStrike" dirty="0" err="1"/>
                        <a:t>Agrement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u="none" strike="noStrike" dirty="0"/>
                        <a:t>P&amp;L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Profit &amp; </a:t>
                      </a:r>
                      <a:r>
                        <a:rPr lang="fr-CA" sz="900" u="none" strike="noStrike" dirty="0" err="1"/>
                        <a:t>Lost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u="none" strike="noStrike" dirty="0"/>
                        <a:t>OP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/>
                        <a:t>Over-powered</a:t>
                      </a:r>
                      <a:endParaRPr lang="fr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</a:tr>
              <a:tr h="224873"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u="none" strike="noStrike" dirty="0"/>
                        <a:t>ESA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Entertainment Software Association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u="none" strike="noStrike" dirty="0"/>
                        <a:t>USP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Unique </a:t>
                      </a:r>
                      <a:r>
                        <a:rPr lang="fr-CA" sz="900" u="none" strike="noStrike" dirty="0" err="1"/>
                        <a:t>Selling</a:t>
                      </a:r>
                      <a:r>
                        <a:rPr lang="fr-CA" sz="900" u="none" strike="noStrike" dirty="0"/>
                        <a:t> Proposition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u="none" strike="noStrike" dirty="0"/>
                        <a:t>NPC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Non-</a:t>
                      </a:r>
                      <a:r>
                        <a:rPr lang="fr-CA" sz="900" u="none" strike="noStrike" dirty="0" err="1"/>
                        <a:t>Playing</a:t>
                      </a:r>
                      <a:r>
                        <a:rPr lang="fr-CA" sz="900" u="none" strike="noStrike" dirty="0"/>
                        <a:t> </a:t>
                      </a:r>
                      <a:r>
                        <a:rPr lang="fr-CA" sz="900" u="none" strike="noStrike" dirty="0" err="1"/>
                        <a:t>Character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</a:tr>
              <a:tr h="224873"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u="none" strike="noStrike" dirty="0"/>
                        <a:t>E.U.L.A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End-User License Agreement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u="none" strike="noStrike" dirty="0"/>
                        <a:t>UI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User Interface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u="none" strike="noStrike" dirty="0"/>
                        <a:t>QTE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 err="1"/>
                        <a:t>Quick-Time</a:t>
                      </a:r>
                      <a:r>
                        <a:rPr lang="fr-CA" sz="900" u="none" strike="noStrike" dirty="0"/>
                        <a:t> </a:t>
                      </a:r>
                      <a:r>
                        <a:rPr lang="fr-CA" sz="900" u="none" strike="noStrike" dirty="0" err="1"/>
                        <a:t>Event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</a:tr>
              <a:tr h="224873"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u="none" strike="noStrike" dirty="0"/>
                        <a:t>IAP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In-</a:t>
                      </a:r>
                      <a:r>
                        <a:rPr lang="fr-CA" sz="900" u="none" strike="noStrike" dirty="0" err="1"/>
                        <a:t>App</a:t>
                      </a:r>
                      <a:r>
                        <a:rPr lang="fr-CA" sz="900" u="none" strike="noStrike" dirty="0"/>
                        <a:t> </a:t>
                      </a:r>
                      <a:r>
                        <a:rPr lang="fr-CA" sz="900" u="none" strike="noStrike" dirty="0" err="1"/>
                        <a:t>Purchase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u="none" strike="noStrike" dirty="0"/>
                        <a:t>UX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User </a:t>
                      </a:r>
                      <a:r>
                        <a:rPr lang="fr-CA" sz="900" u="none" strike="noStrike" dirty="0" err="1"/>
                        <a:t>Experience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u="none" strike="noStrike" dirty="0"/>
                        <a:t>DAU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/>
                        <a:t>Daily Active User</a:t>
                      </a:r>
                      <a:endParaRPr lang="fr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</a:tr>
              <a:tr h="438808"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u="none" strike="noStrike" dirty="0"/>
                        <a:t>FYI (PVI)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For </a:t>
                      </a:r>
                      <a:r>
                        <a:rPr lang="fr-CA" sz="900" u="none" strike="noStrike" dirty="0" err="1"/>
                        <a:t>Your</a:t>
                      </a:r>
                      <a:r>
                        <a:rPr lang="fr-CA" sz="900" u="none" strike="noStrike" dirty="0"/>
                        <a:t> Information (Pour votre information)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u="none" strike="noStrike" dirty="0"/>
                        <a:t>RFP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 err="1"/>
                        <a:t>Request</a:t>
                      </a:r>
                      <a:r>
                        <a:rPr lang="fr-CA" sz="900" u="none" strike="noStrike" dirty="0"/>
                        <a:t> for </a:t>
                      </a:r>
                      <a:r>
                        <a:rPr lang="fr-CA" sz="900" u="none" strike="noStrike" dirty="0" err="1"/>
                        <a:t>Proposal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u="none" strike="noStrike" dirty="0"/>
                        <a:t>ARPU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 err="1"/>
                        <a:t>Average</a:t>
                      </a:r>
                      <a:r>
                        <a:rPr lang="fr-CA" sz="900" u="none" strike="noStrike" dirty="0"/>
                        <a:t> Revenue Per User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</a:tr>
              <a:tr h="438808"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u="none" strike="noStrike" dirty="0"/>
                        <a:t>GDC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Game </a:t>
                      </a:r>
                      <a:r>
                        <a:rPr lang="fr-CA" sz="900" u="none" strike="noStrike" dirty="0" err="1"/>
                        <a:t>Developers</a:t>
                      </a:r>
                      <a:r>
                        <a:rPr lang="fr-CA" sz="900" u="none" strike="noStrike" dirty="0"/>
                        <a:t> </a:t>
                      </a:r>
                      <a:r>
                        <a:rPr lang="fr-CA" sz="900" u="none" strike="noStrike" dirty="0" err="1"/>
                        <a:t>Conference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u="none" strike="noStrike" dirty="0"/>
                        <a:t>WIP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 err="1"/>
                        <a:t>Work</a:t>
                      </a:r>
                      <a:r>
                        <a:rPr lang="fr-CA" sz="900" u="none" strike="noStrike" dirty="0"/>
                        <a:t> in Progress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u="none" strike="noStrike" dirty="0"/>
                        <a:t>RNG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/>
                        <a:t>Random Number Generator</a:t>
                      </a:r>
                      <a:endParaRPr lang="fr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</a:tr>
              <a:tr h="224873"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u="none" strike="noStrike" dirty="0"/>
                        <a:t>GDD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Game Design Document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u="none" strike="noStrike" dirty="0"/>
                        <a:t>WOT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Wall of </a:t>
                      </a:r>
                      <a:r>
                        <a:rPr lang="fr-CA" sz="900" u="none" strike="noStrike" dirty="0" err="1" smtClean="0"/>
                        <a:t>Text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u="none" strike="noStrike" dirty="0"/>
                        <a:t>FPS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 err="1"/>
                        <a:t>Framerate</a:t>
                      </a:r>
                      <a:r>
                        <a:rPr lang="fr-CA" sz="900" u="none" strike="noStrike" dirty="0"/>
                        <a:t> per Second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</a:tr>
              <a:tr h="251270"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u="none" strike="noStrike" dirty="0"/>
                        <a:t>FDD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 err="1"/>
                        <a:t>Feature</a:t>
                      </a:r>
                      <a:r>
                        <a:rPr lang="fr-CA" sz="900" u="none" strike="noStrike" dirty="0"/>
                        <a:t> Design Document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fr-CA" sz="12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DSR</a:t>
                      </a:r>
                      <a:endParaRPr kumimoji="0" lang="fr-CA" sz="12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fr-CA" sz="9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Daily </a:t>
                      </a:r>
                      <a:r>
                        <a:rPr kumimoji="0" lang="fr-CA" sz="900" u="none" strike="noStrike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r>
                        <a:rPr kumimoji="0" lang="fr-CA" sz="9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Report</a:t>
                      </a:r>
                      <a:endParaRPr kumimoji="0" lang="fr-CA" sz="9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fr-CA" sz="120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UML</a:t>
                      </a:r>
                      <a:endParaRPr kumimoji="0" lang="fr-CA" sz="12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12" marR="7012" marT="701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fr-CA" sz="9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Unified</a:t>
                      </a:r>
                      <a:r>
                        <a:rPr kumimoji="0" lang="fr-CA" sz="9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CA" sz="9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Modeling</a:t>
                      </a:r>
                      <a:r>
                        <a:rPr kumimoji="0" lang="fr-CA" sz="9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fr-CA" sz="9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Language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12" marR="7012" marT="7012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5552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Termes techniques</a:t>
            </a:r>
            <a:endParaRPr lang="fr-CA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323528" y="2276872"/>
          <a:ext cx="8496944" cy="4101363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1217884"/>
                <a:gridCol w="2869968"/>
                <a:gridCol w="158854"/>
                <a:gridCol w="1369679"/>
                <a:gridCol w="2880559"/>
              </a:tblGrid>
              <a:tr h="262194"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 dirty="0" err="1"/>
                        <a:t>Asset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Élément visuel de base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 dirty="0" err="1"/>
                        <a:t>Hotfix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/>
                        <a:t>Correction à chaud qui ne demande pas de réinitialiser un jeu</a:t>
                      </a:r>
                      <a:endParaRPr lang="fr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</a:tr>
              <a:tr h="524387"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 dirty="0" err="1"/>
                        <a:t>Asset</a:t>
                      </a:r>
                      <a:r>
                        <a:rPr lang="fr-CA" sz="1200" b="1" u="none" strike="noStrike" dirty="0"/>
                        <a:t> Bundle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Méthode pour réunir des éléments visuels ensemble afin de pouvoir mettre à jour un jeu sans avoir à faire de nouveau </a:t>
                      </a:r>
                      <a:r>
                        <a:rPr lang="fr-CA" sz="900" u="none" strike="noStrike" dirty="0" err="1"/>
                        <a:t>build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 dirty="0"/>
                        <a:t>Middleware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/>
                        <a:t>Logiciel aidant à la production, par exemple facilitant l'intérgration de visuel, de son, etc. Complète le SDK.</a:t>
                      </a:r>
                      <a:endParaRPr lang="fr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</a:tr>
              <a:tr h="655484"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 dirty="0"/>
                        <a:t>Beta Test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Période d'ouverture partielle à une communauté de joueur afin de valider la qualité d'un jeu avant sa sortie.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/>
                        <a:t>Minimum system requirement</a:t>
                      </a:r>
                      <a:endParaRPr lang="fr-CA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/>
                        <a:t>Conditions minimales du système capable de faire fonctionner un produit. Doit s'accompagner de conditions de fonctionnement (FPS, temps de chargement)</a:t>
                      </a:r>
                      <a:endParaRPr lang="fr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</a:tr>
              <a:tr h="393290"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/>
                        <a:t>Binary</a:t>
                      </a:r>
                      <a:endParaRPr lang="fr-CA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Code compilé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/>
                        <a:t>Showstopper bug</a:t>
                      </a:r>
                      <a:endParaRPr lang="fr-CA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/>
                        <a:t>Bug dont la correction est obligatoire et met en péril la livraison pour le prochain échéancier</a:t>
                      </a:r>
                      <a:endParaRPr lang="fr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</a:tr>
              <a:tr h="524387"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/>
                        <a:t>Binary update</a:t>
                      </a:r>
                      <a:endParaRPr lang="fr-CA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Mise à jour d'un jeu obligatoire afin de pouvoir y jouer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/>
                        <a:t>Skew Platform</a:t>
                      </a:r>
                      <a:endParaRPr lang="fr-CA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Lors du développement d'un jeu </a:t>
                      </a:r>
                      <a:r>
                        <a:rPr lang="fr-CA" sz="900" u="none" strike="noStrike" dirty="0" err="1"/>
                        <a:t>multi-plateforme</a:t>
                      </a:r>
                      <a:r>
                        <a:rPr lang="fr-CA" sz="900" u="none" strike="noStrike" dirty="0"/>
                        <a:t>, la plateforme principale pour laquelle on produit le jeu. Les autres seront des adaptations.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</a:tr>
              <a:tr h="393290"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/>
                        <a:t>Build</a:t>
                      </a:r>
                      <a:endParaRPr lang="fr-CA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Processus de produire une version compilée du code afin de pouvoir expérimenter un produit.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 dirty="0"/>
                        <a:t>Source Code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/>
                        <a:t>Version du code non compilé</a:t>
                      </a:r>
                      <a:endParaRPr lang="fr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</a:tr>
              <a:tr h="786581"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/>
                        <a:t>Closed Beta</a:t>
                      </a:r>
                      <a:endParaRPr lang="fr-CA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En opposition à Open Beta: fait référence à une période de test après le beta d'un jeu mais avant le lancement complet, sur invitation seulement. L'open beta fait plutôt référence à une période où le jeu est disponible à tous mais non publicisé.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 dirty="0" err="1"/>
                        <a:t>Splash</a:t>
                      </a:r>
                      <a:r>
                        <a:rPr lang="fr-CA" sz="1200" b="1" u="none" strike="noStrike" dirty="0"/>
                        <a:t> </a:t>
                      </a:r>
                      <a:r>
                        <a:rPr lang="fr-CA" sz="1200" b="1" u="none" strike="noStrike" dirty="0" err="1"/>
                        <a:t>screen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Écran d'introduction à un jeu, souvent comportant des logos d'entreprise suivi de celui du jeu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</a:tr>
              <a:tr h="262194"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/>
                        <a:t>Copy Text</a:t>
                      </a:r>
                      <a:endParaRPr lang="fr-CA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Manière de faire références aux textes affichés à l'écran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 dirty="0"/>
                        <a:t>Voice Over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Voix dans un jeu. Originellement sur du dessin animé (ou en traduction)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</a:tr>
              <a:tr h="262194"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 dirty="0" err="1"/>
                        <a:t>Cut</a:t>
                      </a:r>
                      <a:r>
                        <a:rPr lang="fr-CA" sz="1200" b="1" u="none" strike="noStrike" dirty="0"/>
                        <a:t>-</a:t>
                      </a:r>
                      <a:r>
                        <a:rPr lang="fr-CA" sz="1200" b="1" u="none" strike="noStrike" dirty="0" err="1"/>
                        <a:t>Scene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Vidéo en jeu qui sort le joueur de l'expérience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555" marR="6555" marT="655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5552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Termes de mise en marché</a:t>
            </a:r>
            <a:endParaRPr lang="fr-CA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79512" y="2132857"/>
          <a:ext cx="8712968" cy="3960440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1248847"/>
                <a:gridCol w="2942934"/>
                <a:gridCol w="162893"/>
                <a:gridCol w="1404500"/>
                <a:gridCol w="2953794"/>
              </a:tblGrid>
              <a:tr h="310623"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 dirty="0"/>
                        <a:t>Cold </a:t>
                      </a:r>
                      <a:r>
                        <a:rPr lang="fr-CA" sz="1200" b="1" u="none" strike="noStrike" dirty="0" err="1"/>
                        <a:t>Calling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07" marR="7607" marT="7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Offre d'un produit non sollicité à un client potentiel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07" marR="7607" marT="760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07" marR="7607" marT="7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 dirty="0"/>
                        <a:t>Packaging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07" marR="7607" marT="7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/>
                        <a:t>Ensemble des écrans autour d'un jeu (écran titre, d'information, etc.)</a:t>
                      </a:r>
                      <a:endParaRPr lang="fr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07" marR="7607" marT="7607" marB="0" anchor="b"/>
                </a:tc>
              </a:tr>
              <a:tr h="465933"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 dirty="0"/>
                        <a:t>Copyright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07" marR="7607" marT="7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Enregistrement de droits d'auteurs. Imitez à vos risques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07" marR="7607" marT="760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07" marR="7607" marT="7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 dirty="0"/>
                        <a:t>Persona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07" marR="7607" marT="7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/>
                        <a:t>Technique de définition du public cible basé sur la construction d'identité de joueurs-types</a:t>
                      </a:r>
                      <a:endParaRPr lang="fr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07" marR="7607" marT="7607" marB="0" anchor="b"/>
                </a:tc>
              </a:tr>
              <a:tr h="621247"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/>
                        <a:t>Demo Reel</a:t>
                      </a:r>
                      <a:endParaRPr lang="fr-CA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07" marR="7607" marT="7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Séries d'animation démontrant l'intérêt d'un jeu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07" marR="7607" marT="760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07" marR="7607" marT="7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 dirty="0" err="1"/>
                        <a:t>Pivacy</a:t>
                      </a:r>
                      <a:r>
                        <a:rPr lang="fr-CA" sz="1200" b="1" u="none" strike="noStrike" dirty="0"/>
                        <a:t> Policy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07" marR="7607" marT="7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Document légal explicitant comment un produit enregistre et dispose des informations personnelles d'un joueur. Agit comme un contrat.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07" marR="7607" marT="7607" marB="0" anchor="b"/>
                </a:tc>
              </a:tr>
              <a:tr h="465933"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/>
                        <a:t>Live Ops</a:t>
                      </a:r>
                      <a:endParaRPr lang="fr-CA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07" marR="7607" marT="7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Terme désignant les efforts après lancement d'un jeu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07" marR="7607" marT="760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07" marR="7607" marT="7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 dirty="0"/>
                        <a:t>Proof of concept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07" marR="7607" marT="7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/>
                        <a:t>Document, prototype, illustration servant à démontrer l'intérêt d'une idée ou d'un ensemble d'idées</a:t>
                      </a:r>
                      <a:endParaRPr lang="fr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07" marR="7607" marT="7607" marB="0" anchor="b"/>
                </a:tc>
              </a:tr>
              <a:tr h="465933"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/>
                        <a:t>Look and Feel</a:t>
                      </a:r>
                      <a:endParaRPr lang="fr-CA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07" marR="7607" marT="7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Expression désignant l'atmosphère d'un jeu et son style de gameplay et de visuel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07" marR="7607" marT="760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07" marR="7607" marT="7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/>
                        <a:t>Royalty</a:t>
                      </a:r>
                      <a:endParaRPr lang="fr-CA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07" marR="7607" marT="7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/>
                        <a:t>Portion des revenus de vente redistribué au développeur du jeu ou au possesseur de la propriété.</a:t>
                      </a:r>
                      <a:endParaRPr lang="fr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07" marR="7607" marT="7607" marB="0" anchor="b"/>
                </a:tc>
              </a:tr>
              <a:tr h="854214"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 dirty="0"/>
                        <a:t>Outsourcing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07" marR="7607" marT="7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Externalisation d'une portion du travail sur un jeu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07" marR="7607" marT="760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07" marR="7607" marT="7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 dirty="0"/>
                        <a:t>Soumission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07" marR="7607" marT="7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Action de soumettre à un éditeur ou une plateforme un </a:t>
                      </a:r>
                      <a:r>
                        <a:rPr lang="fr-CA" sz="900" u="none" strike="noStrike" dirty="0" err="1"/>
                        <a:t>build</a:t>
                      </a:r>
                      <a:r>
                        <a:rPr lang="fr-CA" sz="900" u="none" strike="noStrike" dirty="0"/>
                        <a:t> pour validation avant diffusion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07" marR="7607" marT="7607" marB="0" anchor="b"/>
                </a:tc>
              </a:tr>
              <a:tr h="776557"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 dirty="0" err="1"/>
                        <a:t>Overhead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07" marR="7607" marT="7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Coût d'un projet non relié à la production (administration, supervision, etc.)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07" marR="7607" marT="760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07" marR="7607" marT="7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 dirty="0" err="1"/>
                        <a:t>Terms</a:t>
                      </a:r>
                      <a:r>
                        <a:rPr lang="fr-CA" sz="1200" b="1" u="none" strike="noStrike" dirty="0"/>
                        <a:t> of service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07" marR="7607" marT="76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Document légal accompagnant tout jeu comportant des transactions financières et explicitant les responsabilités, droits et devoirs de chaque partie. Agit comme un contrat.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07" marR="7607" marT="760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5552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Termes de design</a:t>
            </a:r>
            <a:endParaRPr lang="fr-CA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539552" y="2204864"/>
          <a:ext cx="8136904" cy="4064002"/>
        </p:xfrm>
        <a:graphic>
          <a:graphicData uri="http://schemas.openxmlformats.org/drawingml/2006/table">
            <a:tbl>
              <a:tblPr bandRow="1">
                <a:tableStyleId>{775DCB02-9BB8-47FD-8907-85C794F793BA}</a:tableStyleId>
              </a:tblPr>
              <a:tblGrid>
                <a:gridCol w="1584176"/>
                <a:gridCol w="2453570"/>
                <a:gridCol w="337757"/>
                <a:gridCol w="1385137"/>
                <a:gridCol w="2376264"/>
              </a:tblGrid>
              <a:tr h="903111"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 dirty="0"/>
                        <a:t>Asynchrone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26" marR="7526" marT="7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Jeu </a:t>
                      </a:r>
                      <a:r>
                        <a:rPr lang="fr-CA" sz="900" u="none" strike="noStrike" dirty="0" err="1"/>
                        <a:t>multijoueur</a:t>
                      </a:r>
                      <a:r>
                        <a:rPr lang="fr-CA" sz="900" u="none" strike="noStrike" dirty="0"/>
                        <a:t> dans lequel les actions sociales ne demandent pas la présence conjointe des différents joueurs.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26" marR="7526" marT="75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26" marR="7526" marT="7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/>
                        <a:t>Metagame</a:t>
                      </a:r>
                      <a:endParaRPr lang="fr-CA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26" marR="7526" marT="7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/>
                        <a:t>Ensemble des éléments de jeux autour du core game loop, parfois en référence à la progression à long terme, parfois aux objectifs secondaires (succès, tableau des meneurs)</a:t>
                      </a:r>
                      <a:endParaRPr lang="fr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26" marR="7526" marT="7526" marB="0" anchor="b"/>
                </a:tc>
              </a:tr>
              <a:tr h="451556"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/>
                        <a:t>Bartle player type</a:t>
                      </a:r>
                      <a:endParaRPr lang="fr-CA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26" marR="7526" marT="7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/>
                        <a:t>Killers, Achievers, Socializers, Explorers (Acting/Interacting - Players/World)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26" marR="7526" marT="75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26" marR="7526" marT="7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/>
                        <a:t>Microtransaction</a:t>
                      </a:r>
                      <a:endParaRPr lang="fr-CA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26" marR="7526" marT="7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/>
                        <a:t>Transaction financière électronique de petite valeur monétaire</a:t>
                      </a:r>
                      <a:endParaRPr lang="fr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26" marR="7526" marT="7526" marB="0" anchor="b"/>
                </a:tc>
              </a:tr>
              <a:tr h="451556"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/>
                        <a:t>Edutainment</a:t>
                      </a:r>
                      <a:endParaRPr lang="fr-CA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26" marR="7526" marT="7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/>
                        <a:t>Jeux dont la composante éducative est au centre du produit.</a:t>
                      </a:r>
                      <a:endParaRPr lang="fr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26" marR="7526" marT="75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26" marR="7526" marT="7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/>
                        <a:t>Prodécural</a:t>
                      </a:r>
                      <a:endParaRPr lang="fr-CA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26" marR="7526" marT="7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/>
                        <a:t>Méthode de génération de contenu basé sur le code plutôt que des assets ou des fichiers de paramètres.</a:t>
                      </a:r>
                      <a:endParaRPr lang="fr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26" marR="7526" marT="7526" marB="0" anchor="b"/>
                </a:tc>
              </a:tr>
              <a:tr h="602074"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/>
                        <a:t>Elearning</a:t>
                      </a:r>
                      <a:endParaRPr lang="fr-CA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26" marR="7526" marT="7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Ensemble des méthodes (et produit) d'apprentissage basées sur l'informatique.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26" marR="7526" marT="75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26" marR="7526" marT="7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 dirty="0"/>
                        <a:t>Prompt to rate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26" marR="7526" marT="7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Sollicitation à l'utilisateur d'une application, au sein de celle-ci, afin qu'il donne une note à l'application sur la plateforme de vente utilisée.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26" marR="7526" marT="7526" marB="0" anchor="b"/>
                </a:tc>
              </a:tr>
              <a:tr h="451556"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/>
                        <a:t>Fremium</a:t>
                      </a:r>
                      <a:endParaRPr lang="fr-CA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26" marR="7526" marT="7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 dirty="0"/>
                        <a:t>Jeu gratuit à l'installation mais comportant des éléments payants</a:t>
                      </a:r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26" marR="7526" marT="75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26" marR="7526" marT="7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/>
                        <a:t>Push Notification</a:t>
                      </a:r>
                      <a:endParaRPr lang="fr-CA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26" marR="7526" marT="7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/>
                        <a:t>Notification envoyé par une application sur appareil mobile</a:t>
                      </a:r>
                      <a:endParaRPr lang="fr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26" marR="7526" marT="7526" marB="0" anchor="b"/>
                </a:tc>
              </a:tr>
              <a:tr h="451556"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/>
                        <a:t>Grinding</a:t>
                      </a:r>
                      <a:endParaRPr lang="fr-CA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26" marR="7526" marT="7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/>
                        <a:t>Action répétitive servant à produire une ressource dans un jeu</a:t>
                      </a:r>
                      <a:endParaRPr lang="fr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26" marR="7526" marT="75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26" marR="7526" marT="7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/>
                        <a:t>Serious Gaming</a:t>
                      </a:r>
                      <a:endParaRPr lang="fr-CA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26" marR="7526" marT="7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/>
                        <a:t>Terme valide servant à désigner les jeux s'éloignant du modèle traditionnel du jeu de conflit</a:t>
                      </a:r>
                      <a:endParaRPr lang="fr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26" marR="7526" marT="7526" marB="0" anchor="b"/>
                </a:tc>
              </a:tr>
              <a:tr h="451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/>
                        <a:t>High level vs low level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26" marR="7526" marT="7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/>
                        <a:t>Vue de haut, sans peu de détail, vs vue détaillée et très technique</a:t>
                      </a:r>
                      <a:endParaRPr lang="fr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26" marR="7526" marT="75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26" marR="7526" marT="7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 dirty="0"/>
                        <a:t>Social Impact </a:t>
                      </a:r>
                      <a:r>
                        <a:rPr lang="fr-CA" sz="1200" b="1" u="none" strike="noStrike" dirty="0" err="1"/>
                        <a:t>Games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26" marR="7526" marT="7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/>
                        <a:t>Jeux dont l'objectif premier est d'enseigner un propos, sensibiliser, changer les perspectives</a:t>
                      </a:r>
                      <a:endParaRPr lang="fr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26" marR="7526" marT="7526" marB="0" anchor="b"/>
                </a:tc>
              </a:tr>
              <a:tr h="301037">
                <a:tc>
                  <a:txBody>
                    <a:bodyPr/>
                    <a:lstStyle/>
                    <a:p>
                      <a:pPr algn="l" fontAlgn="b"/>
                      <a:r>
                        <a:rPr lang="fr-CA" sz="1200" b="1" u="none" strike="noStrike" dirty="0" err="1"/>
                        <a:t>Maguffin</a:t>
                      </a:r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26" marR="7526" marT="75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900" u="none" strike="noStrike"/>
                        <a:t>Objet central au propos d'un récit</a:t>
                      </a:r>
                      <a:endParaRPr lang="fr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26" marR="7526" marT="75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26" marR="7526" marT="75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26" marR="7526" marT="7526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CA" sz="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526" marR="7526" marT="7526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55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Haute direction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CA" sz="1600" dirty="0"/>
              <a:t>Directeur </a:t>
            </a:r>
            <a:r>
              <a:rPr lang="fr-CA" sz="1600" dirty="0" smtClean="0"/>
              <a:t>créatif</a:t>
            </a:r>
            <a:endParaRPr lang="fr-CA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lvl="0"/>
            <a:r>
              <a:rPr lang="fr-CA" sz="1600" dirty="0"/>
              <a:t>Directeur des </a:t>
            </a:r>
            <a:r>
              <a:rPr lang="fr-CA" sz="1600" dirty="0" smtClean="0"/>
              <a:t>ressources humains</a:t>
            </a:r>
            <a:endParaRPr lang="fr-CA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En charge de l’identité artistique de l’entreprise (la signature).</a:t>
            </a:r>
          </a:p>
          <a:p>
            <a:r>
              <a:rPr lang="fr-CA" dirty="0" smtClean="0"/>
              <a:t>Guide et pilote les équipes créatives.</a:t>
            </a:r>
          </a:p>
          <a:p>
            <a:r>
              <a:rPr lang="fr-CA" dirty="0" smtClean="0"/>
              <a:t>Supervise la production à ses étapes clés, en conformité avec les besoins clients.</a:t>
            </a:r>
          </a:p>
          <a:p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CA" dirty="0" smtClean="0"/>
              <a:t>Responsable de la gestion du personnel.</a:t>
            </a:r>
          </a:p>
          <a:p>
            <a:r>
              <a:rPr lang="fr-CA" dirty="0" smtClean="0"/>
              <a:t>Responsable du développement de la main d’œuvre.</a:t>
            </a:r>
          </a:p>
          <a:p>
            <a:r>
              <a:rPr lang="fr-CA" dirty="0" smtClean="0"/>
              <a:t>Responsable de l’embauche et du départ des employés.</a:t>
            </a:r>
          </a:p>
          <a:p>
            <a:r>
              <a:rPr lang="fr-CA" dirty="0" smtClean="0"/>
              <a:t>Responsable des évaluations et questions salariales.</a:t>
            </a:r>
          </a:p>
          <a:p>
            <a:r>
              <a:rPr lang="fr-CA" dirty="0" smtClean="0"/>
              <a:t>En charge de l’équipe RH.</a:t>
            </a:r>
          </a:p>
          <a:p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8368554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La documentation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Quel est son rôle?</a:t>
            </a:r>
            <a:endParaRPr lang="fr-CA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La documentation est un outil</a:t>
            </a:r>
            <a:endParaRPr lang="fr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CA" dirty="0" smtClean="0"/>
              <a:t>Outil de communication</a:t>
            </a:r>
          </a:p>
          <a:p>
            <a:pPr lvl="1"/>
            <a:r>
              <a:rPr lang="fr-CA" dirty="0" smtClean="0"/>
              <a:t>Équipe de production (voici ce que vous devez faire)</a:t>
            </a:r>
          </a:p>
          <a:p>
            <a:pPr lvl="1"/>
            <a:r>
              <a:rPr lang="fr-CA" dirty="0" smtClean="0"/>
              <a:t>Équipe de spécialiste (voici comment on travaille ensemble)</a:t>
            </a:r>
          </a:p>
          <a:p>
            <a:pPr lvl="1"/>
            <a:r>
              <a:rPr lang="fr-CA" dirty="0" smtClean="0"/>
              <a:t>Client/Producteur (Voici ce qu’on propose)</a:t>
            </a:r>
          </a:p>
          <a:p>
            <a:r>
              <a:rPr lang="fr-CA" dirty="0" smtClean="0"/>
              <a:t>Outil de développement</a:t>
            </a:r>
          </a:p>
          <a:p>
            <a:pPr lvl="1"/>
            <a:r>
              <a:rPr lang="fr-CA" dirty="0" smtClean="0"/>
              <a:t>Rédiger = penser</a:t>
            </a:r>
          </a:p>
          <a:p>
            <a:pPr lvl="1"/>
            <a:r>
              <a:rPr lang="fr-CA" dirty="0" smtClean="0"/>
              <a:t>Présenter = optimiser (penser au lecteur = penser à l’utilisateur)</a:t>
            </a:r>
          </a:p>
          <a:p>
            <a:r>
              <a:rPr lang="fr-CA" dirty="0" smtClean="0"/>
              <a:t>Outil de référence</a:t>
            </a:r>
          </a:p>
          <a:p>
            <a:pPr lvl="1"/>
            <a:r>
              <a:rPr lang="fr-CA" dirty="0" smtClean="0"/>
              <a:t>Réponse toujours disponible</a:t>
            </a:r>
          </a:p>
          <a:p>
            <a:pPr lvl="1"/>
            <a:r>
              <a:rPr lang="fr-CA" dirty="0" smtClean="0"/>
              <a:t>Information isolée</a:t>
            </a:r>
          </a:p>
          <a:p>
            <a:pPr lvl="1"/>
            <a:r>
              <a:rPr lang="fr-CA" dirty="0" smtClean="0"/>
              <a:t>Mémoire fixe</a:t>
            </a:r>
          </a:p>
          <a:p>
            <a:endParaRPr lang="fr-CA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907704" y="7317432"/>
            <a:ext cx="8229600" cy="2020856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658368" marR="0" lvl="1" indent="-246888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Prendre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connaissance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spécificités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du </a:t>
            </a:r>
            <a:r>
              <a:rPr kumimoji="0" lang="en-US" sz="26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jeu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</a:p>
          <a:p>
            <a:pPr marL="923544" marR="0" lvl="2" indent="-219456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/>
              <a:buChar char=""/>
              <a:tabLst/>
              <a:defRPr/>
            </a:pP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Règles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Histoire,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Esthétique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Métriques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658368" marR="0" lvl="1" indent="-246888" algn="l" defTabSz="9144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fr-CA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Suivre l’évolution de la production du jeu,</a:t>
            </a:r>
            <a:endParaRPr kumimoji="0" lang="fr-CA" sz="100" b="0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9250" marR="0" lvl="1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 2" pitchFamily="18" charset="2"/>
              <a:buNone/>
              <a:tabLst/>
              <a:defRPr/>
            </a:pPr>
            <a:endParaRPr kumimoji="0" lang="fr-CA" sz="2600" b="0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2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None/>
              <a:tabLst/>
              <a:defRPr/>
            </a:pPr>
            <a:endParaRPr kumimoji="0" lang="fr-CA" sz="100" b="0" i="1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9250" marR="0" lvl="1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None/>
              <a:tabLst/>
              <a:defRPr/>
            </a:pPr>
            <a:endParaRPr kumimoji="0" lang="fr-FR" sz="26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Diagramme 6"/>
          <p:cNvGraphicFramePr/>
          <p:nvPr/>
        </p:nvGraphicFramePr>
        <p:xfrm>
          <a:off x="5796136" y="4797152"/>
          <a:ext cx="2939988" cy="1959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38165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Documents importants</a:t>
            </a:r>
            <a:endParaRPr lang="fr-CA" dirty="0"/>
          </a:p>
        </p:txBody>
      </p:sp>
      <p:sp>
        <p:nvSpPr>
          <p:cNvPr id="3" name="Rectangle 2"/>
          <p:cNvSpPr/>
          <p:nvPr/>
        </p:nvSpPr>
        <p:spPr>
          <a:xfrm>
            <a:off x="467544" y="2132856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 smtClean="0"/>
              <a:t>Backlog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467544" y="2564904"/>
            <a:ext cx="1872208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fr-CA" sz="1200" dirty="0" smtClean="0">
                <a:solidFill>
                  <a:schemeClr val="tx1"/>
                </a:solidFill>
              </a:rPr>
              <a:t>Liste des fonctionnalités</a:t>
            </a:r>
          </a:p>
          <a:p>
            <a:pPr>
              <a:buFont typeface="Arial" pitchFamily="34" charset="0"/>
              <a:buChar char="•"/>
            </a:pPr>
            <a:r>
              <a:rPr lang="fr-CA" sz="1200" dirty="0" smtClean="0">
                <a:solidFill>
                  <a:schemeClr val="tx1"/>
                </a:solidFill>
              </a:rPr>
              <a:t>Estimation initiale de l’effort</a:t>
            </a:r>
          </a:p>
          <a:p>
            <a:pPr>
              <a:buFont typeface="Arial" pitchFamily="34" charset="0"/>
              <a:buChar char="•"/>
            </a:pPr>
            <a:r>
              <a:rPr lang="fr-CA" sz="1200" dirty="0" smtClean="0">
                <a:solidFill>
                  <a:schemeClr val="tx1"/>
                </a:solidFill>
              </a:rPr>
              <a:t>Priorisation initiale</a:t>
            </a:r>
          </a:p>
          <a:p>
            <a:pPr>
              <a:buFont typeface="Arial" pitchFamily="34" charset="0"/>
              <a:buChar char="•"/>
            </a:pPr>
            <a:r>
              <a:rPr lang="fr-CA" sz="1200" dirty="0" smtClean="0">
                <a:solidFill>
                  <a:schemeClr val="tx1"/>
                </a:solidFill>
              </a:rPr>
              <a:t>Identification des risque.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3768" y="2132856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GDD</a:t>
            </a:r>
            <a:endParaRPr lang="fr-CA" dirty="0"/>
          </a:p>
        </p:txBody>
      </p:sp>
      <p:sp>
        <p:nvSpPr>
          <p:cNvPr id="7" name="Rectangle 6"/>
          <p:cNvSpPr/>
          <p:nvPr/>
        </p:nvSpPr>
        <p:spPr>
          <a:xfrm>
            <a:off x="2483768" y="2564904"/>
            <a:ext cx="1872208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fr-CA" sz="800" dirty="0" smtClean="0">
                <a:solidFill>
                  <a:schemeClr val="tx1"/>
                </a:solidFill>
              </a:rPr>
              <a:t>Bible design complète</a:t>
            </a:r>
          </a:p>
          <a:p>
            <a:pPr>
              <a:buFont typeface="Arial" pitchFamily="34" charset="0"/>
              <a:buChar char="•"/>
            </a:pPr>
            <a:r>
              <a:rPr lang="fr-CA" sz="800" dirty="0" smtClean="0">
                <a:solidFill>
                  <a:schemeClr val="tx1"/>
                </a:solidFill>
              </a:rPr>
              <a:t>Détaille mécaniques et systèmes</a:t>
            </a:r>
          </a:p>
          <a:p>
            <a:pPr>
              <a:buFont typeface="Arial" pitchFamily="34" charset="0"/>
              <a:buChar char="•"/>
            </a:pPr>
            <a:r>
              <a:rPr lang="fr-CA" sz="800" dirty="0" smtClean="0">
                <a:solidFill>
                  <a:schemeClr val="tx1"/>
                </a:solidFill>
              </a:rPr>
              <a:t>Parfois plus:</a:t>
            </a:r>
          </a:p>
          <a:p>
            <a:pPr marL="176213" lvl="1" indent="-92075">
              <a:buFont typeface="Arial" pitchFamily="34" charset="0"/>
              <a:buChar char="•"/>
            </a:pPr>
            <a:r>
              <a:rPr lang="fr-CA" sz="800" dirty="0" smtClean="0">
                <a:solidFill>
                  <a:schemeClr val="tx1"/>
                </a:solidFill>
              </a:rPr>
              <a:t>Maquettes d’écran</a:t>
            </a:r>
          </a:p>
          <a:p>
            <a:pPr marL="176213" lvl="1" indent="-92075">
              <a:buFont typeface="Arial" pitchFamily="34" charset="0"/>
              <a:buChar char="•"/>
            </a:pPr>
            <a:r>
              <a:rPr lang="fr-CA" sz="800" dirty="0" smtClean="0">
                <a:solidFill>
                  <a:schemeClr val="tx1"/>
                </a:solidFill>
              </a:rPr>
              <a:t>Flot du jeu</a:t>
            </a:r>
          </a:p>
          <a:p>
            <a:pPr marL="176213" lvl="1" indent="-92075">
              <a:buFont typeface="Arial" pitchFamily="34" charset="0"/>
              <a:buChar char="•"/>
            </a:pPr>
            <a:r>
              <a:rPr lang="fr-CA" sz="800" dirty="0" smtClean="0">
                <a:solidFill>
                  <a:schemeClr val="tx1"/>
                </a:solidFill>
              </a:rPr>
              <a:t>Liste de contenu (mais pas le contenu comme tel</a:t>
            </a:r>
          </a:p>
          <a:p>
            <a:pPr>
              <a:buFont typeface="Arial" pitchFamily="34" charset="0"/>
              <a:buChar char="•"/>
            </a:pPr>
            <a:r>
              <a:rPr lang="fr-CA" sz="800" dirty="0" smtClean="0">
                <a:solidFill>
                  <a:schemeClr val="tx1"/>
                </a:solidFill>
              </a:rPr>
              <a:t>DOIT ÊTRE MAINTENU À JOUR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9992" y="2132856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One Pager</a:t>
            </a:r>
            <a:endParaRPr lang="fr-CA" dirty="0"/>
          </a:p>
        </p:txBody>
      </p:sp>
      <p:sp>
        <p:nvSpPr>
          <p:cNvPr id="9" name="Rectangle 8"/>
          <p:cNvSpPr/>
          <p:nvPr/>
        </p:nvSpPr>
        <p:spPr>
          <a:xfrm>
            <a:off x="4499992" y="2564904"/>
            <a:ext cx="1872208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fr-CA" sz="900" dirty="0" smtClean="0">
                <a:solidFill>
                  <a:schemeClr val="tx1"/>
                </a:solidFill>
              </a:rPr>
              <a:t>1 seule page présentant un concept (de jeu ou de fonctionnalité)</a:t>
            </a:r>
          </a:p>
          <a:p>
            <a:pPr>
              <a:buFont typeface="Arial" pitchFamily="34" charset="0"/>
              <a:buChar char="•"/>
            </a:pPr>
            <a:r>
              <a:rPr lang="fr-CA" sz="900" dirty="0" smtClean="0">
                <a:solidFill>
                  <a:schemeClr val="tx1"/>
                </a:solidFill>
              </a:rPr>
              <a:t>Inclut:</a:t>
            </a:r>
          </a:p>
          <a:p>
            <a:pPr marL="176213" lvl="1" indent="-84138">
              <a:buFont typeface="Arial" pitchFamily="34" charset="0"/>
              <a:buChar char="•"/>
            </a:pPr>
            <a:r>
              <a:rPr lang="fr-CA" sz="800" dirty="0" smtClean="0">
                <a:solidFill>
                  <a:schemeClr val="tx1"/>
                </a:solidFill>
              </a:rPr>
              <a:t>One liner</a:t>
            </a:r>
          </a:p>
          <a:p>
            <a:pPr marL="176213" lvl="1" indent="-84138">
              <a:buFont typeface="Arial" pitchFamily="34" charset="0"/>
              <a:buChar char="•"/>
            </a:pPr>
            <a:r>
              <a:rPr lang="fr-CA" sz="800" dirty="0" smtClean="0">
                <a:solidFill>
                  <a:schemeClr val="tx1"/>
                </a:solidFill>
              </a:rPr>
              <a:t>Liste de caractéristiques </a:t>
            </a:r>
            <a:r>
              <a:rPr lang="fr-CA" sz="800" dirty="0" err="1" smtClean="0">
                <a:solidFill>
                  <a:schemeClr val="tx1"/>
                </a:solidFill>
              </a:rPr>
              <a:t>clées</a:t>
            </a:r>
            <a:endParaRPr lang="fr-CA" sz="800" dirty="0" smtClean="0">
              <a:solidFill>
                <a:schemeClr val="tx1"/>
              </a:solidFill>
            </a:endParaRPr>
          </a:p>
          <a:p>
            <a:pPr marL="176213" lvl="1" indent="-84138">
              <a:buFont typeface="Arial" pitchFamily="34" charset="0"/>
              <a:buChar char="•"/>
            </a:pPr>
            <a:r>
              <a:rPr lang="fr-CA" sz="800" dirty="0" smtClean="0">
                <a:solidFill>
                  <a:schemeClr val="tx1"/>
                </a:solidFill>
              </a:rPr>
              <a:t>Liste de points de vente</a:t>
            </a:r>
          </a:p>
          <a:p>
            <a:pPr marL="176213" lvl="1" indent="-84138">
              <a:buFont typeface="Arial" pitchFamily="34" charset="0"/>
              <a:buChar char="•"/>
            </a:pPr>
            <a:r>
              <a:rPr lang="fr-CA" sz="800" dirty="0" smtClean="0">
                <a:solidFill>
                  <a:schemeClr val="tx1"/>
                </a:solidFill>
              </a:rPr>
              <a:t>Considérations de développements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16216" y="2132856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smtClean="0"/>
              <a:t>Analyse Fonctionnelle</a:t>
            </a:r>
            <a:endParaRPr lang="fr-CA" sz="1400" dirty="0"/>
          </a:p>
        </p:txBody>
      </p:sp>
      <p:sp>
        <p:nvSpPr>
          <p:cNvPr id="11" name="Rectangle 10"/>
          <p:cNvSpPr/>
          <p:nvPr/>
        </p:nvSpPr>
        <p:spPr>
          <a:xfrm>
            <a:off x="6516216" y="2564904"/>
            <a:ext cx="1872208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fr-CA" sz="1200" dirty="0" smtClean="0">
                <a:solidFill>
                  <a:schemeClr val="tx1"/>
                </a:solidFill>
              </a:rPr>
              <a:t>Recherche des fonctions nécessaires à un produit </a:t>
            </a:r>
          </a:p>
          <a:p>
            <a:pPr>
              <a:buFont typeface="Arial" pitchFamily="34" charset="0"/>
              <a:buChar char="•"/>
            </a:pPr>
            <a:r>
              <a:rPr lang="fr-CA" sz="1200" dirty="0" smtClean="0">
                <a:solidFill>
                  <a:schemeClr val="tx1"/>
                </a:solidFill>
              </a:rPr>
              <a:t>Leur hiérarchisation</a:t>
            </a:r>
          </a:p>
          <a:p>
            <a:pPr>
              <a:buFont typeface="Arial" pitchFamily="34" charset="0"/>
              <a:buChar char="•"/>
            </a:pPr>
            <a:r>
              <a:rPr lang="fr-CA" sz="1200" dirty="0" smtClean="0">
                <a:solidFill>
                  <a:schemeClr val="tx1"/>
                </a:solidFill>
              </a:rPr>
              <a:t>Le plan d’implémentation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7544" y="4293096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Schéma UML</a:t>
            </a:r>
            <a:endParaRPr lang="fr-CA" dirty="0"/>
          </a:p>
        </p:txBody>
      </p:sp>
      <p:sp>
        <p:nvSpPr>
          <p:cNvPr id="13" name="Rectangle 12"/>
          <p:cNvSpPr/>
          <p:nvPr/>
        </p:nvSpPr>
        <p:spPr>
          <a:xfrm>
            <a:off x="467544" y="4725144"/>
            <a:ext cx="1872208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A" sz="1600" dirty="0" smtClean="0">
                <a:solidFill>
                  <a:schemeClr val="tx1"/>
                </a:solidFill>
              </a:rPr>
              <a:t>Liste des classes hiérarchisées incluant leur interdépendance</a:t>
            </a:r>
            <a:endParaRPr lang="fr-CA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83768" y="4293096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RLD</a:t>
            </a:r>
            <a:endParaRPr lang="fr-CA" dirty="0"/>
          </a:p>
        </p:txBody>
      </p:sp>
      <p:sp>
        <p:nvSpPr>
          <p:cNvPr id="15" name="Rectangle 14"/>
          <p:cNvSpPr/>
          <p:nvPr/>
        </p:nvSpPr>
        <p:spPr>
          <a:xfrm>
            <a:off x="2483768" y="4725144"/>
            <a:ext cx="1872208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fr-CA" sz="1100" dirty="0" smtClean="0">
                <a:solidFill>
                  <a:schemeClr val="tx1"/>
                </a:solidFill>
              </a:rPr>
              <a:t>Définit la progression au sein d’un jeu (courbe et propriétés)</a:t>
            </a:r>
          </a:p>
          <a:p>
            <a:pPr>
              <a:buFont typeface="Arial" pitchFamily="34" charset="0"/>
              <a:buChar char="•"/>
            </a:pPr>
            <a:r>
              <a:rPr lang="fr-CA" sz="1100" dirty="0" smtClean="0">
                <a:solidFill>
                  <a:schemeClr val="tx1"/>
                </a:solidFill>
              </a:rPr>
              <a:t>Déploie le contenu</a:t>
            </a:r>
          </a:p>
          <a:p>
            <a:pPr>
              <a:buFont typeface="Arial" pitchFamily="34" charset="0"/>
              <a:buChar char="•"/>
            </a:pPr>
            <a:r>
              <a:rPr lang="fr-CA" sz="1100" dirty="0" smtClean="0">
                <a:solidFill>
                  <a:schemeClr val="tx1"/>
                </a:solidFill>
              </a:rPr>
              <a:t>Attribue actions et récompenses</a:t>
            </a:r>
          </a:p>
          <a:p>
            <a:pPr>
              <a:buFont typeface="Arial" pitchFamily="34" charset="0"/>
              <a:buChar char="•"/>
            </a:pPr>
            <a:r>
              <a:rPr lang="fr-CA" sz="1100" dirty="0" smtClean="0">
                <a:solidFill>
                  <a:schemeClr val="tx1"/>
                </a:solidFill>
              </a:rPr>
              <a:t>Affecte l’économie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99992" y="4293096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Bible graphique</a:t>
            </a:r>
            <a:endParaRPr lang="fr-CA" dirty="0"/>
          </a:p>
        </p:txBody>
      </p:sp>
      <p:sp>
        <p:nvSpPr>
          <p:cNvPr id="17" name="Rectangle 16"/>
          <p:cNvSpPr/>
          <p:nvPr/>
        </p:nvSpPr>
        <p:spPr>
          <a:xfrm>
            <a:off x="4499992" y="4725144"/>
            <a:ext cx="1872208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fr-CA" sz="900" dirty="0" smtClean="0">
                <a:solidFill>
                  <a:schemeClr val="tx1"/>
                </a:solidFill>
              </a:rPr>
              <a:t>Guide pour la production graphique</a:t>
            </a:r>
          </a:p>
          <a:p>
            <a:pPr>
              <a:buFont typeface="Arial" pitchFamily="34" charset="0"/>
              <a:buChar char="•"/>
            </a:pPr>
            <a:r>
              <a:rPr lang="fr-CA" sz="900" dirty="0" smtClean="0">
                <a:solidFill>
                  <a:schemeClr val="tx1"/>
                </a:solidFill>
              </a:rPr>
              <a:t>Inclut:</a:t>
            </a:r>
          </a:p>
          <a:p>
            <a:pPr marL="179388" lvl="1" indent="-87313">
              <a:buFont typeface="Arial" pitchFamily="34" charset="0"/>
              <a:buChar char="•"/>
            </a:pPr>
            <a:r>
              <a:rPr lang="fr-CA" sz="700" dirty="0" smtClean="0">
                <a:solidFill>
                  <a:schemeClr val="tx1"/>
                </a:solidFill>
              </a:rPr>
              <a:t>Référence visuelle (atmosphère)</a:t>
            </a:r>
          </a:p>
          <a:p>
            <a:pPr marL="179388" lvl="1" indent="-87313">
              <a:buFont typeface="Arial" pitchFamily="34" charset="0"/>
              <a:buChar char="•"/>
            </a:pPr>
            <a:r>
              <a:rPr lang="fr-CA" sz="700" dirty="0" smtClean="0">
                <a:solidFill>
                  <a:schemeClr val="tx1"/>
                </a:solidFill>
              </a:rPr>
              <a:t>Concept art</a:t>
            </a:r>
          </a:p>
          <a:p>
            <a:pPr marL="179388" lvl="1" indent="-87313">
              <a:buFont typeface="Arial" pitchFamily="34" charset="0"/>
              <a:buChar char="•"/>
            </a:pPr>
            <a:r>
              <a:rPr lang="fr-CA" sz="700" dirty="0" smtClean="0">
                <a:solidFill>
                  <a:schemeClr val="tx1"/>
                </a:solidFill>
              </a:rPr>
              <a:t>Charte des couleurs</a:t>
            </a:r>
          </a:p>
          <a:p>
            <a:pPr marL="179388" lvl="1" indent="-87313">
              <a:buFont typeface="Arial" pitchFamily="34" charset="0"/>
              <a:buChar char="•"/>
            </a:pPr>
            <a:r>
              <a:rPr lang="fr-CA" sz="700" dirty="0" smtClean="0">
                <a:solidFill>
                  <a:schemeClr val="tx1"/>
                </a:solidFill>
              </a:rPr>
              <a:t>Angles de vue</a:t>
            </a:r>
          </a:p>
          <a:p>
            <a:pPr marL="179388" lvl="1" indent="-87313">
              <a:buFont typeface="Arial" pitchFamily="34" charset="0"/>
              <a:buChar char="•"/>
            </a:pPr>
            <a:r>
              <a:rPr lang="fr-CA" sz="700" dirty="0" smtClean="0">
                <a:solidFill>
                  <a:schemeClr val="tx1"/>
                </a:solidFill>
              </a:rPr>
              <a:t>Info d’optimisation</a:t>
            </a:r>
          </a:p>
          <a:p>
            <a:pPr marL="179388" lvl="1" indent="-87313">
              <a:buFont typeface="Arial" pitchFamily="34" charset="0"/>
              <a:buChar char="•"/>
            </a:pPr>
            <a:r>
              <a:rPr lang="fr-CA" sz="700" dirty="0" smtClean="0">
                <a:solidFill>
                  <a:schemeClr val="tx1"/>
                </a:solidFill>
              </a:rPr>
              <a:t>Éléments d’interface</a:t>
            </a:r>
          </a:p>
          <a:p>
            <a:pPr marL="179388" lvl="1" indent="-87313">
              <a:buFont typeface="Arial" pitchFamily="34" charset="0"/>
              <a:buChar char="•"/>
            </a:pPr>
            <a:r>
              <a:rPr lang="fr-CA" sz="700" dirty="0" smtClean="0">
                <a:solidFill>
                  <a:schemeClr val="tx1"/>
                </a:solidFill>
              </a:rPr>
              <a:t>Principes d’éclairage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16216" y="4293096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 smtClean="0"/>
              <a:t>Asset</a:t>
            </a:r>
            <a:r>
              <a:rPr lang="fr-CA" dirty="0" smtClean="0"/>
              <a:t> List</a:t>
            </a:r>
            <a:endParaRPr lang="fr-CA" dirty="0"/>
          </a:p>
        </p:txBody>
      </p:sp>
      <p:sp>
        <p:nvSpPr>
          <p:cNvPr id="19" name="Rectangle 18"/>
          <p:cNvSpPr/>
          <p:nvPr/>
        </p:nvSpPr>
        <p:spPr>
          <a:xfrm>
            <a:off x="6516216" y="4725144"/>
            <a:ext cx="1872208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Arial" pitchFamily="34" charset="0"/>
              <a:buChar char="•"/>
            </a:pPr>
            <a:r>
              <a:rPr lang="fr-CA" sz="1400" dirty="0" smtClean="0">
                <a:solidFill>
                  <a:schemeClr val="tx1"/>
                </a:solidFill>
              </a:rPr>
              <a:t>Liste des éléments visuels à produire</a:t>
            </a:r>
          </a:p>
          <a:p>
            <a:pPr>
              <a:buFont typeface="Arial" pitchFamily="34" charset="0"/>
              <a:buChar char="•"/>
            </a:pPr>
            <a:r>
              <a:rPr lang="fr-CA" sz="1400" dirty="0" smtClean="0">
                <a:solidFill>
                  <a:schemeClr val="tx1"/>
                </a:solidFill>
              </a:rPr>
              <a:t>Avec estimation de quantité, de temps et de priorisation.</a:t>
            </a:r>
            <a:endParaRPr lang="fr-CA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Documents importants</a:t>
            </a:r>
            <a:endParaRPr lang="fr-CA" dirty="0"/>
          </a:p>
        </p:txBody>
      </p:sp>
      <p:sp>
        <p:nvSpPr>
          <p:cNvPr id="3" name="Rectangle 2"/>
          <p:cNvSpPr/>
          <p:nvPr/>
        </p:nvSpPr>
        <p:spPr>
          <a:xfrm>
            <a:off x="467544" y="2132856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Sound List</a:t>
            </a:r>
            <a:endParaRPr lang="fr-CA" dirty="0"/>
          </a:p>
        </p:txBody>
      </p:sp>
      <p:sp>
        <p:nvSpPr>
          <p:cNvPr id="5" name="Rectangle 4"/>
          <p:cNvSpPr/>
          <p:nvPr/>
        </p:nvSpPr>
        <p:spPr>
          <a:xfrm>
            <a:off x="467544" y="2564904"/>
            <a:ext cx="1872208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A" sz="1100" dirty="0" smtClean="0">
                <a:solidFill>
                  <a:schemeClr val="tx1"/>
                </a:solidFill>
              </a:rPr>
              <a:t>Listes des sons, leur propriétés (boucle, durée, référence) et leur priorité. Souvent lié à des éléments visuels du jeu pour pouvoir synchroniser.</a:t>
            </a:r>
            <a:endParaRPr lang="fr-CA" sz="11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3768" y="2132856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Release Notes</a:t>
            </a:r>
            <a:endParaRPr lang="fr-CA" dirty="0"/>
          </a:p>
        </p:txBody>
      </p:sp>
      <p:sp>
        <p:nvSpPr>
          <p:cNvPr id="7" name="Rectangle 6"/>
          <p:cNvSpPr/>
          <p:nvPr/>
        </p:nvSpPr>
        <p:spPr>
          <a:xfrm>
            <a:off x="2483768" y="2564904"/>
            <a:ext cx="1872208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A" sz="1100" dirty="0" smtClean="0">
                <a:solidFill>
                  <a:schemeClr val="tx1"/>
                </a:solidFill>
              </a:rPr>
              <a:t>Aussi appelé </a:t>
            </a:r>
            <a:r>
              <a:rPr lang="fr-CA" sz="1100" dirty="0" err="1" smtClean="0">
                <a:solidFill>
                  <a:schemeClr val="tx1"/>
                </a:solidFill>
              </a:rPr>
              <a:t>Build</a:t>
            </a:r>
            <a:r>
              <a:rPr lang="fr-CA" sz="1100" dirty="0" smtClean="0">
                <a:solidFill>
                  <a:schemeClr val="tx1"/>
                </a:solidFill>
              </a:rPr>
              <a:t> Notes</a:t>
            </a:r>
          </a:p>
          <a:p>
            <a:r>
              <a:rPr lang="fr-CA" sz="1100" dirty="0" smtClean="0">
                <a:solidFill>
                  <a:schemeClr val="tx1"/>
                </a:solidFill>
              </a:rPr>
              <a:t>Liste des fonctionnalités présentes dans un </a:t>
            </a:r>
            <a:r>
              <a:rPr lang="fr-CA" sz="1100" dirty="0" err="1" smtClean="0">
                <a:solidFill>
                  <a:schemeClr val="tx1"/>
                </a:solidFill>
              </a:rPr>
              <a:t>build</a:t>
            </a:r>
            <a:endParaRPr lang="fr-CA" sz="1100" dirty="0" smtClean="0">
              <a:solidFill>
                <a:schemeClr val="tx1"/>
              </a:solidFill>
            </a:endParaRPr>
          </a:p>
          <a:p>
            <a:r>
              <a:rPr lang="fr-CA" sz="1100" dirty="0" smtClean="0">
                <a:solidFill>
                  <a:schemeClr val="tx1"/>
                </a:solidFill>
              </a:rPr>
              <a:t>Selon les attentes, liste aussi les éléments manquants, bug connus, autres notes importantes.</a:t>
            </a:r>
            <a:endParaRPr lang="fr-CA" sz="11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9992" y="2132856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Test Plan</a:t>
            </a:r>
            <a:endParaRPr lang="fr-CA" dirty="0"/>
          </a:p>
        </p:txBody>
      </p:sp>
      <p:sp>
        <p:nvSpPr>
          <p:cNvPr id="9" name="Rectangle 8"/>
          <p:cNvSpPr/>
          <p:nvPr/>
        </p:nvSpPr>
        <p:spPr>
          <a:xfrm>
            <a:off x="4499992" y="2564904"/>
            <a:ext cx="1872208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A" sz="1200" dirty="0" smtClean="0">
                <a:solidFill>
                  <a:schemeClr val="tx1"/>
                </a:solidFill>
              </a:rPr>
              <a:t>Pense-bête des différents éléments à tester et valider dans un jeu. Sorte de manuel pour tester un jeu.</a:t>
            </a:r>
            <a:endParaRPr lang="fr-CA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16216" y="2132856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P.O.</a:t>
            </a:r>
            <a:endParaRPr lang="fr-CA" dirty="0"/>
          </a:p>
        </p:txBody>
      </p:sp>
      <p:sp>
        <p:nvSpPr>
          <p:cNvPr id="11" name="Rectangle 10"/>
          <p:cNvSpPr/>
          <p:nvPr/>
        </p:nvSpPr>
        <p:spPr>
          <a:xfrm>
            <a:off x="6516216" y="2564904"/>
            <a:ext cx="1872208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A" dirty="0" smtClean="0">
                <a:solidFill>
                  <a:schemeClr val="tx1"/>
                </a:solidFill>
              </a:rPr>
              <a:t>Demande d’achat de logiciel, de matériel, etc.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7544" y="4293096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NDA</a:t>
            </a:r>
            <a:endParaRPr lang="fr-CA" dirty="0"/>
          </a:p>
        </p:txBody>
      </p:sp>
      <p:sp>
        <p:nvSpPr>
          <p:cNvPr id="13" name="Rectangle 12"/>
          <p:cNvSpPr/>
          <p:nvPr/>
        </p:nvSpPr>
        <p:spPr>
          <a:xfrm>
            <a:off x="467544" y="4725144"/>
            <a:ext cx="1872208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A" dirty="0" smtClean="0">
                <a:solidFill>
                  <a:schemeClr val="tx1"/>
                </a:solidFill>
              </a:rPr>
              <a:t>Entente de confidentialité à valeur légale: c’est un contrat.</a:t>
            </a:r>
            <a:endParaRPr lang="fr-CA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83768" y="4293096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 smtClean="0"/>
              <a:t>Interface Interactive</a:t>
            </a:r>
            <a:endParaRPr lang="fr-CA" sz="1400" dirty="0"/>
          </a:p>
        </p:txBody>
      </p:sp>
      <p:sp>
        <p:nvSpPr>
          <p:cNvPr id="15" name="Rectangle 14"/>
          <p:cNvSpPr/>
          <p:nvPr/>
        </p:nvSpPr>
        <p:spPr>
          <a:xfrm>
            <a:off x="2483768" y="4725144"/>
            <a:ext cx="1872208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A" sz="1400" dirty="0" smtClean="0">
                <a:solidFill>
                  <a:schemeClr val="tx1"/>
                </a:solidFill>
              </a:rPr>
              <a:t>Fichier interactive permettant d’expérimenter la navigation dans un jeu.</a:t>
            </a:r>
            <a:endParaRPr lang="fr-CA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99992" y="4293096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Profit &amp; </a:t>
            </a:r>
            <a:r>
              <a:rPr lang="fr-CA" dirty="0" err="1" smtClean="0"/>
              <a:t>Loss</a:t>
            </a:r>
            <a:endParaRPr lang="fr-CA" dirty="0"/>
          </a:p>
        </p:txBody>
      </p:sp>
      <p:sp>
        <p:nvSpPr>
          <p:cNvPr id="17" name="Rectangle 16"/>
          <p:cNvSpPr/>
          <p:nvPr/>
        </p:nvSpPr>
        <p:spPr>
          <a:xfrm>
            <a:off x="4499992" y="4725144"/>
            <a:ext cx="1872208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A" sz="1400" dirty="0" smtClean="0">
                <a:solidFill>
                  <a:schemeClr val="tx1"/>
                </a:solidFill>
              </a:rPr>
              <a:t>Liste des revenus et coûts associés à un produit avec projection du point de profitabilité.</a:t>
            </a:r>
            <a:endParaRPr lang="fr-CA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16216" y="4293096"/>
            <a:ext cx="187220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smtClean="0"/>
              <a:t>Persona</a:t>
            </a:r>
            <a:endParaRPr lang="fr-CA" dirty="0"/>
          </a:p>
        </p:txBody>
      </p:sp>
      <p:sp>
        <p:nvSpPr>
          <p:cNvPr id="19" name="Rectangle 18"/>
          <p:cNvSpPr/>
          <p:nvPr/>
        </p:nvSpPr>
        <p:spPr>
          <a:xfrm>
            <a:off x="6516216" y="4725144"/>
            <a:ext cx="1872208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A" sz="1600" dirty="0" smtClean="0">
                <a:solidFill>
                  <a:schemeClr val="tx1"/>
                </a:solidFill>
              </a:rPr>
              <a:t>Documentation sur les personnalités hypothétiques de la clientèle type.</a:t>
            </a:r>
            <a:endParaRPr lang="fr-CA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Documents et étapes de production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Associons </a:t>
            </a:r>
            <a:r>
              <a:rPr lang="fr-CA" dirty="0" err="1" smtClean="0"/>
              <a:t>backlog</a:t>
            </a:r>
            <a:r>
              <a:rPr lang="fr-CA" dirty="0" smtClean="0"/>
              <a:t>, GDD, one pager, analyse fonctionnelle, Schéma d’UML,  RLD, bible graphiques, </a:t>
            </a:r>
            <a:r>
              <a:rPr lang="fr-CA" dirty="0" err="1" smtClean="0"/>
              <a:t>asset</a:t>
            </a:r>
            <a:r>
              <a:rPr lang="fr-CA" dirty="0" smtClean="0"/>
              <a:t> </a:t>
            </a:r>
            <a:r>
              <a:rPr lang="fr-CA" dirty="0" err="1" smtClean="0"/>
              <a:t>list</a:t>
            </a:r>
            <a:r>
              <a:rPr lang="fr-CA" dirty="0" smtClean="0"/>
              <a:t>, </a:t>
            </a:r>
            <a:r>
              <a:rPr lang="fr-CA" dirty="0" err="1" smtClean="0"/>
              <a:t>sound</a:t>
            </a:r>
            <a:r>
              <a:rPr lang="fr-CA" dirty="0" smtClean="0"/>
              <a:t> </a:t>
            </a:r>
            <a:r>
              <a:rPr lang="fr-CA" dirty="0" err="1" smtClean="0"/>
              <a:t>list</a:t>
            </a:r>
            <a:r>
              <a:rPr lang="fr-CA" dirty="0" smtClean="0"/>
              <a:t>, release notes, test plan, P.O., NDA, Profit &amp; </a:t>
            </a:r>
            <a:r>
              <a:rPr lang="fr-CA" dirty="0" err="1" smtClean="0"/>
              <a:t>Loss</a:t>
            </a:r>
            <a:r>
              <a:rPr lang="fr-CA" dirty="0" smtClean="0"/>
              <a:t>, Persona avec les étapes de production usuelles.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Développement des affaires</a:t>
            </a:r>
            <a:endParaRPr lang="fr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CA" sz="1600" dirty="0"/>
              <a:t>Directeur </a:t>
            </a:r>
            <a:r>
              <a:rPr lang="fr-CA" sz="1600" dirty="0" smtClean="0"/>
              <a:t>des ventes</a:t>
            </a:r>
            <a:endParaRPr lang="fr-CA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lvl="0"/>
            <a:r>
              <a:rPr lang="fr-CA" sz="1600" dirty="0" smtClean="0"/>
              <a:t>Chargé de compte</a:t>
            </a:r>
            <a:endParaRPr lang="fr-CA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En charge de l’équipe des ventes.</a:t>
            </a:r>
          </a:p>
          <a:p>
            <a:r>
              <a:rPr lang="fr-CA" dirty="0" smtClean="0"/>
              <a:t>Responsable de la priorisation des clients.</a:t>
            </a:r>
          </a:p>
          <a:p>
            <a:r>
              <a:rPr lang="fr-CA" dirty="0" smtClean="0"/>
              <a:t>Dirige le développement stratégique des relations d’affaire.</a:t>
            </a:r>
          </a:p>
          <a:p>
            <a:r>
              <a:rPr lang="fr-CA" dirty="0" smtClean="0"/>
              <a:t>Avec le COO, évalue la valeur stratégique des mandats potentiels en fonction de la vision d’entreprise.</a:t>
            </a:r>
          </a:p>
          <a:p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CA" dirty="0" smtClean="0"/>
              <a:t>Responsable de la relation client-production.</a:t>
            </a:r>
          </a:p>
          <a:p>
            <a:r>
              <a:rPr lang="fr-CA" dirty="0" smtClean="0"/>
              <a:t>Fais le démarchage de nouveaux clients.</a:t>
            </a:r>
          </a:p>
          <a:p>
            <a:r>
              <a:rPr lang="fr-CA" dirty="0" smtClean="0"/>
              <a:t>Maintien la relation avec ses clients actuels</a:t>
            </a:r>
          </a:p>
          <a:p>
            <a:r>
              <a:rPr lang="fr-CA" dirty="0" smtClean="0"/>
              <a:t>Fais la communication entre l’équipe de pitch et les clients potentiels.</a:t>
            </a:r>
          </a:p>
          <a:p>
            <a:r>
              <a:rPr lang="fr-CA" dirty="0" smtClean="0"/>
              <a:t>Responsable de dénicher des opportunités d’affaire.</a:t>
            </a:r>
          </a:p>
          <a:p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3109416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Développement des affaires</a:t>
            </a:r>
            <a:endParaRPr lang="fr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CA" sz="1600" dirty="0" smtClean="0"/>
              <a:t>Conseiller légal/avocat</a:t>
            </a:r>
            <a:endParaRPr lang="fr-CA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lvl="0"/>
            <a:r>
              <a:rPr lang="fr-CA" sz="1600" dirty="0" smtClean="0"/>
              <a:t>Équipe de pitch</a:t>
            </a:r>
            <a:endParaRPr lang="fr-CA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CA" dirty="0" smtClean="0"/>
              <a:t>Dresse les contrats avec les fournisseurs, les clients et les employés.</a:t>
            </a:r>
          </a:p>
          <a:p>
            <a:r>
              <a:rPr lang="fr-CA" dirty="0" smtClean="0"/>
              <a:t>Évalue les contrats et leur conséquence légale pour les nouveaux projets.</a:t>
            </a:r>
          </a:p>
          <a:p>
            <a:r>
              <a:rPr lang="fr-CA" dirty="0" smtClean="0"/>
              <a:t>Gère les aspects légaux liés à l’entreprise (gestion des ressources humaines, bris de contrats et d’ententes, respects des normes du travail et loi).</a:t>
            </a:r>
          </a:p>
          <a:p>
            <a:r>
              <a:rPr lang="fr-CA" dirty="0" smtClean="0"/>
              <a:t>Fais le suivi en cas de procédure légale (bris de contrat, défaut de paiement, etc.)</a:t>
            </a:r>
          </a:p>
          <a:p>
            <a:r>
              <a:rPr lang="fr-CA" dirty="0" smtClean="0"/>
              <a:t>Évalue les aspects sensibles du contenu des jeux en relation aux lois en vigueur, notamment au niveau du respect des droits d’auteurs et du respect des licences d’utilisation)</a:t>
            </a:r>
          </a:p>
          <a:p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CA" dirty="0" smtClean="0"/>
              <a:t>Pas un poste comme tel mais une spécialisation qui affecte des postes tels producteurs, chargés de projet, artistes, concepteur de jeu.</a:t>
            </a:r>
          </a:p>
          <a:p>
            <a:r>
              <a:rPr lang="fr-CA" dirty="0" smtClean="0"/>
              <a:t>Cette spécialisation se centre sur la réponse à des requêtes clients (RFP) ou à la production de propositions </a:t>
            </a:r>
            <a:r>
              <a:rPr lang="fr-CA" dirty="0" err="1" smtClean="0"/>
              <a:t>pro-actives</a:t>
            </a:r>
            <a:r>
              <a:rPr lang="fr-CA" dirty="0" smtClean="0"/>
              <a:t> afin d’en acquérir de nouveau ou de démarrer de nouveaux projets internes.</a:t>
            </a:r>
          </a:p>
          <a:p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356207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Gestion de projet</a:t>
            </a:r>
            <a:endParaRPr lang="fr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Directeur de studio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CA" dirty="0" smtClean="0"/>
              <a:t>Directeur de production</a:t>
            </a:r>
            <a:endParaRPr lang="fr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fr-CA" dirty="0" smtClean="0"/>
              <a:t>Responsable des opérations du studio (sous la supervision du chef des opérations).</a:t>
            </a:r>
          </a:p>
          <a:p>
            <a:r>
              <a:rPr lang="fr-CA" dirty="0" smtClean="0"/>
              <a:t>S’assure de l’implémentation des stratégies d’entreprise et des représentations clients.</a:t>
            </a:r>
          </a:p>
          <a:p>
            <a:r>
              <a:rPr lang="fr-CA" dirty="0" smtClean="0"/>
              <a:t>Représentant de la production auprès de la haute direction.</a:t>
            </a:r>
            <a:endParaRPr lang="fr-CA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CA" dirty="0" smtClean="0"/>
              <a:t>Responsable de la bonne gestion des projets.</a:t>
            </a:r>
          </a:p>
          <a:p>
            <a:r>
              <a:rPr lang="fr-CA" dirty="0" smtClean="0"/>
              <a:t>S’assure de l’attribution des ressources:</a:t>
            </a:r>
          </a:p>
          <a:p>
            <a:pPr lvl="1"/>
            <a:r>
              <a:rPr lang="fr-CA" dirty="0" smtClean="0"/>
              <a:t>Personnel</a:t>
            </a:r>
          </a:p>
          <a:p>
            <a:pPr lvl="1"/>
            <a:r>
              <a:rPr lang="fr-CA" dirty="0" smtClean="0"/>
              <a:t>Finances</a:t>
            </a:r>
          </a:p>
          <a:p>
            <a:pPr lvl="1"/>
            <a:r>
              <a:rPr lang="fr-CA" dirty="0" smtClean="0"/>
              <a:t>Techniques</a:t>
            </a:r>
          </a:p>
          <a:p>
            <a:pPr lvl="1"/>
            <a:r>
              <a:rPr lang="fr-CA" dirty="0" smtClean="0"/>
              <a:t>Logistiques</a:t>
            </a:r>
          </a:p>
        </p:txBody>
      </p:sp>
    </p:spTree>
    <p:extLst>
      <p:ext uri="{BB962C8B-B14F-4D97-AF65-F5344CB8AC3E}">
        <p14:creationId xmlns:p14="http://schemas.microsoft.com/office/powerpoint/2010/main" val="2483607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Gestion de projet</a:t>
            </a:r>
            <a:endParaRPr lang="fr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Producteur exécutif</a:t>
            </a:r>
            <a:endParaRPr lang="fr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fr-CA" dirty="0" smtClean="0"/>
              <a:t>Producteur</a:t>
            </a:r>
            <a:endParaRPr lang="fr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fr-CA" dirty="0" smtClean="0"/>
              <a:t>Responsable des projets clés.</a:t>
            </a:r>
          </a:p>
          <a:p>
            <a:r>
              <a:rPr lang="fr-CA" dirty="0" smtClean="0"/>
              <a:t>S’assure des objectifs de haut niveaux, à la fois créatifs et financiers.</a:t>
            </a:r>
          </a:p>
          <a:p>
            <a:r>
              <a:rPr lang="fr-CA" dirty="0" smtClean="0"/>
              <a:t>Responsable de la gestion des risques.</a:t>
            </a:r>
          </a:p>
          <a:p>
            <a:r>
              <a:rPr lang="fr-CA" dirty="0" smtClean="0"/>
              <a:t>Joue souvent un rôle de représentation auprès des responsables de la mise en marché (incluant financement).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 smtClean="0"/>
              <a:t>Responsable des projets à un niveau général:</a:t>
            </a:r>
          </a:p>
          <a:p>
            <a:pPr lvl="1"/>
            <a:r>
              <a:rPr lang="fr-CA" dirty="0" smtClean="0"/>
              <a:t>Ex. : ligne de produit</a:t>
            </a:r>
          </a:p>
          <a:p>
            <a:r>
              <a:rPr lang="fr-CA" dirty="0" smtClean="0"/>
              <a:t>Responsable des objectifs généraux.</a:t>
            </a:r>
          </a:p>
          <a:p>
            <a:r>
              <a:rPr lang="fr-CA" dirty="0" smtClean="0"/>
              <a:t>Fait le lien entre le projet et les partenaires:</a:t>
            </a:r>
          </a:p>
          <a:p>
            <a:pPr lvl="1"/>
            <a:r>
              <a:rPr lang="fr-CA" dirty="0" smtClean="0"/>
              <a:t>Client</a:t>
            </a:r>
          </a:p>
          <a:p>
            <a:pPr lvl="1"/>
            <a:r>
              <a:rPr lang="fr-CA" dirty="0" smtClean="0"/>
              <a:t>Haute direction</a:t>
            </a:r>
          </a:p>
          <a:p>
            <a:pPr lvl="1"/>
            <a:r>
              <a:rPr lang="fr-CA" dirty="0" err="1" smtClean="0"/>
              <a:t>Stakeholders</a:t>
            </a:r>
            <a:endParaRPr lang="fr-CA" dirty="0" smtClean="0"/>
          </a:p>
          <a:p>
            <a:r>
              <a:rPr lang="fr-CA" dirty="0" smtClean="0"/>
              <a:t>S’assure de la gestion des équipes externes:</a:t>
            </a:r>
          </a:p>
          <a:p>
            <a:pPr lvl="1"/>
            <a:r>
              <a:rPr lang="fr-CA" dirty="0" smtClean="0"/>
              <a:t>Joue le rôle de client</a:t>
            </a:r>
          </a:p>
          <a:p>
            <a:pPr lvl="1"/>
            <a:r>
              <a:rPr lang="fr-CA" dirty="0" smtClean="0"/>
              <a:t>S’occupe du outsourcing</a:t>
            </a:r>
          </a:p>
        </p:txBody>
      </p:sp>
    </p:spTree>
    <p:extLst>
      <p:ext uri="{BB962C8B-B14F-4D97-AF65-F5344CB8AC3E}">
        <p14:creationId xmlns:p14="http://schemas.microsoft.com/office/powerpoint/2010/main" val="930437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Promenad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9965</TotalTime>
  <Words>4518</Words>
  <Application>Microsoft Office PowerPoint</Application>
  <PresentationFormat>Affichage à l'écran (4:3)</PresentationFormat>
  <Paragraphs>753</Paragraphs>
  <Slides>54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54</vt:i4>
      </vt:variant>
    </vt:vector>
  </HeadingPairs>
  <TitlesOfParts>
    <vt:vector size="60" baseType="lpstr">
      <vt:lpstr>Arial</vt:lpstr>
      <vt:lpstr>Calibri</vt:lpstr>
      <vt:lpstr>Georgia</vt:lpstr>
      <vt:lpstr>Trebuchet MS</vt:lpstr>
      <vt:lpstr>Wingdings 2</vt:lpstr>
      <vt:lpstr>Urbain</vt:lpstr>
      <vt:lpstr>ANALYSE DE LA FONCTION DE TRAVAIL</vt:lpstr>
      <vt:lpstr>Les métiers du jeu</vt:lpstr>
      <vt:lpstr>Haute direction</vt:lpstr>
      <vt:lpstr>Haute direction</vt:lpstr>
      <vt:lpstr>Haute direction</vt:lpstr>
      <vt:lpstr>Développement des affaires</vt:lpstr>
      <vt:lpstr>Développement des affaires</vt:lpstr>
      <vt:lpstr>Gestion de projet</vt:lpstr>
      <vt:lpstr>Gestion de projet</vt:lpstr>
      <vt:lpstr>Gestion de projet</vt:lpstr>
      <vt:lpstr>Mise en marché</vt:lpstr>
      <vt:lpstr>Mise en marché</vt:lpstr>
      <vt:lpstr>Mise en marché</vt:lpstr>
      <vt:lpstr>Conception de jeu</vt:lpstr>
      <vt:lpstr>Conception de jeu</vt:lpstr>
      <vt:lpstr>Conception de jeu</vt:lpstr>
      <vt:lpstr>Conception de jeu</vt:lpstr>
      <vt:lpstr>Conception spécialisée</vt:lpstr>
      <vt:lpstr>Métiers graphiques</vt:lpstr>
      <vt:lpstr>Métiers graphiques</vt:lpstr>
      <vt:lpstr>Métiers graphiques</vt:lpstr>
      <vt:lpstr>Métiers graphiques</vt:lpstr>
      <vt:lpstr>Métiers technologiques</vt:lpstr>
      <vt:lpstr>Métiers technologiques</vt:lpstr>
      <vt:lpstr>Métiers technologiques</vt:lpstr>
      <vt:lpstr>Métier de l’assurance qualité</vt:lpstr>
      <vt:lpstr>Exercice</vt:lpstr>
      <vt:lpstr>Mobilité</vt:lpstr>
      <vt:lpstr>Mobilité</vt:lpstr>
      <vt:lpstr>Mobilité</vt:lpstr>
      <vt:lpstr>Le vocabulaire</vt:lpstr>
      <vt:lpstr>RACI Chart</vt:lpstr>
      <vt:lpstr>Exercice</vt:lpstr>
      <vt:lpstr>Pipeline</vt:lpstr>
      <vt:lpstr>Conception</vt:lpstr>
      <vt:lpstr>Preproduction</vt:lpstr>
      <vt:lpstr>Preproduction</vt:lpstr>
      <vt:lpstr>Production</vt:lpstr>
      <vt:lpstr>Étapes (milestones)</vt:lpstr>
      <vt:lpstr>Étapes (milestones)</vt:lpstr>
      <vt:lpstr>Étapes (milestones)</vt:lpstr>
      <vt:lpstr>Débat</vt:lpstr>
      <vt:lpstr>Étapes (milestones)</vt:lpstr>
      <vt:lpstr>Étapes (milestones)</vt:lpstr>
      <vt:lpstr>Post-lancement</vt:lpstr>
      <vt:lpstr>Acronyme anglais</vt:lpstr>
      <vt:lpstr>Termes techniques</vt:lpstr>
      <vt:lpstr>Termes de mise en marché</vt:lpstr>
      <vt:lpstr>Termes de design</vt:lpstr>
      <vt:lpstr>La documentation</vt:lpstr>
      <vt:lpstr>La documentation est un outil</vt:lpstr>
      <vt:lpstr>Documents importants</vt:lpstr>
      <vt:lpstr>Documents importants</vt:lpstr>
      <vt:lpstr>Documents et étapes de production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glefebvre</dc:creator>
  <cp:lastModifiedBy>College Bart</cp:lastModifiedBy>
  <cp:revision>380</cp:revision>
  <dcterms:created xsi:type="dcterms:W3CDTF">2014-05-22T16:45:47Z</dcterms:created>
  <dcterms:modified xsi:type="dcterms:W3CDTF">2015-06-04T17:36:44Z</dcterms:modified>
</cp:coreProperties>
</file>