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80" r:id="rId3"/>
    <p:sldId id="411" r:id="rId4"/>
    <p:sldId id="414" r:id="rId5"/>
    <p:sldId id="413" r:id="rId6"/>
    <p:sldId id="415" r:id="rId7"/>
    <p:sldId id="416" r:id="rId8"/>
    <p:sldId id="441" r:id="rId9"/>
    <p:sldId id="442" r:id="rId10"/>
    <p:sldId id="419" r:id="rId11"/>
    <p:sldId id="420" r:id="rId12"/>
    <p:sldId id="421" r:id="rId13"/>
    <p:sldId id="422" r:id="rId14"/>
    <p:sldId id="438" r:id="rId15"/>
    <p:sldId id="423" r:id="rId16"/>
    <p:sldId id="433" r:id="rId17"/>
    <p:sldId id="436" r:id="rId18"/>
    <p:sldId id="427" r:id="rId19"/>
    <p:sldId id="437" r:id="rId20"/>
    <p:sldId id="424" r:id="rId21"/>
    <p:sldId id="425" r:id="rId22"/>
    <p:sldId id="426" r:id="rId23"/>
    <p:sldId id="431" r:id="rId24"/>
    <p:sldId id="429" r:id="rId25"/>
    <p:sldId id="439" r:id="rId26"/>
    <p:sldId id="430" r:id="rId27"/>
    <p:sldId id="432" r:id="rId28"/>
    <p:sldId id="435" r:id="rId29"/>
    <p:sldId id="440" r:id="rId30"/>
    <p:sldId id="443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2" autoAdjust="0"/>
    <p:restoredTop sz="88965" autoAdjust="0"/>
  </p:normalViewPr>
  <p:slideViewPr>
    <p:cSldViewPr>
      <p:cViewPr varScale="1">
        <p:scale>
          <a:sx n="116" d="100"/>
          <a:sy n="116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C885-9876-4C65-9B1F-764987873E38}" type="datetimeFigureOut">
              <a:rPr lang="fr-CA" smtClean="0"/>
              <a:pPr/>
              <a:t>2015-06-03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208FF-818E-45A8-9695-365F78739ABE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397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610BDE8-1164-4C02-AF23-67889B84F585}" type="datetimeFigureOut">
              <a:rPr lang="fr-CA" smtClean="0"/>
              <a:pPr/>
              <a:t>2015-06-03</a:t>
            </a:fld>
            <a:endParaRPr lang="fr-CA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CA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81516E2-E560-4DB1-AAF4-CB203D35891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BDE8-1164-4C02-AF23-67889B84F585}" type="datetimeFigureOut">
              <a:rPr lang="fr-CA" smtClean="0"/>
              <a:pPr/>
              <a:t>2015-06-03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16E2-E560-4DB1-AAF4-CB203D35891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BDE8-1164-4C02-AF23-67889B84F585}" type="datetimeFigureOut">
              <a:rPr lang="fr-CA" smtClean="0"/>
              <a:pPr/>
              <a:t>2015-06-03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16E2-E560-4DB1-AAF4-CB203D35891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BDE8-1164-4C02-AF23-67889B84F585}" type="datetimeFigureOut">
              <a:rPr lang="fr-CA" smtClean="0"/>
              <a:pPr/>
              <a:t>2015-06-03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16E2-E560-4DB1-AAF4-CB203D35891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BDE8-1164-4C02-AF23-67889B84F585}" type="datetimeFigureOut">
              <a:rPr lang="fr-CA" smtClean="0"/>
              <a:pPr/>
              <a:t>2015-06-03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16E2-E560-4DB1-AAF4-CB203D35891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BDE8-1164-4C02-AF23-67889B84F585}" type="datetimeFigureOut">
              <a:rPr lang="fr-CA" smtClean="0"/>
              <a:pPr/>
              <a:t>2015-06-03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16E2-E560-4DB1-AAF4-CB203D35891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10BDE8-1164-4C02-AF23-67889B84F585}" type="datetimeFigureOut">
              <a:rPr lang="fr-CA" smtClean="0"/>
              <a:pPr/>
              <a:t>2015-06-03</a:t>
            </a:fld>
            <a:endParaRPr lang="fr-CA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1516E2-E560-4DB1-AAF4-CB203D358915}" type="slidenum">
              <a:rPr lang="fr-CA" smtClean="0"/>
              <a:pPr/>
              <a:t>‹#›</a:t>
            </a:fld>
            <a:endParaRPr lang="fr-CA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610BDE8-1164-4C02-AF23-67889B84F585}" type="datetimeFigureOut">
              <a:rPr lang="fr-CA" smtClean="0"/>
              <a:pPr/>
              <a:t>2015-06-03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1516E2-E560-4DB1-AAF4-CB203D35891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BDE8-1164-4C02-AF23-67889B84F585}" type="datetimeFigureOut">
              <a:rPr lang="fr-CA" smtClean="0"/>
              <a:pPr/>
              <a:t>2015-06-03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16E2-E560-4DB1-AAF4-CB203D35891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BDE8-1164-4C02-AF23-67889B84F585}" type="datetimeFigureOut">
              <a:rPr lang="fr-CA" smtClean="0"/>
              <a:pPr/>
              <a:t>2015-06-03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16E2-E560-4DB1-AAF4-CB203D35891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BDE8-1164-4C02-AF23-67889B84F585}" type="datetimeFigureOut">
              <a:rPr lang="fr-CA" smtClean="0"/>
              <a:pPr/>
              <a:t>2015-06-03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16E2-E560-4DB1-AAF4-CB203D35891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610BDE8-1164-4C02-AF23-67889B84F585}" type="datetimeFigureOut">
              <a:rPr lang="fr-CA" smtClean="0"/>
              <a:pPr/>
              <a:t>2015-06-03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CA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81516E2-E560-4DB1-AAF4-CB203D358915}" type="slidenum">
              <a:rPr lang="fr-CA" smtClean="0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ANALYSE DE LA FONCTION DE TRAVAIL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Cours 3: Méthodologie</a:t>
            </a:r>
            <a:endParaRPr lang="fr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653" y="1604816"/>
            <a:ext cx="5856695" cy="485958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47564" y="666179"/>
            <a:ext cx="7549891" cy="880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lvl="1" indent="0">
              <a:spcBef>
                <a:spcPts val="1200"/>
              </a:spcBef>
              <a:buNone/>
            </a:pPr>
            <a:r>
              <a:rPr lang="fr-CA" sz="2400" b="1" dirty="0" smtClean="0">
                <a:solidFill>
                  <a:schemeClr val="tx1"/>
                </a:solidFill>
              </a:rPr>
              <a:t>Le étapes concrètes du processus de développement « </a:t>
            </a:r>
            <a:r>
              <a:rPr lang="fr-CA" sz="2400" b="1" dirty="0" err="1" smtClean="0">
                <a:solidFill>
                  <a:schemeClr val="tx1"/>
                </a:solidFill>
              </a:rPr>
              <a:t>Waterfall</a:t>
            </a:r>
            <a:r>
              <a:rPr lang="fr-CA" sz="2400" b="1" dirty="0" smtClean="0">
                <a:solidFill>
                  <a:schemeClr val="tx1"/>
                </a:solidFill>
              </a:rPr>
              <a:t> » en jeu vidéo: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9206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200" dirty="0" smtClean="0"/>
              <a:t>Méthode « </a:t>
            </a:r>
            <a:r>
              <a:rPr lang="fr-CA" sz="3200" dirty="0" err="1" smtClean="0"/>
              <a:t>Waterfall</a:t>
            </a:r>
            <a:r>
              <a:rPr lang="fr-CA" sz="3200" dirty="0" smtClean="0"/>
              <a:t> » – Quand l’utiliser?</a:t>
            </a:r>
            <a:endParaRPr lang="fr-CA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Pertinence</a:t>
            </a:r>
            <a:endParaRPr lang="fr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Risques</a:t>
            </a:r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CA" dirty="0" smtClean="0"/>
              <a:t>Réduit les incertitudes (tout est défini au départ)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Gestion budgétaire très précise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Parfait pour les petites équipes qui enchaînent les projets.</a:t>
            </a:r>
          </a:p>
          <a:p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fr-CA" dirty="0" smtClean="0"/>
              <a:t>Méthode peu </a:t>
            </a:r>
            <a:r>
              <a:rPr lang="fr-CA" dirty="0" smtClean="0"/>
              <a:t>flexible face aux risques:</a:t>
            </a:r>
            <a:endParaRPr lang="fr-CA" dirty="0" smtClean="0"/>
          </a:p>
          <a:p>
            <a:pPr lvl="1">
              <a:spcBef>
                <a:spcPts val="1200"/>
              </a:spcBef>
            </a:pPr>
            <a:r>
              <a:rPr lang="fr-CA" dirty="0" smtClean="0"/>
              <a:t>Changement d’objectifs en cours de production.</a:t>
            </a:r>
          </a:p>
          <a:p>
            <a:pPr lvl="1">
              <a:spcBef>
                <a:spcPts val="1200"/>
              </a:spcBef>
            </a:pPr>
            <a:r>
              <a:rPr lang="fr-CA" dirty="0" smtClean="0"/>
              <a:t>Découverte (ex. fun factor) en cours de production.</a:t>
            </a:r>
          </a:p>
          <a:p>
            <a:pPr lvl="1">
              <a:spcBef>
                <a:spcPts val="1200"/>
              </a:spcBef>
            </a:pPr>
            <a:r>
              <a:rPr lang="fr-CA" dirty="0" smtClean="0"/>
              <a:t>Changements technologiques.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Peu d’implication créative de l’équipe: elle exécute.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Difficile de valider le produit avant qu’il ne soit presque terminé.</a:t>
            </a:r>
            <a:endParaRPr lang="fr-FR" i="1" dirty="0"/>
          </a:p>
          <a:p>
            <a:pPr lvl="2">
              <a:spcBef>
                <a:spcPts val="1200"/>
              </a:spcBef>
            </a:pP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960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Les méthodes agiles – Le </a:t>
            </a:r>
            <a:r>
              <a:rPr lang="fr-CA" dirty="0" err="1" smtClean="0"/>
              <a:t>scrum</a:t>
            </a:r>
            <a:endParaRPr lang="fr-CA" dirty="0"/>
          </a:p>
        </p:txBody>
      </p:sp>
      <p:pic>
        <p:nvPicPr>
          <p:cNvPr id="4" name="Picture 3" descr="Scrum-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8"/>
            <a:ext cx="7859216" cy="40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8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</a:t>
            </a:r>
            <a:r>
              <a:rPr lang="fr-CA" dirty="0" err="1" smtClean="0"/>
              <a:t>scrum</a:t>
            </a:r>
            <a:r>
              <a:rPr lang="fr-CA" dirty="0" smtClean="0"/>
              <a:t> - Caractéristiques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Principe de l’équipe comme une entité: métaphore du déplacement en mêlée du Rugby.</a:t>
            </a:r>
          </a:p>
          <a:p>
            <a:r>
              <a:rPr lang="fr-CA" dirty="0" smtClean="0"/>
              <a:t>Objectifs:</a:t>
            </a:r>
          </a:p>
          <a:p>
            <a:pPr lvl="1"/>
            <a:r>
              <a:rPr lang="fr-CA" dirty="0" smtClean="0"/>
              <a:t>Amélioration de la productivité</a:t>
            </a:r>
          </a:p>
          <a:p>
            <a:pPr lvl="1"/>
            <a:r>
              <a:rPr lang="fr-CA" dirty="0" smtClean="0"/>
              <a:t>Implication plus grande des équipes.</a:t>
            </a:r>
          </a:p>
          <a:p>
            <a:pPr lvl="1"/>
            <a:r>
              <a:rPr lang="fr-CA" dirty="0" smtClean="0"/>
              <a:t>Produire la plus grande </a:t>
            </a:r>
            <a:r>
              <a:rPr lang="fr-CA" dirty="0" smtClean="0"/>
              <a:t>valeur/métier </a:t>
            </a:r>
            <a:r>
              <a:rPr lang="fr-CA" dirty="0" smtClean="0"/>
              <a:t>dans la durée la plus courte</a:t>
            </a:r>
          </a:p>
          <a:p>
            <a:r>
              <a:rPr lang="fr-CA" dirty="0" smtClean="0"/>
              <a:t>Méthodologie dite légère</a:t>
            </a:r>
          </a:p>
          <a:p>
            <a:r>
              <a:rPr lang="fr-CA" dirty="0" smtClean="0"/>
              <a:t>Permet d’avoir toujours un produit fonctionnel et évaluable tout au long de la production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6094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</a:t>
            </a:r>
            <a:r>
              <a:rPr lang="fr-CA" dirty="0" err="1"/>
              <a:t>scrum</a:t>
            </a:r>
            <a:r>
              <a:rPr lang="fr-CA" dirty="0"/>
              <a:t> – Grandes étapes</a:t>
            </a:r>
          </a:p>
        </p:txBody>
      </p:sp>
      <p:pic>
        <p:nvPicPr>
          <p:cNvPr id="4" name="Content Placeholder 3" descr="ScrumFrameworkFlow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7" y="2249488"/>
            <a:ext cx="750300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6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</a:t>
            </a:r>
            <a:r>
              <a:rPr lang="fr-CA" dirty="0" err="1" smtClean="0"/>
              <a:t>scrum</a:t>
            </a:r>
            <a:r>
              <a:rPr lang="fr-CA" dirty="0" smtClean="0"/>
              <a:t> – Aperçu</a:t>
            </a:r>
            <a:endParaRPr lang="fr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69260"/>
            <a:ext cx="6192688" cy="478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2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200" dirty="0" smtClean="0"/>
              <a:t>Méthode </a:t>
            </a:r>
            <a:r>
              <a:rPr lang="fr-CA" sz="3200" dirty="0" err="1" smtClean="0"/>
              <a:t>Scrum</a:t>
            </a:r>
            <a:r>
              <a:rPr lang="fr-CA" sz="3200" dirty="0" smtClean="0"/>
              <a:t>– Quand l’utiliser?</a:t>
            </a:r>
            <a:endParaRPr lang="fr-CA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Pertinence</a:t>
            </a:r>
            <a:endParaRPr lang="fr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Risques</a:t>
            </a:r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CA" dirty="0" smtClean="0"/>
              <a:t>Long projet à équipe stable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Projet itératif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Équipe qui aime mettre la main à la pâte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IP et client interne</a:t>
            </a:r>
            <a:endParaRPr lang="fr-CA" dirty="0"/>
          </a:p>
          <a:p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>
              <a:spcBef>
                <a:spcPts val="1200"/>
              </a:spcBef>
              <a:buClr>
                <a:srgbClr val="B58B80"/>
              </a:buClr>
            </a:pPr>
            <a:r>
              <a:rPr lang="fr-CA" dirty="0" smtClean="0">
                <a:solidFill>
                  <a:prstClr val="black"/>
                </a:solidFill>
              </a:rPr>
              <a:t>Dangers d’équipe</a:t>
            </a:r>
          </a:p>
          <a:p>
            <a:pPr lvl="1"/>
            <a:r>
              <a:rPr lang="fr-CA" sz="1500" dirty="0" smtClean="0"/>
              <a:t>Équipe qui ne communique pas avec son </a:t>
            </a:r>
            <a:r>
              <a:rPr lang="fr-CA" sz="1500" dirty="0" err="1" smtClean="0"/>
              <a:t>product</a:t>
            </a:r>
            <a:r>
              <a:rPr lang="fr-CA" sz="1500" dirty="0" smtClean="0"/>
              <a:t> </a:t>
            </a:r>
            <a:r>
              <a:rPr lang="fr-CA" sz="1500" dirty="0" err="1" smtClean="0"/>
              <a:t>owner</a:t>
            </a:r>
            <a:r>
              <a:rPr lang="fr-CA" sz="1500" dirty="0" smtClean="0"/>
              <a:t> (s’éloigne des objectifs clients)</a:t>
            </a:r>
          </a:p>
          <a:p>
            <a:pPr lvl="1"/>
            <a:r>
              <a:rPr lang="fr-CA" sz="1500" dirty="0" smtClean="0"/>
              <a:t>Interférence des équipes de supervision interne</a:t>
            </a:r>
          </a:p>
          <a:p>
            <a:pPr lvl="1"/>
            <a:r>
              <a:rPr lang="fr-CA" sz="1500" dirty="0" smtClean="0"/>
              <a:t>Mauvaise combinaison d’équipe</a:t>
            </a:r>
          </a:p>
          <a:p>
            <a:pPr lvl="1"/>
            <a:r>
              <a:rPr lang="fr-CA" sz="1500" dirty="0" err="1" smtClean="0"/>
              <a:t>Scrum</a:t>
            </a:r>
            <a:r>
              <a:rPr lang="fr-CA" sz="1500" dirty="0" smtClean="0"/>
              <a:t> Master qui fait son projet personnel</a:t>
            </a:r>
          </a:p>
          <a:p>
            <a:pPr lvl="0">
              <a:spcBef>
                <a:spcPts val="1200"/>
              </a:spcBef>
              <a:buClr>
                <a:srgbClr val="B58B80"/>
              </a:buClr>
            </a:pPr>
            <a:r>
              <a:rPr lang="fr-CA" dirty="0" smtClean="0">
                <a:solidFill>
                  <a:prstClr val="black"/>
                </a:solidFill>
              </a:rPr>
              <a:t>Dangers de gestion</a:t>
            </a:r>
          </a:p>
          <a:p>
            <a:pPr lvl="1"/>
            <a:r>
              <a:rPr lang="fr-CA" sz="1500" dirty="0" smtClean="0"/>
              <a:t>Manque de visibilité à long terme</a:t>
            </a:r>
          </a:p>
          <a:p>
            <a:pPr lvl="1"/>
            <a:r>
              <a:rPr lang="fr-CA" sz="1500" dirty="0" smtClean="0"/>
              <a:t>Des dates de publications fixes augmentent les risques</a:t>
            </a:r>
          </a:p>
          <a:p>
            <a:pPr lvl="1"/>
            <a:r>
              <a:rPr lang="fr-CA" sz="1500" dirty="0" smtClean="0"/>
              <a:t>Perte de temps en meeting</a:t>
            </a:r>
          </a:p>
          <a:p>
            <a:pPr lvl="2">
              <a:spcBef>
                <a:spcPts val="1200"/>
              </a:spcBef>
            </a:pP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5990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</a:t>
            </a:r>
            <a:r>
              <a:rPr lang="fr-CA" dirty="0" err="1" smtClean="0"/>
              <a:t>scrum</a:t>
            </a:r>
            <a:r>
              <a:rPr lang="fr-CA" dirty="0" smtClean="0"/>
              <a:t> – Les rôles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6642" indent="0">
              <a:spcBef>
                <a:spcPts val="1200"/>
              </a:spcBef>
              <a:buNone/>
            </a:pPr>
            <a:r>
              <a:rPr lang="fr-CA" sz="2700" b="1" dirty="0"/>
              <a:t>Le </a:t>
            </a:r>
            <a:r>
              <a:rPr lang="fr-CA" sz="2700" b="1" dirty="0" smtClean="0"/>
              <a:t>propriétaire </a:t>
            </a:r>
            <a:r>
              <a:rPr lang="fr-CA" sz="2700" b="1" dirty="0"/>
              <a:t>du produit</a:t>
            </a:r>
            <a:r>
              <a:rPr lang="fr-CA" sz="2700" dirty="0"/>
              <a:t> (</a:t>
            </a:r>
            <a:r>
              <a:rPr lang="fr-CA" sz="2700" i="1" dirty="0"/>
              <a:t>Product </a:t>
            </a:r>
            <a:r>
              <a:rPr lang="fr-CA" sz="2700" i="1" dirty="0" err="1"/>
              <a:t>Owner</a:t>
            </a:r>
            <a:r>
              <a:rPr lang="fr-CA" sz="2700" dirty="0" smtClean="0"/>
              <a:t>):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Il représente </a:t>
            </a:r>
            <a:r>
              <a:rPr lang="fr-CA" dirty="0"/>
              <a:t>les clients et les utilisateurs.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Objectif : maximiser </a:t>
            </a:r>
            <a:r>
              <a:rPr lang="fr-CA" dirty="0"/>
              <a:t>la valeur du produit développé. 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Rôles </a:t>
            </a:r>
            <a:r>
              <a:rPr lang="fr-CA" dirty="0"/>
              <a:t>et responsabilités</a:t>
            </a:r>
            <a:r>
              <a:rPr lang="fr-CA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fr-CA" dirty="0" smtClean="0"/>
              <a:t>Vision du </a:t>
            </a:r>
            <a:r>
              <a:rPr lang="fr-CA" dirty="0" smtClean="0"/>
              <a:t>produit (vision </a:t>
            </a:r>
            <a:r>
              <a:rPr lang="fr-CA" dirty="0" err="1" smtClean="0"/>
              <a:t>holder</a:t>
            </a:r>
            <a:r>
              <a:rPr lang="fr-CA" dirty="0" smtClean="0"/>
              <a:t>)</a:t>
            </a:r>
            <a:endParaRPr lang="fr-CA" dirty="0" smtClean="0"/>
          </a:p>
          <a:p>
            <a:pPr lvl="2">
              <a:spcBef>
                <a:spcPts val="1200"/>
              </a:spcBef>
            </a:pPr>
            <a:r>
              <a:rPr lang="fr-CA" dirty="0" smtClean="0"/>
              <a:t>Objectifs commerciaux</a:t>
            </a:r>
          </a:p>
          <a:p>
            <a:pPr lvl="2">
              <a:spcBef>
                <a:spcPts val="1200"/>
              </a:spcBef>
            </a:pPr>
            <a:r>
              <a:rPr lang="fr-CA" dirty="0" smtClean="0"/>
              <a:t>Essence de la propriété intellectuelle</a:t>
            </a:r>
          </a:p>
          <a:p>
            <a:pPr lvl="2">
              <a:spcBef>
                <a:spcPts val="1200"/>
              </a:spcBef>
            </a:pPr>
            <a:r>
              <a:rPr lang="fr-CA" dirty="0" smtClean="0"/>
              <a:t>Piliers de gameplay</a:t>
            </a:r>
          </a:p>
          <a:p>
            <a:pPr lvl="1">
              <a:spcBef>
                <a:spcPts val="1200"/>
              </a:spcBef>
            </a:pPr>
            <a:r>
              <a:rPr lang="fr-CA" dirty="0" smtClean="0"/>
              <a:t>Priorisation du développement</a:t>
            </a:r>
          </a:p>
          <a:p>
            <a:pPr lvl="2">
              <a:spcBef>
                <a:spcPts val="1200"/>
              </a:spcBef>
            </a:pPr>
            <a:r>
              <a:rPr lang="fr-CA" dirty="0" smtClean="0"/>
              <a:t>Monte/valide </a:t>
            </a:r>
            <a:r>
              <a:rPr lang="fr-CA" dirty="0" smtClean="0"/>
              <a:t>la liste des fonctionnalités</a:t>
            </a:r>
          </a:p>
          <a:p>
            <a:pPr lvl="2">
              <a:spcBef>
                <a:spcPts val="1200"/>
              </a:spcBef>
            </a:pPr>
            <a:r>
              <a:rPr lang="fr-CA" dirty="0" smtClean="0"/>
              <a:t>Détermine leur ordre de développement de sprint en sprint et à l’intérieur d’un sprint</a:t>
            </a:r>
          </a:p>
          <a:p>
            <a:pPr lvl="1">
              <a:spcBef>
                <a:spcPts val="1200"/>
              </a:spcBef>
            </a:pPr>
            <a:r>
              <a:rPr lang="fr-CA" dirty="0" smtClean="0"/>
              <a:t>Validation du développement</a:t>
            </a:r>
          </a:p>
          <a:p>
            <a:pPr lvl="2">
              <a:spcBef>
                <a:spcPts val="1200"/>
              </a:spcBef>
            </a:pPr>
            <a:r>
              <a:rPr lang="fr-CA" dirty="0" smtClean="0"/>
              <a:t>Essaie le produit et enligne les corrections selon les objectifs</a:t>
            </a:r>
          </a:p>
          <a:p>
            <a:pPr lvl="2">
              <a:spcBef>
                <a:spcPts val="1200"/>
              </a:spcBef>
            </a:pPr>
            <a:r>
              <a:rPr lang="fr-CA" dirty="0" smtClean="0"/>
              <a:t>Rapporte le résultat auprès du client et autres </a:t>
            </a:r>
            <a:r>
              <a:rPr lang="fr-CA" dirty="0" err="1" smtClean="0"/>
              <a:t>stakeholders</a:t>
            </a:r>
            <a:endParaRPr lang="fr-CA" dirty="0" smtClean="0"/>
          </a:p>
          <a:p>
            <a:pPr>
              <a:spcBef>
                <a:spcPts val="1200"/>
              </a:spcBef>
            </a:pPr>
            <a:endParaRPr lang="fr-FR" i="1" dirty="0"/>
          </a:p>
          <a:p>
            <a:pPr lvl="1">
              <a:spcBef>
                <a:spcPts val="120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2263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</a:t>
            </a:r>
            <a:r>
              <a:rPr lang="fr-CA" dirty="0" err="1" smtClean="0"/>
              <a:t>scrum</a:t>
            </a:r>
            <a:r>
              <a:rPr lang="fr-CA" dirty="0" smtClean="0"/>
              <a:t> – Les rôles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6642" indent="0">
              <a:spcBef>
                <a:spcPts val="1200"/>
              </a:spcBef>
              <a:buNone/>
            </a:pPr>
            <a:r>
              <a:rPr lang="fr-CA" sz="4200" b="1" dirty="0" smtClean="0"/>
              <a:t>Le </a:t>
            </a:r>
            <a:r>
              <a:rPr lang="fr-CA" sz="4200" b="1" dirty="0" err="1" smtClean="0"/>
              <a:t>Scrum</a:t>
            </a:r>
            <a:r>
              <a:rPr lang="fr-CA" sz="4200" b="1" dirty="0" smtClean="0"/>
              <a:t> Master</a:t>
            </a:r>
            <a:endParaRPr lang="fr-CA" sz="4200" dirty="0"/>
          </a:p>
          <a:p>
            <a:pPr>
              <a:spcBef>
                <a:spcPts val="1200"/>
              </a:spcBef>
            </a:pPr>
            <a:r>
              <a:rPr lang="fr-CA" dirty="0" smtClean="0"/>
              <a:t>Accompagnement de l’équipe.</a:t>
            </a:r>
          </a:p>
          <a:p>
            <a:pPr lvl="1">
              <a:spcBef>
                <a:spcPts val="1200"/>
              </a:spcBef>
            </a:pPr>
            <a:r>
              <a:rPr lang="fr-CA" dirty="0" smtClean="0"/>
              <a:t>La protège des requêtes extérieures.</a:t>
            </a:r>
          </a:p>
          <a:p>
            <a:pPr lvl="1">
              <a:spcBef>
                <a:spcPts val="1200"/>
              </a:spcBef>
            </a:pPr>
            <a:r>
              <a:rPr lang="fr-CA" dirty="0" smtClean="0"/>
              <a:t>Élimine les obstacles (matériel et personnel).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Gardien de la méthode.</a:t>
            </a:r>
          </a:p>
          <a:p>
            <a:pPr lvl="1">
              <a:spcBef>
                <a:spcPts val="1200"/>
              </a:spcBef>
            </a:pPr>
            <a:r>
              <a:rPr lang="fr-CA" dirty="0" smtClean="0"/>
              <a:t>Met en application.</a:t>
            </a:r>
          </a:p>
          <a:p>
            <a:pPr lvl="1">
              <a:spcBef>
                <a:spcPts val="1200"/>
              </a:spcBef>
            </a:pPr>
            <a:r>
              <a:rPr lang="fr-CA" dirty="0" smtClean="0"/>
              <a:t>Gère les meetings.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Gestion client/propriétaire</a:t>
            </a:r>
          </a:p>
          <a:p>
            <a:pPr lvl="1">
              <a:spcBef>
                <a:spcPts val="1200"/>
              </a:spcBef>
            </a:pPr>
            <a:r>
              <a:rPr lang="fr-CA" dirty="0" smtClean="0"/>
              <a:t>Communique avec le propriétaire les façons de faire.</a:t>
            </a:r>
          </a:p>
          <a:p>
            <a:pPr lvl="1">
              <a:spcBef>
                <a:spcPts val="1200"/>
              </a:spcBef>
            </a:pPr>
            <a:r>
              <a:rPr lang="fr-CA" dirty="0" smtClean="0"/>
              <a:t>Applique les priorités produits</a:t>
            </a:r>
          </a:p>
          <a:p>
            <a:pPr lvl="1">
              <a:spcBef>
                <a:spcPts val="1200"/>
              </a:spcBef>
            </a:pPr>
            <a:r>
              <a:rPr lang="fr-CA" dirty="0" smtClean="0"/>
              <a:t>Rend compte des livraisons</a:t>
            </a:r>
          </a:p>
          <a:p>
            <a:pPr lvl="1">
              <a:spcBef>
                <a:spcPts val="1200"/>
              </a:spcBef>
            </a:pPr>
            <a:r>
              <a:rPr lang="fr-CA" dirty="0" smtClean="0"/>
              <a:t>Met en place les mesures correctrices</a:t>
            </a:r>
          </a:p>
          <a:p>
            <a:pPr>
              <a:spcBef>
                <a:spcPts val="1200"/>
              </a:spcBef>
            </a:pPr>
            <a:endParaRPr lang="fr-CA" sz="3000" dirty="0"/>
          </a:p>
          <a:p>
            <a:pPr>
              <a:spcBef>
                <a:spcPts val="120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39660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</a:t>
            </a:r>
            <a:r>
              <a:rPr lang="fr-CA" dirty="0" err="1" smtClean="0"/>
              <a:t>scrum</a:t>
            </a:r>
            <a:r>
              <a:rPr lang="fr-CA" dirty="0" smtClean="0"/>
              <a:t> – Les rôles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6642" indent="0">
              <a:spcBef>
                <a:spcPts val="1200"/>
              </a:spcBef>
              <a:buNone/>
            </a:pPr>
            <a:r>
              <a:rPr lang="fr-CA" sz="5600" b="1" dirty="0"/>
              <a:t>Le </a:t>
            </a:r>
            <a:r>
              <a:rPr lang="fr-CA" sz="5600" b="1" dirty="0" smtClean="0"/>
              <a:t>développeur </a:t>
            </a:r>
            <a:r>
              <a:rPr lang="fr-CA" sz="5600" b="1" dirty="0"/>
              <a:t>(l’Équipe)</a:t>
            </a:r>
            <a:r>
              <a:rPr lang="fr-CA" sz="5600" dirty="0"/>
              <a:t>,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sz="2300" dirty="0" smtClean="0"/>
              <a:t>Idéal: une </a:t>
            </a:r>
            <a:r>
              <a:rPr lang="fr-CA" sz="2300" dirty="0"/>
              <a:t>équipe de 5 à 10 personnes </a:t>
            </a:r>
            <a:r>
              <a:rPr lang="fr-CA" sz="2300" dirty="0" smtClean="0"/>
              <a:t>maximum</a:t>
            </a:r>
            <a:endParaRPr lang="fr-CA" sz="93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sz="4200" dirty="0"/>
              <a:t>L'équipe ne comporte pas de rôles prédéfinis, elle est </a:t>
            </a:r>
            <a:r>
              <a:rPr lang="fr-CA" sz="4200" b="1" dirty="0" smtClean="0"/>
              <a:t>auto-organisée</a:t>
            </a:r>
            <a:r>
              <a:rPr lang="fr-CA" sz="4200" dirty="0"/>
              <a:t> et </a:t>
            </a:r>
            <a:r>
              <a:rPr lang="fr-CA" sz="4200" b="1" dirty="0"/>
              <a:t>pluridisciplinaire</a:t>
            </a:r>
            <a:r>
              <a:rPr lang="fr-CA" sz="4200" dirty="0"/>
              <a:t>.</a:t>
            </a:r>
            <a:r>
              <a:rPr lang="fr-CA" sz="1000" dirty="0"/>
              <a:t>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fr-CA" sz="2300" dirty="0"/>
              <a:t>Une équipe </a:t>
            </a:r>
            <a:r>
              <a:rPr lang="fr-CA" sz="2300" b="1" dirty="0"/>
              <a:t>auto-organisée</a:t>
            </a:r>
            <a:r>
              <a:rPr lang="fr-CA" sz="2300" dirty="0"/>
              <a:t> choisit la façon d'accomplir son travail, sans que ce soit imposé par une personne externe. </a:t>
            </a:r>
            <a:r>
              <a:rPr lang="fr-CA" sz="2300" dirty="0" smtClean="0"/>
              <a:t>Il </a:t>
            </a:r>
            <a:r>
              <a:rPr lang="fr-CA" sz="2300" dirty="0"/>
              <a:t>n'y a pas non plus de notion de hiérarchie interne : toutes les décisions sont prises ensemble. </a:t>
            </a:r>
            <a:endParaRPr lang="fr-CA" sz="2300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fr-CA" sz="2300" dirty="0"/>
              <a:t>Une équipe </a:t>
            </a:r>
            <a:r>
              <a:rPr lang="fr-CA" sz="2300" b="1" dirty="0"/>
              <a:t>pluridisciplinaire</a:t>
            </a:r>
            <a:r>
              <a:rPr lang="fr-CA" sz="2300" dirty="0"/>
              <a:t> comporte toutes les compétences pour réaliser son projet, sans faire appel à des personnes externes à celle-ci.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sz="3800" dirty="0"/>
              <a:t>L'objectif de l'équipe est de livrer le produit par petits incréments.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sz="3800" dirty="0"/>
              <a:t>L'équipe s'adresse directement au propriétaire du produit</a:t>
            </a:r>
            <a:r>
              <a:rPr lang="fr-CA" sz="3800" dirty="0" smtClean="0"/>
              <a:t>.</a:t>
            </a:r>
            <a:endParaRPr lang="fr-CA" sz="3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fr-CA" sz="4200" dirty="0"/>
          </a:p>
        </p:txBody>
      </p:sp>
    </p:spTree>
    <p:extLst>
      <p:ext uri="{BB962C8B-B14F-4D97-AF65-F5344CB8AC3E}">
        <p14:creationId xmlns:p14="http://schemas.microsoft.com/office/powerpoint/2010/main" val="247565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La méthode empirique</a:t>
            </a:r>
            <a:endParaRPr lang="fr-CA" dirty="0"/>
          </a:p>
        </p:txBody>
      </p:sp>
      <p:pic>
        <p:nvPicPr>
          <p:cNvPr id="3" name="Picture 2" descr="feu ça brul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45" y="2060848"/>
            <a:ext cx="3730910" cy="46185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</a:t>
            </a:r>
            <a:r>
              <a:rPr lang="fr-CA" dirty="0" err="1" smtClean="0"/>
              <a:t>scrum</a:t>
            </a:r>
            <a:r>
              <a:rPr lang="fr-CA" dirty="0" smtClean="0"/>
              <a:t> – Le démarrage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Étude d’opportunité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Déterminer les objectifs clients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Le </a:t>
            </a:r>
            <a:r>
              <a:rPr lang="fr-CA" dirty="0" err="1" smtClean="0"/>
              <a:t>product</a:t>
            </a:r>
            <a:r>
              <a:rPr lang="fr-CA" dirty="0" smtClean="0"/>
              <a:t> </a:t>
            </a:r>
            <a:r>
              <a:rPr lang="fr-CA" dirty="0" err="1" smtClean="0"/>
              <a:t>owner</a:t>
            </a:r>
            <a:r>
              <a:rPr lang="fr-CA" dirty="0" smtClean="0"/>
              <a:t> présente la vision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Constitution de l’équipe et attribution des rôles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Construction du </a:t>
            </a:r>
            <a:r>
              <a:rPr lang="fr-CA" dirty="0" err="1" smtClean="0"/>
              <a:t>backlog</a:t>
            </a:r>
            <a:r>
              <a:rPr lang="fr-CA" dirty="0" smtClean="0"/>
              <a:t> (carnet de produit)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Planification du premier sprint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37736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</a:t>
            </a:r>
            <a:r>
              <a:rPr lang="fr-CA" dirty="0" err="1" smtClean="0"/>
              <a:t>scrum</a:t>
            </a:r>
            <a:r>
              <a:rPr lang="fr-CA" dirty="0" smtClean="0"/>
              <a:t> – Le </a:t>
            </a:r>
            <a:r>
              <a:rPr lang="fr-CA" dirty="0" err="1" smtClean="0"/>
              <a:t>product</a:t>
            </a:r>
            <a:r>
              <a:rPr lang="fr-CA" dirty="0" smtClean="0"/>
              <a:t> </a:t>
            </a:r>
            <a:r>
              <a:rPr lang="fr-CA" dirty="0" err="1" smtClean="0"/>
              <a:t>backlog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sz="1000" dirty="0" smtClean="0"/>
              <a:t>Les items de </a:t>
            </a:r>
            <a:r>
              <a:rPr lang="fr-CA" sz="1000" dirty="0" err="1" smtClean="0"/>
              <a:t>backlog</a:t>
            </a:r>
            <a:r>
              <a:rPr lang="fr-CA" sz="1000" dirty="0" smtClean="0"/>
              <a:t> de produit sont souvent des </a:t>
            </a:r>
            <a:r>
              <a:rPr lang="fr-CA" sz="1000" b="1" dirty="0" smtClean="0"/>
              <a:t>User Stories</a:t>
            </a:r>
            <a:r>
              <a:rPr lang="fr-CA" sz="1000" dirty="0" smtClean="0"/>
              <a:t> empruntées à l’</a:t>
            </a:r>
            <a:r>
              <a:rPr lang="fr-CA" sz="1000" i="1" dirty="0" err="1" smtClean="0"/>
              <a:t>Extreme</a:t>
            </a:r>
            <a:r>
              <a:rPr lang="fr-CA" sz="1000" i="1" dirty="0" smtClean="0"/>
              <a:t> </a:t>
            </a:r>
            <a:r>
              <a:rPr lang="fr-CA" sz="1000" i="1" dirty="0" err="1" smtClean="0"/>
              <a:t>Programming</a:t>
            </a:r>
            <a:r>
              <a:rPr lang="fr-CA" sz="1000" dirty="0" smtClean="0"/>
              <a:t>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sz="1000" dirty="0" smtClean="0"/>
              <a:t>Sous forme de destinataire et d’expérience (as a </a:t>
            </a:r>
            <a:r>
              <a:rPr lang="fr-CA" sz="1000" dirty="0" err="1" smtClean="0"/>
              <a:t>player</a:t>
            </a:r>
            <a:r>
              <a:rPr lang="fr-CA" sz="1000" dirty="0" smtClean="0"/>
              <a:t>/</a:t>
            </a:r>
            <a:r>
              <a:rPr lang="fr-CA" sz="1000" dirty="0" err="1" smtClean="0"/>
              <a:t>developper</a:t>
            </a:r>
            <a:r>
              <a:rPr lang="fr-CA" sz="1000" dirty="0" smtClean="0"/>
              <a:t>/client I </a:t>
            </a:r>
            <a:r>
              <a:rPr lang="fr-CA" sz="1000" dirty="0" err="1" smtClean="0"/>
              <a:t>want</a:t>
            </a:r>
            <a:r>
              <a:rPr lang="fr-CA" sz="1000" dirty="0" smtClean="0"/>
              <a:t> to …)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sz="1000" dirty="0" smtClean="0"/>
              <a:t>Pour chaque élément:</a:t>
            </a:r>
            <a:endParaRPr lang="fr-CA" sz="1000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fr-CA" sz="1000" dirty="0"/>
              <a:t>Une </a:t>
            </a:r>
            <a:r>
              <a:rPr lang="fr-CA" sz="1000" dirty="0" smtClean="0"/>
              <a:t>description</a:t>
            </a:r>
            <a:endParaRPr lang="fr-CA" sz="1000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fr-CA" sz="1000" dirty="0"/>
              <a:t>Une </a:t>
            </a:r>
            <a:r>
              <a:rPr lang="fr-CA" sz="1000" dirty="0" smtClean="0"/>
              <a:t>estimation</a:t>
            </a:r>
          </a:p>
          <a:p>
            <a:pPr lvl="2">
              <a:lnSpc>
                <a:spcPct val="150000"/>
              </a:lnSpc>
              <a:spcBef>
                <a:spcPts val="1200"/>
              </a:spcBef>
            </a:pPr>
            <a:r>
              <a:rPr lang="fr-CA" sz="1000" dirty="0" smtClean="0"/>
              <a:t>Cette estimation est faite en 1 séance pour tous les items: poker planning</a:t>
            </a:r>
          </a:p>
          <a:p>
            <a:pPr lvl="2">
              <a:lnSpc>
                <a:spcPct val="150000"/>
              </a:lnSpc>
              <a:spcBef>
                <a:spcPts val="1200"/>
              </a:spcBef>
            </a:pPr>
            <a:r>
              <a:rPr lang="fr-CA" sz="1000" dirty="0" smtClean="0"/>
              <a:t>Attribuer une valeur en points relatifs (sans unité</a:t>
            </a:r>
            <a:r>
              <a:rPr lang="fr-CA" sz="1000" dirty="0" smtClean="0"/>
              <a:t>) arbitraires </a:t>
            </a:r>
            <a:r>
              <a:rPr lang="fr-CA" sz="1000" dirty="0" smtClean="0"/>
              <a:t>(souvent la suite de </a:t>
            </a:r>
            <a:r>
              <a:rPr lang="fr-CA" sz="1000" dirty="0" err="1" smtClean="0"/>
              <a:t>Fibonacci</a:t>
            </a:r>
            <a:r>
              <a:rPr lang="fr-CA" sz="1000" dirty="0" smtClean="0"/>
              <a:t>, 1, 2, 3, 5, 8, 13, parfois s’ajoute 40 et 100 pour les tâches colossales)</a:t>
            </a:r>
          </a:p>
          <a:p>
            <a:pPr lvl="2">
              <a:lnSpc>
                <a:spcPct val="150000"/>
              </a:lnSpc>
              <a:spcBef>
                <a:spcPts val="1200"/>
              </a:spcBef>
            </a:pPr>
            <a:r>
              <a:rPr lang="fr-CA" sz="1000" dirty="0" smtClean="0"/>
              <a:t>Tout le monde en même temps évalue la tâche avec un papier portant le chiffre choisi. Puis on argumente jusqu’à ce qu’un consensus soit trouvé</a:t>
            </a:r>
            <a:endParaRPr lang="fr-CA" sz="1000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fr-CA" sz="1000" dirty="0"/>
              <a:t>Un ordre de priorité, qui est défini par le </a:t>
            </a:r>
            <a:r>
              <a:rPr lang="fr-CA" sz="1000" dirty="0" smtClean="0"/>
              <a:t>propriétaire de </a:t>
            </a:r>
            <a:r>
              <a:rPr lang="fr-CA" sz="1000" dirty="0"/>
              <a:t>produit</a:t>
            </a:r>
            <a:r>
              <a:rPr lang="fr-CA" sz="1000" dirty="0" smtClean="0"/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sz="1000" dirty="0" smtClean="0"/>
              <a:t>La construction du </a:t>
            </a:r>
            <a:r>
              <a:rPr lang="fr-CA" sz="1000" dirty="0" err="1" smtClean="0"/>
              <a:t>backlog</a:t>
            </a:r>
            <a:r>
              <a:rPr lang="fr-CA" sz="1000" dirty="0" smtClean="0"/>
              <a:t> peut </a:t>
            </a:r>
            <a:r>
              <a:rPr lang="fr-CA" sz="1000" dirty="0" smtClean="0"/>
              <a:t>prendre plusieurs jours et même demander un sprint exploratoire </a:t>
            </a:r>
            <a:r>
              <a:rPr lang="fr-CA" sz="1000" dirty="0" smtClean="0"/>
              <a:t>préalable.</a:t>
            </a:r>
            <a:r>
              <a:rPr lang="fr-FR" sz="800" dirty="0" smtClean="0">
                <a:solidFill>
                  <a:srgbClr val="FFFFFF"/>
                </a:solidFill>
              </a:rPr>
              <a:t>je </a:t>
            </a:r>
            <a:r>
              <a:rPr lang="fr-FR" sz="800" dirty="0">
                <a:solidFill>
                  <a:srgbClr val="FFFFFF"/>
                </a:solidFill>
              </a:rPr>
              <a:t>veux &lt;quoi&gt; afin de &lt;pourquoi&gt;</a:t>
            </a:r>
            <a:endParaRPr lang="fr-CA" sz="800" dirty="0">
              <a:solidFill>
                <a:srgbClr val="FFFFFF"/>
              </a:solidFill>
            </a:endParaRPr>
          </a:p>
          <a:p>
            <a:pPr lvl="2">
              <a:lnSpc>
                <a:spcPct val="150000"/>
              </a:lnSpc>
              <a:spcBef>
                <a:spcPts val="1200"/>
              </a:spcBef>
            </a:pPr>
            <a:endParaRPr lang="fr-CA" sz="700" dirty="0"/>
          </a:p>
          <a:p>
            <a:endParaRPr lang="fr-CA" sz="800" dirty="0"/>
          </a:p>
        </p:txBody>
      </p:sp>
    </p:spTree>
    <p:extLst>
      <p:ext uri="{BB962C8B-B14F-4D97-AF65-F5344CB8AC3E}">
        <p14:creationId xmlns:p14="http://schemas.microsoft.com/office/powerpoint/2010/main" val="328388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</a:t>
            </a:r>
            <a:r>
              <a:rPr lang="fr-CA" dirty="0" err="1" smtClean="0"/>
              <a:t>scrum</a:t>
            </a:r>
            <a:r>
              <a:rPr lang="fr-CA" dirty="0" smtClean="0"/>
              <a:t> – Le sprint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1200"/>
              </a:spcBef>
            </a:pPr>
            <a:r>
              <a:rPr lang="fr-CA" dirty="0" smtClean="0"/>
              <a:t>Le sprint est une période de production à durée fixe (1-4 semaines)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Objectif: Focaliser </a:t>
            </a:r>
            <a:r>
              <a:rPr lang="fr-CA" dirty="0"/>
              <a:t>l'équipe sur une partie limitée et maîtrisable des fonctionnalités à réaliser.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Chaque </a:t>
            </a:r>
            <a:r>
              <a:rPr lang="fr-CA" dirty="0"/>
              <a:t>sprint </a:t>
            </a:r>
            <a:r>
              <a:rPr lang="fr-CA" dirty="0" smtClean="0"/>
              <a:t>à un</a:t>
            </a:r>
            <a:r>
              <a:rPr lang="fr-CA" dirty="0"/>
              <a:t> </a:t>
            </a:r>
            <a:r>
              <a:rPr lang="fr-CA" b="1" dirty="0"/>
              <a:t>but</a:t>
            </a:r>
            <a:r>
              <a:rPr lang="fr-CA" dirty="0"/>
              <a:t> à </a:t>
            </a:r>
            <a:r>
              <a:rPr lang="fr-CA" dirty="0" smtClean="0"/>
              <a:t>atteindre </a:t>
            </a:r>
            <a:r>
              <a:rPr lang="fr-CA" dirty="0"/>
              <a:t>défini par le </a:t>
            </a:r>
            <a:r>
              <a:rPr lang="fr-CA" i="1" dirty="0"/>
              <a:t>propriétaire du </a:t>
            </a:r>
            <a:r>
              <a:rPr lang="fr-CA" i="1" dirty="0" smtClean="0"/>
              <a:t>produit</a:t>
            </a:r>
            <a:endParaRPr lang="fr-CA" dirty="0"/>
          </a:p>
          <a:p>
            <a:pPr lvl="1">
              <a:spcBef>
                <a:spcPts val="1200"/>
              </a:spcBef>
            </a:pPr>
            <a:r>
              <a:rPr lang="fr-CA" dirty="0" smtClean="0"/>
              <a:t>Choix des fonctionnalités (stories) en fonction de ce but. </a:t>
            </a:r>
            <a:endParaRPr lang="fr-CA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Si </a:t>
            </a:r>
            <a:r>
              <a:rPr lang="fr-CA" dirty="0"/>
              <a:t>le but du sprint devient obsolète pendant celui-ci, le propriétaire du produit peut décider </a:t>
            </a:r>
            <a:r>
              <a:rPr lang="fr-CA" dirty="0" smtClean="0"/>
              <a:t>d’annuler le sprint. </a:t>
            </a:r>
            <a:endParaRPr lang="fr-CA" dirty="0"/>
          </a:p>
          <a:p>
            <a:pPr lvl="2"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Dans </a:t>
            </a:r>
            <a:r>
              <a:rPr lang="fr-CA" dirty="0"/>
              <a:t>ce cas, les développements terminés sont revus par le propriétaire du produit, qui peut décider de les accepter. </a:t>
            </a:r>
          </a:p>
          <a:p>
            <a:pPr lvl="2">
              <a:lnSpc>
                <a:spcPct val="150000"/>
              </a:lnSpc>
              <a:spcBef>
                <a:spcPts val="1200"/>
              </a:spcBef>
            </a:pPr>
            <a:r>
              <a:rPr lang="fr-CA" dirty="0"/>
              <a:t>Les éléments du sprint n'étant pas acceptés sont ré-estimés et remis dans le carnet du produit. Un nouveau sprint démarre alors. 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Résultat: Livraison d'un produit partiel mais fonctionnel. </a:t>
            </a:r>
            <a:endParaRPr lang="fr-CA" i="1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16463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Le </a:t>
            </a:r>
            <a:r>
              <a:rPr lang="fr-CA" dirty="0" err="1" smtClean="0"/>
              <a:t>scrum</a:t>
            </a:r>
            <a:r>
              <a:rPr lang="fr-CA" dirty="0" smtClean="0"/>
              <a:t> – Le Sprint planning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sz="3600" dirty="0"/>
              <a:t>Chaque sprint possède un </a:t>
            </a:r>
            <a:r>
              <a:rPr lang="fr-CA" sz="3600" b="1" dirty="0"/>
              <a:t>but</a:t>
            </a:r>
            <a:r>
              <a:rPr lang="fr-CA" sz="3600" dirty="0"/>
              <a:t> et on lui associe une liste d'</a:t>
            </a:r>
            <a:r>
              <a:rPr lang="fr-CA" sz="3600" i="1" dirty="0"/>
              <a:t>éléments du « </a:t>
            </a:r>
            <a:r>
              <a:rPr lang="fr-CA" sz="3600" i="1" dirty="0" err="1"/>
              <a:t>Backlog</a:t>
            </a:r>
            <a:r>
              <a:rPr lang="fr-CA" sz="3600" i="1" dirty="0"/>
              <a:t> »</a:t>
            </a:r>
            <a:r>
              <a:rPr lang="fr-CA" sz="3600" dirty="0"/>
              <a:t> (fonctionnalités) à réaliser.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fr-CA" sz="2900" dirty="0" smtClean="0"/>
              <a:t>Choix  de la quantité d’éléments en fonction de la priorité du PO et de la vélocité de l’équipe.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fr-CA" sz="2500" dirty="0" smtClean="0"/>
              <a:t>La vélocité est fonction du poker planning. D’un sprint à l’autre, l’équipe évalue sa vélocité (valeur totale des points attribués).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fr-CA" sz="2500" dirty="0" smtClean="0"/>
              <a:t>Division des éléments en tâches de moins de 8 heures (par corps de métier)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sz="3600" dirty="0" smtClean="0"/>
              <a:t>Durant </a:t>
            </a:r>
            <a:r>
              <a:rPr lang="fr-CA" sz="3600" dirty="0"/>
              <a:t>un sprint :</a:t>
            </a:r>
          </a:p>
          <a:p>
            <a:pPr lvl="1"/>
            <a:r>
              <a:rPr lang="fr-CA" sz="2900" dirty="0"/>
              <a:t>le but du sprint ne peut être modifié ;</a:t>
            </a:r>
          </a:p>
          <a:p>
            <a:pPr lvl="1"/>
            <a:r>
              <a:rPr lang="fr-CA" sz="2900" dirty="0"/>
              <a:t>la composition de l'équipe reste constante ;</a:t>
            </a:r>
          </a:p>
          <a:p>
            <a:pPr lvl="1"/>
            <a:r>
              <a:rPr lang="fr-CA" sz="2900" dirty="0"/>
              <a:t>la qualité n'est pas négociable ;</a:t>
            </a:r>
          </a:p>
          <a:p>
            <a:pPr lvl="1"/>
            <a:r>
              <a:rPr lang="fr-CA" sz="2900" dirty="0"/>
              <a:t>la liste d'items est sujette à négociations entre le </a:t>
            </a:r>
            <a:r>
              <a:rPr lang="fr-CA" sz="2900" i="1" dirty="0"/>
              <a:t>propriétaire du produit</a:t>
            </a:r>
            <a:r>
              <a:rPr lang="fr-CA" sz="2900" dirty="0"/>
              <a:t> et les </a:t>
            </a:r>
            <a:r>
              <a:rPr lang="fr-CA" sz="2900" i="1" dirty="0" smtClean="0"/>
              <a:t>développeurs</a:t>
            </a:r>
            <a:endParaRPr lang="fr-CA" sz="2900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22506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</a:t>
            </a:r>
            <a:r>
              <a:rPr lang="fr-CA" dirty="0" err="1" smtClean="0"/>
              <a:t>scrum</a:t>
            </a:r>
            <a:r>
              <a:rPr lang="fr-CA" dirty="0" smtClean="0"/>
              <a:t> – Le meeting matinal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dirty="0"/>
              <a:t>Permet aux développeurs de faire </a:t>
            </a:r>
            <a:r>
              <a:rPr lang="fr-CA" dirty="0" smtClean="0"/>
              <a:t>le point, la </a:t>
            </a:r>
            <a:r>
              <a:rPr lang="fr-CA" dirty="0"/>
              <a:t>coordination sur les tâches en cours et sur les difficultés rencontrées.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15 </a:t>
            </a:r>
            <a:r>
              <a:rPr lang="fr-CA" dirty="0"/>
              <a:t>minutes au maximum.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fr-CA" dirty="0"/>
              <a:t>Le </a:t>
            </a:r>
            <a:r>
              <a:rPr lang="fr-CA" i="1" dirty="0" err="1"/>
              <a:t>Scrum</a:t>
            </a:r>
            <a:r>
              <a:rPr lang="fr-CA" i="1" dirty="0"/>
              <a:t> Master </a:t>
            </a:r>
            <a:r>
              <a:rPr lang="fr-CA" dirty="0"/>
              <a:t>s'assure que la réunion ait lieu à heure fixe.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fr-CA" dirty="0"/>
              <a:t>Le propriétaire du produit n'est généralement pas présent.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À tour de rôle, chaque membre répond à 3 questions :</a:t>
            </a:r>
          </a:p>
          <a:p>
            <a:pPr lvl="2"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Qu'ai-je fait hier ?</a:t>
            </a:r>
          </a:p>
          <a:p>
            <a:pPr lvl="2"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Que dois-je faire aujourd'hui ?</a:t>
            </a:r>
          </a:p>
          <a:p>
            <a:pPr lvl="2"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Quelles sont les difficultés rencontrées ? Bloquants? Tâches de poulet (hors projet)</a:t>
            </a:r>
          </a:p>
          <a:p>
            <a:pPr marL="365760" lvl="2" indent="-256032">
              <a:lnSpc>
                <a:spcPct val="150000"/>
              </a:lnSpc>
              <a:spcBef>
                <a:spcPts val="1200"/>
              </a:spcBef>
              <a:buClr>
                <a:schemeClr val="accent3"/>
              </a:buClr>
              <a:buFont typeface="Georgia"/>
              <a:buChar char="•"/>
            </a:pPr>
            <a:endParaRPr lang="fr-CA" sz="2800" dirty="0" smtClean="0">
              <a:solidFill>
                <a:schemeClr val="tx1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33776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Carnet de Sprint ou Tableau de Sprint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Report des tâches de moins de 8 heures (par corps de métier) dans un tableau accessible par tous.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La mise à jour du carnet doit se faire quotidiennement: on entre le temps passé et le temps restant dans les  tâches.</a:t>
            </a:r>
            <a:endParaRPr lang="fr-CA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22702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</a:t>
            </a:r>
            <a:r>
              <a:rPr lang="fr-CA" dirty="0" err="1" smtClean="0"/>
              <a:t>scrum</a:t>
            </a:r>
            <a:r>
              <a:rPr lang="fr-CA" dirty="0" smtClean="0"/>
              <a:t> – </a:t>
            </a:r>
            <a:r>
              <a:rPr lang="fr-CA" dirty="0" err="1" smtClean="0"/>
              <a:t>Burndown</a:t>
            </a:r>
            <a:r>
              <a:rPr lang="fr-CA" dirty="0" smtClean="0"/>
              <a:t> </a:t>
            </a:r>
            <a:r>
              <a:rPr lang="fr-CA" dirty="0" err="1" smtClean="0"/>
              <a:t>Charts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563" indent="-182563">
              <a:buNone/>
            </a:pPr>
            <a:r>
              <a:rPr lang="fr-CA" sz="2400" i="1" dirty="0" smtClean="0"/>
              <a:t>Graphiques d'avancement</a:t>
            </a:r>
            <a:endParaRPr lang="fr-CA" sz="2400" dirty="0" smtClean="0"/>
          </a:p>
          <a:p>
            <a:pPr marL="182563" indent="-182563"/>
            <a:r>
              <a:rPr lang="fr-CA" sz="2000" dirty="0" smtClean="0"/>
              <a:t>Visualiser </a:t>
            </a:r>
            <a:r>
              <a:rPr lang="fr-CA" sz="2000" dirty="0"/>
              <a:t>graphiquement l'avancement du </a:t>
            </a:r>
            <a:r>
              <a:rPr lang="fr-CA" sz="2000" dirty="0" smtClean="0"/>
              <a:t>travail ainsi que le travail effectué</a:t>
            </a:r>
            <a:endParaRPr lang="fr-CA" sz="2000" dirty="0"/>
          </a:p>
          <a:p>
            <a:endParaRPr lang="fr-CA" sz="2400" dirty="0"/>
          </a:p>
        </p:txBody>
      </p:sp>
      <p:pic>
        <p:nvPicPr>
          <p:cNvPr id="4" name="Picture 3" descr="burndown-char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7" r="8677"/>
          <a:stretch/>
        </p:blipFill>
        <p:spPr>
          <a:xfrm>
            <a:off x="2843808" y="3356992"/>
            <a:ext cx="3187578" cy="22251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2279" y="5444867"/>
            <a:ext cx="7466763" cy="1112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1800" dirty="0" smtClean="0"/>
              <a:t>Ce </a:t>
            </a:r>
            <a:r>
              <a:rPr lang="fr-CA" sz="1800" dirty="0"/>
              <a:t>graphique représente la quantité totale de points restant à faire dans la release, au fil des sprints. Il permet d'avoir une vue sur l'avancement </a:t>
            </a:r>
            <a:r>
              <a:rPr lang="fr-CA" sz="1800" dirty="0" smtClean="0"/>
              <a:t>de la livraison.</a:t>
            </a:r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208757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</a:t>
            </a:r>
            <a:r>
              <a:rPr lang="fr-CA" dirty="0" err="1" smtClean="0"/>
              <a:t>scrum</a:t>
            </a:r>
            <a:r>
              <a:rPr lang="fr-CA" dirty="0" smtClean="0"/>
              <a:t> – Le sprint </a:t>
            </a:r>
            <a:r>
              <a:rPr lang="fr-CA" dirty="0" err="1" smtClean="0"/>
              <a:t>demo</a:t>
            </a:r>
            <a:r>
              <a:rPr lang="fr-CA" dirty="0" smtClean="0"/>
              <a:t>/</a:t>
            </a:r>
            <a:r>
              <a:rPr lang="fr-CA" dirty="0" err="1" smtClean="0"/>
              <a:t>review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À </a:t>
            </a:r>
            <a:r>
              <a:rPr lang="fr-CA" dirty="0"/>
              <a:t>la fin du sprint, tout le monde se réunit pour effectuer la </a:t>
            </a:r>
            <a:r>
              <a:rPr lang="fr-CA" b="1" dirty="0"/>
              <a:t>revue de sprint</a:t>
            </a:r>
            <a:r>
              <a:rPr lang="fr-CA" dirty="0"/>
              <a:t>, qui dure au maximum 4 heures.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dirty="0"/>
              <a:t>L'objectif de la revue de sprint est de valider ce qui a été produit pendant le sprint.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Énoncer </a:t>
            </a:r>
            <a:r>
              <a:rPr lang="fr-CA" dirty="0"/>
              <a:t>les items du « </a:t>
            </a:r>
            <a:r>
              <a:rPr lang="fr-CA" dirty="0" err="1"/>
              <a:t>Backlog</a:t>
            </a:r>
            <a:r>
              <a:rPr lang="fr-CA" dirty="0"/>
              <a:t> » </a:t>
            </a:r>
            <a:r>
              <a:rPr lang="fr-CA" dirty="0" smtClean="0"/>
              <a:t>réalisés. </a:t>
            </a:r>
            <a:endParaRPr lang="fr-CA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Démonstration </a:t>
            </a:r>
            <a:r>
              <a:rPr lang="fr-CA" dirty="0"/>
              <a:t>des éléments produits.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Proposition d’aménagements </a:t>
            </a:r>
            <a:r>
              <a:rPr lang="fr-CA" dirty="0"/>
              <a:t>dans le « </a:t>
            </a:r>
            <a:r>
              <a:rPr lang="fr-CA" dirty="0" err="1"/>
              <a:t>Backlog</a:t>
            </a:r>
            <a:r>
              <a:rPr lang="fr-CA" dirty="0"/>
              <a:t> » </a:t>
            </a:r>
            <a:r>
              <a:rPr lang="fr-CA" dirty="0" smtClean="0"/>
              <a:t>(par le propriétaire et l’équipe).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Le client peut en faire partie ou faire une </a:t>
            </a:r>
            <a:r>
              <a:rPr lang="fr-CA" dirty="0" err="1" smtClean="0"/>
              <a:t>review</a:t>
            </a:r>
            <a:r>
              <a:rPr lang="fr-CA" dirty="0" smtClean="0"/>
              <a:t> à un moment ultérieur. Prévoir un moment pour ces commentaires dans le prochain sprint est utile mais difficile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99406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</a:t>
            </a:r>
            <a:r>
              <a:rPr lang="fr-CA" dirty="0" err="1" smtClean="0"/>
              <a:t>scrum</a:t>
            </a:r>
            <a:r>
              <a:rPr lang="fr-CA" dirty="0" smtClean="0"/>
              <a:t> – La rétrospective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Bilan de l’équipe du travail effectué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Techniques et méthodes à réutiliser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Façons de faire à revoir ou corriger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Mise à jour du </a:t>
            </a:r>
            <a:r>
              <a:rPr lang="fr-CA" dirty="0" err="1" smtClean="0"/>
              <a:t>backlog</a:t>
            </a:r>
            <a:r>
              <a:rPr lang="fr-CA" dirty="0" smtClean="0"/>
              <a:t> en fonction des découvertes.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0597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Retour sur le processus</a:t>
            </a:r>
            <a:endParaRPr lang="fr-CA" dirty="0"/>
          </a:p>
        </p:txBody>
      </p:sp>
      <p:pic>
        <p:nvPicPr>
          <p:cNvPr id="4" name="Content Placeholder 3" descr="VueGlobaleScru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09485"/>
            <a:ext cx="8229600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8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Méthode empirique - Caractéristiques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fr-CA" dirty="0" smtClean="0"/>
              <a:t>Centrée sur la découverte par l’expérience</a:t>
            </a:r>
          </a:p>
          <a:p>
            <a:pPr lvl="1">
              <a:spcBef>
                <a:spcPts val="1200"/>
              </a:spcBef>
            </a:pPr>
            <a:r>
              <a:rPr lang="fr-CA" dirty="0" smtClean="0"/>
              <a:t>Tente quelque chose</a:t>
            </a:r>
          </a:p>
          <a:p>
            <a:pPr lvl="1">
              <a:spcBef>
                <a:spcPts val="1200"/>
              </a:spcBef>
            </a:pPr>
            <a:r>
              <a:rPr lang="fr-CA" dirty="0" smtClean="0"/>
              <a:t>Observe</a:t>
            </a:r>
          </a:p>
          <a:p>
            <a:pPr lvl="1">
              <a:spcBef>
                <a:spcPts val="1200"/>
              </a:spcBef>
            </a:pPr>
            <a:r>
              <a:rPr lang="fr-CA" dirty="0" smtClean="0"/>
              <a:t>Induit</a:t>
            </a:r>
          </a:p>
          <a:p>
            <a:pPr lvl="1">
              <a:spcBef>
                <a:spcPts val="1200"/>
              </a:spcBef>
            </a:pPr>
            <a:r>
              <a:rPr lang="fr-CA" dirty="0" smtClean="0"/>
              <a:t>Corrige</a:t>
            </a:r>
            <a:endParaRPr lang="fr-CA" dirty="0"/>
          </a:p>
          <a:p>
            <a:pPr>
              <a:spcBef>
                <a:spcPts val="1200"/>
              </a:spcBef>
            </a:pPr>
            <a:r>
              <a:rPr lang="fr-CA" dirty="0" smtClean="0"/>
              <a:t>Technique de l’essaie multiple jusqu’à l’obtention d’un produit satisfaisant</a:t>
            </a:r>
            <a:endParaRPr lang="fr-FR" i="1" dirty="0"/>
          </a:p>
          <a:p>
            <a:r>
              <a:rPr lang="fr-CA" dirty="0" smtClean="0"/>
              <a:t>Il y a un peu d’empirique dans toute démarche de développement, mais à l’échelle individuelle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44346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Résumé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3625"/>
            <a:ext cx="2520280" cy="432511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fr-CA" b="1" dirty="0" smtClean="0">
                <a:latin typeface="+mj-lt"/>
              </a:rPr>
              <a:t>Empirique</a:t>
            </a:r>
          </a:p>
          <a:p>
            <a:r>
              <a:rPr lang="fr-CA" sz="1800" dirty="0" smtClean="0">
                <a:latin typeface="+mj-lt"/>
              </a:rPr>
              <a:t>Peu organisé</a:t>
            </a:r>
          </a:p>
          <a:p>
            <a:r>
              <a:rPr lang="fr-CA" sz="1800" dirty="0" smtClean="0">
                <a:latin typeface="+mj-lt"/>
              </a:rPr>
              <a:t>Dépendant du talent</a:t>
            </a:r>
          </a:p>
          <a:p>
            <a:r>
              <a:rPr lang="fr-CA" sz="1800" dirty="0" smtClean="0">
                <a:latin typeface="+mj-lt"/>
              </a:rPr>
              <a:t>Peu soucieux des échéances et budget</a:t>
            </a:r>
          </a:p>
          <a:p>
            <a:r>
              <a:rPr lang="fr-CA" sz="1800" dirty="0" smtClean="0">
                <a:latin typeface="+mj-lt"/>
              </a:rPr>
              <a:t>Beaucoup de liberté et d’expérimentation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11860" y="2210896"/>
            <a:ext cx="2520280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buFont typeface="Georgia"/>
              <a:buNone/>
            </a:pPr>
            <a:r>
              <a:rPr lang="fr-CA" b="1" dirty="0" err="1" smtClean="0">
                <a:latin typeface="+mj-lt"/>
              </a:rPr>
              <a:t>Waterfall</a:t>
            </a:r>
            <a:endParaRPr lang="fr-CA" b="1" dirty="0" smtClean="0">
              <a:latin typeface="+mj-lt"/>
            </a:endParaRPr>
          </a:p>
          <a:p>
            <a:r>
              <a:rPr lang="fr-CA" sz="1800" dirty="0" smtClean="0">
                <a:latin typeface="+mj-lt"/>
              </a:rPr>
              <a:t>Chaîne de montage</a:t>
            </a:r>
          </a:p>
          <a:p>
            <a:r>
              <a:rPr lang="fr-CA" sz="1800" dirty="0" smtClean="0">
                <a:latin typeface="+mj-lt"/>
              </a:rPr>
              <a:t>Demande une organisation hiérarchisée</a:t>
            </a:r>
          </a:p>
          <a:p>
            <a:r>
              <a:rPr lang="fr-CA" sz="1800" dirty="0" smtClean="0">
                <a:latin typeface="+mj-lt"/>
              </a:rPr>
              <a:t>Adaptés aux projets faits de front à des étapes différentes de développement</a:t>
            </a:r>
          </a:p>
          <a:p>
            <a:r>
              <a:rPr lang="fr-CA" sz="1800" dirty="0" smtClean="0">
                <a:latin typeface="+mj-lt"/>
              </a:rPr>
              <a:t>Difficile de corriger un mauvais produit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66520" y="2263625"/>
            <a:ext cx="2520280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buFont typeface="Georgia"/>
              <a:buNone/>
            </a:pPr>
            <a:r>
              <a:rPr lang="fr-CA" b="1" dirty="0" err="1" smtClean="0">
                <a:latin typeface="+mj-lt"/>
              </a:rPr>
              <a:t>Scrum</a:t>
            </a:r>
            <a:endParaRPr lang="fr-CA" b="1" dirty="0" smtClean="0">
              <a:latin typeface="+mj-lt"/>
            </a:endParaRPr>
          </a:p>
          <a:p>
            <a:r>
              <a:rPr lang="fr-CA" sz="1800" dirty="0" smtClean="0">
                <a:latin typeface="+mj-lt"/>
              </a:rPr>
              <a:t>Solidarité dans le travail organisé</a:t>
            </a:r>
          </a:p>
          <a:p>
            <a:r>
              <a:rPr lang="fr-CA" sz="1800" dirty="0" smtClean="0">
                <a:latin typeface="+mj-lt"/>
              </a:rPr>
              <a:t>Itératif</a:t>
            </a:r>
          </a:p>
          <a:p>
            <a:r>
              <a:rPr lang="fr-CA" sz="1800" dirty="0" smtClean="0">
                <a:latin typeface="+mj-lt"/>
              </a:rPr>
              <a:t>Permet d’avoir toujours en main quelque chose à montrer</a:t>
            </a:r>
          </a:p>
          <a:p>
            <a:r>
              <a:rPr lang="fr-CA" sz="1800" dirty="0" smtClean="0">
                <a:latin typeface="+mj-lt"/>
              </a:rPr>
              <a:t>Difficile à concilier avec les échéances et budgets fixes ou avec des clients externes</a:t>
            </a:r>
          </a:p>
        </p:txBody>
      </p:sp>
    </p:spTree>
    <p:extLst>
      <p:ext uri="{BB962C8B-B14F-4D97-AF65-F5344CB8AC3E}">
        <p14:creationId xmlns:p14="http://schemas.microsoft.com/office/powerpoint/2010/main" val="184891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Méthode empirique – Quand l’utiliser?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Pertinence</a:t>
            </a:r>
            <a:endParaRPr lang="fr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Risques</a:t>
            </a:r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fr-CA" dirty="0" smtClean="0"/>
              <a:t>Petit projet sans client, souvent personnel</a:t>
            </a:r>
          </a:p>
          <a:p>
            <a:r>
              <a:rPr lang="fr-CA" dirty="0" smtClean="0"/>
              <a:t>Équipe réduite (moins de 4)</a:t>
            </a:r>
          </a:p>
          <a:p>
            <a:r>
              <a:rPr lang="fr-CA" dirty="0" smtClean="0"/>
              <a:t>Méthode par excellence du développement de sous-sol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 smtClean="0"/>
              <a:t>Durée imprévisible</a:t>
            </a:r>
          </a:p>
          <a:p>
            <a:r>
              <a:rPr lang="fr-CA" dirty="0" smtClean="0"/>
              <a:t>Haut taux d’échec ou d’abandon </a:t>
            </a:r>
            <a:r>
              <a:rPr lang="fr-CA" dirty="0" smtClean="0"/>
              <a:t>dû </a:t>
            </a:r>
            <a:r>
              <a:rPr lang="fr-CA" dirty="0" smtClean="0"/>
              <a:t>à l’absence d’objectifs clairs et de plans</a:t>
            </a:r>
          </a:p>
          <a:p>
            <a:r>
              <a:rPr lang="fr-CA" dirty="0" smtClean="0"/>
              <a:t>Coordination entre personnes difficile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0915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La méthode cascade ou « </a:t>
            </a:r>
            <a:r>
              <a:rPr lang="fr-CA" dirty="0" err="1" smtClean="0"/>
              <a:t>Waterfall</a:t>
            </a:r>
            <a:r>
              <a:rPr lang="fr-CA" dirty="0" smtClean="0"/>
              <a:t> »</a:t>
            </a:r>
            <a:endParaRPr lang="fr-CA" dirty="0"/>
          </a:p>
        </p:txBody>
      </p:sp>
      <p:pic>
        <p:nvPicPr>
          <p:cNvPr id="3" name="Picture 2" descr="Estado de Mexico, Valle de Bravo, Waterfall Brides Veil - Photo by Estado de Mexic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240000"/>
            <a:ext cx="3089250" cy="412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9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200" dirty="0" smtClean="0"/>
              <a:t>Méthode « </a:t>
            </a:r>
            <a:r>
              <a:rPr lang="fr-CA" sz="3200" dirty="0" err="1" smtClean="0"/>
              <a:t>Waterfall</a:t>
            </a:r>
            <a:r>
              <a:rPr lang="fr-CA" sz="3200" dirty="0" smtClean="0"/>
              <a:t> » - Caractéristiques</a:t>
            </a:r>
            <a:endParaRPr lang="fr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CA" dirty="0" smtClean="0"/>
              <a:t>Modèle dit « traditionnel » du </a:t>
            </a:r>
            <a:r>
              <a:rPr lang="fr-CA" dirty="0"/>
              <a:t>développement </a:t>
            </a:r>
            <a:r>
              <a:rPr lang="fr-CA" dirty="0" smtClean="0"/>
              <a:t>logiciel</a:t>
            </a:r>
            <a:r>
              <a:rPr lang="fr-CA" b="1" dirty="0" smtClean="0"/>
              <a:t>.</a:t>
            </a:r>
            <a:endParaRPr lang="fr-CA" b="1" dirty="0"/>
          </a:p>
          <a:p>
            <a:pPr>
              <a:spcBef>
                <a:spcPts val="1200"/>
              </a:spcBef>
            </a:pPr>
            <a:r>
              <a:rPr lang="fr-CA" dirty="0" smtClean="0"/>
              <a:t>Consiste à procéder par étapes fermées chacune touchant une composante précise.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Basé </a:t>
            </a:r>
            <a:r>
              <a:rPr lang="fr-CA" dirty="0"/>
              <a:t>sur les principes de production à la chaine de </a:t>
            </a:r>
            <a:r>
              <a:rPr lang="fr-CA" i="1" dirty="0"/>
              <a:t>Ford</a:t>
            </a:r>
            <a:r>
              <a:rPr lang="fr-CA" dirty="0"/>
              <a:t>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7590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terfall_mode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37830"/>
            <a:ext cx="6540500" cy="50292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47564" y="666179"/>
            <a:ext cx="7549891" cy="406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lvl="1" indent="0">
              <a:spcBef>
                <a:spcPts val="1200"/>
              </a:spcBef>
              <a:buNone/>
            </a:pPr>
            <a:r>
              <a:rPr lang="fr-CA" sz="2400" b="1" dirty="0" smtClean="0">
                <a:solidFill>
                  <a:schemeClr val="tx1"/>
                </a:solidFill>
              </a:rPr>
              <a:t>Les étapes principales du processus de développement: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60190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200" dirty="0" smtClean="0"/>
              <a:t>Méthode « </a:t>
            </a:r>
            <a:r>
              <a:rPr lang="fr-CA" sz="3200" dirty="0" err="1" smtClean="0"/>
              <a:t>Waterfall</a:t>
            </a:r>
            <a:r>
              <a:rPr lang="fr-CA" sz="3200" dirty="0" smtClean="0"/>
              <a:t> » - Étapes</a:t>
            </a:r>
            <a:endParaRPr lang="fr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fr-CA" b="1" dirty="0" err="1" smtClean="0"/>
              <a:t>Requirements</a:t>
            </a:r>
            <a:r>
              <a:rPr lang="fr-CA" b="1" dirty="0" smtClean="0"/>
              <a:t>: </a:t>
            </a:r>
            <a:r>
              <a:rPr lang="fr-CA" dirty="0" smtClean="0"/>
              <a:t>Analyse des besoins avec le client</a:t>
            </a:r>
          </a:p>
          <a:p>
            <a:pPr>
              <a:spcBef>
                <a:spcPts val="1200"/>
              </a:spcBef>
            </a:pPr>
            <a:r>
              <a:rPr lang="fr-CA" b="1" dirty="0" smtClean="0"/>
              <a:t>Design: </a:t>
            </a:r>
            <a:r>
              <a:rPr lang="fr-CA" dirty="0" smtClean="0"/>
              <a:t>Définitions des livrables, spécifications des fonctionnalités</a:t>
            </a:r>
          </a:p>
          <a:p>
            <a:pPr>
              <a:spcBef>
                <a:spcPts val="1200"/>
              </a:spcBef>
            </a:pPr>
            <a:r>
              <a:rPr lang="fr-CA" b="1" dirty="0" smtClean="0"/>
              <a:t>Planning: </a:t>
            </a:r>
            <a:r>
              <a:rPr lang="fr-CA" dirty="0" smtClean="0"/>
              <a:t>Établissement d’un budget et d’un échéancier de livraison</a:t>
            </a:r>
          </a:p>
          <a:p>
            <a:pPr>
              <a:spcBef>
                <a:spcPts val="1200"/>
              </a:spcBef>
            </a:pPr>
            <a:r>
              <a:rPr lang="fr-CA" b="1" dirty="0" smtClean="0"/>
              <a:t>Implémentation: </a:t>
            </a:r>
            <a:r>
              <a:rPr lang="fr-CA" dirty="0" smtClean="0"/>
              <a:t>Début du cycle de développement, création d’une fonctionnalité.</a:t>
            </a:r>
          </a:p>
          <a:p>
            <a:pPr>
              <a:spcBef>
                <a:spcPts val="1200"/>
              </a:spcBef>
            </a:pPr>
            <a:r>
              <a:rPr lang="fr-CA" b="1" dirty="0" smtClean="0"/>
              <a:t>Vérification: </a:t>
            </a:r>
            <a:r>
              <a:rPr lang="fr-CA" dirty="0" smtClean="0"/>
              <a:t>Validation de la fonctionnalité et corrections lorsque nécessaire.</a:t>
            </a:r>
          </a:p>
          <a:p>
            <a:pPr>
              <a:spcBef>
                <a:spcPts val="1200"/>
              </a:spcBef>
            </a:pPr>
            <a:r>
              <a:rPr lang="fr-CA" b="1" dirty="0" smtClean="0"/>
              <a:t>Maintenance: </a:t>
            </a:r>
            <a:r>
              <a:rPr lang="fr-CA" dirty="0" smtClean="0"/>
              <a:t>Maintenance de la fonctionnalité.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7590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200" dirty="0" smtClean="0"/>
              <a:t>Méthode « </a:t>
            </a:r>
            <a:r>
              <a:rPr lang="fr-CA" sz="3200" dirty="0" err="1" smtClean="0"/>
              <a:t>Waterfall</a:t>
            </a:r>
            <a:r>
              <a:rPr lang="fr-CA" sz="3200" dirty="0" smtClean="0"/>
              <a:t> » - Étapes</a:t>
            </a:r>
            <a:endParaRPr lang="fr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fr-CA" dirty="0" smtClean="0"/>
              <a:t>Les étapes implémentations et vérifications bouclent jusqu’à l’atteinte d’un produit complet.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Une fonctionnalité doit être complète avant de passer à une autre.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Une fois les fonctionnalités crées, les </a:t>
            </a:r>
            <a:r>
              <a:rPr lang="fr-CA" dirty="0" err="1" smtClean="0"/>
              <a:t>assets</a:t>
            </a:r>
            <a:r>
              <a:rPr lang="fr-CA" dirty="0" smtClean="0"/>
              <a:t> (sons, visuel, niveaux) sont créés puis implémentés par couche.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Si une mise à jour est nécessaire, elle doit suivre le processus entier à partir du début.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75905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10126</TotalTime>
  <Words>957</Words>
  <Application>Microsoft Office PowerPoint</Application>
  <PresentationFormat>On-screen Show (4:3)</PresentationFormat>
  <Paragraphs>196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Georgia</vt:lpstr>
      <vt:lpstr>Trebuchet MS</vt:lpstr>
      <vt:lpstr>Wingdings 2</vt:lpstr>
      <vt:lpstr>Urbain</vt:lpstr>
      <vt:lpstr>ANALYSE DE LA FONCTION DE TRAVAIL</vt:lpstr>
      <vt:lpstr>La méthode empirique</vt:lpstr>
      <vt:lpstr>Méthode empirique - Caractéristiques</vt:lpstr>
      <vt:lpstr>Méthode empirique – Quand l’utiliser?</vt:lpstr>
      <vt:lpstr>La méthode cascade ou « Waterfall »</vt:lpstr>
      <vt:lpstr>Méthode « Waterfall » - Caractéristiques</vt:lpstr>
      <vt:lpstr>PowerPoint Presentation</vt:lpstr>
      <vt:lpstr>Méthode « Waterfall » - Étapes</vt:lpstr>
      <vt:lpstr>Méthode « Waterfall » - Étapes</vt:lpstr>
      <vt:lpstr>PowerPoint Presentation</vt:lpstr>
      <vt:lpstr>Méthode « Waterfall » – Quand l’utiliser?</vt:lpstr>
      <vt:lpstr>Les méthodes agiles – Le scrum</vt:lpstr>
      <vt:lpstr>Le scrum - Caractéristiques</vt:lpstr>
      <vt:lpstr>Le scrum – Grandes étapes</vt:lpstr>
      <vt:lpstr>Le scrum – Aperçu</vt:lpstr>
      <vt:lpstr>Méthode Scrum– Quand l’utiliser?</vt:lpstr>
      <vt:lpstr>Le scrum – Les rôles</vt:lpstr>
      <vt:lpstr>Le scrum – Les rôles</vt:lpstr>
      <vt:lpstr>Le scrum – Les rôles</vt:lpstr>
      <vt:lpstr>Le scrum – Le démarrage</vt:lpstr>
      <vt:lpstr>Le scrum – Le product backlog</vt:lpstr>
      <vt:lpstr>Le scrum – Le sprint</vt:lpstr>
      <vt:lpstr>Le scrum – Le Sprint planning</vt:lpstr>
      <vt:lpstr>Le scrum – Le meeting matinal</vt:lpstr>
      <vt:lpstr>Carnet de Sprint ou Tableau de Sprint</vt:lpstr>
      <vt:lpstr>Le scrum – Burndown Charts</vt:lpstr>
      <vt:lpstr>Le scrum – Le sprint demo/review</vt:lpstr>
      <vt:lpstr>Le scrum – La rétrospective</vt:lpstr>
      <vt:lpstr>Retour sur le processus</vt:lpstr>
      <vt:lpstr>Résumé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glefebvre</dc:creator>
  <cp:lastModifiedBy>Bureau maison</cp:lastModifiedBy>
  <cp:revision>377</cp:revision>
  <dcterms:created xsi:type="dcterms:W3CDTF">2014-05-22T16:45:47Z</dcterms:created>
  <dcterms:modified xsi:type="dcterms:W3CDTF">2015-06-03T22:55:05Z</dcterms:modified>
</cp:coreProperties>
</file>