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50B7C6-1E23-4662-A5FE-E2A246C093A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5AE226-40EA-449B-9C24-40A16C71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docs/1.0/tutorial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5DCA1-CC9B-4CE3-BCFC-E43987219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Code &amp; Learn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2388E-5825-426E-AD27-8ACE66EE6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780" y="599768"/>
            <a:ext cx="6074467" cy="557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/>
              <a:t>Basic CRUD Web Apps</a:t>
            </a:r>
            <a:br>
              <a:rPr lang="en-US"/>
            </a:br>
            <a:br>
              <a:rPr lang="en-US"/>
            </a:br>
            <a:r>
              <a:rPr lang="en-US"/>
              <a:t>R ‘shiny’ </a:t>
            </a:r>
            <a:br>
              <a:rPr lang="en-US"/>
            </a:br>
            <a:r>
              <a:rPr lang="en-US"/>
              <a:t>vs</a:t>
            </a:r>
            <a:br>
              <a:rPr lang="en-US"/>
            </a:br>
            <a:r>
              <a:rPr lang="en-US"/>
              <a:t>Python Flask</a:t>
            </a:r>
          </a:p>
          <a:p>
            <a:pPr indent="-182880">
              <a:buFont typeface="Wingdings" pitchFamily="2" charset="2"/>
              <a:buChar char="§"/>
            </a:pPr>
            <a:br>
              <a:rPr lang="en-US"/>
            </a:br>
            <a:r>
              <a:rPr lang="en-US"/>
              <a:t>09/26/2018</a:t>
            </a:r>
          </a:p>
        </p:txBody>
      </p:sp>
    </p:spTree>
    <p:extLst>
      <p:ext uri="{BB962C8B-B14F-4D97-AF65-F5344CB8AC3E}">
        <p14:creationId xmlns:p14="http://schemas.microsoft.com/office/powerpoint/2010/main" val="355530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CF9-E782-4E2B-A9AC-39A40DF9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Python/Flask -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34E7-83DB-4427-A95B-C067016E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1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More customizable than R ‘shiny’</a:t>
            </a:r>
          </a:p>
          <a:p>
            <a:pPr lvl="1"/>
            <a:r>
              <a:rPr lang="en-US" dirty="0"/>
              <a:t>More scalable than R ‘shiny’</a:t>
            </a:r>
          </a:p>
          <a:p>
            <a:pPr lvl="1"/>
            <a:r>
              <a:rPr lang="en-US" dirty="0"/>
              <a:t>Python enforces indentation, makes syntax more readable</a:t>
            </a:r>
          </a:p>
          <a:p>
            <a:pPr lvl="1"/>
            <a:r>
              <a:rPr lang="en-US" dirty="0"/>
              <a:t>Basic QA testing can be automated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lvl="1"/>
            <a:r>
              <a:rPr lang="en-US" dirty="0"/>
              <a:t>At minimum, app build requires knowledge of Python, SQL, HTML, CSS</a:t>
            </a:r>
          </a:p>
          <a:p>
            <a:pPr lvl="1"/>
            <a:r>
              <a:rPr lang="en-US" dirty="0"/>
              <a:t>App design can vary greatly… tutorial is possibly simplest example</a:t>
            </a:r>
          </a:p>
          <a:p>
            <a:pPr lvl="1"/>
            <a:r>
              <a:rPr lang="en-US" dirty="0"/>
              <a:t>Requires greater investment of time (design, planning, QA testing)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B9B4F1-2CF0-4B37-AE3D-351A5E20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276" y="2990151"/>
            <a:ext cx="1579550" cy="2030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2F0F4-4FCD-4EEC-A83C-2E63A9031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24" y="794479"/>
            <a:ext cx="1314702" cy="14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5D90-C81C-4E91-AC8D-AD345FA3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6394-8B7F-4D4B-85B0-C4B4F84B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Next Code &amp; Learn will be…</a:t>
            </a:r>
          </a:p>
          <a:p>
            <a:endParaRPr lang="en-US" dirty="0"/>
          </a:p>
          <a:p>
            <a:pPr algn="ctr"/>
            <a:r>
              <a:rPr lang="en-US" dirty="0"/>
              <a:t>10/10/2018, same place, same time</a:t>
            </a:r>
          </a:p>
          <a:p>
            <a:endParaRPr lang="en-US" dirty="0"/>
          </a:p>
          <a:p>
            <a:pPr algn="ctr"/>
            <a:r>
              <a:rPr lang="en-US" dirty="0"/>
              <a:t>Guest Speaker(s) – PDX Wildlife</a:t>
            </a:r>
          </a:p>
          <a:p>
            <a:pPr lvl="2" algn="ctr"/>
            <a:r>
              <a:rPr lang="en-US" dirty="0"/>
              <a:t>Conservation Biology Non-Profit</a:t>
            </a:r>
          </a:p>
          <a:p>
            <a:pPr lvl="2" algn="ctr"/>
            <a:r>
              <a:rPr lang="en-US" dirty="0"/>
              <a:t>Pandas, Elephants, and Habitat Conservation Projects</a:t>
            </a:r>
          </a:p>
          <a:p>
            <a:pPr lvl="2" algn="ctr"/>
            <a:r>
              <a:rPr lang="en-US" dirty="0"/>
              <a:t>Requirements Gathering for a Web App</a:t>
            </a:r>
          </a:p>
        </p:txBody>
      </p:sp>
    </p:spTree>
    <p:extLst>
      <p:ext uri="{BB962C8B-B14F-4D97-AF65-F5344CB8AC3E}">
        <p14:creationId xmlns:p14="http://schemas.microsoft.com/office/powerpoint/2010/main" val="195949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820C-84CB-4CFC-A030-DB142D2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en-US" dirty="0"/>
              <a:t> Web Apps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40E6-0681-45C7-8E89-D3718B63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CRUD</a:t>
            </a:r>
            <a:r>
              <a:rPr lang="en-US" dirty="0"/>
              <a:t> – Create, Read, Update, Delete 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R/shiny</a:t>
            </a:r>
            <a:r>
              <a:rPr lang="en-US" dirty="0"/>
              <a:t> Overview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UI, Server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Python/Flask </a:t>
            </a:r>
            <a:r>
              <a:rPr lang="en-US" dirty="0"/>
              <a:t>Overview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Stack build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33465E7-8232-4FAA-A06C-F2A4FAA8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74" y="2946824"/>
            <a:ext cx="912698" cy="707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6164D-D0AA-428D-B977-CDC263B5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74" y="4613050"/>
            <a:ext cx="2928048" cy="989008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8062E3-DA72-4B4C-839E-594DE1E2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71" y="2604613"/>
            <a:ext cx="1200863" cy="1391761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DF0C56-446A-4BD8-916D-74BBB6D5B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4" y="4613050"/>
            <a:ext cx="977070" cy="12559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36651-84B6-4534-A2FB-6780EBD5B1D9}"/>
              </a:ext>
            </a:extLst>
          </p:cNvPr>
          <p:cNvCxnSpPr>
            <a:cxnSpLocks/>
          </p:cNvCxnSpPr>
          <p:nvPr/>
        </p:nvCxnSpPr>
        <p:spPr>
          <a:xfrm>
            <a:off x="3376151" y="4161446"/>
            <a:ext cx="4097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7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4B5-CAB5-48A3-B306-3E680F2A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A56E-6AEA-4B24-B54A-3792D659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9695" cy="2409024"/>
          </a:xfrm>
        </p:spPr>
        <p:txBody>
          <a:bodyPr>
            <a:normAutofit/>
          </a:bodyPr>
          <a:lstStyle/>
          <a:p>
            <a:r>
              <a:rPr lang="en-US" dirty="0"/>
              <a:t>Most apps have some sort of </a:t>
            </a:r>
            <a:r>
              <a:rPr lang="en-US" b="1" dirty="0"/>
              <a:t>CRUD</a:t>
            </a:r>
            <a:r>
              <a:rPr lang="en-US" dirty="0"/>
              <a:t> functionality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:  </a:t>
            </a:r>
            <a:r>
              <a:rPr lang="en-US" dirty="0"/>
              <a:t>Add new data entries (</a:t>
            </a:r>
            <a:r>
              <a:rPr lang="en-US" i="1" dirty="0"/>
              <a:t>CREATE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 :</a:t>
            </a:r>
            <a:r>
              <a:rPr lang="en-US" dirty="0"/>
              <a:t>  Review existing data entries (</a:t>
            </a:r>
            <a:r>
              <a:rPr lang="en-US" i="1" dirty="0"/>
              <a:t>SELECT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Modify existing data entries (</a:t>
            </a:r>
            <a:r>
              <a:rPr lang="en-US" i="1" dirty="0"/>
              <a:t>UPDATE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Delete 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Remove existing data entries (</a:t>
            </a:r>
            <a:r>
              <a:rPr lang="en-US" i="1" dirty="0"/>
              <a:t>DELETE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3805D7-C3DA-4BEB-9D99-EB6E682D6785}"/>
              </a:ext>
            </a:extLst>
          </p:cNvPr>
          <p:cNvSpPr txBox="1">
            <a:spLocks/>
          </p:cNvSpPr>
          <p:nvPr/>
        </p:nvSpPr>
        <p:spPr>
          <a:xfrm>
            <a:off x="838199" y="4165400"/>
            <a:ext cx="9619695" cy="240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GUI (HTTP, CSS,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Storage (often SQL)</a:t>
            </a:r>
          </a:p>
          <a:p>
            <a:pPr lvl="1"/>
            <a:r>
              <a:rPr lang="en-US" dirty="0"/>
              <a:t>Framework (Flask, Django, many others… for “real apps”)</a:t>
            </a:r>
          </a:p>
          <a:p>
            <a:pPr lvl="1"/>
            <a:r>
              <a:rPr lang="en-US" dirty="0"/>
              <a:t>Connectivity/Security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BA12AC-DE69-4C73-963A-A4474AFC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37" y="1169372"/>
            <a:ext cx="1200863" cy="1391761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F9CC3D-B2A0-49CD-B73C-F984CED8C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0" y="3177809"/>
            <a:ext cx="977070" cy="12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2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6908-23FB-4543-BA0F-ABE972CF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6E52-109B-4D78-9296-1F1AEAEB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R?</a:t>
            </a:r>
          </a:p>
          <a:p>
            <a:pPr lvl="1"/>
            <a:r>
              <a:rPr lang="en-US" dirty="0"/>
              <a:t>Specialized, Open-Source Programming Language</a:t>
            </a:r>
          </a:p>
          <a:p>
            <a:pPr lvl="1"/>
            <a:r>
              <a:rPr lang="en-US" dirty="0"/>
              <a:t>Data Management, Statistics/Biostatistics, Machine Learning</a:t>
            </a:r>
          </a:p>
          <a:p>
            <a:pPr lvl="1"/>
            <a:r>
              <a:rPr lang="en-US" dirty="0"/>
              <a:t>Commonly used by researchers, analysts, data scientists (statisticians)</a:t>
            </a:r>
          </a:p>
          <a:p>
            <a:pPr lvl="1"/>
            <a:r>
              <a:rPr lang="en-US" dirty="0"/>
              <a:t>Roots in “S” programming language (circa 1976)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Useful libraries for app build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‘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’ framework</a:t>
            </a:r>
          </a:p>
          <a:p>
            <a:pPr lvl="2"/>
            <a:r>
              <a:rPr lang="en-US" dirty="0"/>
              <a:t>Includes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purrr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forcats</a:t>
            </a:r>
            <a:r>
              <a:rPr lang="en-US" dirty="0"/>
              <a:t> packages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‘shiny’ package</a:t>
            </a:r>
          </a:p>
          <a:p>
            <a:pPr lvl="2"/>
            <a:r>
              <a:rPr lang="en-US" dirty="0"/>
              <a:t>Allows inputs/outputs into R via a customizable GUI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C4B4A52B-7062-4F72-89AF-6FA12FC7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20" y="696416"/>
            <a:ext cx="1530032" cy="11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5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7379-2595-4DD6-8C2F-397C378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 -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A552-77E4-4920-AD6B-A40C034C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802"/>
          </a:xfrm>
        </p:spPr>
        <p:txBody>
          <a:bodyPr>
            <a:normAutofit/>
          </a:bodyPr>
          <a:lstStyle/>
          <a:p>
            <a:r>
              <a:rPr lang="en-US" dirty="0"/>
              <a:t>UI component</a:t>
            </a:r>
          </a:p>
          <a:p>
            <a:pPr lvl="1"/>
            <a:r>
              <a:rPr lang="en-US" dirty="0"/>
              <a:t>Overall appearance of the application</a:t>
            </a:r>
          </a:p>
          <a:p>
            <a:pPr lvl="1"/>
            <a:r>
              <a:rPr lang="en-US" dirty="0"/>
              <a:t>Manual data entry inputs (fields, checkboxes, sliders)</a:t>
            </a:r>
          </a:p>
          <a:p>
            <a:pPr lvl="1"/>
            <a:r>
              <a:rPr lang="en-US" dirty="0"/>
              <a:t>Graphical outputs &amp; summary tables</a:t>
            </a:r>
          </a:p>
          <a:p>
            <a:pPr lvl="1"/>
            <a:endParaRPr lang="en-US" dirty="0"/>
          </a:p>
          <a:p>
            <a:r>
              <a:rPr lang="en-US" dirty="0"/>
              <a:t>Server component</a:t>
            </a:r>
          </a:p>
          <a:p>
            <a:pPr lvl="1"/>
            <a:r>
              <a:rPr lang="en-US" dirty="0"/>
              <a:t>The “guts” of the application</a:t>
            </a:r>
          </a:p>
          <a:p>
            <a:pPr lvl="1"/>
            <a:r>
              <a:rPr lang="en-US" dirty="0"/>
              <a:t>Calls to functions for data wrangling, calculations</a:t>
            </a:r>
          </a:p>
          <a:p>
            <a:pPr lvl="1"/>
            <a:r>
              <a:rPr lang="en-US" dirty="0"/>
              <a:t>Graphical outputs displayed in the GUI are defined here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C76FC7D-19F0-4303-B760-C9B1F3F3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20" y="696416"/>
            <a:ext cx="1530032" cy="1185775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D1EA93E-71DE-4F9E-9496-B321ADC7E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04" y="3223184"/>
            <a:ext cx="1200863" cy="13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CF9-E782-4E2B-A9AC-39A40DF9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 -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34E7-83DB-4427-A95B-C067016E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8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Quick to build a basic app </a:t>
            </a:r>
          </a:p>
          <a:p>
            <a:pPr lvl="1"/>
            <a:r>
              <a:rPr lang="en-US" dirty="0"/>
              <a:t>Many templates available from the R community</a:t>
            </a:r>
          </a:p>
          <a:p>
            <a:pPr lvl="1"/>
            <a:r>
              <a:rPr lang="en-US" dirty="0"/>
              <a:t>HTML/CSS/GUI is dynamically generated by ‘shiny’ package</a:t>
            </a:r>
          </a:p>
          <a:p>
            <a:pPr lvl="1"/>
            <a:r>
              <a:rPr lang="en-US" dirty="0"/>
              <a:t>Reactive functions with smooth graphics, interactive graphs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lvl="1"/>
            <a:r>
              <a:rPr lang="en-US" dirty="0"/>
              <a:t>Complex workarounds required for &gt;16 users</a:t>
            </a:r>
          </a:p>
          <a:p>
            <a:pPr lvl="1"/>
            <a:r>
              <a:rPr lang="en-US" dirty="0"/>
              <a:t>Authentication protocols can challenging to implement</a:t>
            </a:r>
          </a:p>
          <a:p>
            <a:pPr lvl="1"/>
            <a:r>
              <a:rPr lang="en-US" dirty="0"/>
              <a:t>Use cases for ‘R shiny’ tend to be somewhat limited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A43F4F0-1BCD-4DDB-94A6-D665DC7A0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20" y="696416"/>
            <a:ext cx="1530032" cy="1185775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72F568F-F90D-4E90-8146-192B503FC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04" y="3223184"/>
            <a:ext cx="1200863" cy="13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6908-23FB-4543-BA0F-ABE972CF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6E52-109B-4D78-9296-1F1AEAEB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  <a:p>
            <a:pPr lvl="1"/>
            <a:r>
              <a:rPr lang="en-US" dirty="0"/>
              <a:t>All-purpose, Open-Source Programming Language</a:t>
            </a:r>
          </a:p>
          <a:p>
            <a:pPr lvl="1"/>
            <a:r>
              <a:rPr lang="en-US" dirty="0"/>
              <a:t>It can do practically anything</a:t>
            </a:r>
          </a:p>
          <a:p>
            <a:pPr lvl="1"/>
            <a:r>
              <a:rPr lang="en-US" dirty="0"/>
              <a:t>Commonly used people that program things</a:t>
            </a:r>
          </a:p>
          <a:p>
            <a:pPr lvl="1"/>
            <a:r>
              <a:rPr lang="en-US" dirty="0"/>
              <a:t>Released in 1991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Useful libraries for app build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pandas</a:t>
            </a:r>
            <a:r>
              <a:rPr lang="en-US" dirty="0">
                <a:solidFill>
                  <a:schemeClr val="accent1"/>
                </a:solidFill>
              </a:rPr>
              <a:t>’ </a:t>
            </a:r>
            <a:r>
              <a:rPr lang="en-US" dirty="0"/>
              <a:t>library</a:t>
            </a:r>
          </a:p>
          <a:p>
            <a:pPr lvl="2"/>
            <a:r>
              <a:rPr lang="en-US" dirty="0"/>
              <a:t>Good for data manipulation/cleaning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‘flask’ framework</a:t>
            </a:r>
          </a:p>
          <a:p>
            <a:pPr lvl="2"/>
            <a:r>
              <a:rPr lang="en-US" dirty="0"/>
              <a:t>Ideal for development of simple web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6C868-BEFA-49ED-94B8-ACA9DF7C3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24" y="794479"/>
            <a:ext cx="1314702" cy="14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7379-2595-4DD6-8C2F-397C378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A552-77E4-4920-AD6B-A40C034C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629" y="1768566"/>
            <a:ext cx="7406391" cy="4499871"/>
          </a:xfrm>
        </p:spPr>
        <p:txBody>
          <a:bodyPr>
            <a:normAutofit/>
          </a:bodyPr>
          <a:lstStyle/>
          <a:p>
            <a:r>
              <a:rPr lang="en-US" dirty="0"/>
              <a:t>A Basic Flask Stack</a:t>
            </a:r>
          </a:p>
          <a:p>
            <a:pPr lvl="1"/>
            <a:r>
              <a:rPr lang="en-US" dirty="0"/>
              <a:t>Python scripts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__init__.py  </a:t>
            </a:r>
            <a:r>
              <a:rPr lang="en-US" dirty="0"/>
              <a:t>: “App Factory”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db.py</a:t>
            </a:r>
            <a:r>
              <a:rPr lang="en-US" dirty="0"/>
              <a:t> : defines how data should be handled by the app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auth.py </a:t>
            </a:r>
            <a:r>
              <a:rPr lang="en-US" dirty="0"/>
              <a:t>:  contains protocols for authentication (security)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blog.py </a:t>
            </a:r>
            <a:r>
              <a:rPr lang="en-US" dirty="0"/>
              <a:t>: defines how data is stored/displayed for a blog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setup.py </a:t>
            </a:r>
            <a:r>
              <a:rPr lang="en-US" dirty="0"/>
              <a:t>: defines a wrapper for installing the app</a:t>
            </a:r>
          </a:p>
          <a:p>
            <a:pPr marL="914400" lvl="2" indent="0">
              <a:buNone/>
            </a:pPr>
            <a:endParaRPr lang="en-US" sz="2800" dirty="0"/>
          </a:p>
          <a:p>
            <a:pPr lvl="1"/>
            <a:r>
              <a:rPr lang="en-US" dirty="0"/>
              <a:t>Template scripts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GUI:</a:t>
            </a:r>
            <a:r>
              <a:rPr lang="en-US" dirty="0"/>
              <a:t>  HTML, CSS, and JavaScript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r>
              <a:rPr lang="en-US" dirty="0"/>
              <a:t>SQL schema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:  SQL defines table properties for a SQLite Db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1F459-8842-472A-8342-A207B00E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24" y="2733645"/>
            <a:ext cx="1579550" cy="2030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3579F-7E8B-4F35-9C3D-1F394D24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24" y="794479"/>
            <a:ext cx="1314702" cy="14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FE0C-4E87-4184-A84A-24ECF406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- Flask</a:t>
            </a:r>
          </a:p>
        </p:txBody>
      </p:sp>
      <p:pic>
        <p:nvPicPr>
          <p:cNvPr id="19" name="Content Placeholder 1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1DD7943-8883-4EB3-929D-D1CC9EA8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2" y="1562626"/>
            <a:ext cx="3651950" cy="481074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62BBC-5F01-4556-8C67-4DD329E39BC1}"/>
              </a:ext>
            </a:extLst>
          </p:cNvPr>
          <p:cNvSpPr txBox="1">
            <a:spLocks/>
          </p:cNvSpPr>
          <p:nvPr/>
        </p:nvSpPr>
        <p:spPr>
          <a:xfrm>
            <a:off x="4670032" y="2421508"/>
            <a:ext cx="4300347" cy="293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Flask</a:t>
            </a:r>
            <a:r>
              <a:rPr lang="en-US" b="1" dirty="0">
                <a:hlinkClick r:id="rId3"/>
              </a:rPr>
              <a:t> </a:t>
            </a:r>
            <a:r>
              <a:rPr lang="en-US" dirty="0">
                <a:hlinkClick r:id="rId3"/>
              </a:rPr>
              <a:t>tutorial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Automated QA Testing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Security/Authentication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59509-2306-42AF-9BC3-48B5E27F0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24" y="794479"/>
            <a:ext cx="1314702" cy="1469738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1BE648-C981-4324-9669-AAC14CF2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24" y="2759877"/>
            <a:ext cx="1579550" cy="20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52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441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Rockwell</vt:lpstr>
      <vt:lpstr>Rockwell Condensed</vt:lpstr>
      <vt:lpstr>Rockwell Extra Bold</vt:lpstr>
      <vt:lpstr>Wingdings</vt:lpstr>
      <vt:lpstr>Wood Type</vt:lpstr>
      <vt:lpstr>Code &amp; Learn Workshop</vt:lpstr>
      <vt:lpstr>CRUD Web Apps - Overview</vt:lpstr>
      <vt:lpstr>CRUD Applications</vt:lpstr>
      <vt:lpstr>R Programming Language</vt:lpstr>
      <vt:lpstr>R Programming - Shiny</vt:lpstr>
      <vt:lpstr>R Shiny - Pros and Cons</vt:lpstr>
      <vt:lpstr>Python Programming Language</vt:lpstr>
      <vt:lpstr>Python Programming - Flask</vt:lpstr>
      <vt:lpstr>Python Programming - Flask</vt:lpstr>
      <vt:lpstr>Python/Flask - Pros and Cons</vt:lpstr>
      <vt:lpstr>Thanks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&amp; Learn Workshop</dc:title>
  <dc:creator>Paul Sochacki</dc:creator>
  <cp:lastModifiedBy>Paul Sochacki</cp:lastModifiedBy>
  <cp:revision>7</cp:revision>
  <dcterms:created xsi:type="dcterms:W3CDTF">2018-09-26T23:32:42Z</dcterms:created>
  <dcterms:modified xsi:type="dcterms:W3CDTF">2018-09-27T03:58:45Z</dcterms:modified>
</cp:coreProperties>
</file>