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embeddedFontLst>
    <p:embeddedFont>
      <p:font typeface="Russo One"/>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iUaZ2B99RWni9p8v0qPFMzl92F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ussoOn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8bc9b6f3f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g1e8bc9b6f3f_5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fa8059a7e5_7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g1fa8059a7e5_7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fa8059a7e5_1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g1fa8059a7e5_1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fa8059a7e5_17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2" name="Google Shape;452;g1fa8059a7e5_17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a8059a7e5_1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g1fa8059a7e5_1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fa8059a7e5_17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5" name="Google Shape;465;g1fa8059a7e5_17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6" name="Google Shape;48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fa8059a7e5_2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1fa8059a7e5_2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8bc9b6f3f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1e8bc9b6f3f_5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9" name="Google Shape;4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fa8059a7e5_2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g1fa8059a7e5_2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1" name="Google Shape;51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fa8059a7e5_3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7" name="Google Shape;517;g1fa8059a7e5_3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fa8059a7e5_3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g1fa8059a7e5_33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fa8059a7e5_3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1" name="Google Shape;531;g1fa8059a7e5_33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7" name="Google Shape;53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fa8059a7e5_3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3" name="Google Shape;543;g1fa8059a7e5_3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fa8059a7e5_38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0" name="Google Shape;550;g1fa8059a7e5_38_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fa8059a7e5_38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6" name="Google Shape;556;g1fa8059a7e5_38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e8bc9b6f3f_5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1e8bc9b6f3f_5_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3" name="Google Shape;56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fa8059a7e5_4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g1fa8059a7e5_4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6" name="Google Shape;57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2" name="Google Shape;58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4" name="Google Shape;59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0" name="Google Shape;60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f861d3a2d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1f861d3a2d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fa8059a7e5_4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3" name="Google Shape;613;g1fa8059a7e5_4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fa8059a7e5_48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0" name="Google Shape;620;g1fa8059a7e5_48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8bc9b6f3f_5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1e8bc9b6f3f_5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fa8059a7e5_48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7" name="Google Shape;627;g1fa8059a7e5_48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3" name="Google Shape;63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0" name="Google Shape;64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7" name="Google Shape;64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e8e52b01a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1e8e52b01a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fabe99dfb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1fabe99df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e8e52b01a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1e8e52b01a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1" name="Google Shape;67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7" name="Google Shape;67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fabe99dfb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3" name="Google Shape;683;g1fabe99dfb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e8bc9b6f3f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g1e8bc9b6f3f_3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9" name="Google Shape;68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fa8059a7e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6" name="Google Shape;696;g1fa8059a7e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3" name="Google Shape;70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fa832676e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1fa832676e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fabe99dfb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g1fabe99dfb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e8bc9b6f3f_5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g1e8bc9b6f3f_5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e8bc9b6f3f_5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1e8bc9b6f3f_5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fa8059a7e5_2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g1fa8059a7e5_2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fa8059a7e5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g1fa8059a7e5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pic>
        <p:nvPicPr>
          <p:cNvPr descr="HD-ShadowLong.png" id="14" name="Google Shape;14;p53"/>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5" name="Google Shape;15;p53"/>
          <p:cNvPicPr preferRelativeResize="0"/>
          <p:nvPr/>
        </p:nvPicPr>
        <p:blipFill rotWithShape="1">
          <a:blip r:embed="rId3">
            <a:alphaModFix/>
          </a:blip>
          <a:srcRect b="0" l="0" r="0" t="0"/>
          <a:stretch/>
        </p:blipFill>
        <p:spPr>
          <a:xfrm>
            <a:off x="9111716" y="4243845"/>
            <a:ext cx="3077107" cy="276940"/>
          </a:xfrm>
          <a:prstGeom prst="rect">
            <a:avLst/>
          </a:prstGeom>
          <a:noFill/>
          <a:ln>
            <a:noFill/>
          </a:ln>
        </p:spPr>
      </p:pic>
      <p:sp>
        <p:nvSpPr>
          <p:cNvPr id="16" name="Google Shape;16;p53"/>
          <p:cNvSpPr/>
          <p:nvPr/>
        </p:nvSpPr>
        <p:spPr>
          <a:xfrm>
            <a:off x="0" y="2590078"/>
            <a:ext cx="8968200" cy="1660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3"/>
          <p:cNvSpPr/>
          <p:nvPr/>
        </p:nvSpPr>
        <p:spPr>
          <a:xfrm>
            <a:off x="9111715" y="2590078"/>
            <a:ext cx="3077100" cy="16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3"/>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Verdana"/>
              <a:buNone/>
              <a:defRPr sz="5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3"/>
          <p:cNvSpPr txBox="1"/>
          <p:nvPr>
            <p:ph idx="1" type="subTitle"/>
          </p:nvPr>
        </p:nvSpPr>
        <p:spPr>
          <a:xfrm>
            <a:off x="680322" y="4394039"/>
            <a:ext cx="8144100" cy="11178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atin typeface="Verdana"/>
                <a:ea typeface="Verdana"/>
                <a:cs typeface="Verdana"/>
                <a:sym typeface="Verdana"/>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0" name="Google Shape;20;p53"/>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3"/>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3"/>
          <p:cNvSpPr txBox="1"/>
          <p:nvPr>
            <p:ph idx="12" type="sldNum"/>
          </p:nvPr>
        </p:nvSpPr>
        <p:spPr>
          <a:xfrm>
            <a:off x="9255346" y="2750337"/>
            <a:ext cx="1171800" cy="13563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2" name="Shape 112"/>
        <p:cNvGrpSpPr/>
        <p:nvPr/>
      </p:nvGrpSpPr>
      <p:grpSpPr>
        <a:xfrm>
          <a:off x="0" y="0"/>
          <a:ext cx="0" cy="0"/>
          <a:chOff x="0" y="0"/>
          <a:chExt cx="0" cy="0"/>
        </a:xfrm>
      </p:grpSpPr>
      <p:pic>
        <p:nvPicPr>
          <p:cNvPr descr="HD-ShadowLong.png" id="113" name="Google Shape;113;p62"/>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14" name="Google Shape;114;p62"/>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15" name="Google Shape;115;p62"/>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2"/>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2"/>
          <p:cNvSpPr txBox="1"/>
          <p:nvPr>
            <p:ph type="title"/>
          </p:nvPr>
        </p:nvSpPr>
        <p:spPr>
          <a:xfrm>
            <a:off x="680322" y="609597"/>
            <a:ext cx="9613800" cy="3592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2"/>
          <p:cNvSpPr txBox="1"/>
          <p:nvPr>
            <p:ph idx="1" type="body"/>
          </p:nvPr>
        </p:nvSpPr>
        <p:spPr>
          <a:xfrm>
            <a:off x="680322" y="4711615"/>
            <a:ext cx="9613800" cy="1090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9" name="Google Shape;119;p6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6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62"/>
          <p:cNvSpPr txBox="1"/>
          <p:nvPr>
            <p:ph idx="12" type="sldNum"/>
          </p:nvPr>
        </p:nvSpPr>
        <p:spPr>
          <a:xfrm>
            <a:off x="10729455" y="471161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2" name="Shape 122"/>
        <p:cNvGrpSpPr/>
        <p:nvPr/>
      </p:nvGrpSpPr>
      <p:grpSpPr>
        <a:xfrm>
          <a:off x="0" y="0"/>
          <a:ext cx="0" cy="0"/>
          <a:chOff x="0" y="0"/>
          <a:chExt cx="0" cy="0"/>
        </a:xfrm>
      </p:grpSpPr>
      <p:pic>
        <p:nvPicPr>
          <p:cNvPr descr="HD-ShadowLong.png" id="123" name="Google Shape;123;p63"/>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24" name="Google Shape;124;p63"/>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25" name="Google Shape;125;p63"/>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3"/>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3"/>
          <p:cNvSpPr txBox="1"/>
          <p:nvPr>
            <p:ph type="title"/>
          </p:nvPr>
        </p:nvSpPr>
        <p:spPr>
          <a:xfrm>
            <a:off x="1127856" y="609598"/>
            <a:ext cx="8718900" cy="303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63"/>
          <p:cNvSpPr txBox="1"/>
          <p:nvPr>
            <p:ph idx="1" type="body"/>
          </p:nvPr>
        </p:nvSpPr>
        <p:spPr>
          <a:xfrm>
            <a:off x="1402288" y="3653379"/>
            <a:ext cx="8156700" cy="549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9" name="Google Shape;129;p63"/>
          <p:cNvSpPr txBox="1"/>
          <p:nvPr>
            <p:ph idx="2" type="body"/>
          </p:nvPr>
        </p:nvSpPr>
        <p:spPr>
          <a:xfrm>
            <a:off x="680322" y="4711615"/>
            <a:ext cx="9613800" cy="1090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0" name="Google Shape;130;p63"/>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63"/>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63"/>
          <p:cNvSpPr txBox="1"/>
          <p:nvPr>
            <p:ph idx="12" type="sldNum"/>
          </p:nvPr>
        </p:nvSpPr>
        <p:spPr>
          <a:xfrm>
            <a:off x="10729455" y="470992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3" name="Google Shape;133;p63"/>
          <p:cNvSpPr txBox="1"/>
          <p:nvPr/>
        </p:nvSpPr>
        <p:spPr>
          <a:xfrm>
            <a:off x="583572" y="74811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7200" u="none" cap="none" strike="noStrike">
              <a:solidFill>
                <a:schemeClr val="lt1"/>
              </a:solidFill>
              <a:latin typeface="Trebuchet MS"/>
              <a:ea typeface="Trebuchet MS"/>
              <a:cs typeface="Trebuchet MS"/>
              <a:sym typeface="Trebuchet MS"/>
            </a:endParaRPr>
          </a:p>
        </p:txBody>
      </p:sp>
      <p:sp>
        <p:nvSpPr>
          <p:cNvPr id="134" name="Google Shape;134;p63"/>
          <p:cNvSpPr txBox="1"/>
          <p:nvPr/>
        </p:nvSpPr>
        <p:spPr>
          <a:xfrm>
            <a:off x="9662809" y="3033524"/>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7200" u="none" cap="none" strike="noStrike">
              <a:solidFill>
                <a:schemeClr val="lt1"/>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5" name="Shape 135"/>
        <p:cNvGrpSpPr/>
        <p:nvPr/>
      </p:nvGrpSpPr>
      <p:grpSpPr>
        <a:xfrm>
          <a:off x="0" y="0"/>
          <a:ext cx="0" cy="0"/>
          <a:chOff x="0" y="0"/>
          <a:chExt cx="0" cy="0"/>
        </a:xfrm>
      </p:grpSpPr>
      <p:pic>
        <p:nvPicPr>
          <p:cNvPr descr="HD-ShadowLong.png" id="136" name="Google Shape;136;p64"/>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37" name="Google Shape;137;p64"/>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38" name="Google Shape;138;p64"/>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4"/>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4"/>
          <p:cNvSpPr txBox="1"/>
          <p:nvPr>
            <p:ph type="title"/>
          </p:nvPr>
        </p:nvSpPr>
        <p:spPr>
          <a:xfrm>
            <a:off x="680319" y="4711615"/>
            <a:ext cx="9613800" cy="588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4"/>
          <p:cNvSpPr txBox="1"/>
          <p:nvPr>
            <p:ph idx="1" type="body"/>
          </p:nvPr>
        </p:nvSpPr>
        <p:spPr>
          <a:xfrm>
            <a:off x="680320" y="5300149"/>
            <a:ext cx="9613800" cy="502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2" name="Google Shape;142;p64"/>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64"/>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64"/>
          <p:cNvSpPr txBox="1"/>
          <p:nvPr>
            <p:ph idx="12" type="sldNum"/>
          </p:nvPr>
        </p:nvSpPr>
        <p:spPr>
          <a:xfrm>
            <a:off x="10729455" y="470992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5" name="Shape 145"/>
        <p:cNvGrpSpPr/>
        <p:nvPr/>
      </p:nvGrpSpPr>
      <p:grpSpPr>
        <a:xfrm>
          <a:off x="0" y="0"/>
          <a:ext cx="0" cy="0"/>
          <a:chOff x="0" y="0"/>
          <a:chExt cx="0" cy="0"/>
        </a:xfrm>
      </p:grpSpPr>
      <p:pic>
        <p:nvPicPr>
          <p:cNvPr descr="HD-ShadowLong.png" id="146" name="Google Shape;146;p65"/>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147" name="Google Shape;147;p65"/>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148" name="Google Shape;148;p65"/>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5"/>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5"/>
          <p:cNvSpPr txBox="1"/>
          <p:nvPr>
            <p:ph type="title"/>
          </p:nvPr>
        </p:nvSpPr>
        <p:spPr>
          <a:xfrm>
            <a:off x="669222" y="753228"/>
            <a:ext cx="96249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65"/>
          <p:cNvSpPr txBox="1"/>
          <p:nvPr>
            <p:ph idx="1" type="body"/>
          </p:nvPr>
        </p:nvSpPr>
        <p:spPr>
          <a:xfrm>
            <a:off x="660946" y="2336873"/>
            <a:ext cx="30699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2" name="Google Shape;152;p65"/>
          <p:cNvSpPr txBox="1"/>
          <p:nvPr>
            <p:ph idx="2" type="body"/>
          </p:nvPr>
        </p:nvSpPr>
        <p:spPr>
          <a:xfrm>
            <a:off x="680322" y="3022673"/>
            <a:ext cx="3049800" cy="2913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3" name="Google Shape;153;p65"/>
          <p:cNvSpPr txBox="1"/>
          <p:nvPr>
            <p:ph idx="3" type="body"/>
          </p:nvPr>
        </p:nvSpPr>
        <p:spPr>
          <a:xfrm>
            <a:off x="3956025" y="2336873"/>
            <a:ext cx="30633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65"/>
          <p:cNvSpPr txBox="1"/>
          <p:nvPr>
            <p:ph idx="4" type="body"/>
          </p:nvPr>
        </p:nvSpPr>
        <p:spPr>
          <a:xfrm>
            <a:off x="3945470" y="3022673"/>
            <a:ext cx="3063300" cy="2913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65"/>
          <p:cNvSpPr txBox="1"/>
          <p:nvPr>
            <p:ph idx="5" type="body"/>
          </p:nvPr>
        </p:nvSpPr>
        <p:spPr>
          <a:xfrm>
            <a:off x="7224156" y="2336873"/>
            <a:ext cx="30699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65"/>
          <p:cNvSpPr txBox="1"/>
          <p:nvPr>
            <p:ph idx="6" type="body"/>
          </p:nvPr>
        </p:nvSpPr>
        <p:spPr>
          <a:xfrm>
            <a:off x="7224156" y="3022673"/>
            <a:ext cx="3069900" cy="2913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65"/>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65"/>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6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160" name="Google Shape;160;p65"/>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1" name="Shape 161"/>
        <p:cNvGrpSpPr/>
        <p:nvPr/>
      </p:nvGrpSpPr>
      <p:grpSpPr>
        <a:xfrm>
          <a:off x="0" y="0"/>
          <a:ext cx="0" cy="0"/>
          <a:chOff x="0" y="0"/>
          <a:chExt cx="0" cy="0"/>
        </a:xfrm>
      </p:grpSpPr>
      <p:pic>
        <p:nvPicPr>
          <p:cNvPr descr="HD-ShadowLong.png" id="162" name="Google Shape;162;p66"/>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163" name="Google Shape;163;p66"/>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164" name="Google Shape;164;p66"/>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6"/>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6"/>
          <p:cNvSpPr txBox="1"/>
          <p:nvPr>
            <p:ph type="title"/>
          </p:nvPr>
        </p:nvSpPr>
        <p:spPr>
          <a:xfrm>
            <a:off x="680322"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66"/>
          <p:cNvSpPr txBox="1"/>
          <p:nvPr>
            <p:ph idx="1" type="body"/>
          </p:nvPr>
        </p:nvSpPr>
        <p:spPr>
          <a:xfrm>
            <a:off x="680318" y="4297503"/>
            <a:ext cx="30498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8" name="Google Shape;168;p66"/>
          <p:cNvSpPr/>
          <p:nvPr>
            <p:ph idx="2" type="pic"/>
          </p:nvPr>
        </p:nvSpPr>
        <p:spPr>
          <a:xfrm>
            <a:off x="680318" y="2336873"/>
            <a:ext cx="3049800" cy="1524000"/>
          </a:xfrm>
          <a:prstGeom prst="roundRect">
            <a:avLst>
              <a:gd fmla="val 0" name="adj"/>
            </a:avLst>
          </a:prstGeom>
          <a:noFill/>
          <a:ln>
            <a:noFill/>
          </a:ln>
          <a:effectLst>
            <a:outerShdw blurRad="50800" rotWithShape="0" algn="tl" dir="5400000" dist="50800">
              <a:srgbClr val="000000">
                <a:alpha val="42352"/>
              </a:srgbClr>
            </a:outerShdw>
          </a:effectLst>
        </p:spPr>
      </p:sp>
      <p:sp>
        <p:nvSpPr>
          <p:cNvPr id="169" name="Google Shape;169;p66"/>
          <p:cNvSpPr txBox="1"/>
          <p:nvPr>
            <p:ph idx="3" type="body"/>
          </p:nvPr>
        </p:nvSpPr>
        <p:spPr>
          <a:xfrm>
            <a:off x="680318" y="4873765"/>
            <a:ext cx="3049800" cy="1062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0" name="Google Shape;170;p66"/>
          <p:cNvSpPr txBox="1"/>
          <p:nvPr>
            <p:ph idx="4" type="body"/>
          </p:nvPr>
        </p:nvSpPr>
        <p:spPr>
          <a:xfrm>
            <a:off x="3945471" y="4297503"/>
            <a:ext cx="30633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66"/>
          <p:cNvSpPr/>
          <p:nvPr>
            <p:ph idx="5" type="pic"/>
          </p:nvPr>
        </p:nvSpPr>
        <p:spPr>
          <a:xfrm>
            <a:off x="3945470" y="2336873"/>
            <a:ext cx="3063300" cy="1524000"/>
          </a:xfrm>
          <a:prstGeom prst="roundRect">
            <a:avLst>
              <a:gd fmla="val 0" name="adj"/>
            </a:avLst>
          </a:prstGeom>
          <a:noFill/>
          <a:ln>
            <a:noFill/>
          </a:ln>
          <a:effectLst>
            <a:outerShdw blurRad="50800" rotWithShape="0" algn="tl" dir="5400000" dist="50800">
              <a:srgbClr val="000000">
                <a:alpha val="42352"/>
              </a:srgbClr>
            </a:outerShdw>
          </a:effectLst>
        </p:spPr>
      </p:sp>
      <p:sp>
        <p:nvSpPr>
          <p:cNvPr id="172" name="Google Shape;172;p66"/>
          <p:cNvSpPr txBox="1"/>
          <p:nvPr>
            <p:ph idx="6" type="body"/>
          </p:nvPr>
        </p:nvSpPr>
        <p:spPr>
          <a:xfrm>
            <a:off x="3944117" y="4873764"/>
            <a:ext cx="3067200" cy="1062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3" name="Google Shape;173;p66"/>
          <p:cNvSpPr txBox="1"/>
          <p:nvPr>
            <p:ph idx="7" type="body"/>
          </p:nvPr>
        </p:nvSpPr>
        <p:spPr>
          <a:xfrm>
            <a:off x="7230678" y="4297503"/>
            <a:ext cx="30636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4" name="Google Shape;174;p66"/>
          <p:cNvSpPr/>
          <p:nvPr>
            <p:ph idx="8" type="pic"/>
          </p:nvPr>
        </p:nvSpPr>
        <p:spPr>
          <a:xfrm>
            <a:off x="7230677" y="2336873"/>
            <a:ext cx="3063600" cy="1524000"/>
          </a:xfrm>
          <a:prstGeom prst="roundRect">
            <a:avLst>
              <a:gd fmla="val 0" name="adj"/>
            </a:avLst>
          </a:prstGeom>
          <a:noFill/>
          <a:ln>
            <a:noFill/>
          </a:ln>
          <a:effectLst>
            <a:outerShdw blurRad="50800" rotWithShape="0" algn="tl" dir="5400000" dist="50800">
              <a:srgbClr val="000000">
                <a:alpha val="42352"/>
              </a:srgbClr>
            </a:outerShdw>
          </a:effectLst>
        </p:spPr>
      </p:sp>
      <p:sp>
        <p:nvSpPr>
          <p:cNvPr id="175" name="Google Shape;175;p66"/>
          <p:cNvSpPr txBox="1"/>
          <p:nvPr>
            <p:ph idx="9" type="body"/>
          </p:nvPr>
        </p:nvSpPr>
        <p:spPr>
          <a:xfrm>
            <a:off x="7230553" y="4873762"/>
            <a:ext cx="3067500" cy="1062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6" name="Google Shape;176;p66"/>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66"/>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66"/>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pic>
        <p:nvPicPr>
          <p:cNvPr id="179" name="Google Shape;179;p66"/>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67"/>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182" name="Google Shape;182;p67"/>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183" name="Google Shape;183;p67"/>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7"/>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67"/>
          <p:cNvSpPr txBox="1"/>
          <p:nvPr>
            <p:ph idx="1" type="body"/>
          </p:nvPr>
        </p:nvSpPr>
        <p:spPr>
          <a:xfrm rot="5400000">
            <a:off x="3687582" y="-670327"/>
            <a:ext cx="3599400" cy="9613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a:latin typeface="Verdana"/>
                <a:ea typeface="Verdana"/>
                <a:cs typeface="Verdana"/>
                <a:sym typeface="Verdana"/>
              </a:defRPr>
            </a:lvl1pPr>
            <a:lvl2pPr indent="-355600" lvl="1" marL="914400" algn="l">
              <a:lnSpc>
                <a:spcPct val="90000"/>
              </a:lnSpc>
              <a:spcBef>
                <a:spcPts val="500"/>
              </a:spcBef>
              <a:spcAft>
                <a:spcPts val="0"/>
              </a:spcAft>
              <a:buClr>
                <a:schemeClr val="lt1"/>
              </a:buClr>
              <a:buSzPts val="2000"/>
              <a:buChar char="•"/>
              <a:defRPr>
                <a:latin typeface="Verdana"/>
                <a:ea typeface="Verdana"/>
                <a:cs typeface="Verdana"/>
                <a:sym typeface="Verdana"/>
              </a:defRPr>
            </a:lvl2pPr>
            <a:lvl3pPr indent="-342900" lvl="2" marL="1371600" algn="l">
              <a:lnSpc>
                <a:spcPct val="90000"/>
              </a:lnSpc>
              <a:spcBef>
                <a:spcPts val="500"/>
              </a:spcBef>
              <a:spcAft>
                <a:spcPts val="0"/>
              </a:spcAft>
              <a:buClr>
                <a:schemeClr val="lt1"/>
              </a:buClr>
              <a:buSzPts val="1800"/>
              <a:buChar char="•"/>
              <a:defRPr>
                <a:latin typeface="Verdana"/>
                <a:ea typeface="Verdana"/>
                <a:cs typeface="Verdana"/>
                <a:sym typeface="Verdana"/>
              </a:defRPr>
            </a:lvl3pPr>
            <a:lvl4pPr indent="-330200" lvl="3" marL="1828800" algn="l">
              <a:lnSpc>
                <a:spcPct val="90000"/>
              </a:lnSpc>
              <a:spcBef>
                <a:spcPts val="500"/>
              </a:spcBef>
              <a:spcAft>
                <a:spcPts val="0"/>
              </a:spcAft>
              <a:buClr>
                <a:schemeClr val="lt1"/>
              </a:buClr>
              <a:buSzPts val="1600"/>
              <a:buChar char="•"/>
              <a:defRPr>
                <a:latin typeface="Verdana"/>
                <a:ea typeface="Verdana"/>
                <a:cs typeface="Verdana"/>
                <a:sym typeface="Verdana"/>
              </a:defRPr>
            </a:lvl4pPr>
            <a:lvl5pPr indent="-330200" lvl="4" marL="2286000" algn="l">
              <a:lnSpc>
                <a:spcPct val="90000"/>
              </a:lnSpc>
              <a:spcBef>
                <a:spcPts val="500"/>
              </a:spcBef>
              <a:spcAft>
                <a:spcPts val="0"/>
              </a:spcAft>
              <a:buClr>
                <a:schemeClr val="lt1"/>
              </a:buClr>
              <a:buSzPts val="1600"/>
              <a:buChar char="•"/>
              <a:defRPr>
                <a:latin typeface="Verdana"/>
                <a:ea typeface="Verdana"/>
                <a:cs typeface="Verdana"/>
                <a:sym typeface="Verdana"/>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67"/>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67"/>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67"/>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pic>
        <p:nvPicPr>
          <p:cNvPr id="190" name="Google Shape;190;p67"/>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9" name="Shape 199"/>
        <p:cNvGrpSpPr/>
        <p:nvPr/>
      </p:nvGrpSpPr>
      <p:grpSpPr>
        <a:xfrm>
          <a:off x="0" y="0"/>
          <a:ext cx="0" cy="0"/>
          <a:chOff x="0" y="0"/>
          <a:chExt cx="0" cy="0"/>
        </a:xfrm>
      </p:grpSpPr>
      <p:pic>
        <p:nvPicPr>
          <p:cNvPr descr="HD-ShadowLong.png" id="200" name="Google Shape;200;g1fa8059a7e5_2_18"/>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01" name="Google Shape;201;g1fa8059a7e5_2_18"/>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02" name="Google Shape;202;g1fa8059a7e5_2_18"/>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1fa8059a7e5_2_18"/>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fa8059a7e5_2_1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g1fa8059a7e5_2_18"/>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6" name="Google Shape;206;g1fa8059a7e5_2_18"/>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g1fa8059a7e5_2_18"/>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g1fa8059a7e5_2_18"/>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209" name="Google Shape;209;g1fa8059a7e5_2_18"/>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0" name="Shape 210"/>
        <p:cNvGrpSpPr/>
        <p:nvPr/>
      </p:nvGrpSpPr>
      <p:grpSpPr>
        <a:xfrm>
          <a:off x="0" y="0"/>
          <a:ext cx="0" cy="0"/>
          <a:chOff x="0" y="0"/>
          <a:chExt cx="0" cy="0"/>
        </a:xfrm>
      </p:grpSpPr>
      <p:pic>
        <p:nvPicPr>
          <p:cNvPr descr="HD-ShadowLong.png" id="211" name="Google Shape;211;g1fa8059a7e5_2_8"/>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212" name="Google Shape;212;g1fa8059a7e5_2_8"/>
          <p:cNvPicPr preferRelativeResize="0"/>
          <p:nvPr/>
        </p:nvPicPr>
        <p:blipFill rotWithShape="1">
          <a:blip r:embed="rId3">
            <a:alphaModFix/>
          </a:blip>
          <a:srcRect b="0" l="0" r="0" t="0"/>
          <a:stretch/>
        </p:blipFill>
        <p:spPr>
          <a:xfrm>
            <a:off x="9111716" y="4243845"/>
            <a:ext cx="3077107" cy="276940"/>
          </a:xfrm>
          <a:prstGeom prst="rect">
            <a:avLst/>
          </a:prstGeom>
          <a:noFill/>
          <a:ln>
            <a:noFill/>
          </a:ln>
        </p:spPr>
      </p:pic>
      <p:sp>
        <p:nvSpPr>
          <p:cNvPr id="213" name="Google Shape;213;g1fa8059a7e5_2_8"/>
          <p:cNvSpPr/>
          <p:nvPr/>
        </p:nvSpPr>
        <p:spPr>
          <a:xfrm>
            <a:off x="0" y="2590078"/>
            <a:ext cx="8968200" cy="1660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fa8059a7e5_2_8"/>
          <p:cNvSpPr/>
          <p:nvPr/>
        </p:nvSpPr>
        <p:spPr>
          <a:xfrm>
            <a:off x="9111715" y="2590078"/>
            <a:ext cx="3077100" cy="16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fa8059a7e5_2_8"/>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Verdana"/>
              <a:buNone/>
              <a:defRPr sz="5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g1fa8059a7e5_2_8"/>
          <p:cNvSpPr txBox="1"/>
          <p:nvPr>
            <p:ph idx="1" type="subTitle"/>
          </p:nvPr>
        </p:nvSpPr>
        <p:spPr>
          <a:xfrm>
            <a:off x="680322" y="4394039"/>
            <a:ext cx="8144100" cy="11178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atin typeface="Verdana"/>
                <a:ea typeface="Verdana"/>
                <a:cs typeface="Verdana"/>
                <a:sym typeface="Verdana"/>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7" name="Google Shape;217;g1fa8059a7e5_2_8"/>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g1fa8059a7e5_2_8"/>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g1fa8059a7e5_2_8"/>
          <p:cNvSpPr txBox="1"/>
          <p:nvPr>
            <p:ph idx="12" type="sldNum"/>
          </p:nvPr>
        </p:nvSpPr>
        <p:spPr>
          <a:xfrm>
            <a:off x="9255346" y="2750337"/>
            <a:ext cx="1171800" cy="13563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0" name="Shape 220"/>
        <p:cNvGrpSpPr/>
        <p:nvPr/>
      </p:nvGrpSpPr>
      <p:grpSpPr>
        <a:xfrm>
          <a:off x="0" y="0"/>
          <a:ext cx="0" cy="0"/>
          <a:chOff x="0" y="0"/>
          <a:chExt cx="0" cy="0"/>
        </a:xfrm>
      </p:grpSpPr>
      <p:pic>
        <p:nvPicPr>
          <p:cNvPr descr="HD-ShadowLong.png" id="221" name="Google Shape;221;g1fa8059a7e5_2_29"/>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22" name="Google Shape;222;g1fa8059a7e5_2_29"/>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23" name="Google Shape;223;g1fa8059a7e5_2_29"/>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fa8059a7e5_2_29"/>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fa8059a7e5_2_2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g1fa8059a7e5_2_29"/>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7" name="Google Shape;227;g1fa8059a7e5_2_29"/>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8" name="Google Shape;228;g1fa8059a7e5_2_29"/>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g1fa8059a7e5_2_29"/>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g1fa8059a7e5_2_29"/>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231" name="Google Shape;231;g1fa8059a7e5_2_29"/>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2" name="Shape 232"/>
        <p:cNvGrpSpPr/>
        <p:nvPr/>
      </p:nvGrpSpPr>
      <p:grpSpPr>
        <a:xfrm>
          <a:off x="0" y="0"/>
          <a:ext cx="0" cy="0"/>
          <a:chOff x="0" y="0"/>
          <a:chExt cx="0" cy="0"/>
        </a:xfrm>
      </p:grpSpPr>
      <p:pic>
        <p:nvPicPr>
          <p:cNvPr descr="HD-ShadowLong.png" id="233" name="Google Shape;233;g1fa8059a7e5_2_41"/>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34" name="Google Shape;234;g1fa8059a7e5_2_41"/>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35" name="Google Shape;235;g1fa8059a7e5_2_41"/>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fa8059a7e5_2_41"/>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fa8059a7e5_2_41"/>
          <p:cNvSpPr txBox="1"/>
          <p:nvPr>
            <p:ph type="title"/>
          </p:nvPr>
        </p:nvSpPr>
        <p:spPr>
          <a:xfrm>
            <a:off x="680319" y="753229"/>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g1fa8059a7e5_2_41"/>
          <p:cNvSpPr txBox="1"/>
          <p:nvPr>
            <p:ph idx="1" type="body"/>
          </p:nvPr>
        </p:nvSpPr>
        <p:spPr>
          <a:xfrm>
            <a:off x="906350" y="2336873"/>
            <a:ext cx="4472400" cy="693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9" name="Google Shape;239;g1fa8059a7e5_2_41"/>
          <p:cNvSpPr txBox="1"/>
          <p:nvPr>
            <p:ph idx="2" type="body"/>
          </p:nvPr>
        </p:nvSpPr>
        <p:spPr>
          <a:xfrm>
            <a:off x="680322" y="3030008"/>
            <a:ext cx="4698300" cy="2906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0" name="Google Shape;240;g1fa8059a7e5_2_41"/>
          <p:cNvSpPr txBox="1"/>
          <p:nvPr>
            <p:ph idx="3" type="body"/>
          </p:nvPr>
        </p:nvSpPr>
        <p:spPr>
          <a:xfrm>
            <a:off x="5820154" y="2336873"/>
            <a:ext cx="4473900" cy="6921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41" name="Google Shape;241;g1fa8059a7e5_2_41"/>
          <p:cNvSpPr txBox="1"/>
          <p:nvPr>
            <p:ph idx="4" type="body"/>
          </p:nvPr>
        </p:nvSpPr>
        <p:spPr>
          <a:xfrm>
            <a:off x="5594123" y="3030008"/>
            <a:ext cx="4700100" cy="2906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2" name="Google Shape;242;g1fa8059a7e5_2_41"/>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g1fa8059a7e5_2_41"/>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g1fa8059a7e5_2_41"/>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245" name="Google Shape;245;g1fa8059a7e5_2_41"/>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HD-ShadowLong.png" id="24" name="Google Shape;24;p54"/>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5" name="Google Shape;25;p54"/>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6" name="Google Shape;26;p54"/>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4"/>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4"/>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54"/>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4"/>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4"/>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33" name="Google Shape;33;p54"/>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 name="Shape 246"/>
        <p:cNvGrpSpPr/>
        <p:nvPr/>
      </p:nvGrpSpPr>
      <p:grpSpPr>
        <a:xfrm>
          <a:off x="0" y="0"/>
          <a:ext cx="0" cy="0"/>
          <a:chOff x="0" y="0"/>
          <a:chExt cx="0" cy="0"/>
        </a:xfrm>
      </p:grpSpPr>
      <p:pic>
        <p:nvPicPr>
          <p:cNvPr descr="HD-ShadowLong.png" id="247" name="Google Shape;247;g1fa8059a7e5_2_55"/>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48" name="Google Shape;248;g1fa8059a7e5_2_55"/>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49" name="Google Shape;249;g1fa8059a7e5_2_55"/>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fa8059a7e5_2_55"/>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fa8059a7e5_2_5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g1fa8059a7e5_2_55"/>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1fa8059a7e5_2_55"/>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g1fa8059a7e5_2_5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255" name="Google Shape;255;g1fa8059a7e5_2_55"/>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6" name="Shape 256"/>
        <p:cNvGrpSpPr/>
        <p:nvPr/>
      </p:nvGrpSpPr>
      <p:grpSpPr>
        <a:xfrm>
          <a:off x="0" y="0"/>
          <a:ext cx="0" cy="0"/>
          <a:chOff x="0" y="0"/>
          <a:chExt cx="0" cy="0"/>
        </a:xfrm>
      </p:grpSpPr>
      <p:pic>
        <p:nvPicPr>
          <p:cNvPr descr="HD-ShadowShort.png" id="257" name="Google Shape;257;g1fa8059a7e5_2_65"/>
          <p:cNvPicPr preferRelativeResize="0"/>
          <p:nvPr/>
        </p:nvPicPr>
        <p:blipFill rotWithShape="1">
          <a:blip r:embed="rId2">
            <a:alphaModFix/>
          </a:blip>
          <a:srcRect b="0" l="0" r="0" t="0"/>
          <a:stretch/>
        </p:blipFill>
        <p:spPr>
          <a:xfrm>
            <a:off x="10585826" y="1971234"/>
            <a:ext cx="1602998" cy="144270"/>
          </a:xfrm>
          <a:prstGeom prst="rect">
            <a:avLst/>
          </a:prstGeom>
          <a:noFill/>
          <a:ln>
            <a:noFill/>
          </a:ln>
        </p:spPr>
      </p:pic>
      <p:sp>
        <p:nvSpPr>
          <p:cNvPr id="258" name="Google Shape;258;g1fa8059a7e5_2_65"/>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1fa8059a7e5_2_65"/>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g1fa8059a7e5_2_65"/>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g1fa8059a7e5_2_6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262" name="Google Shape;262;g1fa8059a7e5_2_65"/>
          <p:cNvPicPr preferRelativeResize="0"/>
          <p:nvPr/>
        </p:nvPicPr>
        <p:blipFill rotWithShape="1">
          <a:blip r:embed="rId3">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3" name="Shape 263"/>
        <p:cNvGrpSpPr/>
        <p:nvPr/>
      </p:nvGrpSpPr>
      <p:grpSpPr>
        <a:xfrm>
          <a:off x="0" y="0"/>
          <a:ext cx="0" cy="0"/>
          <a:chOff x="0" y="0"/>
          <a:chExt cx="0" cy="0"/>
        </a:xfrm>
      </p:grpSpPr>
      <p:pic>
        <p:nvPicPr>
          <p:cNvPr descr="HD-ShadowLong.png" id="264" name="Google Shape;264;g1fa8059a7e5_2_72"/>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65" name="Google Shape;265;g1fa8059a7e5_2_72"/>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66" name="Google Shape;266;g1fa8059a7e5_2_72"/>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fa8059a7e5_2_72"/>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1fa8059a7e5_2_72"/>
          <p:cNvSpPr txBox="1"/>
          <p:nvPr>
            <p:ph type="title"/>
          </p:nvPr>
        </p:nvSpPr>
        <p:spPr>
          <a:xfrm>
            <a:off x="680321" y="753227"/>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g1fa8059a7e5_2_72"/>
          <p:cNvSpPr txBox="1"/>
          <p:nvPr>
            <p:ph idx="1" type="body"/>
          </p:nvPr>
        </p:nvSpPr>
        <p:spPr>
          <a:xfrm>
            <a:off x="4685846" y="2336873"/>
            <a:ext cx="56082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0" name="Google Shape;270;g1fa8059a7e5_2_72"/>
          <p:cNvSpPr txBox="1"/>
          <p:nvPr>
            <p:ph idx="2" type="body"/>
          </p:nvPr>
        </p:nvSpPr>
        <p:spPr>
          <a:xfrm>
            <a:off x="680322" y="2336872"/>
            <a:ext cx="3790200" cy="35994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71" name="Google Shape;271;g1fa8059a7e5_2_7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g1fa8059a7e5_2_7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g1fa8059a7e5_2_7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274" name="Google Shape;274;g1fa8059a7e5_2_72"/>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5" name="Shape 275"/>
        <p:cNvGrpSpPr/>
        <p:nvPr/>
      </p:nvGrpSpPr>
      <p:grpSpPr>
        <a:xfrm>
          <a:off x="0" y="0"/>
          <a:ext cx="0" cy="0"/>
          <a:chOff x="0" y="0"/>
          <a:chExt cx="0" cy="0"/>
        </a:xfrm>
      </p:grpSpPr>
      <p:pic>
        <p:nvPicPr>
          <p:cNvPr descr="HD-ShadowLong.png" id="276" name="Google Shape;276;g1fa8059a7e5_2_84"/>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77" name="Google Shape;277;g1fa8059a7e5_2_84"/>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78" name="Google Shape;278;g1fa8059a7e5_2_84"/>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fa8059a7e5_2_84"/>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fa8059a7e5_2_84"/>
          <p:cNvSpPr txBox="1"/>
          <p:nvPr>
            <p:ph type="title"/>
          </p:nvPr>
        </p:nvSpPr>
        <p:spPr>
          <a:xfrm>
            <a:off x="680323"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g1fa8059a7e5_2_84"/>
          <p:cNvSpPr/>
          <p:nvPr>
            <p:ph idx="2" type="pic"/>
          </p:nvPr>
        </p:nvSpPr>
        <p:spPr>
          <a:xfrm>
            <a:off x="4868333" y="2336874"/>
            <a:ext cx="5425800" cy="3599400"/>
          </a:xfrm>
          <a:prstGeom prst="rect">
            <a:avLst/>
          </a:prstGeom>
          <a:noFill/>
          <a:ln>
            <a:noFill/>
          </a:ln>
          <a:effectLst>
            <a:outerShdw blurRad="76200" rotWithShape="0" algn="tl" dir="5040000" dist="63500">
              <a:srgbClr val="000000">
                <a:alpha val="40000"/>
              </a:srgbClr>
            </a:outerShdw>
          </a:effectLst>
        </p:spPr>
      </p:sp>
      <p:sp>
        <p:nvSpPr>
          <p:cNvPr id="282" name="Google Shape;282;g1fa8059a7e5_2_84"/>
          <p:cNvSpPr txBox="1"/>
          <p:nvPr>
            <p:ph idx="1" type="body"/>
          </p:nvPr>
        </p:nvSpPr>
        <p:spPr>
          <a:xfrm>
            <a:off x="680323" y="2336873"/>
            <a:ext cx="3876300" cy="35994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83" name="Google Shape;283;g1fa8059a7e5_2_84"/>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g1fa8059a7e5_2_84"/>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g1fa8059a7e5_2_84"/>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286" name="Google Shape;286;g1fa8059a7e5_2_84"/>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87" name="Shape 287"/>
        <p:cNvGrpSpPr/>
        <p:nvPr/>
      </p:nvGrpSpPr>
      <p:grpSpPr>
        <a:xfrm>
          <a:off x="0" y="0"/>
          <a:ext cx="0" cy="0"/>
          <a:chOff x="0" y="0"/>
          <a:chExt cx="0" cy="0"/>
        </a:xfrm>
      </p:grpSpPr>
      <p:pic>
        <p:nvPicPr>
          <p:cNvPr descr="HD-ShadowLong.png" id="288" name="Google Shape;288;g1fa8059a7e5_2_96"/>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289" name="Google Shape;289;g1fa8059a7e5_2_96"/>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290" name="Google Shape;290;g1fa8059a7e5_2_96"/>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fa8059a7e5_2_96"/>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fa8059a7e5_2_96"/>
          <p:cNvSpPr txBox="1"/>
          <p:nvPr>
            <p:ph type="title"/>
          </p:nvPr>
        </p:nvSpPr>
        <p:spPr>
          <a:xfrm>
            <a:off x="680322" y="4711616"/>
            <a:ext cx="9613800" cy="45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g1fa8059a7e5_2_96"/>
          <p:cNvSpPr/>
          <p:nvPr>
            <p:ph idx="2" type="pic"/>
          </p:nvPr>
        </p:nvSpPr>
        <p:spPr>
          <a:xfrm>
            <a:off x="680322" y="609597"/>
            <a:ext cx="9613800" cy="3589500"/>
          </a:xfrm>
          <a:prstGeom prst="rect">
            <a:avLst/>
          </a:prstGeom>
          <a:noFill/>
          <a:ln>
            <a:noFill/>
          </a:ln>
          <a:effectLst>
            <a:outerShdw blurRad="76200" rotWithShape="0" algn="tl" dir="5040000" dist="63500">
              <a:srgbClr val="000000">
                <a:alpha val="40000"/>
              </a:srgbClr>
            </a:outerShdw>
          </a:effectLst>
        </p:spPr>
      </p:sp>
      <p:sp>
        <p:nvSpPr>
          <p:cNvPr id="294" name="Google Shape;294;g1fa8059a7e5_2_96"/>
          <p:cNvSpPr txBox="1"/>
          <p:nvPr>
            <p:ph idx="1" type="body"/>
          </p:nvPr>
        </p:nvSpPr>
        <p:spPr>
          <a:xfrm>
            <a:off x="680319" y="5169583"/>
            <a:ext cx="9613800" cy="623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95" name="Google Shape;295;g1fa8059a7e5_2_96"/>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g1fa8059a7e5_2_96"/>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g1fa8059a7e5_2_96"/>
          <p:cNvSpPr txBox="1"/>
          <p:nvPr>
            <p:ph idx="12" type="sldNum"/>
          </p:nvPr>
        </p:nvSpPr>
        <p:spPr>
          <a:xfrm>
            <a:off x="10729455" y="4711309"/>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98" name="Shape 298"/>
        <p:cNvGrpSpPr/>
        <p:nvPr/>
      </p:nvGrpSpPr>
      <p:grpSpPr>
        <a:xfrm>
          <a:off x="0" y="0"/>
          <a:ext cx="0" cy="0"/>
          <a:chOff x="0" y="0"/>
          <a:chExt cx="0" cy="0"/>
        </a:xfrm>
      </p:grpSpPr>
      <p:pic>
        <p:nvPicPr>
          <p:cNvPr descr="HD-ShadowLong.png" id="299" name="Google Shape;299;g1fa8059a7e5_2_107"/>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300" name="Google Shape;300;g1fa8059a7e5_2_107"/>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301" name="Google Shape;301;g1fa8059a7e5_2_107"/>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fa8059a7e5_2_107"/>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fa8059a7e5_2_107"/>
          <p:cNvSpPr txBox="1"/>
          <p:nvPr>
            <p:ph type="title"/>
          </p:nvPr>
        </p:nvSpPr>
        <p:spPr>
          <a:xfrm>
            <a:off x="680322" y="609597"/>
            <a:ext cx="9613800" cy="3592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g1fa8059a7e5_2_107"/>
          <p:cNvSpPr txBox="1"/>
          <p:nvPr>
            <p:ph idx="1" type="body"/>
          </p:nvPr>
        </p:nvSpPr>
        <p:spPr>
          <a:xfrm>
            <a:off x="680322" y="4711615"/>
            <a:ext cx="9613800" cy="1090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05" name="Google Shape;305;g1fa8059a7e5_2_107"/>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g1fa8059a7e5_2_107"/>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g1fa8059a7e5_2_107"/>
          <p:cNvSpPr txBox="1"/>
          <p:nvPr>
            <p:ph idx="12" type="sldNum"/>
          </p:nvPr>
        </p:nvSpPr>
        <p:spPr>
          <a:xfrm>
            <a:off x="10729455" y="471161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308" name="Shape 308"/>
        <p:cNvGrpSpPr/>
        <p:nvPr/>
      </p:nvGrpSpPr>
      <p:grpSpPr>
        <a:xfrm>
          <a:off x="0" y="0"/>
          <a:ext cx="0" cy="0"/>
          <a:chOff x="0" y="0"/>
          <a:chExt cx="0" cy="0"/>
        </a:xfrm>
      </p:grpSpPr>
      <p:pic>
        <p:nvPicPr>
          <p:cNvPr descr="HD-ShadowLong.png" id="309" name="Google Shape;309;g1fa8059a7e5_2_117"/>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310" name="Google Shape;310;g1fa8059a7e5_2_117"/>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311" name="Google Shape;311;g1fa8059a7e5_2_117"/>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fa8059a7e5_2_117"/>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fa8059a7e5_2_117"/>
          <p:cNvSpPr txBox="1"/>
          <p:nvPr>
            <p:ph type="title"/>
          </p:nvPr>
        </p:nvSpPr>
        <p:spPr>
          <a:xfrm>
            <a:off x="1127856" y="609598"/>
            <a:ext cx="8718900" cy="303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g1fa8059a7e5_2_117"/>
          <p:cNvSpPr txBox="1"/>
          <p:nvPr>
            <p:ph idx="1" type="body"/>
          </p:nvPr>
        </p:nvSpPr>
        <p:spPr>
          <a:xfrm>
            <a:off x="1402288" y="3653379"/>
            <a:ext cx="8156700" cy="549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15" name="Google Shape;315;g1fa8059a7e5_2_117"/>
          <p:cNvSpPr txBox="1"/>
          <p:nvPr>
            <p:ph idx="2" type="body"/>
          </p:nvPr>
        </p:nvSpPr>
        <p:spPr>
          <a:xfrm>
            <a:off x="680322" y="4711615"/>
            <a:ext cx="9613800" cy="1090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16" name="Google Shape;316;g1fa8059a7e5_2_117"/>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g1fa8059a7e5_2_117"/>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g1fa8059a7e5_2_117"/>
          <p:cNvSpPr txBox="1"/>
          <p:nvPr>
            <p:ph idx="12" type="sldNum"/>
          </p:nvPr>
        </p:nvSpPr>
        <p:spPr>
          <a:xfrm>
            <a:off x="10729455" y="470992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319" name="Google Shape;319;g1fa8059a7e5_2_117"/>
          <p:cNvSpPr txBox="1"/>
          <p:nvPr/>
        </p:nvSpPr>
        <p:spPr>
          <a:xfrm>
            <a:off x="583572" y="74811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7200" u="none" cap="none" strike="noStrike">
              <a:solidFill>
                <a:schemeClr val="lt1"/>
              </a:solidFill>
              <a:latin typeface="Trebuchet MS"/>
              <a:ea typeface="Trebuchet MS"/>
              <a:cs typeface="Trebuchet MS"/>
              <a:sym typeface="Trebuchet MS"/>
            </a:endParaRPr>
          </a:p>
        </p:txBody>
      </p:sp>
      <p:sp>
        <p:nvSpPr>
          <p:cNvPr id="320" name="Google Shape;320;g1fa8059a7e5_2_117"/>
          <p:cNvSpPr txBox="1"/>
          <p:nvPr/>
        </p:nvSpPr>
        <p:spPr>
          <a:xfrm>
            <a:off x="9662809" y="3033524"/>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7200" u="none" cap="none" strike="noStrike">
              <a:solidFill>
                <a:schemeClr val="lt1"/>
              </a:solidFill>
              <a:latin typeface="Trebuchet MS"/>
              <a:ea typeface="Trebuchet MS"/>
              <a:cs typeface="Trebuchet MS"/>
              <a:sym typeface="Trebuchet M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21" name="Shape 321"/>
        <p:cNvGrpSpPr/>
        <p:nvPr/>
      </p:nvGrpSpPr>
      <p:grpSpPr>
        <a:xfrm>
          <a:off x="0" y="0"/>
          <a:ext cx="0" cy="0"/>
          <a:chOff x="0" y="0"/>
          <a:chExt cx="0" cy="0"/>
        </a:xfrm>
      </p:grpSpPr>
      <p:pic>
        <p:nvPicPr>
          <p:cNvPr descr="HD-ShadowLong.png" id="322" name="Google Shape;322;g1fa8059a7e5_2_130"/>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323" name="Google Shape;323;g1fa8059a7e5_2_130"/>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324" name="Google Shape;324;g1fa8059a7e5_2_130"/>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fa8059a7e5_2_130"/>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fa8059a7e5_2_130"/>
          <p:cNvSpPr txBox="1"/>
          <p:nvPr>
            <p:ph type="title"/>
          </p:nvPr>
        </p:nvSpPr>
        <p:spPr>
          <a:xfrm>
            <a:off x="680319" y="4711615"/>
            <a:ext cx="9613800" cy="588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g1fa8059a7e5_2_130"/>
          <p:cNvSpPr txBox="1"/>
          <p:nvPr>
            <p:ph idx="1" type="body"/>
          </p:nvPr>
        </p:nvSpPr>
        <p:spPr>
          <a:xfrm>
            <a:off x="680320" y="5300149"/>
            <a:ext cx="9613800" cy="502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28" name="Google Shape;328;g1fa8059a7e5_2_130"/>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9" name="Google Shape;329;g1fa8059a7e5_2_130"/>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g1fa8059a7e5_2_130"/>
          <p:cNvSpPr txBox="1"/>
          <p:nvPr>
            <p:ph idx="12" type="sldNum"/>
          </p:nvPr>
        </p:nvSpPr>
        <p:spPr>
          <a:xfrm>
            <a:off x="10729455" y="470992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31" name="Shape 331"/>
        <p:cNvGrpSpPr/>
        <p:nvPr/>
      </p:nvGrpSpPr>
      <p:grpSpPr>
        <a:xfrm>
          <a:off x="0" y="0"/>
          <a:ext cx="0" cy="0"/>
          <a:chOff x="0" y="0"/>
          <a:chExt cx="0" cy="0"/>
        </a:xfrm>
      </p:grpSpPr>
      <p:pic>
        <p:nvPicPr>
          <p:cNvPr descr="HD-ShadowLong.png" id="332" name="Google Shape;332;g1fa8059a7e5_2_140"/>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333" name="Google Shape;333;g1fa8059a7e5_2_140"/>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334" name="Google Shape;334;g1fa8059a7e5_2_140"/>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fa8059a7e5_2_140"/>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fa8059a7e5_2_140"/>
          <p:cNvSpPr txBox="1"/>
          <p:nvPr>
            <p:ph type="title"/>
          </p:nvPr>
        </p:nvSpPr>
        <p:spPr>
          <a:xfrm>
            <a:off x="669222" y="753228"/>
            <a:ext cx="96249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g1fa8059a7e5_2_140"/>
          <p:cNvSpPr txBox="1"/>
          <p:nvPr>
            <p:ph idx="1" type="body"/>
          </p:nvPr>
        </p:nvSpPr>
        <p:spPr>
          <a:xfrm>
            <a:off x="660946" y="2336873"/>
            <a:ext cx="30699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38" name="Google Shape;338;g1fa8059a7e5_2_140"/>
          <p:cNvSpPr txBox="1"/>
          <p:nvPr>
            <p:ph idx="2" type="body"/>
          </p:nvPr>
        </p:nvSpPr>
        <p:spPr>
          <a:xfrm>
            <a:off x="680322" y="3022673"/>
            <a:ext cx="3049800" cy="2913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39" name="Google Shape;339;g1fa8059a7e5_2_140"/>
          <p:cNvSpPr txBox="1"/>
          <p:nvPr>
            <p:ph idx="3" type="body"/>
          </p:nvPr>
        </p:nvSpPr>
        <p:spPr>
          <a:xfrm>
            <a:off x="3956025" y="2336873"/>
            <a:ext cx="30633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40" name="Google Shape;340;g1fa8059a7e5_2_140"/>
          <p:cNvSpPr txBox="1"/>
          <p:nvPr>
            <p:ph idx="4" type="body"/>
          </p:nvPr>
        </p:nvSpPr>
        <p:spPr>
          <a:xfrm>
            <a:off x="3945470" y="3022673"/>
            <a:ext cx="3063300" cy="2913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41" name="Google Shape;341;g1fa8059a7e5_2_140"/>
          <p:cNvSpPr txBox="1"/>
          <p:nvPr>
            <p:ph idx="5" type="body"/>
          </p:nvPr>
        </p:nvSpPr>
        <p:spPr>
          <a:xfrm>
            <a:off x="7224156" y="2336873"/>
            <a:ext cx="30699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42" name="Google Shape;342;g1fa8059a7e5_2_140"/>
          <p:cNvSpPr txBox="1"/>
          <p:nvPr>
            <p:ph idx="6" type="body"/>
          </p:nvPr>
        </p:nvSpPr>
        <p:spPr>
          <a:xfrm>
            <a:off x="7224156" y="3022673"/>
            <a:ext cx="3069900" cy="2913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43" name="Google Shape;343;g1fa8059a7e5_2_140"/>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g1fa8059a7e5_2_140"/>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g1fa8059a7e5_2_14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346" name="Google Shape;346;g1fa8059a7e5_2_140"/>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347" name="Shape 347"/>
        <p:cNvGrpSpPr/>
        <p:nvPr/>
      </p:nvGrpSpPr>
      <p:grpSpPr>
        <a:xfrm>
          <a:off x="0" y="0"/>
          <a:ext cx="0" cy="0"/>
          <a:chOff x="0" y="0"/>
          <a:chExt cx="0" cy="0"/>
        </a:xfrm>
      </p:grpSpPr>
      <p:pic>
        <p:nvPicPr>
          <p:cNvPr descr="HD-ShadowLong.png" id="348" name="Google Shape;348;g1fa8059a7e5_2_156"/>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349" name="Google Shape;349;g1fa8059a7e5_2_156"/>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350" name="Google Shape;350;g1fa8059a7e5_2_156"/>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fa8059a7e5_2_156"/>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fa8059a7e5_2_156"/>
          <p:cNvSpPr txBox="1"/>
          <p:nvPr>
            <p:ph type="title"/>
          </p:nvPr>
        </p:nvSpPr>
        <p:spPr>
          <a:xfrm>
            <a:off x="680322"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g1fa8059a7e5_2_156"/>
          <p:cNvSpPr txBox="1"/>
          <p:nvPr>
            <p:ph idx="1" type="body"/>
          </p:nvPr>
        </p:nvSpPr>
        <p:spPr>
          <a:xfrm>
            <a:off x="680318" y="4297503"/>
            <a:ext cx="30498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4" name="Google Shape;354;g1fa8059a7e5_2_156"/>
          <p:cNvSpPr/>
          <p:nvPr>
            <p:ph idx="2" type="pic"/>
          </p:nvPr>
        </p:nvSpPr>
        <p:spPr>
          <a:xfrm>
            <a:off x="680318" y="2336873"/>
            <a:ext cx="3049800" cy="1524000"/>
          </a:xfrm>
          <a:prstGeom prst="roundRect">
            <a:avLst>
              <a:gd fmla="val 0" name="adj"/>
            </a:avLst>
          </a:prstGeom>
          <a:noFill/>
          <a:ln>
            <a:noFill/>
          </a:ln>
          <a:effectLst>
            <a:outerShdw blurRad="50800" rotWithShape="0" algn="tl" dir="5400000" dist="50800">
              <a:srgbClr val="000000">
                <a:alpha val="41960"/>
              </a:srgbClr>
            </a:outerShdw>
          </a:effectLst>
        </p:spPr>
      </p:sp>
      <p:sp>
        <p:nvSpPr>
          <p:cNvPr id="355" name="Google Shape;355;g1fa8059a7e5_2_156"/>
          <p:cNvSpPr txBox="1"/>
          <p:nvPr>
            <p:ph idx="3" type="body"/>
          </p:nvPr>
        </p:nvSpPr>
        <p:spPr>
          <a:xfrm>
            <a:off x="680318" y="4873765"/>
            <a:ext cx="3049800" cy="1062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6" name="Google Shape;356;g1fa8059a7e5_2_156"/>
          <p:cNvSpPr txBox="1"/>
          <p:nvPr>
            <p:ph idx="4" type="body"/>
          </p:nvPr>
        </p:nvSpPr>
        <p:spPr>
          <a:xfrm>
            <a:off x="3945471" y="4297503"/>
            <a:ext cx="30633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7" name="Google Shape;357;g1fa8059a7e5_2_156"/>
          <p:cNvSpPr/>
          <p:nvPr>
            <p:ph idx="5" type="pic"/>
          </p:nvPr>
        </p:nvSpPr>
        <p:spPr>
          <a:xfrm>
            <a:off x="3945470" y="2336873"/>
            <a:ext cx="3063300" cy="1524000"/>
          </a:xfrm>
          <a:prstGeom prst="roundRect">
            <a:avLst>
              <a:gd fmla="val 0" name="adj"/>
            </a:avLst>
          </a:prstGeom>
          <a:noFill/>
          <a:ln>
            <a:noFill/>
          </a:ln>
          <a:effectLst>
            <a:outerShdw blurRad="50800" rotWithShape="0" algn="tl" dir="5400000" dist="50800">
              <a:srgbClr val="000000">
                <a:alpha val="41960"/>
              </a:srgbClr>
            </a:outerShdw>
          </a:effectLst>
        </p:spPr>
      </p:sp>
      <p:sp>
        <p:nvSpPr>
          <p:cNvPr id="358" name="Google Shape;358;g1fa8059a7e5_2_156"/>
          <p:cNvSpPr txBox="1"/>
          <p:nvPr>
            <p:ph idx="6" type="body"/>
          </p:nvPr>
        </p:nvSpPr>
        <p:spPr>
          <a:xfrm>
            <a:off x="3944117" y="4873764"/>
            <a:ext cx="3067200" cy="1062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9" name="Google Shape;359;g1fa8059a7e5_2_156"/>
          <p:cNvSpPr txBox="1"/>
          <p:nvPr>
            <p:ph idx="7" type="body"/>
          </p:nvPr>
        </p:nvSpPr>
        <p:spPr>
          <a:xfrm>
            <a:off x="7230678" y="4297503"/>
            <a:ext cx="30636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0" name="Google Shape;360;g1fa8059a7e5_2_156"/>
          <p:cNvSpPr/>
          <p:nvPr>
            <p:ph idx="8" type="pic"/>
          </p:nvPr>
        </p:nvSpPr>
        <p:spPr>
          <a:xfrm>
            <a:off x="7230677" y="2336873"/>
            <a:ext cx="3063600" cy="1524000"/>
          </a:xfrm>
          <a:prstGeom prst="roundRect">
            <a:avLst>
              <a:gd fmla="val 0" name="adj"/>
            </a:avLst>
          </a:prstGeom>
          <a:noFill/>
          <a:ln>
            <a:noFill/>
          </a:ln>
          <a:effectLst>
            <a:outerShdw blurRad="50800" rotWithShape="0" algn="tl" dir="5400000" dist="50800">
              <a:srgbClr val="000000">
                <a:alpha val="41960"/>
              </a:srgbClr>
            </a:outerShdw>
          </a:effectLst>
        </p:spPr>
      </p:sp>
      <p:sp>
        <p:nvSpPr>
          <p:cNvPr id="361" name="Google Shape;361;g1fa8059a7e5_2_156"/>
          <p:cNvSpPr txBox="1"/>
          <p:nvPr>
            <p:ph idx="9" type="body"/>
          </p:nvPr>
        </p:nvSpPr>
        <p:spPr>
          <a:xfrm>
            <a:off x="7230553" y="4873762"/>
            <a:ext cx="3067500" cy="1062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62" name="Google Shape;362;g1fa8059a7e5_2_156"/>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g1fa8059a7e5_2_156"/>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g1fa8059a7e5_2_156"/>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pic>
        <p:nvPicPr>
          <p:cNvPr id="365" name="Google Shape;365;g1fa8059a7e5_2_156"/>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pic>
        <p:nvPicPr>
          <p:cNvPr descr="HD-ShadowLong.png" id="35" name="Google Shape;35;p55"/>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36" name="Google Shape;36;p55"/>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37" name="Google Shape;37;p55"/>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5"/>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5"/>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55"/>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55"/>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5"/>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45" name="Google Shape;45;p55"/>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6" name="Shape 366"/>
        <p:cNvGrpSpPr/>
        <p:nvPr/>
      </p:nvGrpSpPr>
      <p:grpSpPr>
        <a:xfrm>
          <a:off x="0" y="0"/>
          <a:ext cx="0" cy="0"/>
          <a:chOff x="0" y="0"/>
          <a:chExt cx="0" cy="0"/>
        </a:xfrm>
      </p:grpSpPr>
      <p:pic>
        <p:nvPicPr>
          <p:cNvPr descr="HD-ShadowLong.png" id="367" name="Google Shape;367;g1fa8059a7e5_2_175"/>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368" name="Google Shape;368;g1fa8059a7e5_2_175"/>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369" name="Google Shape;369;g1fa8059a7e5_2_175"/>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fa8059a7e5_2_175"/>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fa8059a7e5_2_17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g1fa8059a7e5_2_175"/>
          <p:cNvSpPr txBox="1"/>
          <p:nvPr>
            <p:ph idx="1" type="body"/>
          </p:nvPr>
        </p:nvSpPr>
        <p:spPr>
          <a:xfrm rot="5400000">
            <a:off x="3687582" y="-670327"/>
            <a:ext cx="3599400" cy="9613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a:latin typeface="Verdana"/>
                <a:ea typeface="Verdana"/>
                <a:cs typeface="Verdana"/>
                <a:sym typeface="Verdana"/>
              </a:defRPr>
            </a:lvl1pPr>
            <a:lvl2pPr indent="-355600" lvl="1" marL="914400" algn="l">
              <a:lnSpc>
                <a:spcPct val="90000"/>
              </a:lnSpc>
              <a:spcBef>
                <a:spcPts val="500"/>
              </a:spcBef>
              <a:spcAft>
                <a:spcPts val="0"/>
              </a:spcAft>
              <a:buClr>
                <a:schemeClr val="lt1"/>
              </a:buClr>
              <a:buSzPts val="2000"/>
              <a:buChar char="•"/>
              <a:defRPr>
                <a:latin typeface="Verdana"/>
                <a:ea typeface="Verdana"/>
                <a:cs typeface="Verdana"/>
                <a:sym typeface="Verdana"/>
              </a:defRPr>
            </a:lvl2pPr>
            <a:lvl3pPr indent="-342900" lvl="2" marL="1371600" algn="l">
              <a:lnSpc>
                <a:spcPct val="90000"/>
              </a:lnSpc>
              <a:spcBef>
                <a:spcPts val="500"/>
              </a:spcBef>
              <a:spcAft>
                <a:spcPts val="0"/>
              </a:spcAft>
              <a:buClr>
                <a:schemeClr val="lt1"/>
              </a:buClr>
              <a:buSzPts val="1800"/>
              <a:buChar char="•"/>
              <a:defRPr>
                <a:latin typeface="Verdana"/>
                <a:ea typeface="Verdana"/>
                <a:cs typeface="Verdana"/>
                <a:sym typeface="Verdana"/>
              </a:defRPr>
            </a:lvl3pPr>
            <a:lvl4pPr indent="-330200" lvl="3" marL="1828800" algn="l">
              <a:lnSpc>
                <a:spcPct val="90000"/>
              </a:lnSpc>
              <a:spcBef>
                <a:spcPts val="500"/>
              </a:spcBef>
              <a:spcAft>
                <a:spcPts val="0"/>
              </a:spcAft>
              <a:buClr>
                <a:schemeClr val="lt1"/>
              </a:buClr>
              <a:buSzPts val="1600"/>
              <a:buChar char="•"/>
              <a:defRPr>
                <a:latin typeface="Verdana"/>
                <a:ea typeface="Verdana"/>
                <a:cs typeface="Verdana"/>
                <a:sym typeface="Verdana"/>
              </a:defRPr>
            </a:lvl4pPr>
            <a:lvl5pPr indent="-330200" lvl="4" marL="2286000" algn="l">
              <a:lnSpc>
                <a:spcPct val="90000"/>
              </a:lnSpc>
              <a:spcBef>
                <a:spcPts val="500"/>
              </a:spcBef>
              <a:spcAft>
                <a:spcPts val="0"/>
              </a:spcAft>
              <a:buClr>
                <a:schemeClr val="lt1"/>
              </a:buClr>
              <a:buSzPts val="1600"/>
              <a:buChar char="•"/>
              <a:defRPr>
                <a:latin typeface="Verdana"/>
                <a:ea typeface="Verdana"/>
                <a:cs typeface="Verdana"/>
                <a:sym typeface="Verdana"/>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3" name="Google Shape;373;g1fa8059a7e5_2_175"/>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g1fa8059a7e5_2_175"/>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g1fa8059a7e5_2_17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pic>
        <p:nvPicPr>
          <p:cNvPr id="376" name="Google Shape;376;g1fa8059a7e5_2_175"/>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pic>
        <p:nvPicPr>
          <p:cNvPr descr="HD-ShadowLong.png" id="47" name="Google Shape;47;p56"/>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48" name="Google Shape;48;p56"/>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49" name="Google Shape;49;p56"/>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6"/>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6"/>
          <p:cNvSpPr txBox="1"/>
          <p:nvPr>
            <p:ph type="title"/>
          </p:nvPr>
        </p:nvSpPr>
        <p:spPr>
          <a:xfrm>
            <a:off x="680319" y="753229"/>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6"/>
          <p:cNvSpPr txBox="1"/>
          <p:nvPr>
            <p:ph idx="1" type="body"/>
          </p:nvPr>
        </p:nvSpPr>
        <p:spPr>
          <a:xfrm>
            <a:off x="906350" y="2336873"/>
            <a:ext cx="4472400" cy="693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3" name="Google Shape;53;p56"/>
          <p:cNvSpPr txBox="1"/>
          <p:nvPr>
            <p:ph idx="2" type="body"/>
          </p:nvPr>
        </p:nvSpPr>
        <p:spPr>
          <a:xfrm>
            <a:off x="680322" y="3030008"/>
            <a:ext cx="4698300" cy="2906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56"/>
          <p:cNvSpPr txBox="1"/>
          <p:nvPr>
            <p:ph idx="3" type="body"/>
          </p:nvPr>
        </p:nvSpPr>
        <p:spPr>
          <a:xfrm>
            <a:off x="5820154" y="2336873"/>
            <a:ext cx="4473900" cy="6921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5" name="Google Shape;55;p56"/>
          <p:cNvSpPr txBox="1"/>
          <p:nvPr>
            <p:ph idx="4" type="body"/>
          </p:nvPr>
        </p:nvSpPr>
        <p:spPr>
          <a:xfrm>
            <a:off x="5594123" y="3030008"/>
            <a:ext cx="4700100" cy="2906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56"/>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6"/>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59" name="Google Shape;59;p56"/>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pic>
        <p:nvPicPr>
          <p:cNvPr descr="HD-ShadowLong.png" id="61" name="Google Shape;61;p57"/>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62" name="Google Shape;62;p57"/>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63" name="Google Shape;63;p57"/>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7"/>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7"/>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7"/>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7"/>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69" name="Google Shape;69;p57"/>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pic>
        <p:nvPicPr>
          <p:cNvPr descr="HD-ShadowShort.png" id="71" name="Google Shape;71;p58"/>
          <p:cNvPicPr preferRelativeResize="0"/>
          <p:nvPr/>
        </p:nvPicPr>
        <p:blipFill rotWithShape="1">
          <a:blip r:embed="rId2">
            <a:alphaModFix/>
          </a:blip>
          <a:srcRect b="0" l="0" r="0" t="0"/>
          <a:stretch/>
        </p:blipFill>
        <p:spPr>
          <a:xfrm>
            <a:off x="10585826" y="1971234"/>
            <a:ext cx="1602998" cy="144270"/>
          </a:xfrm>
          <a:prstGeom prst="rect">
            <a:avLst/>
          </a:prstGeom>
          <a:noFill/>
          <a:ln>
            <a:noFill/>
          </a:ln>
        </p:spPr>
      </p:pic>
      <p:sp>
        <p:nvSpPr>
          <p:cNvPr id="72" name="Google Shape;72;p58"/>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8"/>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8"/>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8"/>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76" name="Google Shape;76;p58"/>
          <p:cNvPicPr preferRelativeResize="0"/>
          <p:nvPr/>
        </p:nvPicPr>
        <p:blipFill rotWithShape="1">
          <a:blip r:embed="rId3">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pic>
        <p:nvPicPr>
          <p:cNvPr descr="HD-ShadowLong.png" id="78" name="Google Shape;78;p59"/>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79" name="Google Shape;79;p59"/>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80" name="Google Shape;80;p59"/>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9"/>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9"/>
          <p:cNvSpPr txBox="1"/>
          <p:nvPr>
            <p:ph type="title"/>
          </p:nvPr>
        </p:nvSpPr>
        <p:spPr>
          <a:xfrm>
            <a:off x="680321" y="753227"/>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9"/>
          <p:cNvSpPr txBox="1"/>
          <p:nvPr>
            <p:ph idx="1" type="body"/>
          </p:nvPr>
        </p:nvSpPr>
        <p:spPr>
          <a:xfrm>
            <a:off x="4685846" y="2336873"/>
            <a:ext cx="5608200" cy="359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59"/>
          <p:cNvSpPr txBox="1"/>
          <p:nvPr>
            <p:ph idx="2" type="body"/>
          </p:nvPr>
        </p:nvSpPr>
        <p:spPr>
          <a:xfrm>
            <a:off x="680322" y="2336872"/>
            <a:ext cx="3790200" cy="35994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59"/>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9"/>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9"/>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88" name="Google Shape;88;p59"/>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pic>
        <p:nvPicPr>
          <p:cNvPr descr="HD-ShadowLong.png" id="90" name="Google Shape;90;p60"/>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91" name="Google Shape;91;p60"/>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92" name="Google Shape;92;p60"/>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0"/>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0"/>
          <p:cNvSpPr txBox="1"/>
          <p:nvPr>
            <p:ph type="title"/>
          </p:nvPr>
        </p:nvSpPr>
        <p:spPr>
          <a:xfrm>
            <a:off x="680323" y="753228"/>
            <a:ext cx="9613800" cy="1080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0"/>
          <p:cNvSpPr/>
          <p:nvPr>
            <p:ph idx="2" type="pic"/>
          </p:nvPr>
        </p:nvSpPr>
        <p:spPr>
          <a:xfrm>
            <a:off x="4868333" y="2336874"/>
            <a:ext cx="5425800" cy="3599400"/>
          </a:xfrm>
          <a:prstGeom prst="rect">
            <a:avLst/>
          </a:prstGeom>
          <a:noFill/>
          <a:ln>
            <a:noFill/>
          </a:ln>
          <a:effectLst>
            <a:outerShdw blurRad="76200" rotWithShape="0" algn="tl" dir="5040000" dist="63500">
              <a:srgbClr val="000000">
                <a:alpha val="40000"/>
              </a:srgbClr>
            </a:outerShdw>
          </a:effectLst>
        </p:spPr>
      </p:sp>
      <p:sp>
        <p:nvSpPr>
          <p:cNvPr id="96" name="Google Shape;96;p60"/>
          <p:cNvSpPr txBox="1"/>
          <p:nvPr>
            <p:ph idx="1" type="body"/>
          </p:nvPr>
        </p:nvSpPr>
        <p:spPr>
          <a:xfrm>
            <a:off x="680323" y="2336873"/>
            <a:ext cx="3876300" cy="35994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7" name="Google Shape;97;p60"/>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0"/>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100" name="Google Shape;100;p60"/>
          <p:cNvPicPr preferRelativeResize="0"/>
          <p:nvPr/>
        </p:nvPicPr>
        <p:blipFill rotWithShape="1">
          <a:blip r:embed="rId4">
            <a:alphaModFix/>
          </a:blip>
          <a:srcRect b="0" l="0" r="0" t="0"/>
          <a:stretch/>
        </p:blipFill>
        <p:spPr>
          <a:xfrm>
            <a:off x="10585825" y="609600"/>
            <a:ext cx="1602998" cy="136063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1" name="Shape 101"/>
        <p:cNvGrpSpPr/>
        <p:nvPr/>
      </p:nvGrpSpPr>
      <p:grpSpPr>
        <a:xfrm>
          <a:off x="0" y="0"/>
          <a:ext cx="0" cy="0"/>
          <a:chOff x="0" y="0"/>
          <a:chExt cx="0" cy="0"/>
        </a:xfrm>
      </p:grpSpPr>
      <p:pic>
        <p:nvPicPr>
          <p:cNvPr descr="HD-ShadowLong.png" id="102" name="Google Shape;102;p61"/>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03" name="Google Shape;103;p61"/>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04" name="Google Shape;104;p61"/>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1"/>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1"/>
          <p:cNvSpPr txBox="1"/>
          <p:nvPr>
            <p:ph type="title"/>
          </p:nvPr>
        </p:nvSpPr>
        <p:spPr>
          <a:xfrm>
            <a:off x="680322" y="4711616"/>
            <a:ext cx="9613800" cy="45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1"/>
          <p:cNvSpPr/>
          <p:nvPr>
            <p:ph idx="2" type="pic"/>
          </p:nvPr>
        </p:nvSpPr>
        <p:spPr>
          <a:xfrm>
            <a:off x="680322" y="609597"/>
            <a:ext cx="9613800" cy="3589500"/>
          </a:xfrm>
          <a:prstGeom prst="rect">
            <a:avLst/>
          </a:prstGeom>
          <a:noFill/>
          <a:ln>
            <a:noFill/>
          </a:ln>
          <a:effectLst>
            <a:outerShdw blurRad="76200" rotWithShape="0" algn="tl" dir="5040000" dist="63500">
              <a:srgbClr val="000000">
                <a:alpha val="40000"/>
              </a:srgbClr>
            </a:outerShdw>
          </a:effectLst>
        </p:spPr>
      </p:sp>
      <p:sp>
        <p:nvSpPr>
          <p:cNvPr id="108" name="Google Shape;108;p61"/>
          <p:cNvSpPr txBox="1"/>
          <p:nvPr>
            <p:ph idx="1" type="body"/>
          </p:nvPr>
        </p:nvSpPr>
        <p:spPr>
          <a:xfrm>
            <a:off x="680319" y="5169583"/>
            <a:ext cx="9613800" cy="623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9" name="Google Shape;109;p61"/>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61"/>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1"/>
          <p:cNvSpPr txBox="1"/>
          <p:nvPr>
            <p:ph idx="12" type="sldNum"/>
          </p:nvPr>
        </p:nvSpPr>
        <p:spPr>
          <a:xfrm>
            <a:off x="10729455" y="4711309"/>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4.png"/><Relationship Id="rId2" Type="http://schemas.openxmlformats.org/officeDocument/2006/relationships/image" Target="../media/image6.jpg"/><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6" Type="http://schemas.openxmlformats.org/officeDocument/2006/relationships/slideLayout" Target="../slideLayouts/slideLayout19.xml"/><Relationship Id="rId18" Type="http://schemas.openxmlformats.org/officeDocument/2006/relationships/theme" Target="../theme/theme2.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19868" scaled="0"/>
        </a:gradFill>
      </p:bgPr>
    </p:bg>
    <p:spTree>
      <p:nvGrpSpPr>
        <p:cNvPr id="5" name="Shape 5"/>
        <p:cNvGrpSpPr/>
        <p:nvPr/>
      </p:nvGrpSpPr>
      <p:grpSpPr>
        <a:xfrm>
          <a:off x="0" y="0"/>
          <a:ext cx="0" cy="0"/>
          <a:chOff x="0" y="0"/>
          <a:chExt cx="0" cy="0"/>
        </a:xfrm>
      </p:grpSpPr>
      <p:pic>
        <p:nvPicPr>
          <p:cNvPr descr="hashOverlay-FullResolve.png" id="6" name="Google Shape;6;p52"/>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5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52"/>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5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5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5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12" name="Google Shape;12;p52"/>
          <p:cNvPicPr preferRelativeResize="0"/>
          <p:nvPr/>
        </p:nvPicPr>
        <p:blipFill rotWithShape="1">
          <a:blip r:embed="rId2">
            <a:alphaModFix/>
          </a:blip>
          <a:srcRect b="0" l="0" r="0" t="0"/>
          <a:stretch/>
        </p:blipFill>
        <p:spPr>
          <a:xfrm>
            <a:off x="10729455" y="753227"/>
            <a:ext cx="1433789" cy="12170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19868" scaled="0"/>
        </a:gradFill>
      </p:bgPr>
    </p:bg>
    <p:spTree>
      <p:nvGrpSpPr>
        <p:cNvPr id="191" name="Shape 191"/>
        <p:cNvGrpSpPr/>
        <p:nvPr/>
      </p:nvGrpSpPr>
      <p:grpSpPr>
        <a:xfrm>
          <a:off x="0" y="0"/>
          <a:ext cx="0" cy="0"/>
          <a:chOff x="0" y="0"/>
          <a:chExt cx="0" cy="0"/>
        </a:xfrm>
      </p:grpSpPr>
      <p:pic>
        <p:nvPicPr>
          <p:cNvPr descr="hashOverlay-FullResolve.png" id="192" name="Google Shape;192;g1fa8059a7e5_2_0"/>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93" name="Google Shape;193;g1fa8059a7e5_2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4" name="Google Shape;194;g1fa8059a7e5_2_0"/>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95" name="Google Shape;195;g1fa8059a7e5_2_0"/>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96" name="Google Shape;196;g1fa8059a7e5_2_0"/>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97" name="Google Shape;197;g1fa8059a7e5_2_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198" name="Google Shape;198;g1fa8059a7e5_2_0"/>
          <p:cNvPicPr preferRelativeResize="0"/>
          <p:nvPr/>
        </p:nvPicPr>
        <p:blipFill rotWithShape="1">
          <a:blip r:embed="rId2">
            <a:alphaModFix/>
          </a:blip>
          <a:srcRect b="0" l="0" r="0" t="0"/>
          <a:stretch/>
        </p:blipFill>
        <p:spPr>
          <a:xfrm>
            <a:off x="10729455" y="753227"/>
            <a:ext cx="1433789" cy="12170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hyperlink" Target="https://www.python.org/downloads/window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ocs.python.org/library/string.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hyperlink" Target="http://docs.python.org/library/sy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python.org/download/" TargetMode="External"/><Relationship Id="rId4" Type="http://schemas.openxmlformats.org/officeDocument/2006/relationships/hyperlink" Target="http://pypi.python.org/py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hyperlink" Target="http://www.backtrack-linux.org/downloa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hyperlink" Target="https://www.kali.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e8bc9b6f3f_5_0"/>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E30000"/>
              </a:buClr>
              <a:buSzPts val="5400"/>
              <a:buFont typeface="Verdana"/>
              <a:buNone/>
            </a:pPr>
            <a:r>
              <a:rPr lang="en-US" sz="5200">
                <a:latin typeface="Russo One"/>
                <a:ea typeface="Russo One"/>
                <a:cs typeface="Russo One"/>
                <a:sym typeface="Russo One"/>
              </a:rPr>
              <a:t>COMPUTER NETWORK</a:t>
            </a:r>
            <a:endParaRPr sz="5200">
              <a:latin typeface="Russo One"/>
              <a:ea typeface="Russo One"/>
              <a:cs typeface="Russo One"/>
              <a:sym typeface="Russo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fa8059a7e5_7_6"/>
          <p:cNvSpPr txBox="1"/>
          <p:nvPr>
            <p:ph type="title"/>
          </p:nvPr>
        </p:nvSpPr>
        <p:spPr>
          <a:xfrm>
            <a:off x="129496" y="744053"/>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B32B2"/>
              </a:buClr>
              <a:buSzPct val="137500"/>
              <a:buFont typeface="Algerian"/>
              <a:buNone/>
            </a:pPr>
            <a:r>
              <a:t/>
            </a:r>
            <a:endParaRPr sz="3200">
              <a:latin typeface="Russo One"/>
              <a:ea typeface="Russo One"/>
              <a:cs typeface="Russo One"/>
              <a:sym typeface="Russo One"/>
            </a:endParaRPr>
          </a:p>
          <a:p>
            <a:pPr indent="0" lvl="0" marL="0" rtl="0" algn="l">
              <a:lnSpc>
                <a:spcPct val="90000"/>
              </a:lnSpc>
              <a:spcBef>
                <a:spcPts val="0"/>
              </a:spcBef>
              <a:spcAft>
                <a:spcPts val="0"/>
              </a:spcAft>
              <a:buClr>
                <a:srgbClr val="7B32B2"/>
              </a:buClr>
              <a:buSzPct val="137500"/>
              <a:buFont typeface="Algerian"/>
              <a:buNone/>
            </a:pPr>
            <a:r>
              <a:rPr lang="en-US" sz="3200">
                <a:latin typeface="Russo One"/>
                <a:ea typeface="Russo One"/>
                <a:cs typeface="Russo One"/>
                <a:sym typeface="Russo One"/>
              </a:rPr>
              <a:t>INSTALLING THIRD PARTY LIBRARIES CONTD..</a:t>
            </a:r>
            <a:endParaRPr/>
          </a:p>
          <a:p>
            <a:pPr indent="0" lvl="0" marL="0" rtl="0" algn="l">
              <a:lnSpc>
                <a:spcPct val="90000"/>
              </a:lnSpc>
              <a:spcBef>
                <a:spcPts val="0"/>
              </a:spcBef>
              <a:spcAft>
                <a:spcPts val="0"/>
              </a:spcAft>
              <a:buClr>
                <a:schemeClr val="lt1"/>
              </a:buClr>
              <a:buSzPct val="100000"/>
              <a:buFont typeface="Trebuchet MS"/>
              <a:buNone/>
            </a:pPr>
            <a:r>
              <a:t/>
            </a:r>
            <a:endParaRPr/>
          </a:p>
        </p:txBody>
      </p:sp>
      <p:sp>
        <p:nvSpPr>
          <p:cNvPr id="435" name="Google Shape;435;g1fa8059a7e5_7_6"/>
          <p:cNvSpPr txBox="1"/>
          <p:nvPr>
            <p:ph idx="1" type="body"/>
          </p:nvPr>
        </p:nvSpPr>
        <p:spPr>
          <a:xfrm>
            <a:off x="10" y="2030730"/>
            <a:ext cx="11691600" cy="4565100"/>
          </a:xfrm>
          <a:prstGeom prst="rect">
            <a:avLst/>
          </a:prstGeom>
          <a:noFill/>
          <a:ln>
            <a:noFill/>
          </a:ln>
        </p:spPr>
        <p:txBody>
          <a:bodyPr anchorCtr="0" anchor="t" bIns="45700" lIns="91425" spcFirstLastPara="1" rIns="91425" wrap="square" tIns="45700">
            <a:normAutofit/>
          </a:bodyPr>
          <a:lstStyle/>
          <a:p>
            <a:pPr indent="-342900" lvl="1" marL="800100" rtl="0" algn="l">
              <a:lnSpc>
                <a:spcPct val="150000"/>
              </a:lnSpc>
              <a:spcBef>
                <a:spcPts val="0"/>
              </a:spcBef>
              <a:spcAft>
                <a:spcPts val="0"/>
              </a:spcAft>
              <a:buClr>
                <a:schemeClr val="dk1"/>
              </a:buClr>
              <a:buSzPts val="2330"/>
              <a:buChar char="⮚"/>
            </a:pPr>
            <a:r>
              <a:rPr lang="en-US">
                <a:solidFill>
                  <a:schemeClr val="dk1"/>
                </a:solidFill>
                <a:latin typeface="Arial"/>
                <a:ea typeface="Arial"/>
                <a:cs typeface="Arial"/>
                <a:sym typeface="Arial"/>
              </a:rPr>
              <a:t>"Kali Linux is a type of software that is used by people who want to test the security of computer systems, networks, or websites. It has many different tools that are useful for finding weaknesses in these systems. </a:t>
            </a:r>
            <a:endParaRPr>
              <a:latin typeface="Arial"/>
              <a:ea typeface="Arial"/>
              <a:cs typeface="Arial"/>
              <a:sym typeface="Arial"/>
            </a:endParaRPr>
          </a:p>
          <a:p>
            <a:pPr indent="-342900" lvl="1" marL="800100" rtl="0" algn="l">
              <a:lnSpc>
                <a:spcPct val="150000"/>
              </a:lnSpc>
              <a:spcBef>
                <a:spcPts val="0"/>
              </a:spcBef>
              <a:spcAft>
                <a:spcPts val="0"/>
              </a:spcAft>
              <a:buClr>
                <a:schemeClr val="dk1"/>
              </a:buClr>
              <a:buSzPts val="2330"/>
              <a:buChar char="⮚"/>
            </a:pPr>
            <a:r>
              <a:rPr lang="en-US">
                <a:solidFill>
                  <a:schemeClr val="dk1"/>
                </a:solidFill>
                <a:latin typeface="Arial"/>
                <a:ea typeface="Arial"/>
                <a:cs typeface="Arial"/>
                <a:sym typeface="Arial"/>
              </a:rPr>
              <a:t>It is easy to download and use and it is recommended for people who want to quickly set up a development environment. </a:t>
            </a:r>
            <a:endParaRPr>
              <a:latin typeface="Arial"/>
              <a:ea typeface="Arial"/>
              <a:cs typeface="Arial"/>
              <a:sym typeface="Arial"/>
            </a:endParaRPr>
          </a:p>
          <a:p>
            <a:pPr indent="-342900" lvl="1" marL="800100" rtl="0" algn="l">
              <a:lnSpc>
                <a:spcPct val="150000"/>
              </a:lnSpc>
              <a:spcBef>
                <a:spcPts val="0"/>
              </a:spcBef>
              <a:spcAft>
                <a:spcPts val="0"/>
              </a:spcAft>
              <a:buClr>
                <a:schemeClr val="dk1"/>
              </a:buClr>
              <a:buSzPts val="2330"/>
              <a:buChar char="⮚"/>
            </a:pPr>
            <a:r>
              <a:rPr lang="en-US">
                <a:solidFill>
                  <a:schemeClr val="dk1"/>
                </a:solidFill>
                <a:latin typeface="Arial"/>
                <a:ea typeface="Arial"/>
                <a:cs typeface="Arial"/>
                <a:sym typeface="Arial"/>
              </a:rPr>
              <a:t>Some examples will use tools that are already included in Kali Linux, but for some examples, you will need to download additional software from the internet."</a:t>
            </a:r>
            <a:endParaRPr>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3"/>
          <p:cNvSpPr txBox="1"/>
          <p:nvPr>
            <p:ph type="title"/>
          </p:nvPr>
        </p:nvSpPr>
        <p:spPr>
          <a:xfrm>
            <a:off x="65221" y="973553"/>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B32B2"/>
              </a:buClr>
              <a:buSzPct val="137500"/>
              <a:buFont typeface="Algerian"/>
              <a:buNone/>
            </a:pPr>
            <a:r>
              <a:rPr lang="en-US" sz="3200">
                <a:latin typeface="Russo One"/>
                <a:ea typeface="Russo One"/>
                <a:cs typeface="Russo One"/>
                <a:sym typeface="Russo One"/>
              </a:rPr>
              <a:t>INSTALLING THIRD PARTY LIBRARIES CONTD..</a:t>
            </a:r>
            <a:endParaRPr/>
          </a:p>
          <a:p>
            <a:pPr indent="0" lvl="0" marL="0" rtl="0" algn="l">
              <a:lnSpc>
                <a:spcPct val="90000"/>
              </a:lnSpc>
              <a:spcBef>
                <a:spcPts val="0"/>
              </a:spcBef>
              <a:spcAft>
                <a:spcPts val="0"/>
              </a:spcAft>
              <a:buClr>
                <a:schemeClr val="lt1"/>
              </a:buClr>
              <a:buSzPct val="100000"/>
              <a:buFont typeface="Trebuchet MS"/>
              <a:buNone/>
            </a:pPr>
            <a:r>
              <a:t/>
            </a:r>
            <a:endParaRPr/>
          </a:p>
        </p:txBody>
      </p:sp>
      <p:sp>
        <p:nvSpPr>
          <p:cNvPr id="441" name="Google Shape;441;p13"/>
          <p:cNvSpPr txBox="1"/>
          <p:nvPr>
            <p:ph idx="1" type="body"/>
          </p:nvPr>
        </p:nvSpPr>
        <p:spPr>
          <a:xfrm>
            <a:off x="252095" y="2092325"/>
            <a:ext cx="11423700" cy="4540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When setting up a developmental environment, it may prove useful to download all of these third-party modules before beginning.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On Kali, you can install the additional required libraries with pip by issuing the following command. This will install most of the required libraries for the examples under Linux.</a:t>
            </a:r>
            <a:endParaRPr sz="2000">
              <a:solidFill>
                <a:schemeClr val="dk1"/>
              </a:solidFill>
              <a:latin typeface="Arial"/>
              <a:ea typeface="Arial"/>
              <a:cs typeface="Arial"/>
              <a:sym typeface="Arial"/>
            </a:endParaRPr>
          </a:p>
          <a:p>
            <a:pPr indent="0" lvl="0" marL="0" rtl="0" algn="l">
              <a:lnSpc>
                <a:spcPct val="70000"/>
              </a:lnSpc>
              <a:spcBef>
                <a:spcPts val="1000"/>
              </a:spcBef>
              <a:spcAft>
                <a:spcPts val="0"/>
              </a:spcAft>
              <a:buClr>
                <a:schemeClr val="dk1"/>
              </a:buClr>
              <a:buSzPts val="1466"/>
              <a:buNone/>
            </a:pPr>
            <a:r>
              <a:t/>
            </a:r>
            <a:endParaRPr sz="1800">
              <a:solidFill>
                <a:schemeClr val="dk1"/>
              </a:solidFill>
              <a:latin typeface="Arial"/>
              <a:ea typeface="Arial"/>
              <a:cs typeface="Arial"/>
              <a:sym typeface="Arial"/>
            </a:endParaRPr>
          </a:p>
          <a:p>
            <a:pPr indent="0" lvl="0" marL="0" rtl="0" algn="l">
              <a:lnSpc>
                <a:spcPct val="70000"/>
              </a:lnSpc>
              <a:spcBef>
                <a:spcPts val="1000"/>
              </a:spcBef>
              <a:spcAft>
                <a:spcPts val="0"/>
              </a:spcAft>
              <a:buClr>
                <a:schemeClr val="dk1"/>
              </a:buClr>
              <a:buSzPts val="1466"/>
              <a:buNone/>
            </a:pPr>
            <a:r>
              <a:t/>
            </a:r>
            <a:endParaRPr sz="1800">
              <a:solidFill>
                <a:schemeClr val="dk1"/>
              </a:solidFill>
              <a:latin typeface="Arial"/>
              <a:ea typeface="Arial"/>
              <a:cs typeface="Arial"/>
              <a:sym typeface="Arial"/>
            </a:endParaRPr>
          </a:p>
          <a:p>
            <a:pPr indent="0" lvl="0" marL="0" rtl="0" algn="l">
              <a:lnSpc>
                <a:spcPct val="70000"/>
              </a:lnSpc>
              <a:spcBef>
                <a:spcPts val="1000"/>
              </a:spcBef>
              <a:spcAft>
                <a:spcPts val="0"/>
              </a:spcAft>
              <a:buClr>
                <a:schemeClr val="dk1"/>
              </a:buClr>
              <a:buSzPts val="1466"/>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442" name="Google Shape;442;p13"/>
          <p:cNvSpPr/>
          <p:nvPr/>
        </p:nvSpPr>
        <p:spPr>
          <a:xfrm>
            <a:off x="252100" y="4040675"/>
            <a:ext cx="11264100" cy="6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0">
            <a:noAutofit/>
          </a:bodyPr>
          <a:lstStyle/>
          <a:p>
            <a:pPr indent="0" lvl="0" marL="0" marR="0" rtl="0" algn="l">
              <a:lnSpc>
                <a:spcPct val="90000"/>
              </a:lnSpc>
              <a:spcBef>
                <a:spcPts val="1000"/>
              </a:spcBef>
              <a:spcAft>
                <a:spcPts val="0"/>
              </a:spcAft>
              <a:buClr>
                <a:schemeClr val="dk1"/>
              </a:buClr>
              <a:buSzPts val="2665"/>
              <a:buFont typeface="Arial"/>
              <a:buNone/>
            </a:pPr>
            <a:r>
              <a:rPr b="0" i="0" lang="en-US" sz="1600" u="none" cap="none" strike="noStrike">
                <a:solidFill>
                  <a:schemeClr val="lt1"/>
                </a:solidFill>
                <a:latin typeface="Courier New"/>
                <a:ea typeface="Courier New"/>
                <a:cs typeface="Courier New"/>
                <a:sym typeface="Courier New"/>
              </a:rPr>
              <a:t>programmer: # pip install pyPdf2, python-nmap, pygeoip, mechanize, beautifulsoup4</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fa8059a7e5_12_0"/>
          <p:cNvSpPr txBox="1"/>
          <p:nvPr>
            <p:ph type="title"/>
          </p:nvPr>
        </p:nvSpPr>
        <p:spPr>
          <a:xfrm>
            <a:off x="-4" y="9093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4400"/>
              <a:buFont typeface="Algerian"/>
              <a:buNone/>
            </a:pPr>
            <a:r>
              <a:rPr lang="en-US" sz="3200">
                <a:latin typeface="Russo One"/>
                <a:ea typeface="Russo One"/>
                <a:cs typeface="Russo One"/>
                <a:sym typeface="Russo One"/>
              </a:rPr>
              <a:t>INSTALLING THIRD PARTY LIBRARIES CONTD..</a:t>
            </a:r>
            <a:endParaRPr/>
          </a:p>
          <a:p>
            <a:pPr indent="0" lvl="0" marL="0" rtl="0" algn="l">
              <a:lnSpc>
                <a:spcPct val="90000"/>
              </a:lnSpc>
              <a:spcBef>
                <a:spcPts val="0"/>
              </a:spcBef>
              <a:spcAft>
                <a:spcPts val="0"/>
              </a:spcAft>
              <a:buClr>
                <a:schemeClr val="lt1"/>
              </a:buClr>
              <a:buSzPts val="3600"/>
              <a:buFont typeface="Trebuchet MS"/>
              <a:buNone/>
            </a:pPr>
            <a:r>
              <a:t/>
            </a:r>
            <a:endParaRPr/>
          </a:p>
        </p:txBody>
      </p:sp>
      <p:sp>
        <p:nvSpPr>
          <p:cNvPr id="448" name="Google Shape;448;g1fa8059a7e5_12_0"/>
          <p:cNvSpPr txBox="1"/>
          <p:nvPr>
            <p:ph idx="1" type="body"/>
          </p:nvPr>
        </p:nvSpPr>
        <p:spPr>
          <a:xfrm>
            <a:off x="93345" y="2190750"/>
            <a:ext cx="11912600" cy="4667250"/>
          </a:xfrm>
          <a:prstGeom prst="rect">
            <a:avLst/>
          </a:prstGeom>
          <a:noFill/>
          <a:ln>
            <a:noFill/>
          </a:ln>
        </p:spPr>
        <p:txBody>
          <a:bodyPr anchorCtr="0" anchor="t" bIns="45700" lIns="91425" spcFirstLastPara="1" rIns="91425" wrap="square" tIns="45700">
            <a:normAutofit/>
          </a:bodyPr>
          <a:lstStyle/>
          <a:p>
            <a:pPr indent="-260350" lvl="0" marL="285750" rtl="0" algn="l">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"To download the latest version of Python for Windows, visit </a:t>
            </a:r>
            <a:r>
              <a:rPr lang="en-US" sz="2000" u="sng">
                <a:solidFill>
                  <a:schemeClr val="hlink"/>
                </a:solidFill>
                <a:latin typeface="Arial"/>
                <a:ea typeface="Arial"/>
                <a:cs typeface="Arial"/>
                <a:sym typeface="Arial"/>
                <a:hlinkClick r:id="rId3"/>
              </a:rPr>
              <a:t>https://www.python.org/downloads/windows/</a:t>
            </a:r>
            <a:r>
              <a:rPr lang="en-US" sz="2000">
                <a:solidFill>
                  <a:schemeClr val="dk1"/>
                </a:solidFill>
                <a:latin typeface="Arial"/>
                <a:ea typeface="Arial"/>
                <a:cs typeface="Arial"/>
                <a:sym typeface="Arial"/>
              </a:rPr>
              <a:t>.</a:t>
            </a:r>
            <a:endParaRPr sz="2000">
              <a:latin typeface="Arial"/>
              <a:ea typeface="Arial"/>
              <a:cs typeface="Arial"/>
              <a:sym typeface="Arial"/>
            </a:endParaRPr>
          </a:p>
          <a:p>
            <a:pPr indent="-260350" lvl="0" marL="285750" rtl="0" algn="l">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 There are currently two stable branches of Python's source code: 2.x and 3.x. </a:t>
            </a:r>
            <a:endParaRPr sz="2000">
              <a:latin typeface="Arial"/>
              <a:ea typeface="Arial"/>
              <a:cs typeface="Arial"/>
              <a:sym typeface="Arial"/>
            </a:endParaRPr>
          </a:p>
          <a:p>
            <a:pPr indent="-260350" lvl="0" marL="285750" rtl="0" algn="l">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The creator of Python, Guido van Rossum, made some changes to the code to make it more consistent, but this broke compatibility with the older 2.x version. For example, in the 2.x version, the "print" statement was replaced with a "print()" function that requires arguments. </a:t>
            </a:r>
            <a:endParaRPr sz="2000">
              <a:latin typeface="Arial"/>
              <a:ea typeface="Arial"/>
              <a:cs typeface="Arial"/>
              <a:sym typeface="Arial"/>
            </a:endParaRPr>
          </a:p>
          <a:p>
            <a:pPr indent="-260350" lvl="0" marL="285750" rtl="0" algn="l">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The examples in the following chapter are meant for the 3.x branch. As of my knowledge, the latest version of Python 3.x is </a:t>
            </a:r>
            <a:r>
              <a:rPr lang="en-US" sz="2000">
                <a:solidFill>
                  <a:schemeClr val="dk1"/>
                </a:solidFill>
                <a:latin typeface="Arial"/>
                <a:ea typeface="Arial"/>
                <a:cs typeface="Arial"/>
                <a:sym typeface="Arial"/>
              </a:rPr>
              <a:t>3.11</a:t>
            </a:r>
            <a:r>
              <a:rPr lang="en-US" sz="2000">
                <a:solidFill>
                  <a:schemeClr val="dk1"/>
                </a:solidFill>
                <a:latin typeface="Arial"/>
                <a:ea typeface="Arial"/>
                <a:cs typeface="Arial"/>
                <a:sym typeface="Arial"/>
              </a:rPr>
              <a:t>.2 which was released in </a:t>
            </a:r>
            <a:r>
              <a:rPr lang="en-US" sz="2000">
                <a:solidFill>
                  <a:schemeClr val="dk1"/>
                </a:solidFill>
                <a:latin typeface="Arial"/>
                <a:ea typeface="Arial"/>
                <a:cs typeface="Arial"/>
                <a:sym typeface="Arial"/>
              </a:rPr>
              <a:t>February</a:t>
            </a:r>
            <a:r>
              <a:rPr lang="en-US" sz="2000">
                <a:solidFill>
                  <a:schemeClr val="dk1"/>
                </a:solidFill>
                <a:latin typeface="Arial"/>
                <a:ea typeface="Arial"/>
                <a:cs typeface="Arial"/>
                <a:sym typeface="Arial"/>
              </a:rPr>
              <a:t> 2023 "</a:t>
            </a:r>
            <a:endParaRPr sz="2000">
              <a:solidFill>
                <a:schemeClr val="dk1"/>
              </a:solidFill>
              <a:latin typeface="Arial"/>
              <a:ea typeface="Arial"/>
              <a:cs typeface="Arial"/>
              <a:sym typeface="Arial"/>
            </a:endParaRPr>
          </a:p>
        </p:txBody>
      </p:sp>
      <p:sp>
        <p:nvSpPr>
          <p:cNvPr id="449" name="Google Shape;449;g1fa8059a7e5_12_0"/>
          <p:cNvSpPr/>
          <p:nvPr/>
        </p:nvSpPr>
        <p:spPr>
          <a:xfrm>
            <a:off x="278400" y="5505325"/>
            <a:ext cx="11361000" cy="1080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0">
            <a:noAutofit/>
          </a:bodyPr>
          <a:lstStyle/>
          <a:p>
            <a:pPr indent="0" lvl="0" marL="0" marR="0" rtl="0" algn="l">
              <a:lnSpc>
                <a:spcPct val="100000"/>
              </a:lnSpc>
              <a:spcBef>
                <a:spcPts val="100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programmer# python -V</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100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Python 3.1</a:t>
            </a:r>
            <a:r>
              <a:rPr lang="en-US" sz="1600">
                <a:solidFill>
                  <a:schemeClr val="lt1"/>
                </a:solidFill>
                <a:latin typeface="Courier New"/>
                <a:ea typeface="Courier New"/>
                <a:cs typeface="Courier New"/>
                <a:sym typeface="Courier New"/>
              </a:rPr>
              <a:t>1</a:t>
            </a:r>
            <a:r>
              <a:rPr b="0" i="0" lang="en-US" sz="1600" u="none" cap="none" strike="noStrike">
                <a:solidFill>
                  <a:schemeClr val="lt1"/>
                </a:solidFill>
                <a:latin typeface="Courier New"/>
                <a:ea typeface="Courier New"/>
                <a:cs typeface="Courier New"/>
                <a:sym typeface="Courier New"/>
              </a:rPr>
              <a:t>.</a:t>
            </a:r>
            <a:r>
              <a:rPr lang="en-US" sz="1600">
                <a:solidFill>
                  <a:schemeClr val="lt1"/>
                </a:solidFill>
                <a:latin typeface="Courier New"/>
                <a:ea typeface="Courier New"/>
                <a:cs typeface="Courier New"/>
                <a:sym typeface="Courier New"/>
              </a:rPr>
              <a:t>0</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fa8059a7e5_17_12"/>
          <p:cNvSpPr txBox="1"/>
          <p:nvPr>
            <p:ph type="title"/>
          </p:nvPr>
        </p:nvSpPr>
        <p:spPr>
          <a:xfrm>
            <a:off x="129471" y="7899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200">
                <a:latin typeface="Russo One"/>
                <a:ea typeface="Russo One"/>
                <a:cs typeface="Russo One"/>
                <a:sym typeface="Russo One"/>
              </a:rPr>
              <a:t>THE PYTHON LANGUAGE</a:t>
            </a:r>
            <a:endParaRPr sz="3200">
              <a:latin typeface="Russo One"/>
              <a:ea typeface="Russo One"/>
              <a:cs typeface="Russo One"/>
              <a:sym typeface="Russo One"/>
            </a:endParaRPr>
          </a:p>
        </p:txBody>
      </p:sp>
      <p:sp>
        <p:nvSpPr>
          <p:cNvPr id="455" name="Google Shape;455;g1fa8059a7e5_17_12"/>
          <p:cNvSpPr txBox="1"/>
          <p:nvPr>
            <p:ph idx="1" type="body"/>
          </p:nvPr>
        </p:nvSpPr>
        <p:spPr>
          <a:xfrm>
            <a:off x="191135" y="2178685"/>
            <a:ext cx="11631295" cy="467995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"In the next few pages, we will learn about different topics such as variables, different types of data, strings, complex data structures, networking, making decisions with code, repeating actions, handling files, handling errors, and how to use Python with the operating system. </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To demonstrate these concepts, we will create a simple program that can check for vulnerabilities on a network by connecting to a service, reading its banner and comparing it to known vulnerable versions.</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As an experienced programmer, you might find the initial code examples not very well designed, but as we continue to work on the script throughout this section, the script will hopefully improve and become more elegant. Let's start with the basics of any programming language: variables."</a:t>
            </a:r>
            <a:endParaRPr sz="2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1fa8059a7e5_17_0"/>
          <p:cNvSpPr txBox="1"/>
          <p:nvPr>
            <p:ph type="title"/>
          </p:nvPr>
        </p:nvSpPr>
        <p:spPr>
          <a:xfrm>
            <a:off x="196910" y="753110"/>
            <a:ext cx="98583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Algerian"/>
              <a:buNone/>
            </a:pPr>
            <a:r>
              <a:rPr lang="en-US" sz="3200">
                <a:latin typeface="Russo One"/>
                <a:ea typeface="Russo One"/>
                <a:cs typeface="Russo One"/>
                <a:sym typeface="Russo One"/>
              </a:rPr>
              <a:t>INTERPRETED PYTHON VERSUS INTERACTIVE PYTHON</a:t>
            </a:r>
            <a:endParaRPr sz="3200">
              <a:latin typeface="Russo One"/>
              <a:ea typeface="Russo One"/>
              <a:cs typeface="Russo One"/>
              <a:sym typeface="Russo One"/>
            </a:endParaRPr>
          </a:p>
        </p:txBody>
      </p:sp>
      <p:sp>
        <p:nvSpPr>
          <p:cNvPr id="461" name="Google Shape;461;g1fa8059a7e5_17_0"/>
          <p:cNvSpPr txBox="1"/>
          <p:nvPr>
            <p:ph idx="1" type="body"/>
          </p:nvPr>
        </p:nvSpPr>
        <p:spPr>
          <a:xfrm>
            <a:off x="130175" y="2129790"/>
            <a:ext cx="11936095" cy="4527550"/>
          </a:xfrm>
          <a:prstGeom prst="rect">
            <a:avLst/>
          </a:prstGeom>
          <a:noFill/>
          <a:ln>
            <a:noFill/>
          </a:ln>
        </p:spPr>
        <p:txBody>
          <a:bodyPr anchorCtr="0" anchor="t" bIns="45700" lIns="91425" spcFirstLastPara="1" rIns="91425" wrap="square" tIns="45700">
            <a:normAutofit/>
          </a:bodyPr>
          <a:lstStyle/>
          <a:p>
            <a:pPr indent="-260350" lvl="0" marL="285750" rtl="0" algn="l">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"Python is a type of programming language that is executed by an interpreter. This means that when a programmer writes a Python program, it is not translated into machine code (like it would be with a compiled language) but instead is executed line by line by the interpreter.</a:t>
            </a:r>
            <a:endParaRPr sz="2000">
              <a:latin typeface="Arial"/>
              <a:ea typeface="Arial"/>
              <a:cs typeface="Arial"/>
              <a:sym typeface="Arial"/>
            </a:endParaRPr>
          </a:p>
          <a:p>
            <a:pPr indent="-260350" lvl="0" marL="285750" rtl="0" algn="l">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A programmer can start the interpreter by running the command 'python' in the command prompt. Once the interpreter is running, it will show a "&gt;&gt;&gt; " prompt, this means the interpreter is ready to accept commands.</a:t>
            </a:r>
            <a:endParaRPr sz="2000">
              <a:latin typeface="Arial"/>
              <a:ea typeface="Arial"/>
              <a:cs typeface="Arial"/>
              <a:sym typeface="Arial"/>
            </a:endParaRPr>
          </a:p>
          <a:p>
            <a:pPr indent="-260350" lvl="0" marL="285750" rtl="0" algn="l">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To run a program, the programmer types the code, for example, "print("Hello World")" and press enter. The interpreter will then execute the code immediately and the output will be displayed on the screen if there is any."</a:t>
            </a:r>
            <a:endParaRPr sz="2000">
              <a:solidFill>
                <a:schemeClr val="dk1"/>
              </a:solidFill>
              <a:latin typeface="Arial"/>
              <a:ea typeface="Arial"/>
              <a:cs typeface="Arial"/>
              <a:sym typeface="Arial"/>
            </a:endParaRPr>
          </a:p>
        </p:txBody>
      </p:sp>
      <p:sp>
        <p:nvSpPr>
          <p:cNvPr id="462" name="Google Shape;462;g1fa8059a7e5_17_0"/>
          <p:cNvSpPr/>
          <p:nvPr/>
        </p:nvSpPr>
        <p:spPr>
          <a:xfrm>
            <a:off x="312000" y="5437683"/>
            <a:ext cx="11568000" cy="130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programmer# python</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print("Hello World")</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Hello World</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fa8059a7e5_17_7"/>
          <p:cNvSpPr txBox="1"/>
          <p:nvPr>
            <p:ph type="title"/>
          </p:nvPr>
        </p:nvSpPr>
        <p:spPr>
          <a:xfrm>
            <a:off x="73450" y="1074150"/>
            <a:ext cx="10447800" cy="760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000"/>
              <a:buFont typeface="Algerian"/>
              <a:buNone/>
            </a:pPr>
            <a:r>
              <a:rPr lang="en-US" sz="3200">
                <a:latin typeface="Russo One"/>
                <a:ea typeface="Russo One"/>
                <a:cs typeface="Russo One"/>
                <a:sym typeface="Russo One"/>
              </a:rPr>
              <a:t>INTERPRETED PYTHON VERSUS INTERACTIVE PYTHON CONTD..</a:t>
            </a:r>
            <a:endParaRPr sz="32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a:p>
        </p:txBody>
      </p:sp>
      <p:sp>
        <p:nvSpPr>
          <p:cNvPr id="468" name="Google Shape;468;g1fa8059a7e5_17_7"/>
          <p:cNvSpPr txBox="1"/>
          <p:nvPr>
            <p:ph idx="1" type="body"/>
          </p:nvPr>
        </p:nvSpPr>
        <p:spPr>
          <a:xfrm>
            <a:off x="-635" y="2068195"/>
            <a:ext cx="11982450" cy="4699000"/>
          </a:xfrm>
          <a:prstGeom prst="rect">
            <a:avLst/>
          </a:prstGeom>
          <a:noFill/>
          <a:ln>
            <a:noFill/>
          </a:ln>
        </p:spPr>
        <p:txBody>
          <a:bodyPr anchorCtr="0" anchor="t" bIns="45700" lIns="91425" spcFirstLastPara="1" rIns="91425" wrap="square" tIns="45700">
            <a:normAutofit/>
          </a:bodyPr>
          <a:lstStyle/>
          <a:p>
            <a:pPr indent="-271780" lvl="0" marL="28575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"This chapter will use the interactive feature of the Python interpreter to help understand how the language works. When you see the "&gt;&gt;&gt; " prompt in the examples, it means the interpreter is being used. </a:t>
            </a:r>
            <a:endParaRPr sz="2000">
              <a:latin typeface="Arial"/>
              <a:ea typeface="Arial"/>
              <a:cs typeface="Arial"/>
              <a:sym typeface="Arial"/>
            </a:endParaRPr>
          </a:p>
          <a:p>
            <a:pPr indent="-271780" lvl="0" marL="28575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As we go through the examples in the following chapters, we will be creating small parts of code called methods or functions. We will then show how to put these methods together to make a complete program. </a:t>
            </a:r>
            <a:endParaRPr sz="2000">
              <a:latin typeface="Arial"/>
              <a:ea typeface="Arial"/>
              <a:cs typeface="Arial"/>
              <a:sym typeface="Arial"/>
            </a:endParaRPr>
          </a:p>
          <a:p>
            <a:pPr indent="-271780" lvl="0" marL="28575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It's important to remember that if you try to run a script that only has the methods defined and not a way to call them, it won't work. </a:t>
            </a:r>
            <a:endParaRPr sz="2000">
              <a:latin typeface="Arial"/>
              <a:ea typeface="Arial"/>
              <a:cs typeface="Arial"/>
              <a:sym typeface="Arial"/>
            </a:endParaRPr>
          </a:p>
          <a:p>
            <a:pPr indent="-271780" lvl="0" marL="28575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A completed script will have a main() function defined. Before we start writing our first program, we will also show some important parts of the Python standard library."</a:t>
            </a:r>
            <a:endParaRPr sz="20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8"/>
          <p:cNvSpPr txBox="1"/>
          <p:nvPr>
            <p:ph type="title"/>
          </p:nvPr>
        </p:nvSpPr>
        <p:spPr>
          <a:xfrm>
            <a:off x="102221" y="794153"/>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en-US" sz="3200">
                <a:latin typeface="Russo One"/>
                <a:ea typeface="Russo One"/>
                <a:cs typeface="Russo One"/>
                <a:sym typeface="Russo One"/>
              </a:rPr>
              <a:t>VARIABLES</a:t>
            </a:r>
            <a:endParaRPr sz="3200">
              <a:latin typeface="Russo One"/>
              <a:ea typeface="Russo One"/>
              <a:cs typeface="Russo One"/>
              <a:sym typeface="Russo One"/>
            </a:endParaRPr>
          </a:p>
        </p:txBody>
      </p:sp>
      <p:sp>
        <p:nvSpPr>
          <p:cNvPr id="474" name="Google Shape;474;p18"/>
          <p:cNvSpPr txBox="1"/>
          <p:nvPr>
            <p:ph idx="1" type="body"/>
          </p:nvPr>
        </p:nvSpPr>
        <p:spPr>
          <a:xfrm>
            <a:off x="102235" y="2085340"/>
            <a:ext cx="11747400" cy="4642500"/>
          </a:xfrm>
          <a:prstGeom prst="rect">
            <a:avLst/>
          </a:prstGeom>
          <a:noFill/>
          <a:ln>
            <a:noFill/>
          </a:ln>
        </p:spPr>
        <p:txBody>
          <a:bodyPr anchorCtr="0" anchor="t" bIns="45700" lIns="91425" spcFirstLastPara="1" rIns="91425" wrap="square" tIns="45700">
            <a:noAutofit/>
          </a:bodyPr>
          <a:lstStyle/>
          <a:p>
            <a:pPr indent="-355600" lvl="0" marL="457200" rtl="0" algn="l">
              <a:lnSpc>
                <a:spcPct val="9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Python, a variable points to data stored in a memory location. This memory location can store different values such as integers, real numbers, Booleans, strings, or more complex data such as lists or dictionaries. </a:t>
            </a:r>
            <a:endParaRPr sz="2000">
              <a:solidFill>
                <a:schemeClr val="dk1"/>
              </a:solidFill>
              <a:latin typeface="Arial"/>
              <a:ea typeface="Arial"/>
              <a:cs typeface="Arial"/>
              <a:sym typeface="Arial"/>
            </a:endParaRPr>
          </a:p>
          <a:p>
            <a:pPr indent="-355600" lvl="0" marL="457200" rtl="0" algn="l">
              <a:lnSpc>
                <a:spcPct val="9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the following code, we define a variable x that stores an integer and y that stores a string.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457200" rtl="0" algn="l">
              <a:lnSpc>
                <a:spcPct val="95000"/>
              </a:lnSpc>
              <a:spcBef>
                <a:spcPts val="0"/>
              </a:spcBef>
              <a:spcAft>
                <a:spcPts val="0"/>
              </a:spcAft>
              <a:buClr>
                <a:schemeClr val="dk1"/>
              </a:buClr>
              <a:buSzPts val="852"/>
              <a:buFont typeface="Arial"/>
              <a:buNone/>
            </a:pPr>
            <a:r>
              <a:rPr lang="en-US" sz="2000">
                <a:solidFill>
                  <a:schemeClr val="dk1"/>
                </a:solidFill>
                <a:latin typeface="Arial"/>
                <a:ea typeface="Arial"/>
                <a:cs typeface="Arial"/>
                <a:sym typeface="Arial"/>
              </a:rPr>
              <a:t>To combine the two variables together into one string, we must explicitly cast the port as a string using the str() function.</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lt1"/>
              </a:buClr>
              <a:buSzPts val="1860"/>
              <a:buNone/>
            </a:pPr>
            <a:r>
              <a:t/>
            </a:r>
            <a:endParaRPr sz="2000">
              <a:solidFill>
                <a:schemeClr val="dk1"/>
              </a:solidFill>
              <a:latin typeface="Arial"/>
              <a:ea typeface="Arial"/>
              <a:cs typeface="Arial"/>
              <a:sym typeface="Arial"/>
            </a:endParaRPr>
          </a:p>
          <a:p>
            <a:pPr indent="0" lvl="0" marL="0" rtl="0" algn="l">
              <a:lnSpc>
                <a:spcPct val="95000"/>
              </a:lnSpc>
              <a:spcBef>
                <a:spcPts val="1000"/>
              </a:spcBef>
              <a:spcAft>
                <a:spcPts val="0"/>
              </a:spcAft>
              <a:buClr>
                <a:schemeClr val="dk1"/>
              </a:buClr>
              <a:buSzPts val="3410"/>
              <a:buNone/>
            </a:pPr>
            <a:r>
              <a:t/>
            </a:r>
            <a:endParaRPr sz="2000">
              <a:solidFill>
                <a:schemeClr val="dk1"/>
              </a:solidFill>
              <a:latin typeface="Arial"/>
              <a:ea typeface="Arial"/>
              <a:cs typeface="Arial"/>
              <a:sym typeface="Arial"/>
            </a:endParaRPr>
          </a:p>
        </p:txBody>
      </p:sp>
      <p:sp>
        <p:nvSpPr>
          <p:cNvPr id="475" name="Google Shape;475;p18"/>
          <p:cNvSpPr/>
          <p:nvPr/>
        </p:nvSpPr>
        <p:spPr>
          <a:xfrm>
            <a:off x="564200" y="3369850"/>
            <a:ext cx="10671900" cy="190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&gt;&gt;&gt;x = 5</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&gt;&gt;&gt;y = "Python"</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&gt;&gt;&gt;print(x)</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5</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Python</a:t>
            </a:r>
            <a:endParaRPr b="0" i="0" sz="1600" u="none" cap="none" strike="noStrike">
              <a:solidFill>
                <a:schemeClr val="lt1"/>
              </a:solidFill>
              <a:latin typeface="Courier New"/>
              <a:ea typeface="Courier New"/>
              <a:cs typeface="Courier New"/>
              <a:sym typeface="Courier New"/>
            </a:endParaRPr>
          </a:p>
        </p:txBody>
      </p:sp>
      <p:sp>
        <p:nvSpPr>
          <p:cNvPr id="476" name="Google Shape;476;p18"/>
          <p:cNvSpPr/>
          <p:nvPr/>
        </p:nvSpPr>
        <p:spPr>
          <a:xfrm>
            <a:off x="564200" y="5920050"/>
            <a:ext cx="10671900" cy="735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2743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&gt;&gt;&gt;print(str(x) + 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5Python</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9"/>
          <p:cNvSpPr txBox="1"/>
          <p:nvPr>
            <p:ph type="title"/>
          </p:nvPr>
        </p:nvSpPr>
        <p:spPr>
          <a:xfrm>
            <a:off x="74771" y="9307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sz="3200">
                <a:latin typeface="Russo One"/>
                <a:ea typeface="Russo One"/>
                <a:cs typeface="Russo One"/>
                <a:sym typeface="Russo One"/>
              </a:rPr>
              <a:t> VARIABLES CONTD..</a:t>
            </a:r>
            <a:endParaRPr sz="32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a:p>
        </p:txBody>
      </p:sp>
      <p:sp>
        <p:nvSpPr>
          <p:cNvPr id="482" name="Google Shape;482;p19"/>
          <p:cNvSpPr txBox="1"/>
          <p:nvPr>
            <p:ph idx="1" type="body"/>
          </p:nvPr>
        </p:nvSpPr>
        <p:spPr>
          <a:xfrm>
            <a:off x="224155" y="2011680"/>
            <a:ext cx="11560200" cy="4744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Python reserves memory space for variables when the programmer declares them. The programmer does not have to explicitly declare the type of variable; rather, the Python interpreter decides the type of the variable and how much space in the memory to reserve. </a:t>
            </a:r>
            <a:endParaRPr sz="2000">
              <a:solidFill>
                <a:schemeClr val="dk1"/>
              </a:solidFill>
              <a:latin typeface="Arial"/>
              <a:ea typeface="Arial"/>
              <a:cs typeface="Arial"/>
              <a:sym typeface="Arial"/>
            </a:endParaRPr>
          </a:p>
          <a:p>
            <a:pPr indent="-355600" lvl="0" marL="45720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Considering the following example, we declare a string, an integer, a list, and a Boolean, and the interpreter correctly automatically types each variable.</a:t>
            </a:r>
            <a:endParaRPr sz="20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2000">
              <a:solidFill>
                <a:schemeClr val="dk1"/>
              </a:solidFill>
              <a:latin typeface="Arial"/>
              <a:ea typeface="Arial"/>
              <a:cs typeface="Arial"/>
              <a:sym typeface="Arial"/>
            </a:endParaRPr>
          </a:p>
        </p:txBody>
      </p:sp>
      <p:sp>
        <p:nvSpPr>
          <p:cNvPr id="483" name="Google Shape;483;p19"/>
          <p:cNvSpPr/>
          <p:nvPr/>
        </p:nvSpPr>
        <p:spPr>
          <a:xfrm>
            <a:off x="575700" y="3680000"/>
            <a:ext cx="10878600" cy="3075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y= "Python"                          # A string</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type (y)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&lt;class 'str'&gt;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x= 5                                 # A integer</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type(x)</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&lt;class 'int'&gt;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numList=[21,22,80,110]             	# A list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type(numList)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&lt;class 'list'&gt;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z = True                             # A boolean</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&gt;&gt;&gt;type(z)</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&lt;class 'bool'&gt;</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0"/>
          <p:cNvSpPr txBox="1"/>
          <p:nvPr>
            <p:ph type="title"/>
          </p:nvPr>
        </p:nvSpPr>
        <p:spPr>
          <a:xfrm>
            <a:off x="98196" y="8432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6600"/>
              <a:buFont typeface="Algerian"/>
              <a:buNone/>
            </a:pPr>
            <a:r>
              <a:rPr lang="en-US" sz="3200">
                <a:latin typeface="Russo One"/>
                <a:ea typeface="Russo One"/>
                <a:cs typeface="Russo One"/>
                <a:sym typeface="Russo One"/>
              </a:rPr>
              <a:t>STRINGS</a:t>
            </a:r>
            <a:endParaRPr sz="3200">
              <a:latin typeface="Russo One"/>
              <a:ea typeface="Russo One"/>
              <a:cs typeface="Russo One"/>
              <a:sym typeface="Russo One"/>
            </a:endParaRPr>
          </a:p>
        </p:txBody>
      </p:sp>
      <p:sp>
        <p:nvSpPr>
          <p:cNvPr id="489" name="Google Shape;489;p20"/>
          <p:cNvSpPr txBox="1"/>
          <p:nvPr>
            <p:ph idx="1" type="body"/>
          </p:nvPr>
        </p:nvSpPr>
        <p:spPr>
          <a:xfrm>
            <a:off x="140335" y="2038985"/>
            <a:ext cx="11774805" cy="474345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SzPts val="2000"/>
              <a:buChar char="➢"/>
            </a:pPr>
            <a:r>
              <a:rPr lang="en-US" sz="2000">
                <a:solidFill>
                  <a:schemeClr val="dk1"/>
                </a:solidFill>
                <a:latin typeface="Arial"/>
                <a:ea typeface="Arial"/>
                <a:cs typeface="Arial"/>
                <a:sym typeface="Arial"/>
              </a:rPr>
              <a:t>The Python string module provides a very robust series of methods for strings. Read the Python documentation at </a:t>
            </a:r>
            <a:r>
              <a:rPr lang="en-US" sz="2000" u="sng">
                <a:solidFill>
                  <a:schemeClr val="hlink"/>
                </a:solidFill>
                <a:latin typeface="Arial"/>
                <a:ea typeface="Arial"/>
                <a:cs typeface="Arial"/>
                <a:sym typeface="Arial"/>
                <a:hlinkClick r:id="rId3"/>
              </a:rPr>
              <a:t>http://docs.python.org/library/string.html</a:t>
            </a:r>
            <a:r>
              <a:rPr lang="en-US" sz="2000">
                <a:solidFill>
                  <a:schemeClr val="dk1"/>
                </a:solidFill>
                <a:latin typeface="Arial"/>
                <a:ea typeface="Arial"/>
                <a:cs typeface="Arial"/>
                <a:sym typeface="Arial"/>
              </a:rPr>
              <a:t>  for the entire list of available methods. Let's examine a few useful methods.</a:t>
            </a:r>
            <a:endParaRPr sz="2000">
              <a:solidFill>
                <a:schemeClr val="dk1"/>
              </a:solidFill>
              <a:latin typeface="Arial"/>
              <a:ea typeface="Arial"/>
              <a:cs typeface="Arial"/>
              <a:sym typeface="Aria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Consider the use of the following methods: upper(), lower(), replace(), and find(). </a:t>
            </a:r>
            <a:endParaRPr sz="2000">
              <a:solidFill>
                <a:schemeClr val="dk1"/>
              </a:solidFill>
              <a:latin typeface="Arial"/>
              <a:ea typeface="Arial"/>
              <a:cs typeface="Arial"/>
              <a:sym typeface="Aria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Upper() converts a string to its uppercase variant. Lower() converts a string to its lowercase variant. Replace(old,new) replaces the old occurrence of the substring old with the substring new. Find() reports the offset where the first occurrence of the substring occurs.</a:t>
            </a:r>
            <a:endParaRPr sz="20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666"/>
              <a:buNone/>
            </a:pPr>
            <a:r>
              <a:t/>
            </a:r>
            <a:endParaRPr sz="1800">
              <a:solidFill>
                <a:schemeClr val="dk1"/>
              </a:solidFill>
              <a:latin typeface="Georgia"/>
              <a:ea typeface="Georgia"/>
              <a:cs typeface="Georgia"/>
              <a:sym typeface="Georgia"/>
            </a:endParaRPr>
          </a:p>
        </p:txBody>
      </p:sp>
      <p:sp>
        <p:nvSpPr>
          <p:cNvPr id="490" name="Google Shape;490;p20"/>
          <p:cNvSpPr/>
          <p:nvPr/>
        </p:nvSpPr>
        <p:spPr>
          <a:xfrm>
            <a:off x="483825" y="4082050"/>
            <a:ext cx="11177400" cy="261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banner = "FreeFloat FTP Server"</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print(banner.upper())</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FREEFLOAT FTP SERVER </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print(banner.lower())</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freefloat ftp server</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print(banner.replace('FreeFloat', 'Ability'))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Ability FTP Server</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print(banner.find('FTP'))</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fa8059a7e5_22_0"/>
          <p:cNvSpPr txBox="1"/>
          <p:nvPr>
            <p:ph type="title"/>
          </p:nvPr>
        </p:nvSpPr>
        <p:spPr>
          <a:xfrm>
            <a:off x="58346" y="83507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BD3"/>
              </a:buClr>
              <a:buSzPts val="7200"/>
              <a:buFont typeface="Algerian"/>
              <a:buNone/>
            </a:pPr>
            <a:r>
              <a:rPr lang="en-US" sz="3200">
                <a:latin typeface="Russo One"/>
                <a:ea typeface="Russo One"/>
                <a:cs typeface="Russo One"/>
                <a:sym typeface="Russo One"/>
              </a:rPr>
              <a:t>LISTS</a:t>
            </a:r>
            <a:endParaRPr sz="3200">
              <a:latin typeface="Russo One"/>
              <a:ea typeface="Russo One"/>
              <a:cs typeface="Russo One"/>
              <a:sym typeface="Russo One"/>
            </a:endParaRPr>
          </a:p>
        </p:txBody>
      </p:sp>
      <p:sp>
        <p:nvSpPr>
          <p:cNvPr id="496" name="Google Shape;496;g1fa8059a7e5_22_0"/>
          <p:cNvSpPr txBox="1"/>
          <p:nvPr>
            <p:ph idx="1" type="body"/>
          </p:nvPr>
        </p:nvSpPr>
        <p:spPr>
          <a:xfrm>
            <a:off x="172720" y="2124075"/>
            <a:ext cx="11936095" cy="4673600"/>
          </a:xfrm>
          <a:prstGeom prst="rect">
            <a:avLst/>
          </a:prstGeom>
          <a:noFill/>
          <a:ln>
            <a:noFill/>
          </a:ln>
        </p:spPr>
        <p:txBody>
          <a:bodyPr anchorCtr="0" anchor="t" bIns="45700" lIns="91425" spcFirstLastPara="1" rIns="91425" wrap="square" tIns="45700">
            <a:normAutofit/>
          </a:bodyPr>
          <a:lstStyle/>
          <a:p>
            <a:pPr indent="-260350" lvl="0" marL="285750" rtl="0" algn="just">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In Python, the list is a data structure that allows you to store a collection of items. </a:t>
            </a:r>
            <a:endParaRPr sz="2000">
              <a:latin typeface="Arial"/>
              <a:ea typeface="Arial"/>
              <a:cs typeface="Arial"/>
              <a:sym typeface="Arial"/>
            </a:endParaRPr>
          </a:p>
          <a:p>
            <a:pPr indent="-260350" lvl="0" marL="285750" rtl="0" algn="just">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You can create lists of any data types and Python has built-in methods that allow you to perform various actions on them like adding, inserting, removing, popping, finding the position of an item, counting the number of items, sorting, and reversing the order of items. </a:t>
            </a:r>
            <a:endParaRPr sz="2000">
              <a:latin typeface="Arial"/>
              <a:ea typeface="Arial"/>
              <a:cs typeface="Arial"/>
              <a:sym typeface="Arial"/>
            </a:endParaRPr>
          </a:p>
          <a:p>
            <a:pPr indent="-260350" lvl="0" marL="285750" rtl="0" algn="just">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For example, you can create a list by adding items using the "append()" method, print the items, and then sort them before printing again. </a:t>
            </a:r>
            <a:endParaRPr sz="2000">
              <a:latin typeface="Arial"/>
              <a:ea typeface="Arial"/>
              <a:cs typeface="Arial"/>
              <a:sym typeface="Arial"/>
            </a:endParaRPr>
          </a:p>
          <a:p>
            <a:pPr indent="-260350" lvl="0" marL="285750" rtl="0" algn="just">
              <a:lnSpc>
                <a:spcPct val="115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You can also find the position of a specific item in the list(example: 80) and remove a specific item (example: 443) from the list.</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e8bc9b6f3f_5_5"/>
          <p:cNvSpPr txBox="1"/>
          <p:nvPr>
            <p:ph type="title"/>
          </p:nvPr>
        </p:nvSpPr>
        <p:spPr>
          <a:xfrm>
            <a:off x="-4" y="7440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sz="3200">
                <a:latin typeface="Russo One"/>
                <a:ea typeface="Russo One"/>
                <a:cs typeface="Russo One"/>
                <a:sym typeface="Russo One"/>
              </a:rPr>
              <a:t> INTRODUCTION OF PYTHON PROGRAMMING</a:t>
            </a:r>
            <a:endParaRPr sz="3200">
              <a:latin typeface="Russo One"/>
              <a:ea typeface="Russo One"/>
              <a:cs typeface="Russo One"/>
              <a:sym typeface="Russo One"/>
            </a:endParaRPr>
          </a:p>
        </p:txBody>
      </p:sp>
      <p:sp>
        <p:nvSpPr>
          <p:cNvPr id="387" name="Google Shape;387;g1e8bc9b6f3f_5_5"/>
          <p:cNvSpPr txBox="1"/>
          <p:nvPr>
            <p:ph idx="1" type="body"/>
          </p:nvPr>
        </p:nvSpPr>
        <p:spPr>
          <a:xfrm>
            <a:off x="625210" y="2270825"/>
            <a:ext cx="9613800" cy="3646800"/>
          </a:xfrm>
          <a:prstGeom prst="rect">
            <a:avLst/>
          </a:prstGeom>
          <a:noFill/>
          <a:ln>
            <a:noFill/>
          </a:ln>
        </p:spPr>
        <p:txBody>
          <a:bodyPr anchorCtr="0" anchor="t" bIns="45700" lIns="91425" spcFirstLastPara="1" rIns="91425" wrap="square" tIns="45700">
            <a:noAutofit/>
          </a:bodyPr>
          <a:lstStyle/>
          <a:p>
            <a:pPr indent="-285750" lvl="0" marL="28575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"If you haven't used Python before, this chapter will provide you with information about the language, including variables, data types, functions, repeating actions, making choices in code, and working with pre-made chunks of code called modules. </a:t>
            </a:r>
            <a:endParaRPr sz="2000">
              <a:latin typeface="Arial"/>
              <a:ea typeface="Arial"/>
              <a:cs typeface="Arial"/>
              <a:sym typeface="Arial"/>
            </a:endParaRPr>
          </a:p>
          <a:p>
            <a:pPr indent="-285750" lvl="0" marL="28575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It will guide you step by step through writing some simple programs. After the first chapter, the further chapters can be read in any order, depending on what interests you."</a:t>
            </a:r>
            <a:endParaRPr sz="20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2"/>
          <p:cNvSpPr txBox="1"/>
          <p:nvPr>
            <p:ph type="title"/>
          </p:nvPr>
        </p:nvSpPr>
        <p:spPr>
          <a:xfrm>
            <a:off x="-4" y="7941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BD3"/>
              </a:buClr>
              <a:buSzPts val="7200"/>
              <a:buFont typeface="Algerian"/>
              <a:buNone/>
            </a:pPr>
            <a:r>
              <a:rPr lang="en-US" sz="3200">
                <a:latin typeface="Russo One"/>
                <a:ea typeface="Russo One"/>
                <a:cs typeface="Russo One"/>
                <a:sym typeface="Russo One"/>
              </a:rPr>
              <a:t>LISTS CONTD..</a:t>
            </a:r>
            <a:endParaRPr/>
          </a:p>
        </p:txBody>
      </p:sp>
      <p:sp>
        <p:nvSpPr>
          <p:cNvPr id="502" name="Google Shape;502;p22"/>
          <p:cNvSpPr/>
          <p:nvPr/>
        </p:nvSpPr>
        <p:spPr>
          <a:xfrm>
            <a:off x="403425" y="2033400"/>
            <a:ext cx="11004900" cy="482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&gt;&gt;&gt;portList = []</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&gt;&gt;&gt;portList.append(21)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&gt;&gt;&gt;portList.append(80)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&gt;&gt;&gt;portList.append(443)</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&gt;&gt;&gt;portList.append(25)</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&gt;&gt;&gt;print(portList)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[21, 80, 443, 25]</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&gt;&gt;&gt;portList.sort()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&gt;&gt;&gt;print(portList)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[21, 25, 80, 443]</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pos = portList.index(80) </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 There are "+str(pos)+" ports to scan before 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 There are 2 ports to scan before 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&gt;&gt;&gt;portList.remove(443)</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&gt;&gt;&gt;print(portlist)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[21, 25, 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&gt;&gt;&gt;cnt = len(portList)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 "[+] Scanning "+str(cnt)+" Total Ports.")</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 Scanning 3 Total Ports.</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fa8059a7e5_28_0"/>
          <p:cNvSpPr txBox="1"/>
          <p:nvPr>
            <p:ph type="title"/>
          </p:nvPr>
        </p:nvSpPr>
        <p:spPr>
          <a:xfrm>
            <a:off x="213360" y="824230"/>
            <a:ext cx="10193020" cy="10807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AEE00"/>
              </a:buClr>
              <a:buSzPts val="6000"/>
              <a:buFont typeface="Algerian"/>
              <a:buNone/>
            </a:pPr>
            <a:r>
              <a:rPr lang="en-US" sz="3200">
                <a:latin typeface="Russo One"/>
                <a:ea typeface="Russo One"/>
                <a:cs typeface="Russo One"/>
                <a:sym typeface="Russo One"/>
              </a:rPr>
              <a:t>DICTIONARIES</a:t>
            </a:r>
            <a:endParaRPr sz="3200">
              <a:latin typeface="Russo One"/>
              <a:ea typeface="Russo One"/>
              <a:cs typeface="Russo One"/>
              <a:sym typeface="Russo One"/>
            </a:endParaRPr>
          </a:p>
        </p:txBody>
      </p:sp>
      <p:sp>
        <p:nvSpPr>
          <p:cNvPr id="508" name="Google Shape;508;g1fa8059a7e5_28_0"/>
          <p:cNvSpPr txBox="1"/>
          <p:nvPr>
            <p:ph idx="1" type="body"/>
          </p:nvPr>
        </p:nvSpPr>
        <p:spPr>
          <a:xfrm>
            <a:off x="213360" y="2114550"/>
            <a:ext cx="11743055" cy="4672965"/>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1800"/>
              <a:buFont typeface="Noto Sans Symbols"/>
              <a:buNone/>
            </a:pPr>
            <a:r>
              <a:t/>
            </a:r>
            <a:endParaRPr sz="2000">
              <a:solidFill>
                <a:schemeClr val="dk1"/>
              </a:solidFill>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"Python has a data structure called dictionary that works like a map and allows you to store key-value pairs. The key is a unique identifier that you can use to retrieve the corresponding value. </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For example, in the context of a vulnerability scanner, it might be useful to have a dictionary that maps common service names to their respective TCP ports. So, you can create a dictionary with key-value pairs such as 'ftp':21 and 'ssh':22. </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Then, you can use the key 'ftp' to retrieve the value 21. To create a dictionary, you use curly braces {} and separate each key-value pair with a colon. You can also use the .keys() method to get a list of all the keys in the dictionary, and the .items() method to get a list of all the key-value pairs. </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You can also check if a specific key exists in the dictionary or not, and you can use the key to retrieve the corresponding value. "</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5"/>
          <p:cNvSpPr txBox="1"/>
          <p:nvPr>
            <p:ph type="title"/>
          </p:nvPr>
        </p:nvSpPr>
        <p:spPr>
          <a:xfrm>
            <a:off x="-4" y="10069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AEE00"/>
              </a:buClr>
              <a:buSzPts val="6000"/>
              <a:buFont typeface="Algerian"/>
              <a:buNone/>
            </a:pPr>
            <a:r>
              <a:rPr lang="en-US" sz="3200">
                <a:latin typeface="Russo One"/>
                <a:ea typeface="Russo One"/>
                <a:cs typeface="Russo One"/>
                <a:sym typeface="Russo One"/>
              </a:rPr>
              <a:t>DICTIONARIES CONTD..</a:t>
            </a:r>
            <a:endParaRPr sz="32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a:p>
        </p:txBody>
      </p:sp>
      <p:sp>
        <p:nvSpPr>
          <p:cNvPr id="514" name="Google Shape;514;p25"/>
          <p:cNvSpPr/>
          <p:nvPr/>
        </p:nvSpPr>
        <p:spPr>
          <a:xfrm>
            <a:off x="265550" y="2198125"/>
            <a:ext cx="11521800" cy="4491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&gt;&gt;&gt;services = {'ftp':21, 'ssh':22, 'smtp':25, 'http':80}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&gt;&gt;&gt;services.keys()</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dict_keys(['ftp', 'ssh', 'smtp', 'http'])</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&gt;&gt;&gt;services.items()</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dict_items([('ftp', 21), ('ssh', 22), ('smtp', 25), ('http', 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&gt;&gt;&gt;services['ftp']</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21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&gt;&gt;&gt;print("[+] Found vuln with FTP on port "+str(services['ftp']))</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 Found vuln with FTP on port 21</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1fa8059a7e5_33_0"/>
          <p:cNvSpPr txBox="1"/>
          <p:nvPr>
            <p:ph type="title"/>
          </p:nvPr>
        </p:nvSpPr>
        <p:spPr>
          <a:xfrm>
            <a:off x="102221" y="84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30000"/>
              </a:buClr>
              <a:buSzPts val="7200"/>
              <a:buFont typeface="Algerian"/>
              <a:buNone/>
            </a:pPr>
            <a:r>
              <a:rPr lang="en-US" sz="3500">
                <a:latin typeface="Russo One"/>
                <a:ea typeface="Russo One"/>
                <a:cs typeface="Russo One"/>
                <a:sym typeface="Russo One"/>
              </a:rPr>
              <a:t>NETWORKING </a:t>
            </a:r>
            <a:endParaRPr sz="3500">
              <a:latin typeface="Russo One"/>
              <a:ea typeface="Russo One"/>
              <a:cs typeface="Russo One"/>
              <a:sym typeface="Russo One"/>
            </a:endParaRPr>
          </a:p>
        </p:txBody>
      </p:sp>
      <p:sp>
        <p:nvSpPr>
          <p:cNvPr id="520" name="Google Shape;520;g1fa8059a7e5_33_0"/>
          <p:cNvSpPr txBox="1"/>
          <p:nvPr>
            <p:ph idx="1" type="body"/>
          </p:nvPr>
        </p:nvSpPr>
        <p:spPr>
          <a:xfrm>
            <a:off x="102235" y="2093595"/>
            <a:ext cx="11794500" cy="468300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"The socket module in Python allows you to create network connections and send or receive data over the internet. </a:t>
            </a:r>
            <a:endParaRPr sz="2000">
              <a:latin typeface="Arial"/>
              <a:ea typeface="Arial"/>
              <a:cs typeface="Arial"/>
              <a:sym typeface="Arial"/>
            </a:endParaRPr>
          </a:p>
          <a:p>
            <a:pPr indent="-285750" lvl="0" marL="285750" rtl="0" algn="just">
              <a:lnSpc>
                <a:spcPct val="100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For example, you can use the socket module to write a script that connects to a specific IP address and port, and retrieves information (like a banner) from the server. </a:t>
            </a:r>
            <a:endParaRPr sz="2000">
              <a:latin typeface="Arial"/>
              <a:ea typeface="Arial"/>
              <a:cs typeface="Arial"/>
              <a:sym typeface="Arial"/>
            </a:endParaRPr>
          </a:p>
        </p:txBody>
      </p:sp>
      <p:sp>
        <p:nvSpPr>
          <p:cNvPr id="521" name="Google Shape;521;g1fa8059a7e5_33_0"/>
          <p:cNvSpPr/>
          <p:nvPr/>
        </p:nvSpPr>
        <p:spPr>
          <a:xfrm>
            <a:off x="337200" y="4527450"/>
            <a:ext cx="11177400" cy="20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&gt;&gt;&gt;import socket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&gt;&gt;&gt;socket.setdefaulttimeout(2)</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&gt;&gt;&gt;s = socket.socket()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s.connect(("192.168.95.148",21))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ans = s.recv(1024)</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print ans</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220 FreeFloat Ftp Server (Version 1.00).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1fa8059a7e5_33_7"/>
          <p:cNvSpPr txBox="1"/>
          <p:nvPr>
            <p:ph type="title"/>
          </p:nvPr>
        </p:nvSpPr>
        <p:spPr>
          <a:xfrm>
            <a:off x="102221" y="84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E30000"/>
              </a:buClr>
              <a:buSzPts val="7200"/>
              <a:buFont typeface="Algerian"/>
              <a:buNone/>
            </a:pPr>
            <a:r>
              <a:rPr lang="en-US" sz="3500">
                <a:latin typeface="Russo One"/>
                <a:ea typeface="Russo One"/>
                <a:cs typeface="Russo One"/>
                <a:sym typeface="Russo One"/>
              </a:rPr>
              <a:t>NETWORKING </a:t>
            </a:r>
            <a:endParaRPr sz="3500">
              <a:latin typeface="Russo One"/>
              <a:ea typeface="Russo One"/>
              <a:cs typeface="Russo One"/>
              <a:sym typeface="Russo One"/>
            </a:endParaRPr>
          </a:p>
        </p:txBody>
      </p:sp>
      <p:sp>
        <p:nvSpPr>
          <p:cNvPr id="527" name="Google Shape;527;g1fa8059a7e5_33_7"/>
          <p:cNvSpPr txBox="1"/>
          <p:nvPr>
            <p:ph idx="1" type="body"/>
          </p:nvPr>
        </p:nvSpPr>
        <p:spPr>
          <a:xfrm>
            <a:off x="102235" y="2093595"/>
            <a:ext cx="11794500" cy="468300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To use the socket module, you need to import it first. Then you create a new variable using the socket class, you use the connect() method to make a connection to the IP address and port you want to connect to. </a:t>
            </a:r>
            <a:endParaRPr sz="2000">
              <a:latin typeface="Arial"/>
              <a:ea typeface="Arial"/>
              <a:cs typeface="Arial"/>
              <a:sym typeface="Arial"/>
            </a:endParaRPr>
          </a:p>
          <a:p>
            <a:pPr indent="-285750" lvl="0" marL="285750" rtl="0" algn="just">
              <a:lnSpc>
                <a:spcPct val="100000"/>
              </a:lnSpc>
              <a:spcBef>
                <a:spcPts val="0"/>
              </a:spcBef>
              <a:spcAft>
                <a:spcPts val="0"/>
              </a:spcAft>
              <a:buClr>
                <a:schemeClr val="lt1"/>
              </a:buClr>
              <a:buSzPts val="2000"/>
              <a:buChar char="⮚"/>
            </a:pPr>
            <a:r>
              <a:rPr lang="en-US" sz="2000">
                <a:solidFill>
                  <a:schemeClr val="dk1"/>
                </a:solidFill>
                <a:latin typeface="Arial"/>
                <a:ea typeface="Arial"/>
                <a:cs typeface="Arial"/>
                <a:sym typeface="Arial"/>
              </a:rPr>
              <a:t>Once the connection is established, you can use the recv(1024) method to read the next 1024 bytes of data from the server, and store it in a variable. You can then print the data retrieved from the server.</a:t>
            </a:r>
            <a:endParaRPr sz="2000">
              <a:solidFill>
                <a:schemeClr val="dk1"/>
              </a:solidFill>
              <a:latin typeface="Arial"/>
              <a:ea typeface="Arial"/>
              <a:cs typeface="Arial"/>
              <a:sym typeface="Arial"/>
            </a:endParaRPr>
          </a:p>
        </p:txBody>
      </p:sp>
      <p:sp>
        <p:nvSpPr>
          <p:cNvPr id="528" name="Google Shape;528;g1fa8059a7e5_33_7"/>
          <p:cNvSpPr/>
          <p:nvPr/>
        </p:nvSpPr>
        <p:spPr>
          <a:xfrm>
            <a:off x="507300" y="4381225"/>
            <a:ext cx="11177400" cy="20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&gt;&gt;&gt;import socket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&gt;&gt;&gt;socket.setdefaulttimeout(2)</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&gt;&gt;&gt;s = socket.socket()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s.connect(("192.168.95.148",21))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ans = s.recv(1024)</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print ans</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220 FreeFloat Ftp Server (Version 1.00).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1fa8059a7e5_33_13"/>
          <p:cNvSpPr txBox="1"/>
          <p:nvPr>
            <p:ph type="title"/>
          </p:nvPr>
        </p:nvSpPr>
        <p:spPr>
          <a:xfrm>
            <a:off x="163196" y="8187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6600"/>
              <a:buFont typeface="Algerian"/>
              <a:buNone/>
            </a:pPr>
            <a:r>
              <a:rPr lang="en-US" sz="3500">
                <a:latin typeface="Russo One"/>
                <a:ea typeface="Russo One"/>
                <a:cs typeface="Russo One"/>
                <a:sym typeface="Russo One"/>
              </a:rPr>
              <a:t>SELECTION</a:t>
            </a:r>
            <a:endParaRPr sz="3500">
              <a:latin typeface="Russo One"/>
              <a:ea typeface="Russo One"/>
              <a:cs typeface="Russo One"/>
              <a:sym typeface="Russo One"/>
            </a:endParaRPr>
          </a:p>
        </p:txBody>
      </p:sp>
      <p:sp>
        <p:nvSpPr>
          <p:cNvPr id="534" name="Google Shape;534;g1fa8059a7e5_33_13"/>
          <p:cNvSpPr txBox="1"/>
          <p:nvPr>
            <p:ph idx="1" type="body"/>
          </p:nvPr>
        </p:nvSpPr>
        <p:spPr>
          <a:xfrm>
            <a:off x="163195" y="2153920"/>
            <a:ext cx="11803500" cy="47040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1800"/>
              <a:buFont typeface="Noto Sans Symbols"/>
              <a:buNone/>
            </a:pPr>
            <a:r>
              <a:t/>
            </a:r>
            <a:endParaRPr sz="2000">
              <a:solidFill>
                <a:schemeClr val="dk1"/>
              </a:solidFill>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"The "IF" statement is a way to make decisions in Python (and in most programming languages) based on a certain condition. The statement checks if a certain logical expression is true or false, and if it is true, it will execute a block of code. If it is false, it will skip that block of code. </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For example, in the context of a banner-grabbing script, we might want to check if a specific FTP server is vulnerable to attack. To do this, we can compare the banner we got from the server to a list of known vulnerable versions of FTP servers. If the banner matches one of those versions, it means the server is vulnerable and we can take some action. If it doesn't match, it means the server is not vulnerable. "</a:t>
            </a:r>
            <a:endParaRPr sz="2000">
              <a:latin typeface="Arial"/>
              <a:ea typeface="Arial"/>
              <a:cs typeface="Arial"/>
              <a:sym typeface="Arial"/>
            </a:endParaRPr>
          </a:p>
          <a:p>
            <a:pPr indent="0" lvl="0" marL="0" rtl="0" algn="l">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228600" lvl="0" marL="457200" rtl="0" algn="l">
              <a:lnSpc>
                <a:spcPct val="90000"/>
              </a:lnSpc>
              <a:spcBef>
                <a:spcPts val="1000"/>
              </a:spcBef>
              <a:spcAft>
                <a:spcPts val="0"/>
              </a:spcAft>
              <a:buSzPts val="1800"/>
              <a:buFont typeface="Noto Sans Symbols"/>
              <a:buNone/>
            </a:pPr>
            <a:r>
              <a:t/>
            </a:r>
            <a:endParaRPr sz="20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9"/>
          <p:cNvSpPr txBox="1"/>
          <p:nvPr>
            <p:ph type="title"/>
          </p:nvPr>
        </p:nvSpPr>
        <p:spPr>
          <a:xfrm>
            <a:off x="74721" y="9337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6600"/>
              <a:buFont typeface="Algerian"/>
              <a:buNone/>
            </a:pPr>
            <a:r>
              <a:rPr lang="en-US" sz="3500">
                <a:latin typeface="Russo One"/>
                <a:ea typeface="Russo One"/>
                <a:cs typeface="Russo One"/>
                <a:sym typeface="Russo One"/>
              </a:rPr>
              <a:t>SELECTION CONTD..</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p:txBody>
      </p:sp>
      <p:sp>
        <p:nvSpPr>
          <p:cNvPr id="540" name="Google Shape;540;p29"/>
          <p:cNvSpPr/>
          <p:nvPr/>
        </p:nvSpPr>
        <p:spPr>
          <a:xfrm>
            <a:off x="449350" y="2347450"/>
            <a:ext cx="11062500" cy="4296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&gt;&gt;&gt;elif ("Ability Server 2.34 " in ans ):</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Ability FTP Server is vulnerable.")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&gt;&gt;&gt;elif ("Sami FTP Server 2.0.2" in ans):</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Sami FTP Server is vulnerable.")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&gt;&gt;&gt;else: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FTP Server is not vulnerable.")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FreeFloat FTP Server is vulnerable.</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1fa8059a7e5_38_0"/>
          <p:cNvSpPr txBox="1"/>
          <p:nvPr>
            <p:ph type="title"/>
          </p:nvPr>
        </p:nvSpPr>
        <p:spPr>
          <a:xfrm>
            <a:off x="1130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D68"/>
              </a:buClr>
              <a:buSzPts val="5400"/>
              <a:buFont typeface="Algerian"/>
              <a:buNone/>
            </a:pPr>
            <a:r>
              <a:rPr lang="en-US" sz="3500">
                <a:latin typeface="Russo One"/>
                <a:ea typeface="Russo One"/>
                <a:cs typeface="Russo One"/>
                <a:sym typeface="Russo One"/>
              </a:rPr>
              <a:t>EXCEPTION HANDLING</a:t>
            </a:r>
            <a:endParaRPr sz="3500">
              <a:latin typeface="Russo One"/>
              <a:ea typeface="Russo One"/>
              <a:cs typeface="Russo One"/>
              <a:sym typeface="Russo One"/>
            </a:endParaRPr>
          </a:p>
        </p:txBody>
      </p:sp>
      <p:sp>
        <p:nvSpPr>
          <p:cNvPr id="546" name="Google Shape;546;g1fa8059a7e5_38_0"/>
          <p:cNvSpPr txBox="1"/>
          <p:nvPr>
            <p:ph idx="1" type="body"/>
          </p:nvPr>
        </p:nvSpPr>
        <p:spPr>
          <a:xfrm>
            <a:off x="113030" y="2053590"/>
            <a:ext cx="11398200" cy="46533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"Even if a programmer writes a program that is free of syntax errors, it can still encounter errors when running the program. For example, dividing a number by zero is not possible and leads to a runtime error. The Python interpreter will display an error message and stop the program execution.</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However, sometimes we want to handle these errors within the program and continue running it without stopping. Python provides a mechanism called exception handling to do this. The try/except statement allows us to specify a block of code to try running and a block of code to run if an error occurs. For instance, in the previous example of division by zero, we can use try/except statement to handle the error, instead of the program stopping, it will catch the error, and it will print a message on the screen. "</a:t>
            </a:r>
            <a:endParaRPr sz="2000">
              <a:latin typeface="Arial"/>
              <a:ea typeface="Arial"/>
              <a:cs typeface="Arial"/>
              <a:sym typeface="Arial"/>
            </a:endParaRPr>
          </a:p>
        </p:txBody>
      </p:sp>
      <p:sp>
        <p:nvSpPr>
          <p:cNvPr id="547" name="Google Shape;547;g1fa8059a7e5_38_0"/>
          <p:cNvSpPr/>
          <p:nvPr/>
        </p:nvSpPr>
        <p:spPr>
          <a:xfrm>
            <a:off x="467090" y="5179007"/>
            <a:ext cx="11257800" cy="152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print(1337/0)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Traceback (most recent call last):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File "&lt;stdin&gt;", line 1, in &lt;module&gt;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ZeroDivisionError: division by zero</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1fa8059a7e5_38_7"/>
          <p:cNvSpPr txBox="1"/>
          <p:nvPr>
            <p:ph type="title"/>
          </p:nvPr>
        </p:nvSpPr>
        <p:spPr>
          <a:xfrm>
            <a:off x="91096" y="73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D68"/>
              </a:buClr>
              <a:buSzPts val="5400"/>
              <a:buFont typeface="Algerian"/>
              <a:buNone/>
            </a:pPr>
            <a:r>
              <a:rPr lang="en-US" sz="3200">
                <a:latin typeface="Russo One"/>
                <a:ea typeface="Russo One"/>
                <a:cs typeface="Russo One"/>
                <a:sym typeface="Russo One"/>
              </a:rPr>
              <a:t>EXCEPTION HANDLING CONTD..</a:t>
            </a:r>
            <a:endParaRPr sz="3200">
              <a:latin typeface="Russo One"/>
              <a:ea typeface="Russo One"/>
              <a:cs typeface="Russo One"/>
              <a:sym typeface="Russo One"/>
            </a:endParaRPr>
          </a:p>
        </p:txBody>
      </p:sp>
      <p:sp>
        <p:nvSpPr>
          <p:cNvPr id="553" name="Google Shape;553;g1fa8059a7e5_38_7"/>
          <p:cNvSpPr/>
          <p:nvPr/>
        </p:nvSpPr>
        <p:spPr>
          <a:xfrm>
            <a:off x="552725" y="2450850"/>
            <a:ext cx="10648800" cy="323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try: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 1337/0= "+str(1337/0))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except: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Error")</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 Error</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fa8059a7e5_38_12"/>
          <p:cNvSpPr txBox="1"/>
          <p:nvPr>
            <p:ph type="title"/>
          </p:nvPr>
        </p:nvSpPr>
        <p:spPr>
          <a:xfrm>
            <a:off x="91096" y="8350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D68"/>
              </a:buClr>
              <a:buSzPts val="5400"/>
              <a:buFont typeface="Algerian"/>
              <a:buNone/>
            </a:pPr>
            <a:r>
              <a:rPr lang="en-US" sz="3500">
                <a:latin typeface="Russo One"/>
                <a:ea typeface="Russo One"/>
                <a:cs typeface="Russo One"/>
                <a:sym typeface="Russo One"/>
              </a:rPr>
              <a:t>EXCEPTION HANDLING CONTD..</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p:txBody>
      </p:sp>
      <p:sp>
        <p:nvSpPr>
          <p:cNvPr id="559" name="Google Shape;559;g1fa8059a7e5_38_12"/>
          <p:cNvSpPr txBox="1"/>
          <p:nvPr>
            <p:ph idx="1" type="body"/>
          </p:nvPr>
        </p:nvSpPr>
        <p:spPr>
          <a:xfrm>
            <a:off x="0" y="2012950"/>
            <a:ext cx="11967845" cy="477393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"When we use the try/except statement, it can be useful to provide the user with more information about the specific error that occurred. To do this, we can store the exception in a variable and then explicitly cast the variable as a string and print it.</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For example, in the context of our banner-grabbing script, we can wrap the network connection code with exception handling. If the script tries to connect to a machine that is not running an FTP server on port 21, it will wait for the connection timeout. With the exception handling in place, a message indicating the network connection operation timed out will be displayed, and the program can continue running. This way, the user can have more information about the error that occurred and the script can continue to run instead of stopping. "</a:t>
            </a:r>
            <a:endParaRPr sz="2000">
              <a:latin typeface="Arial"/>
              <a:ea typeface="Arial"/>
              <a:cs typeface="Arial"/>
              <a:sym typeface="Arial"/>
            </a:endParaRPr>
          </a:p>
        </p:txBody>
      </p:sp>
      <p:sp>
        <p:nvSpPr>
          <p:cNvPr id="560" name="Google Shape;560;g1fa8059a7e5_38_12"/>
          <p:cNvSpPr/>
          <p:nvPr/>
        </p:nvSpPr>
        <p:spPr>
          <a:xfrm>
            <a:off x="365645" y="4868339"/>
            <a:ext cx="11602200" cy="175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try: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 1337/0= "+str(1337/0))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except Exception as 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Error = " + str(e))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 Error = division by zero</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e8bc9b6f3f_5_10"/>
          <p:cNvSpPr txBox="1"/>
          <p:nvPr>
            <p:ph type="title"/>
          </p:nvPr>
        </p:nvSpPr>
        <p:spPr>
          <a:xfrm>
            <a:off x="46871" y="7624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4444"/>
              </a:buClr>
              <a:buSzPts val="3600"/>
              <a:buFont typeface="Georgia"/>
              <a:buNone/>
            </a:pPr>
            <a:r>
              <a:rPr lang="en-US" sz="3200">
                <a:latin typeface="Russo One"/>
                <a:ea typeface="Russo One"/>
                <a:cs typeface="Russo One"/>
                <a:sym typeface="Russo One"/>
              </a:rPr>
              <a:t>INFORMATION OF THIS CHAPTER</a:t>
            </a:r>
            <a:endParaRPr sz="3200">
              <a:latin typeface="Russo One"/>
              <a:ea typeface="Russo One"/>
              <a:cs typeface="Russo One"/>
              <a:sym typeface="Russo One"/>
            </a:endParaRPr>
          </a:p>
        </p:txBody>
      </p:sp>
      <p:sp>
        <p:nvSpPr>
          <p:cNvPr id="393" name="Google Shape;393;g1e8bc9b6f3f_5_10"/>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177800" lvl="0" marL="228600" rtl="0" algn="l">
              <a:lnSpc>
                <a:spcPct val="115000"/>
              </a:lnSpc>
              <a:spcBef>
                <a:spcPts val="10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Setting Up a Development Environment for Python .</a:t>
            </a:r>
            <a:endParaRPr sz="2000">
              <a:solidFill>
                <a:schemeClr val="dk1"/>
              </a:solidFill>
              <a:latin typeface="Arial"/>
              <a:ea typeface="Arial"/>
              <a:cs typeface="Arial"/>
              <a:sym typeface="Arial"/>
            </a:endParaRPr>
          </a:p>
          <a:p>
            <a:pPr indent="-177800" lvl="0" marL="228600" rtl="0" algn="l">
              <a:lnSpc>
                <a:spcPct val="115000"/>
              </a:lnSpc>
              <a:spcBef>
                <a:spcPts val="10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Introduction to the Python Programming Language.</a:t>
            </a:r>
            <a:endParaRPr sz="2000">
              <a:solidFill>
                <a:schemeClr val="dk1"/>
              </a:solidFill>
              <a:latin typeface="Arial"/>
              <a:ea typeface="Arial"/>
              <a:cs typeface="Arial"/>
              <a:sym typeface="Arial"/>
            </a:endParaRPr>
          </a:p>
          <a:p>
            <a:pPr indent="-177800" lvl="0" marL="228600" rtl="0" algn="l">
              <a:lnSpc>
                <a:spcPct val="115000"/>
              </a:lnSpc>
              <a:spcBef>
                <a:spcPts val="10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An Explanation of Variables, Data Types, Strings, Lists, Dictionaries,Functions.</a:t>
            </a:r>
            <a:endParaRPr sz="2000">
              <a:solidFill>
                <a:schemeClr val="dk1"/>
              </a:solidFill>
              <a:latin typeface="Arial"/>
              <a:ea typeface="Arial"/>
              <a:cs typeface="Arial"/>
              <a:sym typeface="Arial"/>
            </a:endParaRPr>
          </a:p>
          <a:p>
            <a:pPr indent="-177800" lvl="0" marL="228600" rtl="0" algn="l">
              <a:lnSpc>
                <a:spcPct val="115000"/>
              </a:lnSpc>
              <a:spcBef>
                <a:spcPts val="10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Work With Networking, Iteration, Selection, Exception Handling and Modules.</a:t>
            </a:r>
            <a:endParaRPr sz="2000">
              <a:solidFill>
                <a:schemeClr val="dk1"/>
              </a:solidFill>
              <a:latin typeface="Arial"/>
              <a:ea typeface="Arial"/>
              <a:cs typeface="Arial"/>
              <a:sym typeface="Arial"/>
            </a:endParaRPr>
          </a:p>
          <a:p>
            <a:pPr indent="-177800" lvl="0" marL="228600" rtl="0" algn="l">
              <a:lnSpc>
                <a:spcPct val="115000"/>
              </a:lnSpc>
              <a:spcBef>
                <a:spcPts val="10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Write Our First Python Program, a Dictionary Password Cracker Write Our Second Python Program would be a Zipfile Brute-force Cracker.</a:t>
            </a:r>
            <a:endParaRPr sz="2000">
              <a:solidFill>
                <a:schemeClr val="dk1"/>
              </a:solidFill>
              <a:latin typeface="Arial"/>
              <a:ea typeface="Arial"/>
              <a:cs typeface="Arial"/>
              <a:sym typeface="Arial"/>
            </a:endParaRPr>
          </a:p>
          <a:p>
            <a:pPr indent="-50800" lvl="0" marL="228600" rtl="0" algn="l">
              <a:lnSpc>
                <a:spcPct val="115000"/>
              </a:lnSpc>
              <a:spcBef>
                <a:spcPts val="1000"/>
              </a:spcBef>
              <a:spcAft>
                <a:spcPts val="0"/>
              </a:spcAft>
              <a:buClr>
                <a:schemeClr val="dk1"/>
              </a:buClr>
              <a:buSzPts val="2000"/>
              <a:buFont typeface="Noto Sans Symbols"/>
              <a:buNone/>
            </a:pPr>
            <a:r>
              <a:t/>
            </a:r>
            <a:endParaRPr sz="2000">
              <a:solidFill>
                <a:schemeClr val="dk1"/>
              </a:solidFill>
              <a:latin typeface="Arial"/>
              <a:ea typeface="Arial"/>
              <a:cs typeface="Arial"/>
              <a:sym typeface="Arial"/>
            </a:endParaRPr>
          </a:p>
          <a:p>
            <a:pPr indent="-50800" lvl="0" marL="228600" rtl="0" algn="l">
              <a:lnSpc>
                <a:spcPct val="115000"/>
              </a:lnSpc>
              <a:spcBef>
                <a:spcPts val="10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5"/>
          <p:cNvSpPr txBox="1"/>
          <p:nvPr>
            <p:ph type="title"/>
          </p:nvPr>
        </p:nvSpPr>
        <p:spPr>
          <a:xfrm>
            <a:off x="66546" y="10533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4CD68"/>
              </a:buClr>
              <a:buSzPts val="5400"/>
              <a:buFont typeface="Algerian"/>
              <a:buNone/>
            </a:pPr>
            <a:r>
              <a:rPr lang="en-US" sz="3500">
                <a:latin typeface="Russo One"/>
                <a:ea typeface="Russo One"/>
                <a:cs typeface="Russo One"/>
                <a:sym typeface="Russo One"/>
              </a:rPr>
              <a:t>EXCEPTION HANDLING CONTD..</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p:txBody>
      </p:sp>
      <p:sp>
        <p:nvSpPr>
          <p:cNvPr id="566" name="Google Shape;566;p35"/>
          <p:cNvSpPr txBox="1"/>
          <p:nvPr>
            <p:ph idx="1" type="body"/>
          </p:nvPr>
        </p:nvSpPr>
        <p:spPr>
          <a:xfrm>
            <a:off x="356235" y="2134235"/>
            <a:ext cx="11620500" cy="456247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1000"/>
              </a:spcBef>
              <a:spcAft>
                <a:spcPts val="0"/>
              </a:spcAft>
              <a:buClr>
                <a:schemeClr val="dk1"/>
              </a:buClr>
              <a:buSzPts val="2250"/>
              <a:buNone/>
            </a:pPr>
            <a:r>
              <a:t/>
            </a:r>
            <a:endParaRPr i="1"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250"/>
              <a:buNone/>
            </a:pPr>
            <a:r>
              <a:t/>
            </a:r>
            <a:endParaRPr i="1"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250"/>
              <a:buNone/>
            </a:pPr>
            <a:r>
              <a:t/>
            </a:r>
            <a:endParaRPr i="1"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250"/>
              <a:buNone/>
            </a:pPr>
            <a:r>
              <a:t/>
            </a:r>
            <a:endParaRPr i="1"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250"/>
              <a:buNone/>
            </a:pPr>
            <a:r>
              <a:t/>
            </a:r>
            <a:endParaRPr i="1"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250"/>
              <a:buNone/>
            </a:pPr>
            <a:r>
              <a:t/>
            </a:r>
            <a:endParaRPr i="1"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250"/>
              <a:buNone/>
            </a:pPr>
            <a:r>
              <a:t/>
            </a:r>
            <a:endParaRPr i="1" sz="2000">
              <a:solidFill>
                <a:schemeClr val="dk1"/>
              </a:solidFill>
              <a:latin typeface="Arial"/>
              <a:ea typeface="Arial"/>
              <a:cs typeface="Arial"/>
              <a:sym typeface="Arial"/>
            </a:endParaRPr>
          </a:p>
          <a:p>
            <a:pPr indent="-355600" lvl="0" marL="457200" rtl="0" algn="just">
              <a:lnSpc>
                <a:spcPct val="10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Let us provide you one caveat about exception handling. In order to cleanly illustrate the wide variety of concepts in the following pages, we have put minimal exception handling into the scripts. </a:t>
            </a:r>
            <a:endParaRPr sz="2000">
              <a:solidFill>
                <a:schemeClr val="dk1"/>
              </a:solidFill>
              <a:latin typeface="Arial"/>
              <a:ea typeface="Arial"/>
              <a:cs typeface="Arial"/>
              <a:sym typeface="Arial"/>
            </a:endParaRPr>
          </a:p>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Feel free to update the scripts included on the companion website to add more robust exception handling.</a:t>
            </a:r>
            <a:endParaRPr sz="2000">
              <a:solidFill>
                <a:schemeClr val="dk1"/>
              </a:solidFill>
              <a:latin typeface="Arial"/>
              <a:ea typeface="Arial"/>
              <a:cs typeface="Arial"/>
              <a:sym typeface="Arial"/>
            </a:endParaRPr>
          </a:p>
        </p:txBody>
      </p:sp>
      <p:sp>
        <p:nvSpPr>
          <p:cNvPr id="567" name="Google Shape;567;p35"/>
          <p:cNvSpPr/>
          <p:nvPr/>
        </p:nvSpPr>
        <p:spPr>
          <a:xfrm>
            <a:off x="565975" y="2324775"/>
            <a:ext cx="11189100" cy="261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import socket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socket.setdefaulttimeout(2)</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s = socket.socket()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&gt;&gt;&gt; try: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s.connect(("192.168.95.149",21))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except Exception as 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print("[-] Error = " + str(e))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 Error = timed out</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fa8059a7e5_43_0"/>
          <p:cNvSpPr txBox="1"/>
          <p:nvPr>
            <p:ph type="title"/>
          </p:nvPr>
        </p:nvSpPr>
        <p:spPr>
          <a:xfrm>
            <a:off x="132021" y="941453"/>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ECF40"/>
              </a:buClr>
              <a:buSzPts val="8000"/>
              <a:buFont typeface="Algerian"/>
              <a:buNone/>
            </a:pPr>
            <a:r>
              <a:rPr lang="en-US" sz="3500">
                <a:latin typeface="Arial"/>
                <a:ea typeface="Arial"/>
                <a:cs typeface="Arial"/>
                <a:sym typeface="Arial"/>
              </a:rPr>
              <a:t>FUNCTIONS</a:t>
            </a:r>
            <a:endParaRPr sz="3500">
              <a:latin typeface="Arial"/>
              <a:ea typeface="Arial"/>
              <a:cs typeface="Arial"/>
              <a:sym typeface="Arial"/>
            </a:endParaRPr>
          </a:p>
        </p:txBody>
      </p:sp>
      <p:sp>
        <p:nvSpPr>
          <p:cNvPr id="573" name="Google Shape;573;g1fa8059a7e5_43_0"/>
          <p:cNvSpPr txBox="1"/>
          <p:nvPr>
            <p:ph idx="1" type="body"/>
          </p:nvPr>
        </p:nvSpPr>
        <p:spPr>
          <a:xfrm>
            <a:off x="247555" y="2022345"/>
            <a:ext cx="11520900" cy="4723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1800"/>
              <a:buFont typeface="Noto Sans Symbols"/>
              <a:buNone/>
            </a:pPr>
            <a:r>
              <a:t/>
            </a:r>
            <a:endParaRPr sz="2000">
              <a:solidFill>
                <a:schemeClr val="dk1"/>
              </a:solidFill>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"Functions in Python are a way to group a set of related code together to perform a specific task. Functions help you to make your code more organized, reusable, and easier to understand. Python provides many built-in functions, but you can also create your own functions. </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When creating a user-defined function, you start with the keyword 'def' followed by the name of the function and a pair of parentheses. Inside the parentheses, you can specify any variables that you want to pass to the function. These variables are passed by reference, which means that any changes you make to the variables inside the function will also affect their values in the calling function.</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For example, in the context of a vulnerability-scanning script, you can create a function that connects to an FTP server and returns the banner. This function can be called multiple times throughout the script, instead of having to repeat the code to connect to the server and retrieve the banner each time.</a:t>
            </a:r>
            <a:endParaRPr sz="20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7"/>
          <p:cNvSpPr txBox="1"/>
          <p:nvPr>
            <p:ph type="title"/>
          </p:nvPr>
        </p:nvSpPr>
        <p:spPr>
          <a:xfrm>
            <a:off x="123821" y="8514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CF40"/>
              </a:buClr>
              <a:buSzPts val="8000"/>
              <a:buFont typeface="Algerian"/>
              <a:buNone/>
            </a:pPr>
            <a:r>
              <a:rPr lang="en-US" sz="3500">
                <a:latin typeface="Russo One"/>
                <a:ea typeface="Russo One"/>
                <a:cs typeface="Russo One"/>
                <a:sym typeface="Russo One"/>
              </a:rPr>
              <a:t>FUNCTIONS </a:t>
            </a:r>
            <a:endParaRPr sz="3500">
              <a:latin typeface="Russo One"/>
              <a:ea typeface="Russo One"/>
              <a:cs typeface="Russo One"/>
              <a:sym typeface="Russo One"/>
            </a:endParaRPr>
          </a:p>
        </p:txBody>
      </p:sp>
      <p:sp>
        <p:nvSpPr>
          <p:cNvPr id="579" name="Google Shape;579;p37"/>
          <p:cNvSpPr/>
          <p:nvPr/>
        </p:nvSpPr>
        <p:spPr>
          <a:xfrm>
            <a:off x="323000" y="2301500"/>
            <a:ext cx="11280600" cy="434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from</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crypt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crypt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test_pass</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crypt_pass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salt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crypt_pass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dict_file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'dictionary.txt'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dict_file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crypt_word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crypt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salt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crypt_word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crypt_pass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Found Password: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Password Not Found.</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CF40"/>
              </a:buClr>
              <a:buSzPts val="8000"/>
              <a:buFont typeface="Algerian"/>
              <a:buNone/>
            </a:pPr>
            <a:r>
              <a:rPr lang="en-US" sz="3200">
                <a:latin typeface="Russo One"/>
                <a:ea typeface="Russo One"/>
                <a:cs typeface="Russo One"/>
                <a:sym typeface="Russo One"/>
              </a:rPr>
              <a:t>FUNCTIONS CONTD..</a:t>
            </a:r>
            <a:endParaRPr/>
          </a:p>
        </p:txBody>
      </p:sp>
      <p:sp>
        <p:nvSpPr>
          <p:cNvPr id="585" name="Google Shape;585;p38"/>
          <p:cNvSpPr/>
          <p:nvPr/>
        </p:nvSpPr>
        <p:spPr>
          <a:xfrm>
            <a:off x="575700" y="2301500"/>
            <a:ext cx="10982100" cy="444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'passwords.txt'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_crypt_pass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Cracking Password For: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test_pass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_crypt_pass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highlight>
                <a:schemeClr val="dk1"/>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9"/>
          <p:cNvSpPr txBox="1"/>
          <p:nvPr>
            <p:ph type="title"/>
          </p:nvPr>
        </p:nvSpPr>
        <p:spPr>
          <a:xfrm>
            <a:off x="66521" y="851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90BB0"/>
              </a:buClr>
              <a:buSzPts val="6600"/>
              <a:buFont typeface="Algerian"/>
              <a:buNone/>
            </a:pPr>
            <a:r>
              <a:rPr lang="en-US" sz="3500">
                <a:latin typeface="Russo One"/>
                <a:ea typeface="Russo One"/>
                <a:cs typeface="Russo One"/>
                <a:sym typeface="Russo One"/>
              </a:rPr>
              <a:t>ITERATION</a:t>
            </a:r>
            <a:endParaRPr sz="3500">
              <a:latin typeface="Russo One"/>
              <a:ea typeface="Russo One"/>
              <a:cs typeface="Russo One"/>
              <a:sym typeface="Russo One"/>
            </a:endParaRPr>
          </a:p>
        </p:txBody>
      </p:sp>
      <p:sp>
        <p:nvSpPr>
          <p:cNvPr id="591" name="Google Shape;591;p39"/>
          <p:cNvSpPr txBox="1"/>
          <p:nvPr>
            <p:ph idx="1" type="body"/>
          </p:nvPr>
        </p:nvSpPr>
        <p:spPr>
          <a:xfrm>
            <a:off x="132715" y="2052955"/>
            <a:ext cx="11754000" cy="47142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During the last section, you might have found it repetitive to write almost the same exact code three times to check the three different IP addresses. </a:t>
            </a:r>
            <a:endParaRPr sz="2000">
              <a:solidFill>
                <a:schemeClr val="dk1"/>
              </a:solidFill>
              <a:latin typeface="Arial"/>
              <a:ea typeface="Arial"/>
              <a:cs typeface="Arial"/>
              <a:sym typeface="Arial"/>
            </a:endParaRPr>
          </a:p>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Instead of writing the same thing three times, we might find it easier to use a for-loop to iterate through multiple elements.</a:t>
            </a:r>
            <a:endParaRPr sz="2000">
              <a:solidFill>
                <a:schemeClr val="dk1"/>
              </a:solidFill>
              <a:latin typeface="Arial"/>
              <a:ea typeface="Arial"/>
              <a:cs typeface="Arial"/>
              <a:sym typeface="Arial"/>
            </a:endParaRPr>
          </a:p>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Consider, for example: if we wanted to iterate through the entire /24 subnet of IP addresses for 192.168.95.1 through 192.168.95.254, using a for-loop with the range from 1 to 255 allows us to print out the entire subnet.</a:t>
            </a:r>
            <a:endParaRPr sz="20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0"/>
          <p:cNvSpPr txBox="1"/>
          <p:nvPr>
            <p:ph type="title"/>
          </p:nvPr>
        </p:nvSpPr>
        <p:spPr>
          <a:xfrm>
            <a:off x="41996" y="10316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90BB0"/>
              </a:buClr>
              <a:buSzPts val="6600"/>
              <a:buFont typeface="Algerian"/>
              <a:buNone/>
            </a:pPr>
            <a:r>
              <a:rPr lang="en-US" sz="3500">
                <a:latin typeface="Russo One"/>
                <a:ea typeface="Russo One"/>
                <a:cs typeface="Russo One"/>
                <a:sym typeface="Russo One"/>
              </a:rPr>
              <a:t>ITERATION CONTD..</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p:txBody>
      </p:sp>
      <p:sp>
        <p:nvSpPr>
          <p:cNvPr id="597" name="Google Shape;597;p40"/>
          <p:cNvSpPr/>
          <p:nvPr/>
        </p:nvSpPr>
        <p:spPr>
          <a:xfrm>
            <a:off x="254075" y="2255550"/>
            <a:ext cx="11361000" cy="4411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 for x in range(1,255): </a:t>
            </a:r>
            <a:endParaRPr b="0" i="0" sz="1600" u="none" cap="none" strike="noStrike">
              <a:solidFill>
                <a:schemeClr val="lt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print("192.168.95."+str(x))</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192.168.95.1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192.168.95.2</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192.168.95.3</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192.168.95.4</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192.168.95.5</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192.168.95.6</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&lt;SNIPPED&gt; ...</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192.168.95.253</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192.168.95.254</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1"/>
          <p:cNvSpPr txBox="1"/>
          <p:nvPr>
            <p:ph type="title"/>
          </p:nvPr>
        </p:nvSpPr>
        <p:spPr>
          <a:xfrm>
            <a:off x="-4" y="11095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90BB0"/>
              </a:buClr>
              <a:buSzPts val="6600"/>
              <a:buFont typeface="Algerian"/>
              <a:buNone/>
            </a:pPr>
            <a:r>
              <a:rPr lang="en-US" sz="3500">
                <a:latin typeface="Russo One"/>
                <a:ea typeface="Russo One"/>
                <a:cs typeface="Russo One"/>
                <a:sym typeface="Russo One"/>
              </a:rPr>
              <a:t>ITERATION CONT..</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p:txBody>
      </p:sp>
      <p:sp>
        <p:nvSpPr>
          <p:cNvPr id="603" name="Google Shape;603;p41"/>
          <p:cNvSpPr txBox="1"/>
          <p:nvPr>
            <p:ph idx="1" type="body"/>
          </p:nvPr>
        </p:nvSpPr>
        <p:spPr>
          <a:xfrm>
            <a:off x="203835" y="2084070"/>
            <a:ext cx="11925935" cy="4774565"/>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Similarly, we may want to iterate through a known list of ports to check for vulnerabilities. Instead of iterating through a range of numbers, we can iterate through an entire list of elements.</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a:p>
            <a:pPr indent="-355600" lvl="0" marL="457200" rtl="0" algn="just">
              <a:lnSpc>
                <a:spcPct val="10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Nesting our two for-loops, we can now print out each IP address and the ports for each address.</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1600"/>
              <a:buNone/>
            </a:pPr>
            <a:r>
              <a:t/>
            </a:r>
            <a:endParaRPr sz="2000">
              <a:solidFill>
                <a:schemeClr val="dk1"/>
              </a:solidFill>
              <a:latin typeface="Arial"/>
              <a:ea typeface="Arial"/>
              <a:cs typeface="Arial"/>
              <a:sym typeface="Arial"/>
            </a:endParaRPr>
          </a:p>
        </p:txBody>
      </p:sp>
      <p:sp>
        <p:nvSpPr>
          <p:cNvPr id="604" name="Google Shape;604;p41"/>
          <p:cNvSpPr/>
          <p:nvPr/>
        </p:nvSpPr>
        <p:spPr>
          <a:xfrm>
            <a:off x="300025" y="3002250"/>
            <a:ext cx="11430000" cy="3021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&gt;&gt;&gt; portList = [21,22,25,80,110]</a:t>
            </a:r>
            <a:endParaRPr b="0" i="0" sz="1600" u="none" cap="none" strike="noStrike">
              <a:solidFill>
                <a:schemeClr val="lt1"/>
              </a:solidFill>
              <a:latin typeface="Courier New"/>
              <a:ea typeface="Courier New"/>
              <a:cs typeface="Courier New"/>
              <a:sym typeface="Courier New"/>
            </a:endParaRPr>
          </a:p>
          <a:p>
            <a:pPr indent="0" lvl="0" marL="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&gt;&gt;&gt; for port in portList:</a:t>
            </a:r>
            <a:endParaRPr b="0" i="0" sz="1600" u="none" cap="none" strike="noStrike">
              <a:solidFill>
                <a:schemeClr val="lt1"/>
              </a:solidFill>
              <a:latin typeface="Courier New"/>
              <a:ea typeface="Courier New"/>
              <a:cs typeface="Courier New"/>
              <a:sym typeface="Courier New"/>
            </a:endParaRPr>
          </a:p>
          <a:p>
            <a:pPr indent="457200" lvl="0" marL="45720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print(port)</a:t>
            </a:r>
            <a:endParaRPr b="0" i="0" sz="1600" u="none" cap="none" strike="noStrike">
              <a:solidFill>
                <a:schemeClr val="lt1"/>
              </a:solidFill>
              <a:latin typeface="Courier New"/>
              <a:ea typeface="Courier New"/>
              <a:cs typeface="Courier New"/>
              <a:sym typeface="Courier New"/>
            </a:endParaRPr>
          </a:p>
          <a:p>
            <a:pPr indent="0" lvl="0" marL="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21</a:t>
            </a:r>
            <a:endParaRPr b="0" i="0" sz="1600" u="none" cap="none" strike="noStrike">
              <a:solidFill>
                <a:schemeClr val="lt1"/>
              </a:solidFill>
              <a:latin typeface="Courier New"/>
              <a:ea typeface="Courier New"/>
              <a:cs typeface="Courier New"/>
              <a:sym typeface="Courier New"/>
            </a:endParaRPr>
          </a:p>
          <a:p>
            <a:pPr indent="0" lvl="0" marL="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22</a:t>
            </a:r>
            <a:endParaRPr b="0" i="0" sz="1600" u="none" cap="none" strike="noStrike">
              <a:solidFill>
                <a:schemeClr val="lt1"/>
              </a:solidFill>
              <a:latin typeface="Courier New"/>
              <a:ea typeface="Courier New"/>
              <a:cs typeface="Courier New"/>
              <a:sym typeface="Courier New"/>
            </a:endParaRPr>
          </a:p>
          <a:p>
            <a:pPr indent="0" lvl="0" marL="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25</a:t>
            </a:r>
            <a:endParaRPr b="0" i="0" sz="1600" u="none" cap="none" strike="noStrike">
              <a:solidFill>
                <a:schemeClr val="lt1"/>
              </a:solidFill>
              <a:latin typeface="Courier New"/>
              <a:ea typeface="Courier New"/>
              <a:cs typeface="Courier New"/>
              <a:sym typeface="Courier New"/>
            </a:endParaRPr>
          </a:p>
          <a:p>
            <a:pPr indent="0" lvl="0" marL="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80</a:t>
            </a:r>
            <a:endParaRPr b="0" i="0" sz="1600" u="none" cap="none" strike="noStrike">
              <a:solidFill>
                <a:schemeClr val="lt1"/>
              </a:solidFill>
              <a:latin typeface="Courier New"/>
              <a:ea typeface="Courier New"/>
              <a:cs typeface="Courier New"/>
              <a:sym typeface="Courier New"/>
            </a:endParaRPr>
          </a:p>
          <a:p>
            <a:pPr indent="0" lvl="0" marL="0" marR="0" rtl="0" algn="just">
              <a:lnSpc>
                <a:spcPct val="100000"/>
              </a:lnSpc>
              <a:spcBef>
                <a:spcPts val="1000"/>
              </a:spcBef>
              <a:spcAft>
                <a:spcPts val="0"/>
              </a:spcAft>
              <a:buClr>
                <a:schemeClr val="dk1"/>
              </a:buClr>
              <a:buSzPts val="1600"/>
              <a:buFont typeface="Arial"/>
              <a:buNone/>
            </a:pPr>
            <a:r>
              <a:rPr b="0" i="0" lang="en-US" sz="1600" u="none" cap="none" strike="noStrike">
                <a:solidFill>
                  <a:schemeClr val="lt1"/>
                </a:solidFill>
                <a:latin typeface="Courier New"/>
                <a:ea typeface="Courier New"/>
                <a:cs typeface="Courier New"/>
                <a:sym typeface="Courier New"/>
              </a:rPr>
              <a:t>110</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1f861d3a2d5_0_0"/>
          <p:cNvSpPr txBox="1"/>
          <p:nvPr>
            <p:ph type="title"/>
          </p:nvPr>
        </p:nvSpPr>
        <p:spPr>
          <a:xfrm>
            <a:off x="680325" y="805200"/>
            <a:ext cx="9613800" cy="144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90BB0"/>
              </a:buClr>
              <a:buSzPts val="6600"/>
              <a:buFont typeface="Algerian"/>
              <a:buNone/>
            </a:pPr>
            <a:r>
              <a:rPr lang="en-US" sz="3500">
                <a:latin typeface="Russo One"/>
                <a:ea typeface="Russo One"/>
                <a:cs typeface="Russo One"/>
                <a:sym typeface="Russo One"/>
              </a:rPr>
              <a:t>ITERATION CONT..</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a:p>
            <a:pPr indent="0" lvl="0" marL="0" rtl="0" algn="l">
              <a:lnSpc>
                <a:spcPct val="90000"/>
              </a:lnSpc>
              <a:spcBef>
                <a:spcPts val="0"/>
              </a:spcBef>
              <a:spcAft>
                <a:spcPts val="0"/>
              </a:spcAft>
              <a:buSzPts val="1800"/>
              <a:buNone/>
            </a:pPr>
            <a:r>
              <a:t/>
            </a:r>
            <a:endParaRPr sz="3500">
              <a:latin typeface="Russo One"/>
              <a:ea typeface="Russo One"/>
              <a:cs typeface="Russo One"/>
              <a:sym typeface="Russo One"/>
            </a:endParaRPr>
          </a:p>
        </p:txBody>
      </p:sp>
      <p:sp>
        <p:nvSpPr>
          <p:cNvPr id="610" name="Google Shape;610;g1f861d3a2d5_0_0"/>
          <p:cNvSpPr/>
          <p:nvPr/>
        </p:nvSpPr>
        <p:spPr>
          <a:xfrm>
            <a:off x="403400" y="2358950"/>
            <a:ext cx="11119800" cy="4296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&gt;&gt;&gt;portList = [21,22,25,80,110]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&gt;&gt;&gt;for x in range(1,255):</a:t>
            </a:r>
            <a:endParaRPr b="0" i="0" sz="1600" u="none" cap="none" strike="noStrike">
              <a:solidFill>
                <a:schemeClr val="lt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for port in portList: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    		print("[+] Checking 192.168.95." +str(x)+": "+str(port))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192.168.95.1:21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192.168.95.1:22</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192.168.95.1:25</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192.168.95.1:80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192.168.95.1:110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192.168.95.2:21</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192.168.95.2:22</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192.168.95.2:25</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192.168.95.2:80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Checking 192.168.95.2:110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&lt;... SNIPPED ...&gt;</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fa8059a7e5_48_0"/>
          <p:cNvSpPr txBox="1"/>
          <p:nvPr>
            <p:ph type="title"/>
          </p:nvPr>
        </p:nvSpPr>
        <p:spPr>
          <a:xfrm>
            <a:off x="74721" y="82687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4CD68"/>
              </a:buClr>
              <a:buSzPts val="8800"/>
              <a:buFont typeface="Algerian"/>
              <a:buNone/>
            </a:pPr>
            <a:r>
              <a:rPr lang="en-US" sz="3500">
                <a:latin typeface="Russo One"/>
                <a:ea typeface="Russo One"/>
                <a:cs typeface="Russo One"/>
                <a:sym typeface="Russo One"/>
              </a:rPr>
              <a:t>FILE I/O</a:t>
            </a:r>
            <a:endParaRPr sz="3500">
              <a:latin typeface="Russo One"/>
              <a:ea typeface="Russo One"/>
              <a:cs typeface="Russo One"/>
              <a:sym typeface="Russo One"/>
            </a:endParaRPr>
          </a:p>
        </p:txBody>
      </p:sp>
      <p:sp>
        <p:nvSpPr>
          <p:cNvPr id="616" name="Google Shape;616;g1fa8059a7e5_48_0"/>
          <p:cNvSpPr txBox="1"/>
          <p:nvPr>
            <p:ph idx="1" type="body"/>
          </p:nvPr>
        </p:nvSpPr>
        <p:spPr>
          <a:xfrm>
            <a:off x="163195" y="2083435"/>
            <a:ext cx="11784330" cy="468376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In our vulnerability-scanning script, we have an IF statement that checks if the banner is one of the known vulnerable versions. However, as new vulnerabilities are discovered, we may want to add more banners to the list without having to update the script.</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solidFill>
                  <a:schemeClr val="dk1"/>
                </a:solidFill>
                <a:latin typeface="Arial"/>
                <a:ea typeface="Arial"/>
                <a:cs typeface="Arial"/>
                <a:sym typeface="Arial"/>
              </a:rPr>
              <a:t>For this example, let's assume we have a text file called vuln_banners.txt that contains a list of known vulnerable service versions, one per line. Instead of including a large number of IF statements to check for each version, we can read the text file and use it to check if the banner is vulnerable. This way, if a new vulnerability is discovered and added to the vuln_banners.txt file, our script can detect it without any modification.</a:t>
            </a:r>
            <a:endParaRPr sz="2000">
              <a:latin typeface="Arial"/>
              <a:ea typeface="Arial"/>
              <a:cs typeface="Arial"/>
              <a:sym typeface="Arial"/>
            </a:endParaRPr>
          </a:p>
        </p:txBody>
      </p:sp>
      <p:sp>
        <p:nvSpPr>
          <p:cNvPr id="617" name="Google Shape;617;g1fa8059a7e5_48_0"/>
          <p:cNvSpPr txBox="1"/>
          <p:nvPr/>
        </p:nvSpPr>
        <p:spPr>
          <a:xfrm>
            <a:off x="11948160" y="4564380"/>
            <a:ext cx="30988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fa8059a7e5_48_7"/>
          <p:cNvSpPr txBox="1"/>
          <p:nvPr>
            <p:ph type="title"/>
          </p:nvPr>
        </p:nvSpPr>
        <p:spPr>
          <a:xfrm>
            <a:off x="1320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D68"/>
              </a:buClr>
              <a:buSzPts val="8800"/>
              <a:buFont typeface="Algerian"/>
              <a:buNone/>
            </a:pPr>
            <a:r>
              <a:rPr lang="en-US" sz="3200">
                <a:latin typeface="Russo One"/>
                <a:ea typeface="Russo One"/>
                <a:cs typeface="Russo One"/>
                <a:sym typeface="Russo One"/>
              </a:rPr>
              <a:t>FILE I/O CONTD..</a:t>
            </a:r>
            <a:endParaRPr sz="32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a:p>
        </p:txBody>
      </p:sp>
      <p:sp>
        <p:nvSpPr>
          <p:cNvPr id="623" name="Google Shape;623;g1fa8059a7e5_48_7"/>
          <p:cNvSpPr txBox="1"/>
          <p:nvPr>
            <p:ph idx="1" type="body"/>
          </p:nvPr>
        </p:nvSpPr>
        <p:spPr>
          <a:xfrm>
            <a:off x="224150" y="2040751"/>
            <a:ext cx="11510100" cy="4584900"/>
          </a:xfrm>
          <a:prstGeom prst="rect">
            <a:avLst/>
          </a:prstGeom>
          <a:noFill/>
          <a:ln>
            <a:noFill/>
          </a:ln>
        </p:spPr>
        <p:txBody>
          <a:bodyPr anchorCtr="0" anchor="t" bIns="45700" lIns="91425" spcFirstLastPara="1" rIns="91425" wrap="square" tIns="45700">
            <a:noAutofit/>
          </a:bodyPr>
          <a:lstStyle/>
          <a:p>
            <a:pPr indent="-342900" lvl="0" marL="353060" rtl="0" algn="just">
              <a:lnSpc>
                <a:spcPct val="100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We will update our script by creating a new function called "checkVulns" that will handle the checking of vulnerabilities. Inside the function, we will open the vuln_banners.txt file in read-only mode using the 'r' mode. </a:t>
            </a:r>
            <a:endParaRPr sz="2000">
              <a:latin typeface="Arial"/>
              <a:ea typeface="Arial"/>
              <a:cs typeface="Arial"/>
              <a:sym typeface="Arial"/>
            </a:endParaRPr>
          </a:p>
          <a:p>
            <a:pPr indent="-342900" lvl="0" marL="353060" rtl="0" algn="just">
              <a:lnSpc>
                <a:spcPct val="100000"/>
              </a:lnSpc>
              <a:spcBef>
                <a:spcPts val="0"/>
              </a:spcBef>
              <a:spcAft>
                <a:spcPts val="0"/>
              </a:spcAft>
              <a:buClr>
                <a:schemeClr val="dk1"/>
              </a:buClr>
              <a:buSzPts val="2000"/>
              <a:buChar char="⮚"/>
            </a:pPr>
            <a:r>
              <a:rPr lang="en-US" sz="2000">
                <a:solidFill>
                  <a:schemeClr val="dk1"/>
                </a:solidFill>
                <a:latin typeface="Arial"/>
                <a:ea typeface="Arial"/>
                <a:cs typeface="Arial"/>
                <a:sym typeface="Arial"/>
              </a:rPr>
              <a:t>Then we will iterate through each line in the file using the readlines() method. For each line, we will compare it to the banner we got from the server. We need to remove the '\r' at the end of each line using the strip() method. If we find a match, we will print the vulnerable service banner.</a:t>
            </a:r>
            <a:endParaRPr sz="2000">
              <a:solidFill>
                <a:schemeClr val="dk1"/>
              </a:solidFill>
              <a:latin typeface="Arial"/>
              <a:ea typeface="Arial"/>
              <a:cs typeface="Arial"/>
              <a:sym typeface="Arial"/>
            </a:endParaRPr>
          </a:p>
        </p:txBody>
      </p:sp>
      <p:sp>
        <p:nvSpPr>
          <p:cNvPr id="624" name="Google Shape;624;g1fa8059a7e5_48_7"/>
          <p:cNvSpPr/>
          <p:nvPr/>
        </p:nvSpPr>
        <p:spPr>
          <a:xfrm>
            <a:off x="654800" y="4018051"/>
            <a:ext cx="10648800" cy="260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US" sz="2100" u="none" cap="none" strike="noStrike">
                <a:solidFill>
                  <a:srgbClr val="C678DD"/>
                </a:solidFill>
                <a:highlight>
                  <a:schemeClr val="dk1"/>
                </a:highlight>
                <a:latin typeface="Courier New"/>
                <a:ea typeface="Courier New"/>
                <a:cs typeface="Courier New"/>
                <a:sym typeface="Courier New"/>
              </a:rPr>
              <a:t>def</a:t>
            </a:r>
            <a:r>
              <a:rPr b="0" i="0" lang="en-US" sz="2100" u="none" cap="none" strike="noStrike">
                <a:solidFill>
                  <a:srgbClr val="ABB2BF"/>
                </a:solidFill>
                <a:highlight>
                  <a:schemeClr val="dk1"/>
                </a:highlight>
                <a:latin typeface="Courier New"/>
                <a:ea typeface="Courier New"/>
                <a:cs typeface="Courier New"/>
                <a:sym typeface="Courier New"/>
              </a:rPr>
              <a:t> </a:t>
            </a:r>
            <a:r>
              <a:rPr b="0" i="0" lang="en-US" sz="2100" u="none" cap="none" strike="noStrike">
                <a:solidFill>
                  <a:srgbClr val="61AFEF"/>
                </a:solidFill>
                <a:highlight>
                  <a:schemeClr val="dk1"/>
                </a:highlight>
                <a:latin typeface="Courier New"/>
                <a:ea typeface="Courier New"/>
                <a:cs typeface="Courier New"/>
                <a:sym typeface="Courier New"/>
              </a:rPr>
              <a:t>check_vulns</a:t>
            </a:r>
            <a:r>
              <a:rPr b="0" i="0" lang="en-US" sz="2100" u="none" cap="none" strike="noStrike">
                <a:solidFill>
                  <a:srgbClr val="ABB2BF"/>
                </a:solidFill>
                <a:highlight>
                  <a:schemeClr val="dk1"/>
                </a:highlight>
                <a:latin typeface="Courier New"/>
                <a:ea typeface="Courier New"/>
                <a:cs typeface="Courier New"/>
                <a:sym typeface="Courier New"/>
              </a:rPr>
              <a:t>(</a:t>
            </a:r>
            <a:r>
              <a:rPr b="0" i="1" lang="en-US" sz="2100" u="none" cap="none" strike="noStrike">
                <a:solidFill>
                  <a:srgbClr val="E06C75"/>
                </a:solidFill>
                <a:highlight>
                  <a:schemeClr val="dk1"/>
                </a:highlight>
                <a:latin typeface="Courier New"/>
                <a:ea typeface="Courier New"/>
                <a:cs typeface="Courier New"/>
                <a:sym typeface="Courier New"/>
              </a:rPr>
              <a:t>banner</a:t>
            </a: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E06C75"/>
                </a:solidFill>
                <a:highlight>
                  <a:schemeClr val="dk1"/>
                </a:highlight>
                <a:latin typeface="Courier New"/>
                <a:ea typeface="Courier New"/>
                <a:cs typeface="Courier New"/>
                <a:sym typeface="Courier New"/>
              </a:rPr>
              <a:t>filename</a:t>
            </a:r>
            <a:r>
              <a:rPr b="0" i="0" lang="en-US" sz="2100" u="none" cap="none" strike="noStrike">
                <a:solidFill>
                  <a:srgbClr val="ABB2BF"/>
                </a:solidFill>
                <a:highlight>
                  <a:schemeClr val="dk1"/>
                </a:highlight>
                <a:latin typeface="Courier New"/>
                <a:ea typeface="Courier New"/>
                <a:cs typeface="Courier New"/>
                <a:sym typeface="Courier New"/>
              </a:rPr>
              <a:t>):</a:t>
            </a:r>
            <a:endParaRPr b="0" i="0" sz="21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C678DD"/>
                </a:solidFill>
                <a:highlight>
                  <a:schemeClr val="dk1"/>
                </a:highlight>
                <a:latin typeface="Courier New"/>
                <a:ea typeface="Courier New"/>
                <a:cs typeface="Courier New"/>
                <a:sym typeface="Courier New"/>
              </a:rPr>
              <a:t>with</a:t>
            </a:r>
            <a:r>
              <a:rPr b="0" i="0" lang="en-US" sz="2100" u="none" cap="none" strike="noStrike">
                <a:solidFill>
                  <a:srgbClr val="ABB2BF"/>
                </a:solidFill>
                <a:highlight>
                  <a:schemeClr val="dk1"/>
                </a:highlight>
                <a:latin typeface="Courier New"/>
                <a:ea typeface="Courier New"/>
                <a:cs typeface="Courier New"/>
                <a:sym typeface="Courier New"/>
              </a:rPr>
              <a:t> </a:t>
            </a:r>
            <a:r>
              <a:rPr b="0" i="0" lang="en-US" sz="2100" u="none" cap="none" strike="noStrike">
                <a:solidFill>
                  <a:srgbClr val="61AFEF"/>
                </a:solidFill>
                <a:highlight>
                  <a:schemeClr val="dk1"/>
                </a:highlight>
                <a:latin typeface="Courier New"/>
                <a:ea typeface="Courier New"/>
                <a:cs typeface="Courier New"/>
                <a:sym typeface="Courier New"/>
              </a:rPr>
              <a:t>open</a:t>
            </a:r>
            <a:r>
              <a:rPr b="0" i="0" lang="en-US" sz="2100" u="none" cap="none" strike="noStrike">
                <a:solidFill>
                  <a:srgbClr val="ABB2BF"/>
                </a:solidFill>
                <a:highlight>
                  <a:schemeClr val="dk1"/>
                </a:highlight>
                <a:latin typeface="Courier New"/>
                <a:ea typeface="Courier New"/>
                <a:cs typeface="Courier New"/>
                <a:sym typeface="Courier New"/>
              </a:rPr>
              <a:t>(</a:t>
            </a:r>
            <a:r>
              <a:rPr b="0" i="1" lang="en-US" sz="2100" u="none" cap="none" strike="noStrike">
                <a:solidFill>
                  <a:srgbClr val="E06C75"/>
                </a:solidFill>
                <a:highlight>
                  <a:schemeClr val="dk1"/>
                </a:highlight>
                <a:latin typeface="Courier New"/>
                <a:ea typeface="Courier New"/>
                <a:cs typeface="Courier New"/>
                <a:sym typeface="Courier New"/>
              </a:rPr>
              <a:t>filename</a:t>
            </a: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C678DD"/>
                </a:solidFill>
                <a:highlight>
                  <a:schemeClr val="dk1"/>
                </a:highlight>
                <a:latin typeface="Courier New"/>
                <a:ea typeface="Courier New"/>
                <a:cs typeface="Courier New"/>
                <a:sym typeface="Courier New"/>
              </a:rPr>
              <a:t>as</a:t>
            </a:r>
            <a:r>
              <a:rPr b="0" i="0" lang="en-US" sz="2100" u="none" cap="none" strike="noStrike">
                <a:solidFill>
                  <a:srgbClr val="ABB2BF"/>
                </a:solidFill>
                <a:highlight>
                  <a:schemeClr val="dk1"/>
                </a:highlight>
                <a:latin typeface="Courier New"/>
                <a:ea typeface="Courier New"/>
                <a:cs typeface="Courier New"/>
                <a:sym typeface="Courier New"/>
              </a:rPr>
              <a:t> </a:t>
            </a:r>
            <a:r>
              <a:rPr b="0" i="0" lang="en-US" sz="2100" u="none" cap="none" strike="noStrike">
                <a:solidFill>
                  <a:srgbClr val="E06C75"/>
                </a:solidFill>
                <a:highlight>
                  <a:schemeClr val="dk1"/>
                </a:highlight>
                <a:latin typeface="Courier New"/>
                <a:ea typeface="Courier New"/>
                <a:cs typeface="Courier New"/>
                <a:sym typeface="Courier New"/>
              </a:rPr>
              <a:t>file</a:t>
            </a:r>
            <a:r>
              <a:rPr b="0" i="0" lang="en-US" sz="2100" u="none" cap="none" strike="noStrike">
                <a:solidFill>
                  <a:srgbClr val="ABB2BF"/>
                </a:solidFill>
                <a:highlight>
                  <a:schemeClr val="dk1"/>
                </a:highlight>
                <a:latin typeface="Courier New"/>
                <a:ea typeface="Courier New"/>
                <a:cs typeface="Courier New"/>
                <a:sym typeface="Courier New"/>
              </a:rPr>
              <a:t>:</a:t>
            </a:r>
            <a:endParaRPr b="0" i="0" sz="21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C678DD"/>
                </a:solidFill>
                <a:highlight>
                  <a:schemeClr val="dk1"/>
                </a:highlight>
                <a:latin typeface="Courier New"/>
                <a:ea typeface="Courier New"/>
                <a:cs typeface="Courier New"/>
                <a:sym typeface="Courier New"/>
              </a:rPr>
              <a:t>for</a:t>
            </a:r>
            <a:r>
              <a:rPr b="0" i="0" lang="en-US" sz="2100" u="none" cap="none" strike="noStrike">
                <a:solidFill>
                  <a:srgbClr val="ABB2BF"/>
                </a:solidFill>
                <a:highlight>
                  <a:schemeClr val="dk1"/>
                </a:highlight>
                <a:latin typeface="Courier New"/>
                <a:ea typeface="Courier New"/>
                <a:cs typeface="Courier New"/>
                <a:sym typeface="Courier New"/>
              </a:rPr>
              <a:t> </a:t>
            </a:r>
            <a:r>
              <a:rPr b="0" i="0" lang="en-US" sz="2100" u="none" cap="none" strike="noStrike">
                <a:solidFill>
                  <a:srgbClr val="E06C75"/>
                </a:solidFill>
                <a:highlight>
                  <a:schemeClr val="dk1"/>
                </a:highlight>
                <a:latin typeface="Courier New"/>
                <a:ea typeface="Courier New"/>
                <a:cs typeface="Courier New"/>
                <a:sym typeface="Courier New"/>
              </a:rPr>
              <a:t>line</a:t>
            </a: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C678DD"/>
                </a:solidFill>
                <a:highlight>
                  <a:schemeClr val="dk1"/>
                </a:highlight>
                <a:latin typeface="Courier New"/>
                <a:ea typeface="Courier New"/>
                <a:cs typeface="Courier New"/>
                <a:sym typeface="Courier New"/>
              </a:rPr>
              <a:t>in</a:t>
            </a:r>
            <a:r>
              <a:rPr b="0" i="0" lang="en-US" sz="2100" u="none" cap="none" strike="noStrike">
                <a:solidFill>
                  <a:srgbClr val="ABB2BF"/>
                </a:solidFill>
                <a:highlight>
                  <a:schemeClr val="dk1"/>
                </a:highlight>
                <a:latin typeface="Courier New"/>
                <a:ea typeface="Courier New"/>
                <a:cs typeface="Courier New"/>
                <a:sym typeface="Courier New"/>
              </a:rPr>
              <a:t> </a:t>
            </a:r>
            <a:r>
              <a:rPr b="0" i="0" lang="en-US" sz="2100" u="none" cap="none" strike="noStrike">
                <a:solidFill>
                  <a:srgbClr val="E06C75"/>
                </a:solidFill>
                <a:highlight>
                  <a:schemeClr val="dk1"/>
                </a:highlight>
                <a:latin typeface="Courier New"/>
                <a:ea typeface="Courier New"/>
                <a:cs typeface="Courier New"/>
                <a:sym typeface="Courier New"/>
              </a:rPr>
              <a:t>file</a:t>
            </a:r>
            <a:r>
              <a:rPr b="0" i="0" lang="en-US" sz="2100" u="none" cap="none" strike="noStrike">
                <a:solidFill>
                  <a:srgbClr val="ABB2BF"/>
                </a:solidFill>
                <a:highlight>
                  <a:schemeClr val="dk1"/>
                </a:highlight>
                <a:latin typeface="Courier New"/>
                <a:ea typeface="Courier New"/>
                <a:cs typeface="Courier New"/>
                <a:sym typeface="Courier New"/>
              </a:rPr>
              <a:t>.</a:t>
            </a:r>
            <a:r>
              <a:rPr b="0" i="0" lang="en-US" sz="2100" u="none" cap="none" strike="noStrike">
                <a:solidFill>
                  <a:srgbClr val="61AFEF"/>
                </a:solidFill>
                <a:highlight>
                  <a:schemeClr val="dk1"/>
                </a:highlight>
                <a:latin typeface="Courier New"/>
                <a:ea typeface="Courier New"/>
                <a:cs typeface="Courier New"/>
                <a:sym typeface="Courier New"/>
              </a:rPr>
              <a:t>readlines</a:t>
            </a:r>
            <a:r>
              <a:rPr b="0" i="0" lang="en-US" sz="2100" u="none" cap="none" strike="noStrike">
                <a:solidFill>
                  <a:srgbClr val="ABB2BF"/>
                </a:solidFill>
                <a:highlight>
                  <a:schemeClr val="dk1"/>
                </a:highlight>
                <a:latin typeface="Courier New"/>
                <a:ea typeface="Courier New"/>
                <a:cs typeface="Courier New"/>
                <a:sym typeface="Courier New"/>
              </a:rPr>
              <a:t>():</a:t>
            </a:r>
            <a:endParaRPr b="0" i="0" sz="21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C678DD"/>
                </a:solidFill>
                <a:highlight>
                  <a:schemeClr val="dk1"/>
                </a:highlight>
                <a:latin typeface="Courier New"/>
                <a:ea typeface="Courier New"/>
                <a:cs typeface="Courier New"/>
                <a:sym typeface="Courier New"/>
              </a:rPr>
              <a:t>if</a:t>
            </a:r>
            <a:r>
              <a:rPr b="0" i="0" lang="en-US" sz="2100" u="none" cap="none" strike="noStrike">
                <a:solidFill>
                  <a:srgbClr val="ABB2BF"/>
                </a:solidFill>
                <a:highlight>
                  <a:schemeClr val="dk1"/>
                </a:highlight>
                <a:latin typeface="Courier New"/>
                <a:ea typeface="Courier New"/>
                <a:cs typeface="Courier New"/>
                <a:sym typeface="Courier New"/>
              </a:rPr>
              <a:t> </a:t>
            </a:r>
            <a:r>
              <a:rPr b="0" i="0" lang="en-US" sz="2100" u="none" cap="none" strike="noStrike">
                <a:solidFill>
                  <a:srgbClr val="E06C75"/>
                </a:solidFill>
                <a:highlight>
                  <a:schemeClr val="dk1"/>
                </a:highlight>
                <a:latin typeface="Courier New"/>
                <a:ea typeface="Courier New"/>
                <a:cs typeface="Courier New"/>
                <a:sym typeface="Courier New"/>
              </a:rPr>
              <a:t>line</a:t>
            </a:r>
            <a:r>
              <a:rPr b="0" i="0" lang="en-US" sz="2100" u="none" cap="none" strike="noStrike">
                <a:solidFill>
                  <a:srgbClr val="ABB2BF"/>
                </a:solidFill>
                <a:highlight>
                  <a:schemeClr val="dk1"/>
                </a:highlight>
                <a:latin typeface="Courier New"/>
                <a:ea typeface="Courier New"/>
                <a:cs typeface="Courier New"/>
                <a:sym typeface="Courier New"/>
              </a:rPr>
              <a:t>.</a:t>
            </a:r>
            <a:r>
              <a:rPr b="0" i="0" lang="en-US" sz="2100" u="none" cap="none" strike="noStrike">
                <a:solidFill>
                  <a:srgbClr val="61AFEF"/>
                </a:solidFill>
                <a:highlight>
                  <a:schemeClr val="dk1"/>
                </a:highlight>
                <a:latin typeface="Courier New"/>
                <a:ea typeface="Courier New"/>
                <a:cs typeface="Courier New"/>
                <a:sym typeface="Courier New"/>
              </a:rPr>
              <a:t>strip</a:t>
            </a:r>
            <a:r>
              <a:rPr b="0" i="0" lang="en-US" sz="2100" u="none" cap="none" strike="noStrike">
                <a:solidFill>
                  <a:srgbClr val="ABB2BF"/>
                </a:solidFill>
                <a:highlight>
                  <a:schemeClr val="dk1"/>
                </a:highlight>
                <a:latin typeface="Courier New"/>
                <a:ea typeface="Courier New"/>
                <a:cs typeface="Courier New"/>
                <a:sym typeface="Courier New"/>
              </a:rPr>
              <a:t>(</a:t>
            </a:r>
            <a:r>
              <a:rPr b="0" i="0" lang="en-US" sz="2100" u="none" cap="none" strike="noStrike">
                <a:solidFill>
                  <a:srgbClr val="98C379"/>
                </a:solidFill>
                <a:highlight>
                  <a:schemeClr val="dk1"/>
                </a:highlight>
                <a:latin typeface="Courier New"/>
                <a:ea typeface="Courier New"/>
                <a:cs typeface="Courier New"/>
                <a:sym typeface="Courier New"/>
              </a:rPr>
              <a:t>'</a:t>
            </a:r>
            <a:r>
              <a:rPr b="0" i="0" lang="en-US" sz="2100" u="none" cap="none" strike="noStrike">
                <a:solidFill>
                  <a:srgbClr val="56B6C2"/>
                </a:solidFill>
                <a:highlight>
                  <a:schemeClr val="dk1"/>
                </a:highlight>
                <a:latin typeface="Courier New"/>
                <a:ea typeface="Courier New"/>
                <a:cs typeface="Courier New"/>
                <a:sym typeface="Courier New"/>
              </a:rPr>
              <a:t>\n</a:t>
            </a:r>
            <a:r>
              <a:rPr b="0" i="0" lang="en-US" sz="2100" u="none" cap="none" strike="noStrike">
                <a:solidFill>
                  <a:srgbClr val="98C379"/>
                </a:solidFill>
                <a:highlight>
                  <a:schemeClr val="dk1"/>
                </a:highlight>
                <a:latin typeface="Courier New"/>
                <a:ea typeface="Courier New"/>
                <a:cs typeface="Courier New"/>
                <a:sym typeface="Courier New"/>
              </a:rPr>
              <a:t>'</a:t>
            </a: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C678DD"/>
                </a:solidFill>
                <a:highlight>
                  <a:schemeClr val="dk1"/>
                </a:highlight>
                <a:latin typeface="Courier New"/>
                <a:ea typeface="Courier New"/>
                <a:cs typeface="Courier New"/>
                <a:sym typeface="Courier New"/>
              </a:rPr>
              <a:t>in</a:t>
            </a:r>
            <a:r>
              <a:rPr b="0" i="0" lang="en-US" sz="2100" u="none" cap="none" strike="noStrike">
                <a:solidFill>
                  <a:srgbClr val="ABB2BF"/>
                </a:solidFill>
                <a:highlight>
                  <a:schemeClr val="dk1"/>
                </a:highlight>
                <a:latin typeface="Courier New"/>
                <a:ea typeface="Courier New"/>
                <a:cs typeface="Courier New"/>
                <a:sym typeface="Courier New"/>
              </a:rPr>
              <a:t> </a:t>
            </a:r>
            <a:r>
              <a:rPr b="0" i="1" lang="en-US" sz="2100" u="none" cap="none" strike="noStrike">
                <a:solidFill>
                  <a:srgbClr val="E06C75"/>
                </a:solidFill>
                <a:highlight>
                  <a:schemeClr val="dk1"/>
                </a:highlight>
                <a:latin typeface="Courier New"/>
                <a:ea typeface="Courier New"/>
                <a:cs typeface="Courier New"/>
                <a:sym typeface="Courier New"/>
              </a:rPr>
              <a:t>banner</a:t>
            </a:r>
            <a:r>
              <a:rPr b="0" i="0" lang="en-US" sz="2100" u="none" cap="none" strike="noStrike">
                <a:solidFill>
                  <a:srgbClr val="ABB2BF"/>
                </a:solidFill>
                <a:highlight>
                  <a:schemeClr val="dk1"/>
                </a:highlight>
                <a:latin typeface="Courier New"/>
                <a:ea typeface="Courier New"/>
                <a:cs typeface="Courier New"/>
                <a:sym typeface="Courier New"/>
              </a:rPr>
              <a:t>.</a:t>
            </a:r>
            <a:r>
              <a:rPr b="0" i="0" lang="en-US" sz="2100" u="none" cap="none" strike="noStrike">
                <a:solidFill>
                  <a:srgbClr val="61AFEF"/>
                </a:solidFill>
                <a:highlight>
                  <a:schemeClr val="dk1"/>
                </a:highlight>
                <a:latin typeface="Courier New"/>
                <a:ea typeface="Courier New"/>
                <a:cs typeface="Courier New"/>
                <a:sym typeface="Courier New"/>
              </a:rPr>
              <a:t>strip</a:t>
            </a:r>
            <a:r>
              <a:rPr b="0" i="0" lang="en-US" sz="2100" u="none" cap="none" strike="noStrike">
                <a:solidFill>
                  <a:srgbClr val="ABB2BF"/>
                </a:solidFill>
                <a:highlight>
                  <a:schemeClr val="dk1"/>
                </a:highlight>
                <a:latin typeface="Courier New"/>
                <a:ea typeface="Courier New"/>
                <a:cs typeface="Courier New"/>
                <a:sym typeface="Courier New"/>
              </a:rPr>
              <a:t>(</a:t>
            </a:r>
            <a:r>
              <a:rPr b="0" i="0" lang="en-US" sz="2100" u="none" cap="none" strike="noStrike">
                <a:solidFill>
                  <a:srgbClr val="98C379"/>
                </a:solidFill>
                <a:highlight>
                  <a:schemeClr val="dk1"/>
                </a:highlight>
                <a:latin typeface="Courier New"/>
                <a:ea typeface="Courier New"/>
                <a:cs typeface="Courier New"/>
                <a:sym typeface="Courier New"/>
              </a:rPr>
              <a:t>'</a:t>
            </a:r>
            <a:r>
              <a:rPr b="0" i="0" lang="en-US" sz="2100" u="none" cap="none" strike="noStrike">
                <a:solidFill>
                  <a:srgbClr val="56B6C2"/>
                </a:solidFill>
                <a:highlight>
                  <a:schemeClr val="dk1"/>
                </a:highlight>
                <a:latin typeface="Courier New"/>
                <a:ea typeface="Courier New"/>
                <a:cs typeface="Courier New"/>
                <a:sym typeface="Courier New"/>
              </a:rPr>
              <a:t>\n</a:t>
            </a:r>
            <a:r>
              <a:rPr b="0" i="0" lang="en-US" sz="2100" u="none" cap="none" strike="noStrike">
                <a:solidFill>
                  <a:srgbClr val="98C379"/>
                </a:solidFill>
                <a:highlight>
                  <a:schemeClr val="dk1"/>
                </a:highlight>
                <a:latin typeface="Courier New"/>
                <a:ea typeface="Courier New"/>
                <a:cs typeface="Courier New"/>
                <a:sym typeface="Courier New"/>
              </a:rPr>
              <a:t>'</a:t>
            </a:r>
            <a:r>
              <a:rPr b="0" i="0" lang="en-US" sz="2100" u="none" cap="none" strike="noStrike">
                <a:solidFill>
                  <a:srgbClr val="ABB2BF"/>
                </a:solidFill>
                <a:highlight>
                  <a:schemeClr val="dk1"/>
                </a:highlight>
                <a:latin typeface="Courier New"/>
                <a:ea typeface="Courier New"/>
                <a:cs typeface="Courier New"/>
                <a:sym typeface="Courier New"/>
              </a:rPr>
              <a:t>):</a:t>
            </a:r>
            <a:endParaRPr b="0" i="0" sz="21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100" u="none" cap="none" strike="noStrike">
                <a:solidFill>
                  <a:srgbClr val="ABB2BF"/>
                </a:solidFill>
                <a:highlight>
                  <a:schemeClr val="dk1"/>
                </a:highlight>
                <a:latin typeface="Courier New"/>
                <a:ea typeface="Courier New"/>
                <a:cs typeface="Courier New"/>
                <a:sym typeface="Courier New"/>
              </a:rPr>
              <a:t>                </a:t>
            </a:r>
            <a:r>
              <a:rPr b="0" i="0" lang="en-US" sz="2100" u="none" cap="none" strike="noStrike">
                <a:solidFill>
                  <a:srgbClr val="61AFEF"/>
                </a:solidFill>
                <a:highlight>
                  <a:schemeClr val="dk1"/>
                </a:highlight>
                <a:latin typeface="Courier New"/>
                <a:ea typeface="Courier New"/>
                <a:cs typeface="Courier New"/>
                <a:sym typeface="Courier New"/>
              </a:rPr>
              <a:t>print</a:t>
            </a:r>
            <a:r>
              <a:rPr b="0" i="0" lang="en-US" sz="2100" u="none" cap="none" strike="noStrike">
                <a:solidFill>
                  <a:srgbClr val="ABB2BF"/>
                </a:solidFill>
                <a:highlight>
                  <a:schemeClr val="dk1"/>
                </a:highlight>
                <a:latin typeface="Courier New"/>
                <a:ea typeface="Courier New"/>
                <a:cs typeface="Courier New"/>
                <a:sym typeface="Courier New"/>
              </a:rPr>
              <a:t>(</a:t>
            </a:r>
            <a:r>
              <a:rPr b="0" i="0" lang="en-US" sz="2100" u="none" cap="none" strike="noStrike">
                <a:solidFill>
                  <a:srgbClr val="C678DD"/>
                </a:solidFill>
                <a:highlight>
                  <a:schemeClr val="dk1"/>
                </a:highlight>
                <a:latin typeface="Courier New"/>
                <a:ea typeface="Courier New"/>
                <a:cs typeface="Courier New"/>
                <a:sym typeface="Courier New"/>
              </a:rPr>
              <a:t>f</a:t>
            </a:r>
            <a:r>
              <a:rPr b="0" i="0" lang="en-US" sz="2100" u="none" cap="none" strike="noStrike">
                <a:solidFill>
                  <a:srgbClr val="98C379"/>
                </a:solidFill>
                <a:highlight>
                  <a:schemeClr val="dk1"/>
                </a:highlight>
                <a:latin typeface="Courier New"/>
                <a:ea typeface="Courier New"/>
                <a:cs typeface="Courier New"/>
                <a:sym typeface="Courier New"/>
              </a:rPr>
              <a:t>'[+] Server is vulnerable: </a:t>
            </a:r>
            <a:r>
              <a:rPr b="0" i="0" lang="en-US" sz="2100" u="none" cap="none" strike="noStrike">
                <a:solidFill>
                  <a:srgbClr val="D19A66"/>
                </a:solidFill>
                <a:highlight>
                  <a:schemeClr val="dk1"/>
                </a:highlight>
                <a:latin typeface="Courier New"/>
                <a:ea typeface="Courier New"/>
                <a:cs typeface="Courier New"/>
                <a:sym typeface="Courier New"/>
              </a:rPr>
              <a:t>{</a:t>
            </a:r>
            <a:r>
              <a:rPr b="0" i="1" lang="en-US" sz="2100" u="none" cap="none" strike="noStrike">
                <a:solidFill>
                  <a:srgbClr val="E06C75"/>
                </a:solidFill>
                <a:highlight>
                  <a:schemeClr val="dk1"/>
                </a:highlight>
                <a:latin typeface="Courier New"/>
                <a:ea typeface="Courier New"/>
                <a:cs typeface="Courier New"/>
                <a:sym typeface="Courier New"/>
              </a:rPr>
              <a:t>banner</a:t>
            </a:r>
            <a:r>
              <a:rPr b="0" i="0" lang="en-US" sz="2100" u="none" cap="none" strike="noStrike">
                <a:solidFill>
                  <a:srgbClr val="D19A66"/>
                </a:solidFill>
                <a:highlight>
                  <a:schemeClr val="dk1"/>
                </a:highlight>
                <a:latin typeface="Courier New"/>
                <a:ea typeface="Courier New"/>
                <a:cs typeface="Courier New"/>
                <a:sym typeface="Courier New"/>
              </a:rPr>
              <a:t>}</a:t>
            </a:r>
            <a:r>
              <a:rPr b="0" i="0" lang="en-US" sz="2100" u="none" cap="none" strike="noStrike">
                <a:solidFill>
                  <a:srgbClr val="98C379"/>
                </a:solidFill>
                <a:highlight>
                  <a:schemeClr val="dk1"/>
                </a:highlight>
                <a:latin typeface="Courier New"/>
                <a:ea typeface="Courier New"/>
                <a:cs typeface="Courier New"/>
                <a:sym typeface="Courier New"/>
              </a:rPr>
              <a:t>'</a:t>
            </a:r>
            <a:r>
              <a:rPr b="0" i="0" lang="en-US" sz="21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chemeClr val="lt1"/>
              </a:solidFill>
              <a:highlight>
                <a:schemeClr val="dk1"/>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e8bc9b6f3f_5_15"/>
          <p:cNvSpPr txBox="1"/>
          <p:nvPr>
            <p:ph type="title"/>
          </p:nvPr>
        </p:nvSpPr>
        <p:spPr>
          <a:xfrm>
            <a:off x="46871" y="7624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4444"/>
              </a:buClr>
              <a:buSzPts val="3600"/>
              <a:buFont typeface="Georgia"/>
              <a:buNone/>
            </a:pPr>
            <a:r>
              <a:rPr lang="en-US" sz="3200">
                <a:latin typeface="Russo One"/>
                <a:ea typeface="Russo One"/>
                <a:cs typeface="Russo One"/>
                <a:sym typeface="Russo One"/>
              </a:rPr>
              <a:t>INFORMATION OF THIS CHAPTER</a:t>
            </a:r>
            <a:endParaRPr sz="3200">
              <a:latin typeface="Russo One"/>
              <a:ea typeface="Russo One"/>
              <a:cs typeface="Russo One"/>
              <a:sym typeface="Russo One"/>
            </a:endParaRPr>
          </a:p>
        </p:txBody>
      </p:sp>
      <p:sp>
        <p:nvSpPr>
          <p:cNvPr id="399" name="Google Shape;399;g1e8bc9b6f3f_5_15"/>
          <p:cNvSpPr txBox="1"/>
          <p:nvPr>
            <p:ph idx="1" type="body"/>
          </p:nvPr>
        </p:nvSpPr>
        <p:spPr>
          <a:xfrm>
            <a:off x="680325" y="2336875"/>
            <a:ext cx="9918600" cy="4371000"/>
          </a:xfrm>
          <a:prstGeom prst="rect">
            <a:avLst/>
          </a:prstGeom>
          <a:noFill/>
          <a:ln>
            <a:noFill/>
          </a:ln>
        </p:spPr>
        <p:txBody>
          <a:bodyPr anchorCtr="0" anchor="t" bIns="45700" lIns="91425" spcFirstLastPara="1" rIns="91425" wrap="square" tIns="45700">
            <a:noAutofit/>
          </a:bodyPr>
          <a:lstStyle/>
          <a:p>
            <a:pPr indent="-177800" lvl="0" marL="22860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"Setting up a Development Environment for Python" means getting your computer ready to run and write code in the Python programming language. </a:t>
            </a:r>
            <a:endParaRPr sz="2000">
              <a:latin typeface="Arial"/>
              <a:ea typeface="Arial"/>
              <a:cs typeface="Arial"/>
              <a:sym typeface="Arial"/>
            </a:endParaRPr>
          </a:p>
          <a:p>
            <a:pPr indent="-177800" lvl="0" marL="22860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"Introduction to the Python Programming Language" is an introduction to the basics of the language, such as variables, data types, strings, lists, dictionaries, and functions. </a:t>
            </a:r>
            <a:endParaRPr sz="2000">
              <a:latin typeface="Arial"/>
              <a:ea typeface="Arial"/>
              <a:cs typeface="Arial"/>
              <a:sym typeface="Arial"/>
            </a:endParaRPr>
          </a:p>
          <a:p>
            <a:pPr indent="0" lvl="0" marL="45720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1fa8059a7e5_48_13"/>
          <p:cNvSpPr txBox="1"/>
          <p:nvPr>
            <p:ph type="title"/>
          </p:nvPr>
        </p:nvSpPr>
        <p:spPr>
          <a:xfrm>
            <a:off x="131996" y="8105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6600"/>
              <a:buFont typeface="Algerian"/>
              <a:buNone/>
            </a:pPr>
            <a:r>
              <a:rPr lang="en-US" sz="3500">
                <a:latin typeface="Russo One"/>
                <a:ea typeface="Russo One"/>
                <a:cs typeface="Russo One"/>
                <a:sym typeface="Russo One"/>
              </a:rPr>
              <a:t>SYS MODULE</a:t>
            </a:r>
            <a:endParaRPr sz="3500">
              <a:latin typeface="Russo One"/>
              <a:ea typeface="Russo One"/>
              <a:cs typeface="Russo One"/>
              <a:sym typeface="Russo One"/>
            </a:endParaRPr>
          </a:p>
        </p:txBody>
      </p:sp>
      <p:sp>
        <p:nvSpPr>
          <p:cNvPr id="630" name="Google Shape;630;g1fa8059a7e5_48_13"/>
          <p:cNvSpPr txBox="1"/>
          <p:nvPr>
            <p:ph idx="1" type="body"/>
          </p:nvPr>
        </p:nvSpPr>
        <p:spPr>
          <a:xfrm>
            <a:off x="401955" y="2164715"/>
            <a:ext cx="11388090" cy="4592320"/>
          </a:xfrm>
          <a:prstGeom prst="rect">
            <a:avLst/>
          </a:prstGeom>
          <a:noFill/>
          <a:ln>
            <a:noFill/>
          </a:ln>
        </p:spPr>
        <p:txBody>
          <a:bodyPr anchorCtr="0" anchor="t" bIns="45700" lIns="91425" spcFirstLastPara="1" rIns="91425" wrap="square" tIns="45700">
            <a:normAutofit/>
          </a:bodyPr>
          <a:lstStyle/>
          <a:p>
            <a:pPr indent="-285750" lvl="0" marL="285750" rtl="0" algn="just">
              <a:lnSpc>
                <a:spcPct val="115000"/>
              </a:lnSpc>
              <a:spcBef>
                <a:spcPts val="0"/>
              </a:spcBef>
              <a:spcAft>
                <a:spcPts val="0"/>
              </a:spcAft>
              <a:buClr>
                <a:schemeClr val="dk1"/>
              </a:buClr>
              <a:buSzPts val="3200"/>
              <a:buFont typeface="Noto Sans Symbols"/>
              <a:buChar char="⮚"/>
            </a:pPr>
            <a:r>
              <a:rPr lang="en-US" sz="1800">
                <a:solidFill>
                  <a:schemeClr val="dk1"/>
                </a:solidFill>
              </a:rPr>
              <a:t>The built-in sys module in Python provides access to information and objects used or maintained by the Python interpreter. This includes things like flags, version, maximum sizes of integers, available modules, path hooks, location of standard error/in/out, and command line arguments passed to the interpreter.</a:t>
            </a:r>
            <a:endParaRPr/>
          </a:p>
          <a:p>
            <a:pPr indent="-285750" lvl="0" marL="285750" rtl="0" algn="just">
              <a:lnSpc>
                <a:spcPct val="115000"/>
              </a:lnSpc>
              <a:spcBef>
                <a:spcPts val="0"/>
              </a:spcBef>
              <a:spcAft>
                <a:spcPts val="0"/>
              </a:spcAft>
              <a:buClr>
                <a:schemeClr val="dk1"/>
              </a:buClr>
              <a:buSzPts val="3200"/>
              <a:buFont typeface="Noto Sans Symbols"/>
              <a:buChar char="⮚"/>
            </a:pPr>
            <a:r>
              <a:rPr lang="en-US" sz="1800">
                <a:solidFill>
                  <a:schemeClr val="dk1"/>
                </a:solidFill>
              </a:rPr>
              <a:t>You can find more information about the sys module in the Python online documentation available at </a:t>
            </a:r>
            <a:r>
              <a:rPr lang="en-US" sz="1800" u="sng">
                <a:solidFill>
                  <a:schemeClr val="hlink"/>
                </a:solidFill>
                <a:hlinkClick r:id="rId3"/>
              </a:rPr>
              <a:t>http://docs.python.org/library/sys</a:t>
            </a:r>
            <a:r>
              <a:rPr lang="en-US" sz="1800">
                <a:solidFill>
                  <a:schemeClr val="dk1"/>
                </a:solidFill>
              </a:rPr>
              <a:t> . Interacting with the sys module can be very useful when creating Python scripts. </a:t>
            </a:r>
            <a:endParaRPr/>
          </a:p>
          <a:p>
            <a:pPr indent="-285750" lvl="0" marL="285750" rtl="0" algn="just">
              <a:lnSpc>
                <a:spcPct val="115000"/>
              </a:lnSpc>
              <a:spcBef>
                <a:spcPts val="0"/>
              </a:spcBef>
              <a:spcAft>
                <a:spcPts val="0"/>
              </a:spcAft>
              <a:buClr>
                <a:schemeClr val="dk1"/>
              </a:buClr>
              <a:buSzPts val="3200"/>
              <a:buFont typeface="Noto Sans Symbols"/>
              <a:buChar char="⮚"/>
            </a:pPr>
            <a:r>
              <a:rPr lang="en-US" sz="1800">
                <a:solidFill>
                  <a:schemeClr val="dk1"/>
                </a:solidFill>
              </a:rPr>
              <a:t>For example, in our vulnerability scanner, we might want to pass the name of a text file as a command line argument. The list sys.argv contains all the command line arguments passed to the script. By using the sys module, we can access these arguments at runtime and use them in our script.</a:t>
            </a:r>
            <a:endParaRPr>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5"/>
          <p:cNvSpPr txBox="1"/>
          <p:nvPr>
            <p:ph type="title"/>
          </p:nvPr>
        </p:nvSpPr>
        <p:spPr>
          <a:xfrm>
            <a:off x="91096"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6600"/>
              <a:buFont typeface="Algerian"/>
              <a:buNone/>
            </a:pPr>
            <a:r>
              <a:rPr lang="en-US" sz="3500">
                <a:latin typeface="Russo One"/>
                <a:ea typeface="Russo One"/>
                <a:cs typeface="Russo One"/>
                <a:sym typeface="Russo One"/>
              </a:rPr>
              <a:t>SYS MODULE CONTD..</a:t>
            </a:r>
            <a:endParaRPr sz="3500">
              <a:latin typeface="Russo One"/>
              <a:ea typeface="Russo One"/>
              <a:cs typeface="Russo One"/>
              <a:sym typeface="Russo One"/>
            </a:endParaRPr>
          </a:p>
        </p:txBody>
      </p:sp>
      <p:sp>
        <p:nvSpPr>
          <p:cNvPr id="636" name="Google Shape;636;p45"/>
          <p:cNvSpPr txBox="1"/>
          <p:nvPr>
            <p:ph idx="1" type="body"/>
          </p:nvPr>
        </p:nvSpPr>
        <p:spPr>
          <a:xfrm>
            <a:off x="182880" y="2063750"/>
            <a:ext cx="11905615" cy="479425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rPr lang="en-US" sz="2000">
                <a:solidFill>
                  <a:schemeClr val="dk1"/>
                </a:solidFill>
                <a:latin typeface="Arial"/>
                <a:ea typeface="Arial"/>
                <a:cs typeface="Arial"/>
                <a:sym typeface="Arial"/>
              </a:rPr>
              <a:t>From: + filename</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800"/>
              <a:buNone/>
            </a:pPr>
            <a:r>
              <a:rPr lang="en-US" sz="2000">
                <a:solidFill>
                  <a:schemeClr val="dk1"/>
                </a:solidFill>
                <a:latin typeface="Arial"/>
                <a:ea typeface="Arial"/>
                <a:cs typeface="Arial"/>
                <a:sym typeface="Arial"/>
              </a:rPr>
              <a:t>To verify our code, we initially try to read a file that does not exist, which causes our script to print an error. Next, we create the specific filename .</a:t>
            </a:r>
            <a:endParaRPr sz="2000">
              <a:solidFill>
                <a:schemeClr val="dk1"/>
              </a:solidFill>
              <a:latin typeface="Arial"/>
              <a:ea typeface="Arial"/>
              <a:cs typeface="Arial"/>
              <a:sym typeface="Arial"/>
            </a:endParaRPr>
          </a:p>
        </p:txBody>
      </p:sp>
      <p:sp>
        <p:nvSpPr>
          <p:cNvPr id="637" name="Google Shape;637;p45"/>
          <p:cNvSpPr/>
          <p:nvPr/>
        </p:nvSpPr>
        <p:spPr>
          <a:xfrm>
            <a:off x="368950" y="2161225"/>
            <a:ext cx="11418600" cy="304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len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45720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45720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not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path</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isfile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457200" lvl="0" marL="457200" marR="0" rtl="0" algn="l">
              <a:lnSpc>
                <a:spcPct val="135714"/>
              </a:lnSpc>
              <a:spcBef>
                <a:spcPts val="0"/>
              </a:spcBef>
              <a:spcAft>
                <a:spcPts val="0"/>
              </a:spcAft>
              <a:buClr>
                <a:schemeClr val="dk1"/>
              </a:buClr>
              <a:buSzPts val="11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 does not exist.'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45720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not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access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R_OK</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457200" lvl="0" marL="457200" marR="0" rtl="0" algn="l">
              <a:lnSpc>
                <a:spcPct val="135714"/>
              </a:lnSpc>
              <a:spcBef>
                <a:spcPts val="0"/>
              </a:spcBef>
              <a:spcAft>
                <a:spcPts val="0"/>
              </a:spcAft>
              <a:buClr>
                <a:schemeClr val="dk1"/>
              </a:buClr>
              <a:buSzPts val="11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 access denied.'</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45720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Reading Vulnerabilities From: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chemeClr val="lt1"/>
              </a:solidFill>
              <a:highlight>
                <a:schemeClr val="dk1"/>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6"/>
          <p:cNvSpPr txBox="1"/>
          <p:nvPr>
            <p:ph type="title"/>
          </p:nvPr>
        </p:nvSpPr>
        <p:spPr>
          <a:xfrm>
            <a:off x="-4" y="9905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6600"/>
              <a:buFont typeface="Algerian"/>
              <a:buNone/>
            </a:pPr>
            <a:r>
              <a:rPr lang="en-US" sz="3500">
                <a:latin typeface="Russo One"/>
                <a:ea typeface="Russo One"/>
                <a:cs typeface="Russo One"/>
                <a:sym typeface="Russo One"/>
              </a:rPr>
              <a:t>SYS MODULE CONTD..</a:t>
            </a:r>
            <a:endParaRPr sz="3500">
              <a:latin typeface="Russo One"/>
              <a:ea typeface="Russo One"/>
              <a:cs typeface="Russo One"/>
              <a:sym typeface="Russo One"/>
            </a:endParaRPr>
          </a:p>
          <a:p>
            <a:pPr indent="0" lvl="0" marL="0" rtl="0" algn="l">
              <a:lnSpc>
                <a:spcPct val="90000"/>
              </a:lnSpc>
              <a:spcBef>
                <a:spcPts val="0"/>
              </a:spcBef>
              <a:spcAft>
                <a:spcPts val="0"/>
              </a:spcAft>
              <a:buClr>
                <a:schemeClr val="lt1"/>
              </a:buClr>
              <a:buSzPts val="3600"/>
              <a:buFont typeface="Trebuchet MS"/>
              <a:buNone/>
            </a:pPr>
            <a:r>
              <a:t/>
            </a:r>
            <a:endParaRPr sz="3500">
              <a:latin typeface="Russo One"/>
              <a:ea typeface="Russo One"/>
              <a:cs typeface="Russo One"/>
              <a:sym typeface="Russo One"/>
            </a:endParaRPr>
          </a:p>
        </p:txBody>
      </p:sp>
      <p:sp>
        <p:nvSpPr>
          <p:cNvPr id="643" name="Google Shape;643;p46"/>
          <p:cNvSpPr txBox="1"/>
          <p:nvPr>
            <p:ph idx="1" type="body"/>
          </p:nvPr>
        </p:nvSpPr>
        <p:spPr>
          <a:xfrm>
            <a:off x="102235" y="2114550"/>
            <a:ext cx="11874500" cy="4672330"/>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Finally, we restrict permission and see that our script correctly prints the access-denied message.</a:t>
            </a:r>
            <a:endParaRPr sz="2000">
              <a:solidFill>
                <a:schemeClr val="dk1"/>
              </a:solidFill>
              <a:latin typeface="Arial"/>
              <a:ea typeface="Arial"/>
              <a:cs typeface="Arial"/>
              <a:sym typeface="Arial"/>
            </a:endParaRPr>
          </a:p>
          <a:p>
            <a:pPr indent="0" lvl="0" marL="457200" rtl="0" algn="just">
              <a:lnSpc>
                <a:spcPct val="100000"/>
              </a:lnSpc>
              <a:spcBef>
                <a:spcPts val="1000"/>
              </a:spcBef>
              <a:spcAft>
                <a:spcPts val="0"/>
              </a:spcAft>
              <a:buSzPts val="1800"/>
              <a:buNone/>
            </a:pPr>
            <a:r>
              <a:rPr lang="en-US" sz="2000">
                <a:solidFill>
                  <a:schemeClr val="dk1"/>
                </a:solidFill>
                <a:latin typeface="Arial"/>
                <a:ea typeface="Arial"/>
                <a:cs typeface="Arial"/>
                <a:sym typeface="Arial"/>
              </a:rPr>
              <a:t>programmers python test.py vuln-banners.txt [-] vuln-banners.txt does not exist. </a:t>
            </a:r>
            <a:endParaRPr sz="2000">
              <a:solidFill>
                <a:schemeClr val="dk1"/>
              </a:solidFill>
              <a:latin typeface="Arial"/>
              <a:ea typeface="Arial"/>
              <a:cs typeface="Arial"/>
              <a:sym typeface="Arial"/>
            </a:endParaRPr>
          </a:p>
          <a:p>
            <a:pPr indent="0" lvl="0" marL="457200" rtl="0" algn="just">
              <a:lnSpc>
                <a:spcPct val="100000"/>
              </a:lnSpc>
              <a:spcBef>
                <a:spcPts val="1000"/>
              </a:spcBef>
              <a:spcAft>
                <a:spcPts val="0"/>
              </a:spcAft>
              <a:buSzPts val="1800"/>
              <a:buNone/>
            </a:pPr>
            <a:r>
              <a:rPr lang="en-US" sz="2000">
                <a:solidFill>
                  <a:schemeClr val="dk1"/>
                </a:solidFill>
                <a:latin typeface="Arial"/>
                <a:ea typeface="Arial"/>
                <a:cs typeface="Arial"/>
                <a:sym typeface="Arial"/>
              </a:rPr>
              <a:t>programmers touch vuln-banners.txt </a:t>
            </a:r>
            <a:endParaRPr sz="2000">
              <a:solidFill>
                <a:schemeClr val="dk1"/>
              </a:solidFill>
              <a:latin typeface="Arial"/>
              <a:ea typeface="Arial"/>
              <a:cs typeface="Arial"/>
              <a:sym typeface="Arial"/>
            </a:endParaRPr>
          </a:p>
          <a:p>
            <a:pPr indent="0" lvl="0" marL="457200" rtl="0" algn="just">
              <a:lnSpc>
                <a:spcPct val="100000"/>
              </a:lnSpc>
              <a:spcBef>
                <a:spcPts val="1000"/>
              </a:spcBef>
              <a:spcAft>
                <a:spcPts val="0"/>
              </a:spcAft>
              <a:buSzPts val="1800"/>
              <a:buNone/>
            </a:pPr>
            <a:r>
              <a:rPr lang="en-US" sz="2000">
                <a:solidFill>
                  <a:schemeClr val="dk1"/>
                </a:solidFill>
                <a:latin typeface="Arial"/>
                <a:ea typeface="Arial"/>
                <a:cs typeface="Arial"/>
                <a:sym typeface="Arial"/>
              </a:rPr>
              <a:t>programmers python test.py vuln-banners.txt [+] Reading Vulnerabilities </a:t>
            </a:r>
            <a:endParaRPr sz="2000">
              <a:solidFill>
                <a:schemeClr val="dk1"/>
              </a:solidFill>
              <a:latin typeface="Arial"/>
              <a:ea typeface="Arial"/>
              <a:cs typeface="Arial"/>
              <a:sym typeface="Arial"/>
            </a:endParaRPr>
          </a:p>
          <a:p>
            <a:pPr indent="0" lvl="0" marL="457200" rtl="0" algn="just">
              <a:lnSpc>
                <a:spcPct val="100000"/>
              </a:lnSpc>
              <a:spcBef>
                <a:spcPts val="1000"/>
              </a:spcBef>
              <a:spcAft>
                <a:spcPts val="0"/>
              </a:spcAft>
              <a:buSzPts val="1800"/>
              <a:buNone/>
            </a:pPr>
            <a:r>
              <a:rPr lang="en-US" sz="2000">
                <a:solidFill>
                  <a:schemeClr val="dk1"/>
                </a:solidFill>
                <a:latin typeface="Arial"/>
                <a:ea typeface="Arial"/>
                <a:cs typeface="Arial"/>
                <a:sym typeface="Arial"/>
              </a:rPr>
              <a:t>From: vuln-banners.txt programmer</a:t>
            </a:r>
            <a:endParaRPr sz="2000">
              <a:solidFill>
                <a:schemeClr val="dk1"/>
              </a:solidFill>
              <a:latin typeface="Arial"/>
              <a:ea typeface="Arial"/>
              <a:cs typeface="Arial"/>
              <a:sym typeface="Arial"/>
            </a:endParaRPr>
          </a:p>
          <a:p>
            <a:pPr indent="0" lvl="0" marL="0" rtl="0" algn="l">
              <a:lnSpc>
                <a:spcPct val="108000"/>
              </a:lnSpc>
              <a:spcBef>
                <a:spcPts val="1000"/>
              </a:spcBef>
              <a:spcAft>
                <a:spcPts val="0"/>
              </a:spcAft>
              <a:buClr>
                <a:schemeClr val="dk1"/>
              </a:buClr>
              <a:buSzPts val="1100"/>
              <a:buFont typeface="Arial"/>
              <a:buNone/>
            </a:pPr>
            <a:r>
              <a:t/>
            </a:r>
            <a:endParaRPr sz="1600">
              <a:solidFill>
                <a:srgbClr val="FFFFFF"/>
              </a:solidFill>
              <a:latin typeface="Courier New"/>
              <a:ea typeface="Courier New"/>
              <a:cs typeface="Courier New"/>
              <a:sym typeface="Courier New"/>
            </a:endParaRPr>
          </a:p>
          <a:p>
            <a:pPr indent="0" lvl="0" marL="457200" rtl="0" algn="just">
              <a:lnSpc>
                <a:spcPct val="100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457200" rtl="0" algn="just">
              <a:lnSpc>
                <a:spcPct val="100000"/>
              </a:lnSpc>
              <a:spcBef>
                <a:spcPts val="1000"/>
              </a:spcBef>
              <a:spcAft>
                <a:spcPts val="0"/>
              </a:spcAft>
              <a:buSzPts val="1800"/>
              <a:buNone/>
            </a:pPr>
            <a:r>
              <a:rPr lang="en-US" sz="2000">
                <a:solidFill>
                  <a:schemeClr val="dk1"/>
                </a:solidFill>
                <a:latin typeface="Arial"/>
                <a:ea typeface="Arial"/>
                <a:cs typeface="Arial"/>
                <a:sym typeface="Arial"/>
              </a:rPr>
              <a:t>programmers python test.py vuln-banners.txt [-] vuln-banners.txt access denied.</a:t>
            </a:r>
            <a:endParaRPr sz="2000">
              <a:solidFill>
                <a:schemeClr val="dk1"/>
              </a:solidFill>
              <a:latin typeface="Arial"/>
              <a:ea typeface="Arial"/>
              <a:cs typeface="Arial"/>
              <a:sym typeface="Arial"/>
            </a:endParaRPr>
          </a:p>
          <a:p>
            <a:pPr indent="-355600" lvl="0" marL="457200" rtl="0" algn="just">
              <a:lnSpc>
                <a:spcPct val="10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We can now reassemble all the various pieces and parts of our Python vulnerability-scanning script. Do not worry if it appears pseudo-complete, lacking the ability to use threads of execution or better command line option parsing. We will continue to build upon this script in the following chapter.</a:t>
            </a:r>
            <a:endParaRPr sz="2000">
              <a:solidFill>
                <a:schemeClr val="dk1"/>
              </a:solidFill>
              <a:latin typeface="Arial"/>
              <a:ea typeface="Arial"/>
              <a:cs typeface="Arial"/>
              <a:sym typeface="Arial"/>
            </a:endParaRPr>
          </a:p>
        </p:txBody>
      </p:sp>
      <p:sp>
        <p:nvSpPr>
          <p:cNvPr id="644" name="Google Shape;644;p46"/>
          <p:cNvSpPr/>
          <p:nvPr/>
        </p:nvSpPr>
        <p:spPr>
          <a:xfrm>
            <a:off x="619100" y="4268275"/>
            <a:ext cx="11092200" cy="56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8000"/>
              </a:lnSpc>
              <a:spcBef>
                <a:spcPts val="1000"/>
              </a:spcBef>
              <a:spcAft>
                <a:spcPts val="0"/>
              </a:spcAft>
              <a:buClr>
                <a:schemeClr val="dk1"/>
              </a:buClr>
              <a:buSzPts val="1100"/>
              <a:buFont typeface="Arial"/>
              <a:buNone/>
            </a:pPr>
            <a:r>
              <a:rPr b="0" i="0" lang="en-US" sz="1600" u="none" cap="none" strike="noStrike">
                <a:solidFill>
                  <a:srgbClr val="FFFFFF"/>
                </a:solidFill>
                <a:latin typeface="Courier New"/>
                <a:ea typeface="Courier New"/>
                <a:cs typeface="Courier New"/>
                <a:sym typeface="Courier New"/>
              </a:rPr>
              <a:t>programmer: # </a:t>
            </a:r>
            <a:r>
              <a:rPr b="0" i="0" lang="en-US" sz="1600" u="none" cap="none" strike="noStrike">
                <a:solidFill>
                  <a:schemeClr val="lt1"/>
                </a:solidFill>
                <a:latin typeface="Courier New"/>
                <a:ea typeface="Courier New"/>
                <a:cs typeface="Courier New"/>
                <a:sym typeface="Courier New"/>
              </a:rPr>
              <a:t>chmod 000 vuln-banners.txt</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7"/>
          <p:cNvSpPr txBox="1"/>
          <p:nvPr>
            <p:ph type="title"/>
          </p:nvPr>
        </p:nvSpPr>
        <p:spPr>
          <a:xfrm>
            <a:off x="41996" y="10396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6600"/>
              <a:buFont typeface="Algerian"/>
              <a:buNone/>
            </a:pPr>
            <a:r>
              <a:rPr lang="en-US" sz="3200">
                <a:latin typeface="Russo One"/>
                <a:ea typeface="Russo One"/>
                <a:cs typeface="Russo One"/>
                <a:sym typeface="Russo One"/>
              </a:rPr>
              <a:t>SYS MODULE CONTD..</a:t>
            </a:r>
            <a:endParaRPr/>
          </a:p>
        </p:txBody>
      </p:sp>
      <p:sp>
        <p:nvSpPr>
          <p:cNvPr id="650" name="Google Shape;650;p47"/>
          <p:cNvSpPr/>
          <p:nvPr/>
        </p:nvSpPr>
        <p:spPr>
          <a:xfrm>
            <a:off x="300025" y="2221100"/>
            <a:ext cx="11568000" cy="43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retBanner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setdefaulttimeout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recv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1024</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banner</a:t>
            </a:r>
            <a:endParaRPr b="0" i="0"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timeout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Timeout for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1e8e52b01ac_0_22"/>
          <p:cNvSpPr txBox="1"/>
          <p:nvPr>
            <p:ph type="title"/>
          </p:nvPr>
        </p:nvSpPr>
        <p:spPr>
          <a:xfrm>
            <a:off x="116196" y="113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200">
                <a:latin typeface="Russo One"/>
                <a:ea typeface="Russo One"/>
                <a:cs typeface="Russo One"/>
                <a:sym typeface="Russo One"/>
              </a:rPr>
              <a:t>SYS MODULE CONTD..</a:t>
            </a:r>
            <a:endParaRPr/>
          </a:p>
        </p:txBody>
      </p:sp>
      <p:sp>
        <p:nvSpPr>
          <p:cNvPr id="656" name="Google Shape;656;g1e8e52b01ac_0_22"/>
          <p:cNvSpPr/>
          <p:nvPr/>
        </p:nvSpPr>
        <p:spPr>
          <a:xfrm>
            <a:off x="403400" y="2370425"/>
            <a:ext cx="11142900" cy="4261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ConnectionRefusedError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Connection refused for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Exception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Error: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checkVulns</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encoding</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"utf-8"</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Server is vulnerable"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ABB2BF"/>
              </a:solidFill>
              <a:highlight>
                <a:srgbClr val="282C34"/>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1fabe99dfb0_0_10"/>
          <p:cNvSpPr txBox="1"/>
          <p:nvPr>
            <p:ph type="title"/>
          </p:nvPr>
        </p:nvSpPr>
        <p:spPr>
          <a:xfrm>
            <a:off x="116196" y="113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200">
                <a:latin typeface="Russo One"/>
                <a:ea typeface="Russo One"/>
                <a:cs typeface="Russo One"/>
                <a:sym typeface="Russo One"/>
              </a:rPr>
              <a:t>SYS MODULE CONTD..</a:t>
            </a:r>
            <a:endParaRPr/>
          </a:p>
        </p:txBody>
      </p:sp>
      <p:sp>
        <p:nvSpPr>
          <p:cNvPr id="662" name="Google Shape;662;g1fabe99dfb0_0_10"/>
          <p:cNvSpPr/>
          <p:nvPr/>
        </p:nvSpPr>
        <p:spPr>
          <a:xfrm>
            <a:off x="403400" y="2370425"/>
            <a:ext cx="11142900" cy="4261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main</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len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not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path</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isfile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 does not exist."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not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access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R_OK</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 access denied."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else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Usage: &lt;vuln filename&gt;"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portList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21</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22</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25</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80</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110</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443</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x</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range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147</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150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"192.168.95."</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x</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1e8e52b01ac_0_38"/>
          <p:cNvSpPr txBox="1"/>
          <p:nvPr>
            <p:ph type="title"/>
          </p:nvPr>
        </p:nvSpPr>
        <p:spPr>
          <a:xfrm>
            <a:off x="-4" y="1017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200">
                <a:latin typeface="Russo One"/>
                <a:ea typeface="Russo One"/>
                <a:cs typeface="Russo One"/>
                <a:sym typeface="Russo One"/>
              </a:rPr>
              <a:t>SYS MODULE CONTD..</a:t>
            </a:r>
            <a:endParaRPr/>
          </a:p>
        </p:txBody>
      </p:sp>
      <p:sp>
        <p:nvSpPr>
          <p:cNvPr id="668" name="Google Shape;668;g1e8e52b01ac_0_38"/>
          <p:cNvSpPr/>
          <p:nvPr/>
        </p:nvSpPr>
        <p:spPr>
          <a:xfrm>
            <a:off x="667600" y="2358950"/>
            <a:ext cx="10626000" cy="431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portList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retBanner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checkVulns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main</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highlight>
                <a:schemeClr val="dk1"/>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8"/>
          <p:cNvSpPr txBox="1"/>
          <p:nvPr>
            <p:ph type="title"/>
          </p:nvPr>
        </p:nvSpPr>
        <p:spPr>
          <a:xfrm>
            <a:off x="132735" y="879545"/>
            <a:ext cx="9613800" cy="899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4400"/>
              <a:buFont typeface="Algerian"/>
              <a:buNone/>
            </a:pPr>
            <a:r>
              <a:rPr lang="en-US" sz="3500">
                <a:latin typeface="Russo One"/>
                <a:ea typeface="Russo One"/>
                <a:cs typeface="Russo One"/>
                <a:sym typeface="Russo One"/>
              </a:rPr>
              <a:t>YOUR FIRST PYTHON PROGRAMS</a:t>
            </a:r>
            <a:endParaRPr sz="3500">
              <a:latin typeface="Russo One"/>
              <a:ea typeface="Russo One"/>
              <a:cs typeface="Russo One"/>
              <a:sym typeface="Russo One"/>
            </a:endParaRPr>
          </a:p>
        </p:txBody>
      </p:sp>
      <p:sp>
        <p:nvSpPr>
          <p:cNvPr id="674" name="Google Shape;674;p48"/>
          <p:cNvSpPr txBox="1"/>
          <p:nvPr>
            <p:ph idx="1" type="body"/>
          </p:nvPr>
        </p:nvSpPr>
        <p:spPr>
          <a:xfrm>
            <a:off x="132715" y="2042795"/>
            <a:ext cx="11854815" cy="4684395"/>
          </a:xfrm>
          <a:prstGeom prst="rect">
            <a:avLst/>
          </a:prstGeom>
          <a:noFill/>
          <a:ln>
            <a:noFill/>
          </a:ln>
        </p:spPr>
        <p:txBody>
          <a:bodyPr anchorCtr="0" anchor="t" bIns="45700" lIns="91425" spcFirstLastPara="1" rIns="91425" wrap="square" tIns="45700">
            <a:normAutofit/>
          </a:bodyPr>
          <a:lstStyle/>
          <a:p>
            <a:pPr indent="-355600" lvl="0" marL="457200" rtl="0" algn="just">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With an understanding how to build Python scripts, let us begin writing our first two programs. As we move forward, we will describe a few anecdotal stories that emphasize the need for our scripts.</a:t>
            </a:r>
            <a:endParaRPr sz="2000">
              <a:solidFill>
                <a:schemeClr val="dk1"/>
              </a:solidFill>
              <a:latin typeface="Arial"/>
              <a:ea typeface="Arial"/>
              <a:cs typeface="Arial"/>
              <a:sym typeface="Arial"/>
            </a:endParaRPr>
          </a:p>
          <a:p>
            <a:pPr indent="-355600" lvl="0" marL="457200" rtl="0" algn="just">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Setting the Stage for Your First Python Program: The Cuckoo's Egg</a:t>
            </a:r>
            <a:endParaRPr sz="2000">
              <a:solidFill>
                <a:schemeClr val="dk1"/>
              </a:solidFill>
              <a:latin typeface="Arial"/>
              <a:ea typeface="Arial"/>
              <a:cs typeface="Arial"/>
              <a:sym typeface="Arial"/>
            </a:endParaRPr>
          </a:p>
          <a:p>
            <a:pPr indent="-355600" lvl="0" marL="457200" rtl="0" algn="just">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 system administrator at Lawrence Berkley National Labs, Clifford Stoll, documented his personal hunt for a hacker (and KGB informant) who broke into various United States national research laboratories, army bases, defense contractors, and academic institutions in The Cuckoo's Egg: Tracking a Spy Through the Maze of Computer Espionage (Stoll, 1989). </a:t>
            </a:r>
            <a:endParaRPr sz="2000">
              <a:solidFill>
                <a:schemeClr val="dk1"/>
              </a:solidFill>
              <a:latin typeface="Arial"/>
              <a:ea typeface="Arial"/>
              <a:cs typeface="Arial"/>
              <a:sym typeface="Arial"/>
            </a:endParaRPr>
          </a:p>
          <a:p>
            <a:pPr indent="-355600" lvl="0" marL="457200" rtl="0" algn="just">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He also published a May 1988 article in Communications of the ACM describing the in-depth technical details of the attack and hunt (Stoll, 1988).</a:t>
            </a:r>
            <a:endParaRPr sz="20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9"/>
          <p:cNvSpPr txBox="1"/>
          <p:nvPr>
            <p:ph type="title"/>
          </p:nvPr>
        </p:nvSpPr>
        <p:spPr>
          <a:xfrm>
            <a:off x="189296" y="777778"/>
            <a:ext cx="9613800" cy="1080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4CD68"/>
              </a:buClr>
              <a:buSzPts val="4000"/>
              <a:buFont typeface="Algerian"/>
              <a:buNone/>
            </a:pPr>
            <a:r>
              <a:rPr lang="en-US" sz="3200">
                <a:latin typeface="Russo One"/>
                <a:ea typeface="Russo One"/>
                <a:cs typeface="Russo One"/>
                <a:sym typeface="Russo One"/>
              </a:rPr>
              <a:t>Your First Program, a UNIX Password Cracker</a:t>
            </a:r>
            <a:endParaRPr sz="3200">
              <a:latin typeface="Russo One"/>
              <a:ea typeface="Russo One"/>
              <a:cs typeface="Russo One"/>
              <a:sym typeface="Russo One"/>
            </a:endParaRPr>
          </a:p>
        </p:txBody>
      </p:sp>
      <p:sp>
        <p:nvSpPr>
          <p:cNvPr id="680" name="Google Shape;680;p49"/>
          <p:cNvSpPr/>
          <p:nvPr/>
        </p:nvSpPr>
        <p:spPr>
          <a:xfrm>
            <a:off x="243300" y="2049500"/>
            <a:ext cx="11184600" cy="4751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from</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crypt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crypt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test_pass</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crypt_pass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salt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crypt_pass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dict_file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'dictionary.txt'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dict_file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crypt_word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crypt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salt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crypt_word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crypt_pass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Found Password: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Password Not Found.</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1fabe99dfb0_0_19"/>
          <p:cNvSpPr txBox="1"/>
          <p:nvPr>
            <p:ph type="title"/>
          </p:nvPr>
        </p:nvSpPr>
        <p:spPr>
          <a:xfrm>
            <a:off x="189296" y="777778"/>
            <a:ext cx="9613800" cy="1080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4CD68"/>
              </a:buClr>
              <a:buSzPts val="4000"/>
              <a:buFont typeface="Algerian"/>
              <a:buNone/>
            </a:pPr>
            <a:r>
              <a:rPr lang="en-US" sz="3200">
                <a:latin typeface="Russo One"/>
                <a:ea typeface="Russo One"/>
                <a:cs typeface="Russo One"/>
                <a:sym typeface="Russo One"/>
              </a:rPr>
              <a:t>Your First Program, a UNIX Password Cracker</a:t>
            </a:r>
            <a:endParaRPr sz="3200">
              <a:latin typeface="Russo One"/>
              <a:ea typeface="Russo One"/>
              <a:cs typeface="Russo One"/>
              <a:sym typeface="Russo One"/>
            </a:endParaRPr>
          </a:p>
        </p:txBody>
      </p:sp>
      <p:sp>
        <p:nvSpPr>
          <p:cNvPr id="686" name="Google Shape;686;g1fabe99dfb0_0_19"/>
          <p:cNvSpPr/>
          <p:nvPr/>
        </p:nvSpPr>
        <p:spPr>
          <a:xfrm>
            <a:off x="243300" y="2049500"/>
            <a:ext cx="11184600" cy="4751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'passwords.txt'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_crypt_pass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Cracking Password For: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test_pass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_crypt_pass</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e8bc9b6f3f_3_1"/>
          <p:cNvSpPr txBox="1"/>
          <p:nvPr>
            <p:ph type="title"/>
          </p:nvPr>
        </p:nvSpPr>
        <p:spPr>
          <a:xfrm>
            <a:off x="46871" y="7624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E4444"/>
              </a:buClr>
              <a:buSzPts val="3600"/>
              <a:buFont typeface="Georgia"/>
              <a:buNone/>
            </a:pPr>
            <a:r>
              <a:rPr lang="en-US" sz="3200">
                <a:latin typeface="Russo One"/>
                <a:ea typeface="Russo One"/>
                <a:cs typeface="Russo One"/>
                <a:sym typeface="Russo One"/>
              </a:rPr>
              <a:t>INFORMATION OF THIS CHAPTER</a:t>
            </a:r>
            <a:endParaRPr sz="3200">
              <a:latin typeface="Russo One"/>
              <a:ea typeface="Russo One"/>
              <a:cs typeface="Russo One"/>
              <a:sym typeface="Russo One"/>
            </a:endParaRPr>
          </a:p>
        </p:txBody>
      </p:sp>
      <p:sp>
        <p:nvSpPr>
          <p:cNvPr id="405" name="Google Shape;405;g1e8bc9b6f3f_3_1"/>
          <p:cNvSpPr txBox="1"/>
          <p:nvPr>
            <p:ph idx="1" type="body"/>
          </p:nvPr>
        </p:nvSpPr>
        <p:spPr>
          <a:xfrm>
            <a:off x="680325" y="2336875"/>
            <a:ext cx="9918600" cy="43710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000"/>
              </a:spcBef>
              <a:spcAft>
                <a:spcPts val="0"/>
              </a:spcAft>
              <a:buSzPts val="1800"/>
              <a:buNone/>
            </a:pPr>
            <a:r>
              <a:t/>
            </a:r>
            <a:endParaRPr sz="2000">
              <a:latin typeface="Arial"/>
              <a:ea typeface="Arial"/>
              <a:cs typeface="Arial"/>
              <a:sym typeface="Arial"/>
            </a:endParaRPr>
          </a:p>
          <a:p>
            <a:pPr indent="-177800" lvl="0" marL="22860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"Work With Networking, Iteration, Selection, Exception Handling and Modules" means using Python to work with networks, repeat actions, make choices in code, handle errors, and use pre-made chunks of code called modules. </a:t>
            </a:r>
            <a:endParaRPr sz="2000">
              <a:latin typeface="Arial"/>
              <a:ea typeface="Arial"/>
              <a:cs typeface="Arial"/>
              <a:sym typeface="Arial"/>
            </a:endParaRPr>
          </a:p>
          <a:p>
            <a:pPr indent="-177800" lvl="0" marL="22860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"Write Our First Python Program, a Dictionary Password Cracker" and "Write Our Second Python Program, a Zipfile Brute-force Cracker" are examples of specific programs that can be written in Python to crack passwords and open locked files.</a:t>
            </a:r>
            <a:endParaRPr sz="20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0"/>
          <p:cNvSpPr txBox="1"/>
          <p:nvPr>
            <p:ph type="title"/>
          </p:nvPr>
        </p:nvSpPr>
        <p:spPr>
          <a:xfrm>
            <a:off x="74721" y="1031478"/>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14CD68"/>
              </a:buClr>
              <a:buSzPct val="125000"/>
              <a:buFont typeface="Algerian"/>
              <a:buNone/>
            </a:pPr>
            <a:r>
              <a:rPr lang="en-US" sz="3200">
                <a:latin typeface="Russo One"/>
                <a:ea typeface="Russo One"/>
                <a:cs typeface="Russo One"/>
                <a:sym typeface="Russo One"/>
              </a:rPr>
              <a:t>Your First Program, a UNIX Password Cracker</a:t>
            </a:r>
            <a:endParaRPr sz="3200">
              <a:latin typeface="Russo One"/>
              <a:ea typeface="Russo One"/>
              <a:cs typeface="Russo One"/>
              <a:sym typeface="Russo One"/>
            </a:endParaRPr>
          </a:p>
          <a:p>
            <a:pPr indent="0" lvl="0" marL="0" rtl="0" algn="ctr">
              <a:lnSpc>
                <a:spcPct val="90000"/>
              </a:lnSpc>
              <a:spcBef>
                <a:spcPts val="0"/>
              </a:spcBef>
              <a:spcAft>
                <a:spcPts val="0"/>
              </a:spcAft>
              <a:buClr>
                <a:srgbClr val="14CD68"/>
              </a:buClr>
              <a:buSzPct val="125000"/>
              <a:buFont typeface="Algerian"/>
              <a:buNone/>
            </a:pPr>
            <a:r>
              <a:rPr lang="en-US" sz="3200">
                <a:latin typeface="Russo One"/>
                <a:ea typeface="Russo One"/>
                <a:cs typeface="Russo One"/>
                <a:sym typeface="Russo One"/>
              </a:rPr>
              <a:t>CONTD..</a:t>
            </a:r>
            <a:endParaRPr sz="3200">
              <a:latin typeface="Russo One"/>
              <a:ea typeface="Russo One"/>
              <a:cs typeface="Russo One"/>
              <a:sym typeface="Russo One"/>
            </a:endParaRPr>
          </a:p>
          <a:p>
            <a:pPr indent="0" lvl="0" marL="0" rtl="0" algn="l">
              <a:lnSpc>
                <a:spcPct val="90000"/>
              </a:lnSpc>
              <a:spcBef>
                <a:spcPts val="0"/>
              </a:spcBef>
              <a:spcAft>
                <a:spcPts val="0"/>
              </a:spcAft>
              <a:buClr>
                <a:schemeClr val="lt1"/>
              </a:buClr>
              <a:buSzPct val="100000"/>
              <a:buFont typeface="Trebuchet MS"/>
              <a:buNone/>
            </a:pPr>
            <a:r>
              <a:t/>
            </a:r>
            <a:endParaRPr/>
          </a:p>
        </p:txBody>
      </p:sp>
      <p:sp>
        <p:nvSpPr>
          <p:cNvPr id="692" name="Google Shape;692;p50"/>
          <p:cNvSpPr txBox="1"/>
          <p:nvPr>
            <p:ph idx="1" type="body"/>
          </p:nvPr>
        </p:nvSpPr>
        <p:spPr>
          <a:xfrm>
            <a:off x="112395" y="2073910"/>
            <a:ext cx="11946255" cy="471297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real strength of the Python programming language lies in the wide array of standard and third-party libraries. </a:t>
            </a:r>
            <a:endParaRPr sz="2000">
              <a:solidFill>
                <a:schemeClr val="dk1"/>
              </a:solidFill>
              <a:latin typeface="Arial"/>
              <a:ea typeface="Arial"/>
              <a:cs typeface="Arial"/>
              <a:sym typeface="Arial"/>
            </a:endParaRPr>
          </a:p>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To write our UNIX password cracker, we will need to use the crypt() algorithm that hashes UNIX passwords. </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300"/>
              <a:buNone/>
            </a:pPr>
            <a:r>
              <a:t/>
            </a:r>
            <a:endParaRPr sz="2000">
              <a:solidFill>
                <a:schemeClr val="dk1"/>
              </a:solidFill>
              <a:latin typeface="Arial"/>
              <a:ea typeface="Arial"/>
              <a:cs typeface="Arial"/>
              <a:sym typeface="Arial"/>
            </a:endParaRPr>
          </a:p>
        </p:txBody>
      </p:sp>
      <p:sp>
        <p:nvSpPr>
          <p:cNvPr id="693" name="Google Shape;693;p50"/>
          <p:cNvSpPr/>
          <p:nvPr/>
        </p:nvSpPr>
        <p:spPr>
          <a:xfrm>
            <a:off x="242575" y="3760425"/>
            <a:ext cx="11521800" cy="2837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Clr>
                <a:schemeClr val="dk1"/>
              </a:buClr>
              <a:buSzPts val="2665"/>
              <a:buFont typeface="Arial"/>
              <a:buNone/>
            </a:pPr>
            <a:r>
              <a:rPr b="0" i="0" lang="en-US" sz="1600" u="none" cap="none" strike="noStrike">
                <a:solidFill>
                  <a:schemeClr val="lt1"/>
                </a:solidFill>
                <a:latin typeface="Courier New"/>
                <a:ea typeface="Courier New"/>
                <a:cs typeface="Courier New"/>
                <a:sym typeface="Courier New"/>
              </a:rPr>
              <a:t>programmer: # python</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&gt;&gt;&gt;help(‘crypt’)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Help on module crypt: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NAME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crypt - Wrapper to the POSIX crypt library call and associated functionality.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MODULE REFERENCE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https://docs.python.org/3.10/library/crypt.html</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FILE	</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/usr/lib/python3.10/crypt.py</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fa8059a7e5_0_1"/>
          <p:cNvSpPr txBox="1"/>
          <p:nvPr>
            <p:ph type="title"/>
          </p:nvPr>
        </p:nvSpPr>
        <p:spPr>
          <a:xfrm>
            <a:off x="74721" y="1031478"/>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14CD68"/>
              </a:buClr>
              <a:buSzPct val="125000"/>
              <a:buFont typeface="Algerian"/>
              <a:buNone/>
            </a:pPr>
            <a:r>
              <a:rPr lang="en-US" sz="3200">
                <a:latin typeface="Russo One"/>
                <a:ea typeface="Russo One"/>
                <a:cs typeface="Russo One"/>
                <a:sym typeface="Russo One"/>
              </a:rPr>
              <a:t>Your First Program, a UNIX Password Cracker</a:t>
            </a:r>
            <a:endParaRPr sz="3200">
              <a:latin typeface="Russo One"/>
              <a:ea typeface="Russo One"/>
              <a:cs typeface="Russo One"/>
              <a:sym typeface="Russo One"/>
            </a:endParaRPr>
          </a:p>
          <a:p>
            <a:pPr indent="0" lvl="0" marL="0" rtl="0" algn="ctr">
              <a:lnSpc>
                <a:spcPct val="90000"/>
              </a:lnSpc>
              <a:spcBef>
                <a:spcPts val="0"/>
              </a:spcBef>
              <a:spcAft>
                <a:spcPts val="0"/>
              </a:spcAft>
              <a:buClr>
                <a:srgbClr val="14CD68"/>
              </a:buClr>
              <a:buSzPct val="125000"/>
              <a:buFont typeface="Algerian"/>
              <a:buNone/>
            </a:pPr>
            <a:r>
              <a:rPr lang="en-US" sz="3200">
                <a:latin typeface="Russo One"/>
                <a:ea typeface="Russo One"/>
                <a:cs typeface="Russo One"/>
                <a:sym typeface="Russo One"/>
              </a:rPr>
              <a:t>CONTD..</a:t>
            </a:r>
            <a:endParaRPr sz="3200">
              <a:latin typeface="Russo One"/>
              <a:ea typeface="Russo One"/>
              <a:cs typeface="Russo One"/>
              <a:sym typeface="Russo One"/>
            </a:endParaRPr>
          </a:p>
          <a:p>
            <a:pPr indent="0" lvl="0" marL="0" rtl="0" algn="l">
              <a:lnSpc>
                <a:spcPct val="90000"/>
              </a:lnSpc>
              <a:spcBef>
                <a:spcPts val="0"/>
              </a:spcBef>
              <a:spcAft>
                <a:spcPts val="0"/>
              </a:spcAft>
              <a:buClr>
                <a:schemeClr val="lt1"/>
              </a:buClr>
              <a:buSzPct val="100000"/>
              <a:buFont typeface="Trebuchet MS"/>
              <a:buNone/>
            </a:pPr>
            <a:r>
              <a:t/>
            </a:r>
            <a:endParaRPr/>
          </a:p>
        </p:txBody>
      </p:sp>
      <p:sp>
        <p:nvSpPr>
          <p:cNvPr id="699" name="Google Shape;699;g1fa8059a7e5_0_1"/>
          <p:cNvSpPr txBox="1"/>
          <p:nvPr>
            <p:ph idx="1" type="body"/>
          </p:nvPr>
        </p:nvSpPr>
        <p:spPr>
          <a:xfrm>
            <a:off x="112395" y="2073910"/>
            <a:ext cx="11946300" cy="47130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Firing up the Python interpreter, we see that the crypt library already exists in the Python standard library. </a:t>
            </a:r>
            <a:endParaRPr sz="2000">
              <a:solidFill>
                <a:schemeClr val="dk1"/>
              </a:solidFill>
              <a:latin typeface="Arial"/>
              <a:ea typeface="Arial"/>
              <a:cs typeface="Arial"/>
              <a:sym typeface="Arial"/>
            </a:endParaRPr>
          </a:p>
          <a:p>
            <a:pPr indent="-355600" lvl="0" marL="457200" rtl="0" algn="just">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To calculate an encrypted UNIX password hash, we simply call the function crypt.crypt() and pass it the password and salt as parameters. This function returns the hashed password as a string.</a:t>
            </a:r>
            <a:endParaRPr sz="2000">
              <a:solidFill>
                <a:schemeClr val="dk1"/>
              </a:solidFill>
              <a:latin typeface="Arial"/>
              <a:ea typeface="Arial"/>
              <a:cs typeface="Arial"/>
              <a:sym typeface="Arial"/>
            </a:endParaRPr>
          </a:p>
          <a:p>
            <a:pPr indent="0" lvl="0" marL="0" rtl="0" algn="just">
              <a:lnSpc>
                <a:spcPct val="100000"/>
              </a:lnSpc>
              <a:spcBef>
                <a:spcPts val="1000"/>
              </a:spcBef>
              <a:spcAft>
                <a:spcPts val="0"/>
              </a:spcAft>
              <a:buClr>
                <a:schemeClr val="dk1"/>
              </a:buClr>
              <a:buSzPts val="2300"/>
              <a:buNone/>
            </a:pPr>
            <a:r>
              <a:t/>
            </a:r>
            <a:endParaRPr sz="2000">
              <a:solidFill>
                <a:schemeClr val="dk1"/>
              </a:solidFill>
              <a:latin typeface="Arial"/>
              <a:ea typeface="Arial"/>
              <a:cs typeface="Arial"/>
              <a:sym typeface="Arial"/>
            </a:endParaRPr>
          </a:p>
        </p:txBody>
      </p:sp>
      <p:sp>
        <p:nvSpPr>
          <p:cNvPr id="700" name="Google Shape;700;g1fa8059a7e5_0_1"/>
          <p:cNvSpPr/>
          <p:nvPr/>
        </p:nvSpPr>
        <p:spPr>
          <a:xfrm>
            <a:off x="242575" y="3760425"/>
            <a:ext cx="11521800" cy="2837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Clr>
                <a:schemeClr val="dk1"/>
              </a:buClr>
              <a:buSzPts val="2665"/>
              <a:buFont typeface="Arial"/>
              <a:buNone/>
            </a:pPr>
            <a:r>
              <a:rPr b="0" i="0" lang="en-US" sz="1600" u="none" cap="none" strike="noStrike">
                <a:solidFill>
                  <a:schemeClr val="lt1"/>
                </a:solidFill>
                <a:latin typeface="Courier New"/>
                <a:ea typeface="Courier New"/>
                <a:cs typeface="Courier New"/>
                <a:sym typeface="Courier New"/>
              </a:rPr>
              <a:t>programmer: # python</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&gt;&gt;&gt;help(‘crypt’)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Help on module crypt:</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NAME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crypt - Wrapper to the POSIX crypt library call and associated functionality.</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MODULE REFERENCE</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https://docs.python.org/3.10/library/crypt.html</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FILE	</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/usr/lib/python3.10/crypt.py</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E4444"/>
              </a:buClr>
              <a:buSzPts val="3600"/>
              <a:buFont typeface="Algerian"/>
              <a:buNone/>
            </a:pPr>
            <a:r>
              <a:rPr lang="en-US" sz="3500">
                <a:latin typeface="Russo One"/>
                <a:ea typeface="Russo One"/>
                <a:cs typeface="Russo One"/>
                <a:sym typeface="Russo One"/>
              </a:rPr>
              <a:t>Your Second Program, a Zip-File Password Cracker</a:t>
            </a:r>
            <a:endParaRPr sz="3500">
              <a:latin typeface="Russo One"/>
              <a:ea typeface="Russo One"/>
              <a:cs typeface="Russo One"/>
              <a:sym typeface="Russo One"/>
            </a:endParaRPr>
          </a:p>
        </p:txBody>
      </p:sp>
      <p:sp>
        <p:nvSpPr>
          <p:cNvPr id="706" name="Google Shape;706;p51"/>
          <p:cNvSpPr txBox="1"/>
          <p:nvPr>
            <p:ph idx="1" type="body"/>
          </p:nvPr>
        </p:nvSpPr>
        <p:spPr>
          <a:xfrm>
            <a:off x="184150" y="2063750"/>
            <a:ext cx="11904345" cy="4652645"/>
          </a:xfrm>
          <a:prstGeom prst="rect">
            <a:avLst/>
          </a:prstGeom>
          <a:noFill/>
          <a:ln>
            <a:noFill/>
          </a:ln>
        </p:spPr>
        <p:txBody>
          <a:bodyPr anchorCtr="0" anchor="t" bIns="45700" lIns="91425" spcFirstLastPara="1" rIns="91425" wrap="square" tIns="45700">
            <a:normAutofit/>
          </a:bodyPr>
          <a:lstStyle/>
          <a:p>
            <a:pPr indent="-298450" lvl="0" marL="457200" rtl="0" algn="l">
              <a:lnSpc>
                <a:spcPct val="115000"/>
              </a:lnSpc>
              <a:spcBef>
                <a:spcPts val="1200"/>
              </a:spcBef>
              <a:spcAft>
                <a:spcPts val="0"/>
              </a:spcAft>
              <a:buClr>
                <a:schemeClr val="dk1"/>
              </a:buClr>
              <a:buSzPts val="1100"/>
              <a:buChar char="●"/>
            </a:pPr>
            <a:r>
              <a:rPr lang="en-US" sz="2000">
                <a:solidFill>
                  <a:schemeClr val="dk1"/>
                </a:solidFill>
                <a:latin typeface="Arial"/>
                <a:ea typeface="Arial"/>
                <a:cs typeface="Arial"/>
                <a:sym typeface="Arial"/>
              </a:rPr>
              <a:t>The script uses the zipfile library to open, extract the contents of the "crackit.zip" file. zipfile is a Python library that allows you to work with ZIP archive files.</a:t>
            </a:r>
            <a:endParaRPr sz="20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2000">
                <a:solidFill>
                  <a:schemeClr val="dk1"/>
                </a:solidFill>
                <a:latin typeface="Arial"/>
                <a:ea typeface="Arial"/>
                <a:cs typeface="Arial"/>
                <a:sym typeface="Arial"/>
              </a:rPr>
              <a:t>The script uses a for loop to iterate through the words in the wordlist, and uses the zip_file.extractall() method to try each word as the password.</a:t>
            </a:r>
            <a:endParaRPr sz="20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2000">
                <a:solidFill>
                  <a:schemeClr val="dk1"/>
                </a:solidFill>
                <a:latin typeface="Arial"/>
                <a:ea typeface="Arial"/>
                <a:cs typeface="Arial"/>
                <a:sym typeface="Arial"/>
              </a:rPr>
              <a:t>If the password is correct, the script will print a message indicating the successful password and exit the script.</a:t>
            </a:r>
            <a:endParaRPr sz="20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2000">
                <a:solidFill>
                  <a:schemeClr val="dk1"/>
                </a:solidFill>
                <a:latin typeface="Arial"/>
                <a:ea typeface="Arial"/>
                <a:cs typeface="Arial"/>
                <a:sym typeface="Arial"/>
              </a:rPr>
              <a:t>If none of the words in the list are the correct password, the script will print a message indicating that the password was not found and the user should try another wordlist.</a:t>
            </a:r>
            <a:endParaRPr sz="20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2000">
                <a:solidFill>
                  <a:schemeClr val="dk1"/>
                </a:solidFill>
                <a:latin typeface="Arial"/>
                <a:ea typeface="Arial"/>
                <a:cs typeface="Arial"/>
                <a:sym typeface="Arial"/>
              </a:rPr>
              <a:t>The script also uses tqdm library to display a progress bar.</a:t>
            </a:r>
            <a:endParaRPr sz="20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g1fa832676ea_1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Russo One"/>
                <a:ea typeface="Russo One"/>
                <a:cs typeface="Russo One"/>
                <a:sym typeface="Russo One"/>
              </a:rPr>
              <a:t>Contd..</a:t>
            </a:r>
            <a:endParaRPr>
              <a:latin typeface="Russo One"/>
              <a:ea typeface="Russo One"/>
              <a:cs typeface="Russo One"/>
              <a:sym typeface="Russo One"/>
            </a:endParaRPr>
          </a:p>
        </p:txBody>
      </p:sp>
      <p:sp>
        <p:nvSpPr>
          <p:cNvPr id="712" name="Google Shape;712;g1fa832676ea_1_0"/>
          <p:cNvSpPr/>
          <p:nvPr/>
        </p:nvSpPr>
        <p:spPr>
          <a:xfrm>
            <a:off x="406375" y="2100450"/>
            <a:ext cx="11396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zipfile</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from</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tqdm</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tqdm</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 Python external library tqdm, to create simple &amp; hassle-free progress bars which you can add to your code and make it look lively!</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wordlist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"dictionary.txt"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 the zip file you want to crack its password</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zip_file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"crackit.zip"</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#print(zip_file)</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zip_file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zipfile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ZipFile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zip_file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#print(type(zip_file))</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 count the number of words in this wordlist</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n_words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len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list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wordlist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"rb"</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 print the total number of passwords</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"Total passwords to test:"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n_words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1fabe99dfb0_0_2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Russo One"/>
                <a:ea typeface="Russo One"/>
                <a:cs typeface="Russo One"/>
                <a:sym typeface="Russo One"/>
              </a:rPr>
              <a:t>Contd..</a:t>
            </a:r>
            <a:endParaRPr>
              <a:latin typeface="Russo One"/>
              <a:ea typeface="Russo One"/>
              <a:cs typeface="Russo One"/>
              <a:sym typeface="Russo One"/>
            </a:endParaRPr>
          </a:p>
        </p:txBody>
      </p:sp>
      <p:sp>
        <p:nvSpPr>
          <p:cNvPr id="718" name="Google Shape;718;g1fabe99dfb0_0_27"/>
          <p:cNvSpPr/>
          <p:nvPr/>
        </p:nvSpPr>
        <p:spPr>
          <a:xfrm>
            <a:off x="406375" y="2100450"/>
            <a:ext cx="11396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wordlist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"rb"</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wordlist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tqdm</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wordlist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total</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n_words</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unit</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7F848E"/>
                </a:solidFill>
                <a:highlight>
                  <a:schemeClr val="dk1"/>
                </a:highlight>
                <a:latin typeface="Courier New"/>
                <a:ea typeface="Courier New"/>
                <a:cs typeface="Courier New"/>
                <a:sym typeface="Courier New"/>
              </a:rPr>
              <a:t># extractall(pwd = password)</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zip_file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extractall</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pwd</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7F848E"/>
                </a:solidFill>
                <a:highlight>
                  <a:schemeClr val="dk1"/>
                </a:highlight>
                <a:latin typeface="Courier New"/>
                <a:ea typeface="Courier New"/>
                <a:cs typeface="Courier New"/>
                <a:sym typeface="Courier New"/>
              </a:rPr>
              <a:t>#The strip() method removes any leading (spaces at the beginning) and trailing (spaces at the end) characters (space is the default leading character to remove)</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continue</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else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Password found:"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word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decode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exit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Password not found, try other wordlist."</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e8bc9b6f3f_5_35"/>
          <p:cNvSpPr txBox="1"/>
          <p:nvPr>
            <p:ph type="title"/>
          </p:nvPr>
        </p:nvSpPr>
        <p:spPr>
          <a:xfrm>
            <a:off x="107995" y="771485"/>
            <a:ext cx="96261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D68"/>
              </a:buClr>
              <a:buSzPts val="3555"/>
              <a:buFont typeface="Arial"/>
              <a:buNone/>
            </a:pPr>
            <a:r>
              <a:rPr lang="en-US" sz="3200">
                <a:latin typeface="Russo One"/>
                <a:ea typeface="Russo One"/>
                <a:cs typeface="Russo One"/>
                <a:sym typeface="Russo One"/>
              </a:rPr>
              <a:t>SETTING UP OUR DEVELOPMENT ENVIRONMENT</a:t>
            </a:r>
            <a:endParaRPr sz="3200">
              <a:latin typeface="Russo One"/>
              <a:ea typeface="Russo One"/>
              <a:cs typeface="Russo One"/>
              <a:sym typeface="Russo One"/>
            </a:endParaRPr>
          </a:p>
        </p:txBody>
      </p:sp>
      <p:sp>
        <p:nvSpPr>
          <p:cNvPr id="411" name="Google Shape;411;g1e8bc9b6f3f_5_35"/>
          <p:cNvSpPr txBox="1"/>
          <p:nvPr>
            <p:ph idx="1" type="body"/>
          </p:nvPr>
        </p:nvSpPr>
        <p:spPr>
          <a:xfrm>
            <a:off x="167005" y="2104390"/>
            <a:ext cx="11924665" cy="4638675"/>
          </a:xfrm>
          <a:prstGeom prst="rect">
            <a:avLst/>
          </a:prstGeom>
          <a:noFill/>
          <a:ln>
            <a:noFill/>
          </a:ln>
        </p:spPr>
        <p:txBody>
          <a:bodyPr anchorCtr="0" anchor="t" bIns="45700" lIns="91425" spcFirstLastPara="1" rIns="91425" wrap="square" tIns="45700">
            <a:normAutofit/>
          </a:bodyPr>
          <a:lstStyle/>
          <a:p>
            <a:pPr indent="-228600" lvl="0" marL="457200" rtl="0" algn="l">
              <a:lnSpc>
                <a:spcPct val="115000"/>
              </a:lnSpc>
              <a:spcBef>
                <a:spcPts val="1000"/>
              </a:spcBef>
              <a:spcAft>
                <a:spcPts val="0"/>
              </a:spcAft>
              <a:buSzPts val="1800"/>
              <a:buFont typeface="Noto Sans Symbols"/>
              <a:buNone/>
            </a:pPr>
            <a:r>
              <a:t/>
            </a:r>
            <a:endParaRPr sz="2000">
              <a:solidFill>
                <a:schemeClr val="dk1"/>
              </a:solidFill>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en-US" sz="2000">
                <a:solidFill>
                  <a:schemeClr val="dk1"/>
                </a:solidFill>
                <a:latin typeface="Arial"/>
                <a:ea typeface="Arial"/>
                <a:cs typeface="Arial"/>
                <a:sym typeface="Arial"/>
              </a:rPr>
              <a:t>"You can download Python from the Python website (</a:t>
            </a:r>
            <a:r>
              <a:rPr lang="en-US" sz="2000" u="sng">
                <a:solidFill>
                  <a:schemeClr val="hlink"/>
                </a:solidFill>
                <a:latin typeface="Arial"/>
                <a:ea typeface="Arial"/>
                <a:cs typeface="Arial"/>
                <a:sym typeface="Arial"/>
                <a:hlinkClick r:id="rId3"/>
              </a:rPr>
              <a:t>http://www.python.org/download/</a:t>
            </a:r>
            <a:r>
              <a:rPr lang="en-US" sz="2000">
                <a:solidFill>
                  <a:schemeClr val="dk1"/>
                </a:solidFill>
                <a:latin typeface="Arial"/>
                <a:ea typeface="Arial"/>
                <a:cs typeface="Arial"/>
                <a:sym typeface="Arial"/>
              </a:rPr>
              <a:t>) for Windows, Mac, and Linux computers. If you have a Mac or Linux, Python might already be on your computer. </a:t>
            </a:r>
            <a:endParaRPr sz="2000">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en-US" sz="2000">
                <a:solidFill>
                  <a:schemeClr val="dk1"/>
                </a:solidFill>
                <a:latin typeface="Arial"/>
                <a:ea typeface="Arial"/>
                <a:cs typeface="Arial"/>
                <a:sym typeface="Arial"/>
              </a:rPr>
              <a:t>Downloading Python will give you the program to run Python code, a set of tools called the standard library, and some built-in modules. </a:t>
            </a:r>
            <a:endParaRPr sz="2000">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en-US" sz="2000">
                <a:solidFill>
                  <a:schemeClr val="dk1"/>
                </a:solidFill>
                <a:latin typeface="Arial"/>
                <a:ea typeface="Arial"/>
                <a:cs typeface="Arial"/>
                <a:sym typeface="Arial"/>
              </a:rPr>
              <a:t>The standard library and built-in modules have many features, like built-in data types, error handling, math tools, file handling, encryption, working with the operating system, internet data handling, and communication with other networks. </a:t>
            </a:r>
            <a:endParaRPr sz="2000">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en-US" sz="2000">
                <a:solidFill>
                  <a:schemeClr val="dk1"/>
                </a:solidFill>
                <a:latin typeface="Arial"/>
                <a:ea typeface="Arial"/>
                <a:cs typeface="Arial"/>
                <a:sym typeface="Arial"/>
              </a:rPr>
              <a:t>You can also download other modules created by other people from </a:t>
            </a:r>
            <a:r>
              <a:rPr lang="en-US" sz="2000" u="sng">
                <a:solidFill>
                  <a:schemeClr val="hlink"/>
                </a:solidFill>
                <a:latin typeface="Arial"/>
                <a:ea typeface="Arial"/>
                <a:cs typeface="Arial"/>
                <a:sym typeface="Arial"/>
                <a:hlinkClick r:id="rId4"/>
              </a:rPr>
              <a:t>http://pypi.python.org/pypi/</a:t>
            </a:r>
            <a:r>
              <a:rPr lang="en-US" sz="2000">
                <a:solidFill>
                  <a:schemeClr val="dk1"/>
                </a:solidFill>
                <a:latin typeface="Arial"/>
                <a:ea typeface="Arial"/>
                <a:cs typeface="Arial"/>
                <a:sym typeface="Arial"/>
              </a:rPr>
              <a:t>. "</a:t>
            </a:r>
            <a:endParaRPr sz="2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e8bc9b6f3f_5_50"/>
          <p:cNvSpPr txBox="1"/>
          <p:nvPr>
            <p:ph type="title"/>
          </p:nvPr>
        </p:nvSpPr>
        <p:spPr>
          <a:xfrm>
            <a:off x="65196" y="8175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B32B2"/>
              </a:buClr>
              <a:buSzPts val="4400"/>
              <a:buFont typeface="Algerian"/>
              <a:buNone/>
            </a:pPr>
            <a:r>
              <a:rPr lang="en-US" sz="3200">
                <a:latin typeface="Russo One"/>
                <a:ea typeface="Russo One"/>
                <a:cs typeface="Russo One"/>
                <a:sym typeface="Russo One"/>
              </a:rPr>
              <a:t>INSTALLING THIRD PARTY LIBRARIES </a:t>
            </a:r>
            <a:endParaRPr/>
          </a:p>
          <a:p>
            <a:pPr indent="0" lvl="0" marL="0" rtl="0" algn="l">
              <a:lnSpc>
                <a:spcPct val="90000"/>
              </a:lnSpc>
              <a:spcBef>
                <a:spcPts val="0"/>
              </a:spcBef>
              <a:spcAft>
                <a:spcPts val="0"/>
              </a:spcAft>
              <a:buClr>
                <a:schemeClr val="lt1"/>
              </a:buClr>
              <a:buSzPts val="3600"/>
              <a:buFont typeface="Trebuchet MS"/>
              <a:buNone/>
            </a:pPr>
            <a:r>
              <a:t/>
            </a:r>
            <a:endParaRPr/>
          </a:p>
        </p:txBody>
      </p:sp>
      <p:sp>
        <p:nvSpPr>
          <p:cNvPr id="417" name="Google Shape;417;g1e8bc9b6f3f_5_50"/>
          <p:cNvSpPr txBox="1"/>
          <p:nvPr>
            <p:ph idx="1" type="body"/>
          </p:nvPr>
        </p:nvSpPr>
        <p:spPr>
          <a:xfrm>
            <a:off x="141605" y="2044065"/>
            <a:ext cx="11375400" cy="4613400"/>
          </a:xfrm>
          <a:prstGeom prst="rect">
            <a:avLst/>
          </a:prstGeom>
          <a:noFill/>
          <a:ln>
            <a:noFill/>
          </a:ln>
        </p:spPr>
        <p:txBody>
          <a:bodyPr anchorCtr="0" anchor="t" bIns="45700" lIns="91425" spcFirstLastPara="1" rIns="91425" wrap="square" tIns="45700">
            <a:normAutofit/>
          </a:bodyPr>
          <a:lstStyle/>
          <a:p>
            <a:pPr indent="-272415" lvl="0" marL="34290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 "To make installing Python packages easier, there is a tool called "pip" that comes with Python. This tool allows you to easily install packages by running the command "pip" followed by the name of the package you want to install. </a:t>
            </a:r>
            <a:endParaRPr sz="2000">
              <a:latin typeface="Arial"/>
              <a:ea typeface="Arial"/>
              <a:cs typeface="Arial"/>
              <a:sym typeface="Arial"/>
            </a:endParaRPr>
          </a:p>
          <a:p>
            <a:pPr indent="-272415" lvl="0" marL="342900" rtl="0" algn="l">
              <a:lnSpc>
                <a:spcPct val="115000"/>
              </a:lnSpc>
              <a:spcBef>
                <a:spcPts val="1000"/>
              </a:spcBef>
              <a:spcAft>
                <a:spcPts val="0"/>
              </a:spcAft>
              <a:buClr>
                <a:schemeClr val="dk1"/>
              </a:buClr>
              <a:buSzPts val="2000"/>
              <a:buChar char="⮚"/>
            </a:pPr>
            <a:r>
              <a:rPr lang="en-US" sz="2000">
                <a:solidFill>
                  <a:schemeClr val="dk1"/>
                </a:solidFill>
                <a:latin typeface="Arial"/>
                <a:ea typeface="Arial"/>
                <a:cs typeface="Arial"/>
                <a:sym typeface="Arial"/>
              </a:rPr>
              <a:t>This will automatically search for the package in Python’s repositories, download it, and install it. It's an easy way to install packages without going through the process of manually downloading, uncompressing and installing it. "</a:t>
            </a:r>
            <a:endParaRPr sz="20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fa8059a7e5_2_186"/>
          <p:cNvSpPr txBox="1"/>
          <p:nvPr>
            <p:ph type="title"/>
          </p:nvPr>
        </p:nvSpPr>
        <p:spPr>
          <a:xfrm>
            <a:off x="129496" y="744053"/>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B32B2"/>
              </a:buClr>
              <a:buSzPct val="137500"/>
              <a:buFont typeface="Algerian"/>
              <a:buNone/>
            </a:pPr>
            <a:r>
              <a:t/>
            </a:r>
            <a:endParaRPr sz="3200">
              <a:latin typeface="Russo One"/>
              <a:ea typeface="Russo One"/>
              <a:cs typeface="Russo One"/>
              <a:sym typeface="Russo One"/>
            </a:endParaRPr>
          </a:p>
          <a:p>
            <a:pPr indent="0" lvl="0" marL="0" rtl="0" algn="l">
              <a:lnSpc>
                <a:spcPct val="90000"/>
              </a:lnSpc>
              <a:spcBef>
                <a:spcPts val="0"/>
              </a:spcBef>
              <a:spcAft>
                <a:spcPts val="0"/>
              </a:spcAft>
              <a:buClr>
                <a:srgbClr val="7B32B2"/>
              </a:buClr>
              <a:buSzPct val="137500"/>
              <a:buFont typeface="Algerian"/>
              <a:buNone/>
            </a:pPr>
            <a:r>
              <a:rPr lang="en-US" sz="3200">
                <a:latin typeface="Russo One"/>
                <a:ea typeface="Russo One"/>
                <a:cs typeface="Russo One"/>
                <a:sym typeface="Russo One"/>
              </a:rPr>
              <a:t>INSTALLING THIRD PARTY LIBRARIES CONTD..</a:t>
            </a:r>
            <a:endParaRPr/>
          </a:p>
          <a:p>
            <a:pPr indent="0" lvl="0" marL="0" rtl="0" algn="l">
              <a:lnSpc>
                <a:spcPct val="90000"/>
              </a:lnSpc>
              <a:spcBef>
                <a:spcPts val="0"/>
              </a:spcBef>
              <a:spcAft>
                <a:spcPts val="0"/>
              </a:spcAft>
              <a:buClr>
                <a:schemeClr val="lt1"/>
              </a:buClr>
              <a:buSzPct val="100000"/>
              <a:buFont typeface="Trebuchet MS"/>
              <a:buNone/>
            </a:pPr>
            <a:r>
              <a:t/>
            </a:r>
            <a:endParaRPr/>
          </a:p>
        </p:txBody>
      </p:sp>
      <p:sp>
        <p:nvSpPr>
          <p:cNvPr id="423" name="Google Shape;423;g1fa8059a7e5_2_186"/>
          <p:cNvSpPr txBox="1"/>
          <p:nvPr>
            <p:ph idx="1" type="body"/>
          </p:nvPr>
        </p:nvSpPr>
        <p:spPr>
          <a:xfrm>
            <a:off x="10" y="2030730"/>
            <a:ext cx="11691600" cy="4565100"/>
          </a:xfrm>
          <a:prstGeom prst="rect">
            <a:avLst/>
          </a:prstGeom>
          <a:noFill/>
          <a:ln>
            <a:noFill/>
          </a:ln>
        </p:spPr>
        <p:txBody>
          <a:bodyPr anchorCtr="0" anchor="t" bIns="45700" lIns="91425" spcFirstLastPara="1" rIns="91425" wrap="square" tIns="45700">
            <a:normAutofit/>
          </a:bodyPr>
          <a:lstStyle/>
          <a:p>
            <a:pPr indent="-342900" lvl="1" marL="800100" rtl="0" algn="l">
              <a:lnSpc>
                <a:spcPct val="115000"/>
              </a:lnSpc>
              <a:spcBef>
                <a:spcPts val="0"/>
              </a:spcBef>
              <a:spcAft>
                <a:spcPts val="0"/>
              </a:spcAft>
              <a:buClr>
                <a:schemeClr val="dk1"/>
              </a:buClr>
              <a:buSzPts val="2330"/>
              <a:buChar char="⮚"/>
            </a:pPr>
            <a:r>
              <a:rPr lang="en-US">
                <a:solidFill>
                  <a:schemeClr val="dk1"/>
                </a:solidFill>
                <a:latin typeface="Arial"/>
                <a:ea typeface="Arial"/>
                <a:cs typeface="Arial"/>
                <a:sym typeface="Arial"/>
              </a:rPr>
              <a:t>"To quickly set up a development environment that is ready for penetration testing, we recommend downloading a version of BackTrack Linux from </a:t>
            </a:r>
            <a:r>
              <a:rPr lang="en-US" u="sng">
                <a:solidFill>
                  <a:schemeClr val="hlink"/>
                </a:solidFill>
                <a:latin typeface="Arial"/>
                <a:ea typeface="Arial"/>
                <a:cs typeface="Arial"/>
                <a:sym typeface="Arial"/>
                <a:hlinkClick r:id="rId3"/>
              </a:rPr>
              <a:t>http://www.backtrack-linux.org/downloads/</a:t>
            </a:r>
            <a:r>
              <a:rPr lang="en-US">
                <a:solidFill>
                  <a:schemeClr val="dk1"/>
                </a:solidFill>
                <a:latin typeface="Arial"/>
                <a:ea typeface="Arial"/>
                <a:cs typeface="Arial"/>
                <a:sym typeface="Arial"/>
              </a:rPr>
              <a:t>. </a:t>
            </a:r>
            <a:endParaRPr>
              <a:latin typeface="Arial"/>
              <a:ea typeface="Arial"/>
              <a:cs typeface="Arial"/>
              <a:sym typeface="Arial"/>
            </a:endParaRPr>
          </a:p>
          <a:p>
            <a:pPr indent="-342900" lvl="1" marL="800100" rtl="0" algn="l">
              <a:lnSpc>
                <a:spcPct val="115000"/>
              </a:lnSpc>
              <a:spcBef>
                <a:spcPts val="0"/>
              </a:spcBef>
              <a:spcAft>
                <a:spcPts val="0"/>
              </a:spcAft>
              <a:buClr>
                <a:schemeClr val="dk1"/>
              </a:buClr>
              <a:buSzPts val="2330"/>
              <a:buChar char="⮚"/>
            </a:pPr>
            <a:r>
              <a:rPr lang="en-US">
                <a:solidFill>
                  <a:schemeClr val="dk1"/>
                </a:solidFill>
                <a:latin typeface="Arial"/>
                <a:ea typeface="Arial"/>
                <a:cs typeface="Arial"/>
                <a:sym typeface="Arial"/>
              </a:rPr>
              <a:t>BackTrack is a version of Linux that comes with many tools for testing computer security, as well as tools for analyzing websites, networks, and wireless connections. </a:t>
            </a:r>
            <a:endParaRPr>
              <a:latin typeface="Arial"/>
              <a:ea typeface="Arial"/>
              <a:cs typeface="Arial"/>
              <a:sym typeface="Arial"/>
            </a:endParaRPr>
          </a:p>
          <a:p>
            <a:pPr indent="-342900" lvl="1" marL="800100" rtl="0" algn="l">
              <a:lnSpc>
                <a:spcPct val="115000"/>
              </a:lnSpc>
              <a:spcBef>
                <a:spcPts val="0"/>
              </a:spcBef>
              <a:spcAft>
                <a:spcPts val="0"/>
              </a:spcAft>
              <a:buClr>
                <a:schemeClr val="dk1"/>
              </a:buClr>
              <a:buSzPts val="2330"/>
              <a:buChar char="⮚"/>
            </a:pPr>
            <a:r>
              <a:rPr lang="en-US">
                <a:solidFill>
                  <a:schemeClr val="dk1"/>
                </a:solidFill>
                <a:latin typeface="Arial"/>
                <a:ea typeface="Arial"/>
                <a:cs typeface="Arial"/>
                <a:sym typeface="Arial"/>
              </a:rPr>
              <a:t>Some of the examples use tools or libraries that are already included in BackTrack. If an example needs a tool or library that is not part of BackTrack, I will tell you where to download it.“</a:t>
            </a:r>
            <a:endParaRPr/>
          </a:p>
          <a:p>
            <a:pPr indent="-342900" lvl="1" marL="800100" rtl="0" algn="l">
              <a:lnSpc>
                <a:spcPct val="115000"/>
              </a:lnSpc>
              <a:spcBef>
                <a:spcPts val="0"/>
              </a:spcBef>
              <a:spcAft>
                <a:spcPts val="0"/>
              </a:spcAft>
              <a:buClr>
                <a:schemeClr val="dk1"/>
              </a:buClr>
              <a:buSzPts val="2330"/>
              <a:buChar char="⮚"/>
            </a:pPr>
            <a:r>
              <a:rPr lang="en-US">
                <a:solidFill>
                  <a:schemeClr val="dk1"/>
                </a:solidFill>
                <a:latin typeface="Arial"/>
                <a:ea typeface="Arial"/>
                <a:cs typeface="Arial"/>
                <a:sym typeface="Arial"/>
              </a:rPr>
              <a:t>But sadly, BackTrack linux has been discontinued you can still check or download it.</a:t>
            </a:r>
            <a:endParaRPr>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fa8059a7e5_7_0"/>
          <p:cNvSpPr txBox="1"/>
          <p:nvPr>
            <p:ph type="title"/>
          </p:nvPr>
        </p:nvSpPr>
        <p:spPr>
          <a:xfrm>
            <a:off x="129496" y="744053"/>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B32B2"/>
              </a:buClr>
              <a:buSzPct val="137500"/>
              <a:buFont typeface="Algerian"/>
              <a:buNone/>
            </a:pPr>
            <a:r>
              <a:t/>
            </a:r>
            <a:endParaRPr sz="3200">
              <a:latin typeface="Russo One"/>
              <a:ea typeface="Russo One"/>
              <a:cs typeface="Russo One"/>
              <a:sym typeface="Russo One"/>
            </a:endParaRPr>
          </a:p>
          <a:p>
            <a:pPr indent="0" lvl="0" marL="0" rtl="0" algn="l">
              <a:lnSpc>
                <a:spcPct val="90000"/>
              </a:lnSpc>
              <a:spcBef>
                <a:spcPts val="0"/>
              </a:spcBef>
              <a:spcAft>
                <a:spcPts val="0"/>
              </a:spcAft>
              <a:buClr>
                <a:srgbClr val="7B32B2"/>
              </a:buClr>
              <a:buSzPct val="137500"/>
              <a:buFont typeface="Algerian"/>
              <a:buNone/>
            </a:pPr>
            <a:r>
              <a:rPr lang="en-US" sz="3200">
                <a:latin typeface="Russo One"/>
                <a:ea typeface="Russo One"/>
                <a:cs typeface="Russo One"/>
                <a:sym typeface="Russo One"/>
              </a:rPr>
              <a:t>INSTALLING THIRD PARTY LIBRARIES CONTD..</a:t>
            </a:r>
            <a:endParaRPr/>
          </a:p>
          <a:p>
            <a:pPr indent="0" lvl="0" marL="0" rtl="0" algn="l">
              <a:lnSpc>
                <a:spcPct val="90000"/>
              </a:lnSpc>
              <a:spcBef>
                <a:spcPts val="0"/>
              </a:spcBef>
              <a:spcAft>
                <a:spcPts val="0"/>
              </a:spcAft>
              <a:buClr>
                <a:schemeClr val="lt1"/>
              </a:buClr>
              <a:buSzPct val="100000"/>
              <a:buFont typeface="Trebuchet MS"/>
              <a:buNone/>
            </a:pPr>
            <a:r>
              <a:t/>
            </a:r>
            <a:endParaRPr/>
          </a:p>
        </p:txBody>
      </p:sp>
      <p:sp>
        <p:nvSpPr>
          <p:cNvPr id="429" name="Google Shape;429;g1fa8059a7e5_7_0"/>
          <p:cNvSpPr txBox="1"/>
          <p:nvPr>
            <p:ph idx="1" type="body"/>
          </p:nvPr>
        </p:nvSpPr>
        <p:spPr>
          <a:xfrm>
            <a:off x="10" y="2030730"/>
            <a:ext cx="11691600" cy="4565100"/>
          </a:xfrm>
          <a:prstGeom prst="rect">
            <a:avLst/>
          </a:prstGeom>
          <a:noFill/>
          <a:ln>
            <a:noFill/>
          </a:ln>
        </p:spPr>
        <p:txBody>
          <a:bodyPr anchorCtr="0" anchor="t" bIns="45700" lIns="91425" spcFirstLastPara="1" rIns="91425" wrap="square" tIns="45700">
            <a:normAutofit/>
          </a:bodyPr>
          <a:lstStyle/>
          <a:p>
            <a:pPr indent="-342900" lvl="1" marL="800100" rtl="0" algn="l">
              <a:lnSpc>
                <a:spcPct val="150000"/>
              </a:lnSpc>
              <a:spcBef>
                <a:spcPts val="0"/>
              </a:spcBef>
              <a:spcAft>
                <a:spcPts val="0"/>
              </a:spcAft>
              <a:buClr>
                <a:schemeClr val="dk1"/>
              </a:buClr>
              <a:buSzPts val="2330"/>
              <a:buChar char="⮚"/>
            </a:pPr>
            <a:r>
              <a:rPr lang="en-US">
                <a:solidFill>
                  <a:schemeClr val="dk1"/>
                </a:solidFill>
                <a:latin typeface="Arial"/>
                <a:ea typeface="Arial"/>
                <a:cs typeface="Arial"/>
                <a:sym typeface="Arial"/>
              </a:rPr>
              <a:t>BackTrack Linux is a distribution specifically designed for penetration testing, which is the practice of testing a computer system, network, or web application to find vulnerabilities that an attacker could exploit. </a:t>
            </a:r>
            <a:endParaRPr>
              <a:latin typeface="Arial"/>
              <a:ea typeface="Arial"/>
              <a:cs typeface="Arial"/>
              <a:sym typeface="Arial"/>
            </a:endParaRPr>
          </a:p>
          <a:p>
            <a:pPr indent="-342900" lvl="1" marL="800100" rtl="0" algn="l">
              <a:lnSpc>
                <a:spcPct val="150000"/>
              </a:lnSpc>
              <a:spcBef>
                <a:spcPts val="0"/>
              </a:spcBef>
              <a:spcAft>
                <a:spcPts val="0"/>
              </a:spcAft>
              <a:buClr>
                <a:schemeClr val="dk1"/>
              </a:buClr>
              <a:buSzPts val="2330"/>
              <a:buChar char="⮚"/>
            </a:pPr>
            <a:r>
              <a:rPr lang="en-US">
                <a:solidFill>
                  <a:schemeClr val="dk1"/>
                </a:solidFill>
                <a:latin typeface="Arial"/>
                <a:ea typeface="Arial"/>
                <a:cs typeface="Arial"/>
                <a:sym typeface="Arial"/>
              </a:rPr>
              <a:t>It is based on the Ubuntu Linux distribution and comes pre-installed with a wide range of security-related tools. </a:t>
            </a:r>
            <a:endParaRPr>
              <a:latin typeface="Arial"/>
              <a:ea typeface="Arial"/>
              <a:cs typeface="Arial"/>
              <a:sym typeface="Arial"/>
            </a:endParaRPr>
          </a:p>
          <a:p>
            <a:pPr indent="-342900" lvl="1" marL="800100" rtl="0" algn="l">
              <a:lnSpc>
                <a:spcPct val="150000"/>
              </a:lnSpc>
              <a:spcBef>
                <a:spcPts val="0"/>
              </a:spcBef>
              <a:spcAft>
                <a:spcPts val="0"/>
              </a:spcAft>
              <a:buClr>
                <a:schemeClr val="dk1"/>
              </a:buClr>
              <a:buSzPts val="2330"/>
              <a:buChar char="⮚"/>
            </a:pPr>
            <a:r>
              <a:rPr lang="en-US">
                <a:solidFill>
                  <a:schemeClr val="dk1"/>
                </a:solidFill>
                <a:latin typeface="Arial"/>
                <a:ea typeface="Arial"/>
                <a:cs typeface="Arial"/>
                <a:sym typeface="Arial"/>
              </a:rPr>
              <a:t>An alternative to BackTrack Linux is Kali Linux, which is also a penetration testing distribution based on Debian. Both BackTrack and Kali Linux are popular choices among security professionals and researchers. (</a:t>
            </a:r>
            <a:r>
              <a:rPr lang="en-US" u="sng">
                <a:solidFill>
                  <a:schemeClr val="hlink"/>
                </a:solidFill>
                <a:latin typeface="Arial"/>
                <a:ea typeface="Arial"/>
                <a:cs typeface="Arial"/>
                <a:sym typeface="Arial"/>
                <a:hlinkClick r:id="rId3"/>
              </a:rPr>
              <a:t>https://www.kali.org/</a:t>
            </a: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