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9"/>
  </p:notesMasterIdLst>
  <p:sldIdLst>
    <p:sldId id="256" r:id="rId2"/>
    <p:sldId id="257" r:id="rId3"/>
    <p:sldId id="258" r:id="rId4"/>
    <p:sldId id="259" r:id="rId5"/>
    <p:sldId id="280" r:id="rId6"/>
    <p:sldId id="260" r:id="rId7"/>
    <p:sldId id="281" r:id="rId8"/>
    <p:sldId id="261" r:id="rId9"/>
    <p:sldId id="282" r:id="rId10"/>
    <p:sldId id="262" r:id="rId11"/>
    <p:sldId id="283" r:id="rId12"/>
    <p:sldId id="263" r:id="rId13"/>
    <p:sldId id="284" r:id="rId14"/>
    <p:sldId id="264" r:id="rId15"/>
    <p:sldId id="285" r:id="rId16"/>
    <p:sldId id="265" r:id="rId17"/>
    <p:sldId id="286" r:id="rId18"/>
    <p:sldId id="266" r:id="rId19"/>
    <p:sldId id="287" r:id="rId20"/>
    <p:sldId id="267" r:id="rId21"/>
    <p:sldId id="288" r:id="rId22"/>
    <p:sldId id="268" r:id="rId23"/>
    <p:sldId id="289" r:id="rId24"/>
    <p:sldId id="269" r:id="rId25"/>
    <p:sldId id="290" r:id="rId26"/>
    <p:sldId id="270" r:id="rId27"/>
    <p:sldId id="291" r:id="rId28"/>
    <p:sldId id="271" r:id="rId29"/>
    <p:sldId id="292" r:id="rId30"/>
    <p:sldId id="272" r:id="rId31"/>
    <p:sldId id="293" r:id="rId32"/>
    <p:sldId id="273" r:id="rId33"/>
    <p:sldId id="294" r:id="rId34"/>
    <p:sldId id="274" r:id="rId35"/>
    <p:sldId id="295" r:id="rId36"/>
    <p:sldId id="275" r:id="rId37"/>
    <p:sldId id="296" r:id="rId38"/>
    <p:sldId id="276" r:id="rId39"/>
    <p:sldId id="297" r:id="rId40"/>
    <p:sldId id="277" r:id="rId41"/>
    <p:sldId id="298" r:id="rId42"/>
    <p:sldId id="299" r:id="rId43"/>
    <p:sldId id="278" r:id="rId44"/>
    <p:sldId id="300" r:id="rId45"/>
    <p:sldId id="279" r:id="rId46"/>
    <p:sldId id="301" r:id="rId47"/>
    <p:sldId id="302" r:id="rId48"/>
    <p:sldId id="303" r:id="rId49"/>
    <p:sldId id="308" r:id="rId50"/>
    <p:sldId id="304" r:id="rId51"/>
    <p:sldId id="309" r:id="rId52"/>
    <p:sldId id="310" r:id="rId53"/>
    <p:sldId id="305" r:id="rId54"/>
    <p:sldId id="311" r:id="rId55"/>
    <p:sldId id="306" r:id="rId56"/>
    <p:sldId id="307" r:id="rId57"/>
    <p:sldId id="313" r:id="rId58"/>
  </p:sldIdLst>
  <p:sldSz cx="12192000" cy="6858000"/>
  <p:notesSz cx="6858000" cy="9144000"/>
  <p:embeddedFontLst>
    <p:embeddedFont>
      <p:font typeface="Russo One" panose="020B0604020202020204" charset="0"/>
      <p:regular r:id="rId60"/>
    </p:embeddedFont>
    <p:embeddedFont>
      <p:font typeface="Trebuchet MS" panose="020B0603020202020204" pitchFamily="34" charset="0"/>
      <p:regular r:id="rId61"/>
      <p:bold r:id="rId62"/>
      <p:italic r:id="rId63"/>
      <p:boldItalic r:id="rId64"/>
    </p:embeddedFont>
    <p:embeddedFont>
      <p:font typeface="Verdana" panose="020B0604030504040204"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855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7405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150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882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58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016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882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6791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8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991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9796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6349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2776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11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85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9826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2475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318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57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6977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63510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28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27360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40983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814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72354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0552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05450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3632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8403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087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025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7027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5" name="Google Shape;15;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6" name="Google Shape;16;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4900"/>
              <a:buFont typeface="Russo One"/>
              <a:buNone/>
              <a:defRPr sz="4900">
                <a:latin typeface="Russo One"/>
                <a:ea typeface="Russo One"/>
                <a:cs typeface="Russo One"/>
                <a:sym typeface="Russo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atin typeface="Verdana"/>
                <a:ea typeface="Verdana"/>
                <a:cs typeface="Verdana"/>
                <a:sym typeface="Verdana"/>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0" name="Google Shape;20;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2"/>
        <p:cNvGrpSpPr/>
        <p:nvPr/>
      </p:nvGrpSpPr>
      <p:grpSpPr>
        <a:xfrm>
          <a:off x="0" y="0"/>
          <a:ext cx="0" cy="0"/>
          <a:chOff x="0" y="0"/>
          <a:chExt cx="0" cy="0"/>
        </a:xfrm>
      </p:grpSpPr>
      <p:pic>
        <p:nvPicPr>
          <p:cNvPr id="113" name="Google Shape;113;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4" name="Google Shape;114;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5" name="Google Shape;115;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1"/>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9" name="Google Shape;119;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1"/>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2"/>
        <p:cNvGrpSpPr/>
        <p:nvPr/>
      </p:nvGrpSpPr>
      <p:grpSpPr>
        <a:xfrm>
          <a:off x="0" y="0"/>
          <a:ext cx="0" cy="0"/>
          <a:chOff x="0" y="0"/>
          <a:chExt cx="0" cy="0"/>
        </a:xfrm>
      </p:grpSpPr>
      <p:pic>
        <p:nvPicPr>
          <p:cNvPr id="123" name="Google Shape;123;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4" name="Google Shape;124;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5" name="Google Shape;125;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28" name="Google Shape;128;p12"/>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129" name="Google Shape;129;p12"/>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130" name="Google Shape;130;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33" name="Google Shape;133;p12"/>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a:t>
            </a:r>
            <a:endParaRPr dirty="0"/>
          </a:p>
        </p:txBody>
      </p:sp>
      <p:sp>
        <p:nvSpPr>
          <p:cNvPr id="134" name="Google Shape;134;p12"/>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5"/>
        <p:cNvGrpSpPr/>
        <p:nvPr/>
      </p:nvGrpSpPr>
      <p:grpSpPr>
        <a:xfrm>
          <a:off x="0" y="0"/>
          <a:ext cx="0" cy="0"/>
          <a:chOff x="0" y="0"/>
          <a:chExt cx="0" cy="0"/>
        </a:xfrm>
      </p:grpSpPr>
      <p:pic>
        <p:nvPicPr>
          <p:cNvPr id="136" name="Google Shape;136;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7" name="Google Shape;137;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8" name="Google Shape;138;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13"/>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2" name="Google Shape;142;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5"/>
        <p:cNvGrpSpPr/>
        <p:nvPr/>
      </p:nvGrpSpPr>
      <p:grpSpPr>
        <a:xfrm>
          <a:off x="0" y="0"/>
          <a:ext cx="0" cy="0"/>
          <a:chOff x="0" y="0"/>
          <a:chExt cx="0" cy="0"/>
        </a:xfrm>
      </p:grpSpPr>
      <p:pic>
        <p:nvPicPr>
          <p:cNvPr id="146" name="Google Shape;146;p1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47" name="Google Shape;147;p1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48" name="Google Shape;148;p1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51" name="Google Shape;151;p14"/>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152" name="Google Shape;152;p14"/>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dirty="0"/>
          </a:p>
        </p:txBody>
      </p:sp>
      <p:sp>
        <p:nvSpPr>
          <p:cNvPr id="153" name="Google Shape;153;p14"/>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154" name="Google Shape;154;p14"/>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dirty="0"/>
          </a:p>
        </p:txBody>
      </p:sp>
      <p:sp>
        <p:nvSpPr>
          <p:cNvPr id="155" name="Google Shape;155;p14"/>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156" name="Google Shape;156;p14"/>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dirty="0"/>
          </a:p>
        </p:txBody>
      </p:sp>
      <p:sp>
        <p:nvSpPr>
          <p:cNvPr id="157" name="Google Shape;157;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160" name="Google Shape;160;p14"/>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1"/>
        <p:cNvGrpSpPr/>
        <p:nvPr/>
      </p:nvGrpSpPr>
      <p:grpSpPr>
        <a:xfrm>
          <a:off x="0" y="0"/>
          <a:ext cx="0" cy="0"/>
          <a:chOff x="0" y="0"/>
          <a:chExt cx="0" cy="0"/>
        </a:xfrm>
      </p:grpSpPr>
      <p:pic>
        <p:nvPicPr>
          <p:cNvPr id="162" name="Google Shape;16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3" name="Google Shape;16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4" name="Google Shape;16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5"/>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8" name="Google Shape;168;p15"/>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69" name="Google Shape;169;p15"/>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0" name="Google Shape;170;p15"/>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5"/>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2" name="Google Shape;172;p15"/>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3" name="Google Shape;173;p15"/>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4" name="Google Shape;174;p15"/>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5" name="Google Shape;175;p15"/>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6" name="Google Shape;176;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pic>
        <p:nvPicPr>
          <p:cNvPr id="179" name="Google Shape;179;p15"/>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0"/>
        <p:cNvGrpSpPr/>
        <p:nvPr/>
      </p:nvGrpSpPr>
      <p:grpSpPr>
        <a:xfrm>
          <a:off x="0" y="0"/>
          <a:ext cx="0" cy="0"/>
          <a:chOff x="0" y="0"/>
          <a:chExt cx="0" cy="0"/>
        </a:xfrm>
      </p:grpSpPr>
      <p:pic>
        <p:nvPicPr>
          <p:cNvPr id="181" name="Google Shape;181;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2" name="Google Shape;182;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3" name="Google Shape;183;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16"/>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a:latin typeface="Verdana"/>
                <a:ea typeface="Verdana"/>
                <a:cs typeface="Verdana"/>
                <a:sym typeface="Verdana"/>
              </a:defRPr>
            </a:lvl1pPr>
            <a:lvl2pPr marL="914400" lvl="1" indent="-355600" algn="l">
              <a:lnSpc>
                <a:spcPct val="90000"/>
              </a:lnSpc>
              <a:spcBef>
                <a:spcPts val="500"/>
              </a:spcBef>
              <a:spcAft>
                <a:spcPts val="0"/>
              </a:spcAft>
              <a:buClr>
                <a:schemeClr val="lt1"/>
              </a:buClr>
              <a:buSzPts val="2000"/>
              <a:buChar char="•"/>
              <a:defRPr>
                <a:latin typeface="Verdana"/>
                <a:ea typeface="Verdana"/>
                <a:cs typeface="Verdana"/>
                <a:sym typeface="Verdana"/>
              </a:defRPr>
            </a:lvl2pPr>
            <a:lvl3pPr marL="1371600" lvl="2" indent="-342900" algn="l">
              <a:lnSpc>
                <a:spcPct val="90000"/>
              </a:lnSpc>
              <a:spcBef>
                <a:spcPts val="500"/>
              </a:spcBef>
              <a:spcAft>
                <a:spcPts val="0"/>
              </a:spcAft>
              <a:buClr>
                <a:schemeClr val="lt1"/>
              </a:buClr>
              <a:buSzPts val="1800"/>
              <a:buChar char="•"/>
              <a:defRPr>
                <a:latin typeface="Verdana"/>
                <a:ea typeface="Verdana"/>
                <a:cs typeface="Verdana"/>
                <a:sym typeface="Verdana"/>
              </a:defRPr>
            </a:lvl3pPr>
            <a:lvl4pPr marL="1828800" lvl="3" indent="-330200" algn="l">
              <a:lnSpc>
                <a:spcPct val="90000"/>
              </a:lnSpc>
              <a:spcBef>
                <a:spcPts val="500"/>
              </a:spcBef>
              <a:spcAft>
                <a:spcPts val="0"/>
              </a:spcAft>
              <a:buClr>
                <a:schemeClr val="lt1"/>
              </a:buClr>
              <a:buSzPts val="1600"/>
              <a:buChar char="•"/>
              <a:defRPr>
                <a:latin typeface="Verdana"/>
                <a:ea typeface="Verdana"/>
                <a:cs typeface="Verdana"/>
                <a:sym typeface="Verdana"/>
              </a:defRPr>
            </a:lvl4pPr>
            <a:lvl5pPr marL="2286000" lvl="4" indent="-330200" algn="l">
              <a:lnSpc>
                <a:spcPct val="90000"/>
              </a:lnSpc>
              <a:spcBef>
                <a:spcPts val="500"/>
              </a:spcBef>
              <a:spcAft>
                <a:spcPts val="0"/>
              </a:spcAft>
              <a:buClr>
                <a:schemeClr val="lt1"/>
              </a:buClr>
              <a:buSzPts val="1600"/>
              <a:buChar char="•"/>
              <a:defRPr>
                <a:latin typeface="Verdana"/>
                <a:ea typeface="Verdana"/>
                <a:cs typeface="Verdana"/>
                <a:sym typeface="Verdana"/>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pic>
        <p:nvPicPr>
          <p:cNvPr id="190" name="Google Shape;190;p16"/>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pic>
        <p:nvPicPr>
          <p:cNvPr id="24" name="Google Shape;24;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5" name="Google Shape;25;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6" name="Google Shape;26;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Font typeface="Russo One"/>
              <a:buNone/>
              <a:defRPr>
                <a:latin typeface="Russo One"/>
                <a:ea typeface="Russo One"/>
                <a:cs typeface="Russo One"/>
                <a:sym typeface="Russo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30" name="Google Shape;30;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33" name="Google Shape;33;p3"/>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pic>
        <p:nvPicPr>
          <p:cNvPr id="35" name="Google Shape;35;p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6" name="Google Shape;36;p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7" name="Google Shape;37;p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0" name="Google Shape;40;p4"/>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41" name="Google Shape;41;p4"/>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42" name="Google Shape;42;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45" name="Google Shape;45;p4"/>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pic>
        <p:nvPicPr>
          <p:cNvPr id="47" name="Google Shape;47;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 name="Google Shape;48;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2" name="Google Shape;52;p5"/>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53" name="Google Shape;53;p5"/>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54" name="Google Shape;54;p5"/>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55" name="Google Shape;55;p5"/>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56" name="Google Shape;56;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59" name="Google Shape;59;p5"/>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pic>
        <p:nvPicPr>
          <p:cNvPr id="61" name="Google Shape;61;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2" name="Google Shape;62;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3" name="Google Shape;63;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6" name="Google Shape;66;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6"/>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pic>
        <p:nvPicPr>
          <p:cNvPr id="71" name="Google Shape;71;p7"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72" name="Google Shape;72;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76" name="Google Shape;76;p7"/>
          <p:cNvPicPr preferRelativeResize="0"/>
          <p:nvPr/>
        </p:nvPicPr>
        <p:blipFill rotWithShape="1">
          <a:blip r:embed="rId3">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pic>
        <p:nvPicPr>
          <p:cNvPr id="78" name="Google Shape;78;p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9" name="Google Shape;79;p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0" name="Google Shape;80;p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3" name="Google Shape;83;p8"/>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84" name="Google Shape;84;p8"/>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85" name="Google Shape;85;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88" name="Google Shape;88;p8"/>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9"/>
        <p:cNvGrpSpPr/>
        <p:nvPr/>
      </p:nvGrpSpPr>
      <p:grpSpPr>
        <a:xfrm>
          <a:off x="0" y="0"/>
          <a:ext cx="0" cy="0"/>
          <a:chOff x="0" y="0"/>
          <a:chExt cx="0" cy="0"/>
        </a:xfrm>
      </p:grpSpPr>
      <p:pic>
        <p:nvPicPr>
          <p:cNvPr id="90" name="Google Shape;90;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1" name="Google Shape;91;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2" name="Google Shape;92;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5" name="Google Shape;95;p9"/>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sp>
      <p:sp>
        <p:nvSpPr>
          <p:cNvPr id="96" name="Google Shape;96;p9"/>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97" name="Google Shape;97;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100" name="Google Shape;100;p9"/>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1"/>
        <p:cNvGrpSpPr/>
        <p:nvPr/>
      </p:nvGrpSpPr>
      <p:grpSpPr>
        <a:xfrm>
          <a:off x="0" y="0"/>
          <a:ext cx="0" cy="0"/>
          <a:chOff x="0" y="0"/>
          <a:chExt cx="0" cy="0"/>
        </a:xfrm>
      </p:grpSpPr>
      <p:pic>
        <p:nvPicPr>
          <p:cNvPr id="102" name="Google Shape;102;p1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3" name="Google Shape;103;p1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04" name="Google Shape;104;p1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07" name="Google Shape;107;p10"/>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sp>
      <p:sp>
        <p:nvSpPr>
          <p:cNvPr id="108" name="Google Shape;108;p10"/>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109" name="Google Shape;109;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5"/>
        <p:cNvGrpSpPr/>
        <p:nvPr/>
      </p:nvGrpSpPr>
      <p:grpSpPr>
        <a:xfrm>
          <a:off x="0" y="0"/>
          <a:ext cx="0" cy="0"/>
          <a:chOff x="0" y="0"/>
          <a:chExt cx="0" cy="0"/>
        </a:xfrm>
      </p:grpSpPr>
      <p:pic>
        <p:nvPicPr>
          <p:cNvPr id="6" name="Google Shape;6;p1" descr="hashOverlay-FullResolve.png"/>
          <p:cNvPicPr preferRelativeResize="0"/>
          <p:nvPr/>
        </p:nvPicPr>
        <p:blipFill rotWithShape="1">
          <a:blip r:embed="rId17">
            <a:alphaModFix amt="10000"/>
          </a:blip>
          <a:srcRect/>
          <a:stretch/>
        </p:blipFill>
        <p:spPr>
          <a:xfrm>
            <a:off x="0" y="0"/>
            <a:ext cx="12192000" cy="6858000"/>
          </a:xfrm>
          <a:prstGeom prst="rect">
            <a:avLst/>
          </a:prstGeom>
          <a:noFill/>
          <a:ln>
            <a:noFill/>
          </a:ln>
        </p:spPr>
      </p:pic>
      <p:sp>
        <p:nvSpPr>
          <p:cNvPr id="7" name="Google Shape;7;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8" name="Google Shape;8;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dirty="0"/>
          </a:p>
        </p:txBody>
      </p:sp>
      <p:sp>
        <p:nvSpPr>
          <p:cNvPr id="9" name="Google Shape;9;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lang="en-US" dirty="0"/>
          </a:p>
        </p:txBody>
      </p:sp>
      <p:sp>
        <p:nvSpPr>
          <p:cNvPr id="10" name="Google Shape;10;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lang="en-US" dirty="0"/>
          </a:p>
        </p:txBody>
      </p:sp>
      <p:sp>
        <p:nvSpPr>
          <p:cNvPr id="11" name="Google Shape;11;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fld id="{00000000-1234-1234-1234-123412341234}" type="slidenum">
              <a:rPr lang="en-US" smtClean="0"/>
              <a:pPr/>
              <a:t>‹#›</a:t>
            </a:fld>
            <a:endParaRPr lang="en-US" dirty="0"/>
          </a:p>
        </p:txBody>
      </p:sp>
      <p:pic>
        <p:nvPicPr>
          <p:cNvPr id="12" name="Google Shape;12;p1"/>
          <p:cNvPicPr preferRelativeResize="0"/>
          <p:nvPr/>
        </p:nvPicPr>
        <p:blipFill rotWithShape="1">
          <a:blip r:embed="rId18">
            <a:alphaModFix/>
          </a:blip>
          <a:srcRect/>
          <a:stretch/>
        </p:blipFill>
        <p:spPr>
          <a:xfrm>
            <a:off x="10729455" y="753227"/>
            <a:ext cx="1433788" cy="12170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luez.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dev.zuckschwerdt.org/openobex/wiki/ObexFt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SkyGrabber"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Firesheep"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pypi.org/project/PyBluez/"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apy.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Verdana"/>
              <a:buNone/>
            </a:pPr>
            <a:r>
              <a:rPr lang="en-US"/>
              <a:t>WIRELESS MAYHEM WITH PYTHON</a:t>
            </a:r>
            <a:endParaRPr/>
          </a:p>
        </p:txBody>
      </p:sp>
      <p:sp>
        <p:nvSpPr>
          <p:cNvPr id="196" name="Google Shape;196;p17"/>
          <p:cNvSpPr txBox="1">
            <a:spLocks noGrp="1"/>
          </p:cNvSpPr>
          <p:nvPr>
            <p:ph type="subTitle" idx="1"/>
          </p:nvPr>
        </p:nvSpPr>
        <p:spPr>
          <a:xfrm>
            <a:off x="680322" y="4394039"/>
            <a:ext cx="8144100" cy="1117800"/>
          </a:xfrm>
          <a:prstGeom prst="rect">
            <a:avLst/>
          </a:prstGeom>
        </p:spPr>
        <p:txBody>
          <a:bodyPr spcFirstLastPara="1" wrap="square" lIns="91425" tIns="45700" rIns="91425" bIns="45700" anchor="t" anchorCtr="0">
            <a:normAutofit/>
          </a:bodyPr>
          <a:lstStyle/>
          <a:p>
            <a:pPr marL="0" lvl="0" indent="0" algn="r" rtl="0">
              <a:spcBef>
                <a:spcPts val="10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PACKAGES TO TEST BLUETOOTH ATTACKS</a:t>
            </a:r>
            <a:endParaRPr/>
          </a:p>
        </p:txBody>
      </p:sp>
      <p:sp>
        <p:nvSpPr>
          <p:cNvPr id="232" name="Google Shape;232;p2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To perform certain </a:t>
            </a:r>
            <a:r>
              <a:rPr lang="en-US" dirty="0" err="1"/>
              <a:t>bluetooth</a:t>
            </a:r>
            <a:r>
              <a:rPr lang="en-US" dirty="0"/>
              <a:t> based attacks we need various libraries, here we will use the python bindings to </a:t>
            </a:r>
            <a:r>
              <a:rPr lang="en-US" dirty="0">
                <a:hlinkClick r:id="rId3"/>
              </a:rPr>
              <a:t>the Linux </a:t>
            </a:r>
            <a:r>
              <a:rPr lang="en-US" dirty="0" err="1">
                <a:hlinkClick r:id="rId3"/>
              </a:rPr>
              <a:t>Bluez</a:t>
            </a:r>
            <a:r>
              <a:rPr lang="en-US" dirty="0">
                <a:hlinkClick r:id="rId3"/>
              </a:rPr>
              <a:t> Application Programming Interface</a:t>
            </a:r>
            <a:r>
              <a:rPr lang="en-US" dirty="0"/>
              <a:t>(API) and the </a:t>
            </a:r>
            <a:r>
              <a:rPr lang="en-US" dirty="0" err="1">
                <a:hlinkClick r:id="rId4"/>
              </a:rPr>
              <a:t>obexftp</a:t>
            </a:r>
            <a:r>
              <a:rPr lang="en-US" dirty="0">
                <a:hlinkClick r:id="rId4"/>
              </a:rPr>
              <a:t> API</a:t>
            </a:r>
            <a:r>
              <a:rPr lang="en-US" dirty="0"/>
              <a:t>. </a:t>
            </a:r>
            <a:endParaRPr dirty="0"/>
          </a:p>
          <a:p>
            <a:pPr marL="228600" lvl="0" indent="-228600" algn="l" rtl="0">
              <a:lnSpc>
                <a:spcPct val="90000"/>
              </a:lnSpc>
              <a:spcBef>
                <a:spcPts val="1000"/>
              </a:spcBef>
              <a:spcAft>
                <a:spcPts val="0"/>
              </a:spcAft>
              <a:buClr>
                <a:schemeClr val="lt1"/>
              </a:buClr>
              <a:buSzPts val="2400"/>
              <a:buChar char="•"/>
            </a:pPr>
            <a:r>
              <a:rPr lang="en-US" dirty="0"/>
              <a:t>Use “</a:t>
            </a:r>
            <a:r>
              <a:rPr lang="en-US" b="1" i="1" dirty="0" err="1"/>
              <a:t>sudo</a:t>
            </a:r>
            <a:r>
              <a:rPr lang="en-US" b="1" i="1" dirty="0"/>
              <a:t> apt-get install” </a:t>
            </a:r>
            <a:r>
              <a:rPr lang="en-US" dirty="0"/>
              <a:t>to install the same.</a:t>
            </a:r>
            <a:endParaRPr dirty="0"/>
          </a:p>
          <a:p>
            <a:pPr marL="228600" lvl="0" indent="-228600" algn="l" rtl="0">
              <a:lnSpc>
                <a:spcPct val="90000"/>
              </a:lnSpc>
              <a:spcBef>
                <a:spcPts val="1000"/>
              </a:spcBef>
              <a:spcAft>
                <a:spcPts val="0"/>
              </a:spcAft>
              <a:buClr>
                <a:schemeClr val="lt1"/>
              </a:buClr>
              <a:buSzPts val="2400"/>
              <a:buChar char="•"/>
            </a:pPr>
            <a:r>
              <a:rPr lang="en-US" dirty="0"/>
              <a:t>To perform these attack we also need a system to test it on, the book recommends us a </a:t>
            </a:r>
            <a:r>
              <a:rPr lang="en-US" dirty="0" err="1"/>
              <a:t>Campbridge</a:t>
            </a:r>
            <a:r>
              <a:rPr lang="en-US" dirty="0"/>
              <a:t> Silicon Radio (CSR) chipset.</a:t>
            </a:r>
            <a:endParaRPr dirty="0"/>
          </a:p>
          <a:p>
            <a:pPr marL="228600" lvl="0" indent="-228600" algn="l" rtl="0">
              <a:lnSpc>
                <a:spcPct val="90000"/>
              </a:lnSpc>
              <a:spcBef>
                <a:spcPts val="1000"/>
              </a:spcBef>
              <a:spcAft>
                <a:spcPts val="0"/>
              </a:spcAft>
              <a:buClr>
                <a:schemeClr val="lt1"/>
              </a:buClr>
              <a:buSzPts val="2400"/>
              <a:buChar char="•"/>
            </a:pPr>
            <a:r>
              <a:rPr lang="en-US" dirty="0"/>
              <a:t>We will be using SENA </a:t>
            </a:r>
            <a:r>
              <a:rPr lang="en-US" dirty="0" err="1"/>
              <a:t>Parani</a:t>
            </a:r>
            <a:r>
              <a:rPr lang="en-US" dirty="0"/>
              <a:t> UD100 Bluetooth USB Adapter.</a:t>
            </a:r>
            <a:endParaRPr dirty="0"/>
          </a:p>
          <a:p>
            <a:pPr marL="228600" lvl="0" indent="-228600" algn="l" rtl="0">
              <a:lnSpc>
                <a:spcPct val="90000"/>
              </a:lnSpc>
              <a:spcBef>
                <a:spcPts val="1000"/>
              </a:spcBef>
              <a:spcAft>
                <a:spcPts val="0"/>
              </a:spcAft>
              <a:buClr>
                <a:schemeClr val="lt1"/>
              </a:buClr>
              <a:buSzPts val="2400"/>
              <a:buChar char="•"/>
            </a:pPr>
            <a:r>
              <a:rPr lang="en-US" dirty="0"/>
              <a:t>Run “</a:t>
            </a:r>
            <a:r>
              <a:rPr lang="en-US" b="1" i="1" dirty="0" err="1"/>
              <a:t>hciconfig</a:t>
            </a:r>
            <a:r>
              <a:rPr lang="en-US" b="1" i="1" dirty="0"/>
              <a:t>” </a:t>
            </a:r>
            <a:r>
              <a:rPr lang="en-US" dirty="0"/>
              <a:t>to discover the various </a:t>
            </a:r>
            <a:r>
              <a:rPr lang="en-US" dirty="0" err="1"/>
              <a:t>bluetooth</a:t>
            </a:r>
            <a:r>
              <a:rPr lang="en-US" dirty="0"/>
              <a:t> devices.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PACKAGES TO TEST BLUETOOTH ATTACKS</a:t>
            </a:r>
            <a:endParaRPr/>
          </a:p>
        </p:txBody>
      </p:sp>
      <p:sp>
        <p:nvSpPr>
          <p:cNvPr id="232" name="Google Shape;232;p23"/>
          <p:cNvSpPr txBox="1">
            <a:spLocks noGrp="1"/>
          </p:cNvSpPr>
          <p:nvPr>
            <p:ph type="body" idx="1"/>
          </p:nvPr>
        </p:nvSpPr>
        <p:spPr>
          <a:xfrm>
            <a:off x="256115" y="3119298"/>
            <a:ext cx="11131465"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a process for performing certain </a:t>
            </a:r>
            <a:r>
              <a:rPr lang="en-US" sz="2000" dirty="0" err="1"/>
              <a:t>bluetooth</a:t>
            </a:r>
            <a:r>
              <a:rPr lang="en-US" sz="2000" dirty="0"/>
              <a:t>-based attacks using a specific set of tools and libraries.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process requires the use of "python bindings to the Linux </a:t>
            </a:r>
            <a:r>
              <a:rPr lang="en-US" sz="2000" dirty="0" err="1"/>
              <a:t>Bluez</a:t>
            </a:r>
            <a:r>
              <a:rPr lang="en-US" sz="2000" dirty="0"/>
              <a:t> Application Programming Interface (API)" and the "</a:t>
            </a:r>
            <a:r>
              <a:rPr lang="en-US" sz="2000" dirty="0" err="1"/>
              <a:t>obexftp</a:t>
            </a:r>
            <a:r>
              <a:rPr lang="en-US" sz="2000" dirty="0"/>
              <a:t> API."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These libraries can be installed using the "</a:t>
            </a:r>
            <a:r>
              <a:rPr lang="en-US" sz="2000" dirty="0" err="1"/>
              <a:t>sudo</a:t>
            </a:r>
            <a:r>
              <a:rPr lang="en-US" sz="2000" dirty="0"/>
              <a:t> apt-get install" command. The process also requires a device to test the attacks on, specifically, a "</a:t>
            </a:r>
            <a:r>
              <a:rPr lang="en-US" sz="2000" dirty="0" err="1"/>
              <a:t>Campbridge</a:t>
            </a:r>
            <a:r>
              <a:rPr lang="en-US" sz="2000" dirty="0"/>
              <a:t> Silicon Radio (CSR) chipset."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specific device recommended for this purpose is the "SENA </a:t>
            </a:r>
            <a:r>
              <a:rPr lang="en-US" sz="2000" dirty="0" err="1"/>
              <a:t>Parani</a:t>
            </a:r>
            <a:r>
              <a:rPr lang="en-US" sz="2000" dirty="0"/>
              <a:t> UD100 Bluetooth USB Adapter." To discover the various Bluetooth devices in the environment, the command "</a:t>
            </a:r>
            <a:r>
              <a:rPr lang="en-US" sz="2000" dirty="0" err="1"/>
              <a:t>hciconfig</a:t>
            </a:r>
            <a:r>
              <a:rPr lang="en-US" sz="2000" dirty="0"/>
              <a:t>" is used. This command is likely used to identify and connect to target devices for the purpose of testing the attacks.</a:t>
            </a:r>
            <a:endParaRPr sz="2000" dirty="0"/>
          </a:p>
        </p:txBody>
      </p:sp>
      <p:sp>
        <p:nvSpPr>
          <p:cNvPr id="2" name="TextBox 1">
            <a:extLst>
              <a:ext uri="{FF2B5EF4-FFF2-40B4-BE49-F238E27FC236}">
                <a16:creationId xmlns:a16="http://schemas.microsoft.com/office/drawing/2014/main" id="{100E5858-C1A7-0BF4-D7EB-1D6E3D3BFAEF}"/>
              </a:ext>
            </a:extLst>
          </p:cNvPr>
          <p:cNvSpPr txBox="1"/>
          <p:nvPr/>
        </p:nvSpPr>
        <p:spPr>
          <a:xfrm>
            <a:off x="256115" y="2215122"/>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1383219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PASSIVE SNIFFING OF WIRELESS SECRETS</a:t>
            </a:r>
            <a:endParaRPr/>
          </a:p>
        </p:txBody>
      </p:sp>
      <p:sp>
        <p:nvSpPr>
          <p:cNvPr id="238" name="Google Shape;238;p2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Since the year 2001, a team named Wall of Sheep has set up a booth at the annual DEFCON.</a:t>
            </a:r>
            <a:endParaRPr sz="2000" dirty="0"/>
          </a:p>
          <a:p>
            <a:pPr marL="342900" lvl="0" algn="l" rtl="0">
              <a:lnSpc>
                <a:spcPct val="90000"/>
              </a:lnSpc>
              <a:spcBef>
                <a:spcPts val="1000"/>
              </a:spcBef>
              <a:spcAft>
                <a:spcPts val="0"/>
              </a:spcAft>
              <a:buClr>
                <a:schemeClr val="lt1"/>
              </a:buClr>
              <a:buSzPts val="2400"/>
              <a:buFont typeface="Wingdings" panose="05000000000000000000" pitchFamily="2" charset="2"/>
              <a:buChar char="Ø"/>
            </a:pPr>
            <a:r>
              <a:rPr lang="en-US" sz="2000" dirty="0"/>
              <a:t>The team passively listens for everything which is unencrypted and soon as it discovers something they display on the big screen </a:t>
            </a:r>
            <a:r>
              <a:rPr lang="en-US" sz="2000" dirty="0" err="1"/>
              <a:t>infront</a:t>
            </a:r>
            <a:r>
              <a:rPr lang="en-US" sz="2000" dirty="0"/>
              <a:t> of everyone.</a:t>
            </a:r>
            <a:endParaRPr sz="2000" dirty="0"/>
          </a:p>
          <a:p>
            <a:pPr marL="342900" lvl="0" algn="l" rtl="0">
              <a:lnSpc>
                <a:spcPct val="90000"/>
              </a:lnSpc>
              <a:spcBef>
                <a:spcPts val="1000"/>
              </a:spcBef>
              <a:spcAft>
                <a:spcPts val="0"/>
              </a:spcAft>
              <a:buClr>
                <a:schemeClr val="lt1"/>
              </a:buClr>
              <a:buSzPts val="2400"/>
              <a:buFont typeface="Wingdings" panose="05000000000000000000" pitchFamily="2" charset="2"/>
              <a:buChar char="Ø"/>
            </a:pPr>
            <a:r>
              <a:rPr lang="en-US" sz="2000" dirty="0"/>
              <a:t>The team has added another project called Peekaboo, which carves out images from the wireless traffic itself.</a:t>
            </a:r>
            <a:endParaRPr sz="2000" dirty="0"/>
          </a:p>
          <a:p>
            <a:pPr marL="495300" lvl="0" algn="l" rtl="0">
              <a:lnSpc>
                <a:spcPct val="90000"/>
              </a:lnSpc>
              <a:spcBef>
                <a:spcPts val="1000"/>
              </a:spcBef>
              <a:spcAft>
                <a:spcPts val="0"/>
              </a:spcAft>
              <a:buClr>
                <a:schemeClr val="lt1"/>
              </a:buClr>
              <a:buSzPts val="2400"/>
              <a:buFont typeface="Wingdings" panose="05000000000000000000" pitchFamily="2" charset="2"/>
              <a:buChar char="Ø"/>
            </a:pP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PASSIVE SNIFFING OF WIRELESS SECRETS</a:t>
            </a:r>
            <a:endParaRPr/>
          </a:p>
        </p:txBody>
      </p:sp>
      <p:sp>
        <p:nvSpPr>
          <p:cNvPr id="238" name="Google Shape;238;p24"/>
          <p:cNvSpPr txBox="1">
            <a:spLocks noGrp="1"/>
          </p:cNvSpPr>
          <p:nvPr>
            <p:ph type="body" idx="1"/>
          </p:nvPr>
        </p:nvSpPr>
        <p:spPr>
          <a:xfrm>
            <a:off x="171274" y="2949615"/>
            <a:ext cx="10999489"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a team named "Wall of Sheep" that has been active since 2001.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team sets up a booth at the annual DEFCON conference, where they passively listen for unencrypted traffic. As soon as they discover something, they display it on a big screen for everyone to see.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team has also added a project called "Peekaboo" which specifically carves out images from wireless traffic.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goal of Wall of Sheep is likely to raise awareness about the importance of encryption and the dangers of transmitting sensitive information unencrypted. The Peekaboo project is likely to demonstrate the potential risks of transmitting images over unencrypted wireless networks.</a:t>
            </a:r>
            <a:endParaRPr sz="2000" dirty="0"/>
          </a:p>
        </p:txBody>
      </p:sp>
      <p:sp>
        <p:nvSpPr>
          <p:cNvPr id="2" name="TextBox 1">
            <a:extLst>
              <a:ext uri="{FF2B5EF4-FFF2-40B4-BE49-F238E27FC236}">
                <a16:creationId xmlns:a16="http://schemas.microsoft.com/office/drawing/2014/main" id="{83C2514D-A418-CFA5-2BA2-C76519B285D5}"/>
              </a:ext>
            </a:extLst>
          </p:cNvPr>
          <p:cNvSpPr txBox="1"/>
          <p:nvPr/>
        </p:nvSpPr>
        <p:spPr>
          <a:xfrm>
            <a:off x="171274" y="2224549"/>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181141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REGULAR EXPRESSIONS TO SNIFF CREDIT CARD INFORMATION</a:t>
            </a:r>
            <a:endParaRPr/>
          </a:p>
        </p:txBody>
      </p:sp>
      <p:sp>
        <p:nvSpPr>
          <p:cNvPr id="244" name="Google Shape;244;p2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One of the major factors of any functional algorithm of a computer program is the computational ability of the program.</a:t>
            </a:r>
            <a:endParaRPr sz="2000" dirty="0"/>
          </a:p>
          <a:p>
            <a:pPr marL="342900" lvl="0" algn="l" rtl="0">
              <a:lnSpc>
                <a:spcPct val="90000"/>
              </a:lnSpc>
              <a:spcBef>
                <a:spcPts val="1000"/>
              </a:spcBef>
              <a:spcAft>
                <a:spcPts val="0"/>
              </a:spcAft>
              <a:buClr>
                <a:schemeClr val="lt1"/>
              </a:buClr>
              <a:buSzPct val="100000"/>
              <a:buFont typeface="Wingdings" panose="05000000000000000000" pitchFamily="2" charset="2"/>
              <a:buChar char="Ø"/>
            </a:pPr>
            <a:r>
              <a:rPr lang="en-US" sz="2000" dirty="0"/>
              <a:t>To map out effective and efficient programing logics we use something called regular expressions which is a major block of the subject of Theory of Computation.</a:t>
            </a:r>
            <a:endParaRPr sz="2000" dirty="0"/>
          </a:p>
          <a:p>
            <a:pPr marL="342900" lvl="0" algn="l" rtl="0">
              <a:lnSpc>
                <a:spcPct val="90000"/>
              </a:lnSpc>
              <a:spcBef>
                <a:spcPts val="1000"/>
              </a:spcBef>
              <a:spcAft>
                <a:spcPts val="0"/>
              </a:spcAft>
              <a:buClr>
                <a:schemeClr val="lt1"/>
              </a:buClr>
              <a:buSzPct val="100000"/>
              <a:buFont typeface="Wingdings" panose="05000000000000000000" pitchFamily="2" charset="2"/>
              <a:buChar char="Ø"/>
            </a:pPr>
            <a:r>
              <a:rPr lang="en-US" sz="2000" dirty="0"/>
              <a:t>Now an attacker will try matching the strings using various regular expressions for credit card numbers.</a:t>
            </a:r>
            <a:endParaRPr sz="2000" dirty="0"/>
          </a:p>
          <a:p>
            <a:pPr marL="342900" lvl="0" algn="l" rtl="0">
              <a:lnSpc>
                <a:spcPct val="90000"/>
              </a:lnSpc>
              <a:spcBef>
                <a:spcPts val="1000"/>
              </a:spcBef>
              <a:spcAft>
                <a:spcPts val="0"/>
              </a:spcAft>
              <a:buClr>
                <a:schemeClr val="lt1"/>
              </a:buClr>
              <a:buSzPct val="100000"/>
              <a:buFont typeface="Wingdings" panose="05000000000000000000" pitchFamily="2" charset="2"/>
              <a:buChar char="Ø"/>
            </a:pPr>
            <a:r>
              <a:rPr lang="en-US" sz="2000" dirty="0"/>
              <a:t>The trends which are followed by certain companies while assigning the credit card numbers actually help the attackers a lot as they can use it to their advantage by writing the script accordingly.</a:t>
            </a: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REGULAR EXPRESSIONS TO SNIFF CREDIT CARD INFORMATION</a:t>
            </a:r>
            <a:endParaRPr/>
          </a:p>
        </p:txBody>
      </p:sp>
      <p:sp>
        <p:nvSpPr>
          <p:cNvPr id="244" name="Google Shape;244;p25"/>
          <p:cNvSpPr txBox="1">
            <a:spLocks noGrp="1"/>
          </p:cNvSpPr>
          <p:nvPr>
            <p:ph type="body" idx="1"/>
          </p:nvPr>
        </p:nvSpPr>
        <p:spPr>
          <a:xfrm>
            <a:off x="105286" y="3100444"/>
            <a:ext cx="11272867"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This statement is discussing the importance of computational ability in the design of a computer program, specifically in relation to regular expressions and the theory of computation.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Regular expressions are a way to specify patterns in text, which can be used to match, search, and manipulate text efficiently.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Regular expressions are also a powerful tool for attackers, for example, to identify patterns in credit card numbers, which can be used to extract credit card numbers from unstructured data.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Attacker can use the regular expression to match the strings using various regular expressions for credit card numbers.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The patterns used by certain companies in assigning credit card numbers can also be used by attackers to their advantage, by writing scripts that specifically target those patterns.</a:t>
            </a:r>
            <a:endParaRPr sz="2000" dirty="0"/>
          </a:p>
        </p:txBody>
      </p:sp>
      <p:sp>
        <p:nvSpPr>
          <p:cNvPr id="2" name="TextBox 1">
            <a:extLst>
              <a:ext uri="{FF2B5EF4-FFF2-40B4-BE49-F238E27FC236}">
                <a16:creationId xmlns:a16="http://schemas.microsoft.com/office/drawing/2014/main" id="{BBAFD4DA-8AB9-2EA9-E972-5ABE440D9D01}"/>
              </a:ext>
            </a:extLst>
          </p:cNvPr>
          <p:cNvSpPr txBox="1"/>
          <p:nvPr/>
        </p:nvSpPr>
        <p:spPr>
          <a:xfrm>
            <a:off x="105286" y="2205695"/>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243911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SNIFFING HOTEL GUESTS</a:t>
            </a:r>
            <a:endParaRPr/>
          </a:p>
        </p:txBody>
      </p:sp>
      <p:sp>
        <p:nvSpPr>
          <p:cNvPr id="250" name="Google Shape;250;p26"/>
          <p:cNvSpPr txBox="1">
            <a:spLocks noGrp="1"/>
          </p:cNvSpPr>
          <p:nvPr>
            <p:ph type="body" idx="1"/>
          </p:nvPr>
        </p:nvSpPr>
        <p:spPr>
          <a:xfrm>
            <a:off x="284395" y="2505456"/>
            <a:ext cx="11263440"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000" dirty="0"/>
              <a:t>Whenever we visit a hotel, it has got its own Wi-Fi network which is not encrypted most of the times.</a:t>
            </a:r>
            <a:endParaRPr sz="2000" dirty="0"/>
          </a:p>
          <a:p>
            <a:pPr marL="228600" lvl="0" indent="-228600" algn="l" rtl="0">
              <a:lnSpc>
                <a:spcPct val="90000"/>
              </a:lnSpc>
              <a:spcBef>
                <a:spcPts val="1000"/>
              </a:spcBef>
              <a:spcAft>
                <a:spcPts val="0"/>
              </a:spcAft>
              <a:buClr>
                <a:schemeClr val="lt1"/>
              </a:buClr>
              <a:buSzPts val="2400"/>
              <a:buChar char="•"/>
            </a:pPr>
            <a:r>
              <a:rPr lang="en-US" sz="2000" dirty="0"/>
              <a:t>The author visited a hotel and he had to enter his last name and Room number to use the Wi-Fi and connect to the web, he noticed that the browser was sending back an unencrypted HTTP page back to the server which included both the last name and the provided room number.</a:t>
            </a:r>
            <a:endParaRPr sz="2000" dirty="0"/>
          </a:p>
          <a:p>
            <a:pPr marL="228600" lvl="0" indent="-228600" algn="l" rtl="0">
              <a:lnSpc>
                <a:spcPct val="90000"/>
              </a:lnSpc>
              <a:spcBef>
                <a:spcPts val="1000"/>
              </a:spcBef>
              <a:spcAft>
                <a:spcPts val="0"/>
              </a:spcAft>
              <a:buClr>
                <a:schemeClr val="lt1"/>
              </a:buClr>
              <a:buSzPts val="2400"/>
              <a:buChar char="•"/>
            </a:pPr>
            <a:r>
              <a:rPr lang="en-US" sz="2000" dirty="0"/>
              <a:t>We use simple python sniffer which will filter out TCP packets and forward all other packet to procedure named </a:t>
            </a:r>
            <a:r>
              <a:rPr lang="en-US" sz="2000" dirty="0" err="1"/>
              <a:t>findGuest</a:t>
            </a:r>
            <a:r>
              <a:rPr lang="en-US" sz="2000" dirty="0"/>
              <a:t>().</a:t>
            </a:r>
            <a:endParaRP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SNIFFING HOTEL GUESTS</a:t>
            </a:r>
            <a:endParaRPr/>
          </a:p>
        </p:txBody>
      </p:sp>
      <p:sp>
        <p:nvSpPr>
          <p:cNvPr id="250" name="Google Shape;250;p26"/>
          <p:cNvSpPr txBox="1">
            <a:spLocks noGrp="1"/>
          </p:cNvSpPr>
          <p:nvPr>
            <p:ph type="body" idx="1"/>
          </p:nvPr>
        </p:nvSpPr>
        <p:spPr>
          <a:xfrm>
            <a:off x="142993" y="2913093"/>
            <a:ext cx="11517964"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a situation where the author visits a hotel and notices that the hotel's Wi-Fi network is not encrypted.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To connect to the </a:t>
            </a:r>
            <a:r>
              <a:rPr lang="en-US" sz="2000" dirty="0" err="1"/>
              <a:t>wifi</a:t>
            </a:r>
            <a:r>
              <a:rPr lang="en-US" sz="2000" dirty="0"/>
              <a:t>, the author is prompted to enter their last name and room number.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author then observes that the browser is sending an unencrypted HTTP page back to the server, which includes both the last name and room number provided. To capture this kind of information, the author is using a simple python sniffer script to filter out TCP packets and forward all other packets to a function called "</a:t>
            </a:r>
            <a:r>
              <a:rPr lang="en-US" sz="2000" dirty="0" err="1"/>
              <a:t>findGuest</a:t>
            </a:r>
            <a:r>
              <a:rPr lang="en-US" sz="2000" dirty="0"/>
              <a:t>()".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sniffer script is likely capturing network traffic and searching for specific information such as last name and room number, which are being transmitted in clear text.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is likely to demonstrate the lack of security in the hotel's </a:t>
            </a:r>
            <a:r>
              <a:rPr lang="en-US" sz="2000" dirty="0" err="1"/>
              <a:t>wifi</a:t>
            </a:r>
            <a:r>
              <a:rPr lang="en-US" sz="2000" dirty="0"/>
              <a:t> network and the potential risks of transmitting personal information over unencrypted networks.</a:t>
            </a:r>
            <a:endParaRPr sz="2000" dirty="0"/>
          </a:p>
        </p:txBody>
      </p:sp>
      <p:sp>
        <p:nvSpPr>
          <p:cNvPr id="2" name="TextBox 1">
            <a:extLst>
              <a:ext uri="{FF2B5EF4-FFF2-40B4-BE49-F238E27FC236}">
                <a16:creationId xmlns:a16="http://schemas.microsoft.com/office/drawing/2014/main" id="{5475D116-4694-1316-790B-B656C7027B3A}"/>
              </a:ext>
            </a:extLst>
          </p:cNvPr>
          <p:cNvSpPr txBox="1"/>
          <p:nvPr/>
        </p:nvSpPr>
        <p:spPr>
          <a:xfrm>
            <a:off x="142993" y="2267561"/>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2457426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SNIFFING HOTEL GUEST (CONT.)</a:t>
            </a:r>
            <a:endParaRPr/>
          </a:p>
        </p:txBody>
      </p:sp>
      <p:sp>
        <p:nvSpPr>
          <p:cNvPr id="256" name="Google Shape;256;p27"/>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function will check for any personal information by extracting all the raw components of the request and analyzing the contents.</a:t>
            </a:r>
            <a:endParaRPr sz="2000" dirty="0"/>
          </a:p>
          <a:p>
            <a:pPr marL="342900" lvl="0" algn="l" rtl="0">
              <a:lnSpc>
                <a:spcPct val="90000"/>
              </a:lnSpc>
              <a:spcBef>
                <a:spcPts val="1000"/>
              </a:spcBef>
              <a:spcAft>
                <a:spcPts val="0"/>
              </a:spcAft>
              <a:buClr>
                <a:schemeClr val="lt1"/>
              </a:buClr>
              <a:buSzPts val="2400"/>
              <a:buFont typeface="Wingdings" panose="05000000000000000000" pitchFamily="2" charset="2"/>
              <a:buChar char="Ø"/>
            </a:pPr>
            <a:r>
              <a:rPr lang="en-US" sz="2000" dirty="0"/>
              <a:t>The above information is violating a huge number of federal, state and national laws.</a:t>
            </a:r>
            <a:endParaRPr sz="2000" dirty="0"/>
          </a:p>
          <a:p>
            <a:pPr marL="342900" lvl="0" algn="l" rtl="0">
              <a:lnSpc>
                <a:spcPct val="90000"/>
              </a:lnSpc>
              <a:spcBef>
                <a:spcPts val="1000"/>
              </a:spcBef>
              <a:spcAft>
                <a:spcPts val="0"/>
              </a:spcAft>
              <a:buClr>
                <a:schemeClr val="lt1"/>
              </a:buClr>
              <a:buSzPts val="2400"/>
              <a:buFont typeface="Wingdings" panose="05000000000000000000" pitchFamily="2" charset="2"/>
              <a:buChar char="Ø"/>
            </a:pPr>
            <a:r>
              <a:rPr lang="en-US" sz="2000" dirty="0"/>
              <a:t>Extremely dangerous and efficient for people who know what they are doing.</a:t>
            </a:r>
            <a:endParaRP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SNIFFING HOTEL GUEST (CONT.)</a:t>
            </a:r>
            <a:endParaRPr/>
          </a:p>
        </p:txBody>
      </p:sp>
      <p:sp>
        <p:nvSpPr>
          <p:cNvPr id="256" name="Google Shape;256;p27"/>
          <p:cNvSpPr txBox="1">
            <a:spLocks noGrp="1"/>
          </p:cNvSpPr>
          <p:nvPr>
            <p:ph type="body" idx="1"/>
          </p:nvPr>
        </p:nvSpPr>
        <p:spPr>
          <a:xfrm>
            <a:off x="180701" y="3025029"/>
            <a:ext cx="11414268"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a function, likely called "</a:t>
            </a:r>
            <a:r>
              <a:rPr lang="en-US" sz="2000" dirty="0" err="1"/>
              <a:t>findGuest</a:t>
            </a:r>
            <a:r>
              <a:rPr lang="en-US" sz="2000" dirty="0"/>
              <a:t>()" that is used to check for personal information in network traffic.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function extracts all the raw components of the request, meaning it looks at the raw data of the request, and analyzes the contents.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statement also notes that this kind of information collection is violating a huge number of federal, state, and national laws.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It is also mentioned that it is extremely dangerous and efficient for people who know what they are doing.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highlights the importance of data protection and the risks of exposing personal information, as well as the legal implications of data collection without consent.</a:t>
            </a:r>
            <a:endParaRPr sz="2000" dirty="0"/>
          </a:p>
        </p:txBody>
      </p:sp>
      <p:sp>
        <p:nvSpPr>
          <p:cNvPr id="2" name="TextBox 1">
            <a:extLst>
              <a:ext uri="{FF2B5EF4-FFF2-40B4-BE49-F238E27FC236}">
                <a16:creationId xmlns:a16="http://schemas.microsoft.com/office/drawing/2014/main" id="{25906B87-39A2-B8A2-A61B-8A52096F3096}"/>
              </a:ext>
            </a:extLst>
          </p:cNvPr>
          <p:cNvSpPr txBox="1"/>
          <p:nvPr/>
        </p:nvSpPr>
        <p:spPr>
          <a:xfrm>
            <a:off x="180701" y="2167987"/>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303411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INTRODUCTION</a:t>
            </a:r>
            <a:endParaRPr/>
          </a:p>
        </p:txBody>
      </p:sp>
      <p:sp>
        <p:nvSpPr>
          <p:cNvPr id="202" name="Google Shape;202;p18"/>
          <p:cNvSpPr txBox="1">
            <a:spLocks noGrp="1"/>
          </p:cNvSpPr>
          <p:nvPr>
            <p:ph type="body" idx="1"/>
          </p:nvPr>
        </p:nvSpPr>
        <p:spPr>
          <a:xfrm>
            <a:off x="133567" y="2252031"/>
            <a:ext cx="11348281" cy="4770937"/>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1000"/>
              </a:spcBef>
              <a:spcAft>
                <a:spcPts val="0"/>
              </a:spcAft>
              <a:buClr>
                <a:schemeClr val="lt1"/>
              </a:buClr>
              <a:buSzPts val="2400"/>
              <a:buFont typeface="Wingdings" panose="05000000000000000000" pitchFamily="2" charset="2"/>
              <a:buChar char="Ø"/>
            </a:pPr>
            <a:r>
              <a:rPr lang="en-US" sz="2000" dirty="0">
                <a:latin typeface="+mn-lt"/>
              </a:rPr>
              <a:t>These types of attacks are often characterized as complex and well-organized, meaning that they are likely to have been planned and executed by experienced individuals or groups. </a:t>
            </a:r>
          </a:p>
          <a:p>
            <a:pPr marL="342900" lvl="0" algn="l" rtl="0">
              <a:lnSpc>
                <a:spcPct val="100000"/>
              </a:lnSpc>
              <a:spcBef>
                <a:spcPts val="1000"/>
              </a:spcBef>
              <a:spcAft>
                <a:spcPts val="0"/>
              </a:spcAft>
              <a:buClr>
                <a:schemeClr val="lt1"/>
              </a:buClr>
              <a:buSzPts val="2400"/>
              <a:buFont typeface="Wingdings" panose="05000000000000000000" pitchFamily="2" charset="2"/>
              <a:buChar char="Ø"/>
            </a:pPr>
            <a:r>
              <a:rPr lang="en-US" sz="2000" dirty="0">
                <a:latin typeface="+mn-lt"/>
              </a:rPr>
              <a:t>Wireless attacks can be particularly dangerous if they are targeted specifically at a particular organization or infrastructure, as they have the potential to cause significant damage. </a:t>
            </a:r>
          </a:p>
          <a:p>
            <a:pPr marL="342900" lvl="0" algn="l" rtl="0">
              <a:lnSpc>
                <a:spcPct val="100000"/>
              </a:lnSpc>
              <a:spcBef>
                <a:spcPts val="1000"/>
              </a:spcBef>
              <a:spcAft>
                <a:spcPts val="0"/>
              </a:spcAft>
              <a:buClr>
                <a:schemeClr val="lt1"/>
              </a:buClr>
              <a:buSzPts val="2400"/>
              <a:buFont typeface="Wingdings" panose="05000000000000000000" pitchFamily="2" charset="2"/>
              <a:buChar char="Ø"/>
            </a:pPr>
            <a:r>
              <a:rPr lang="en-US" sz="2000" dirty="0">
                <a:latin typeface="+mn-lt"/>
              </a:rPr>
              <a:t>Even a small, seemingly insignificant script can still be used to cause harm to a company's infrastructure.</a:t>
            </a:r>
            <a:endParaRPr sz="2000"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WIRELESS KEYLOGGER</a:t>
            </a:r>
            <a:endParaRPr/>
          </a:p>
        </p:txBody>
      </p:sp>
      <p:sp>
        <p:nvSpPr>
          <p:cNvPr id="262" name="Google Shape;262;p2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We are basing our keylogger on the basis of the google search engine real time recommendation. The way your browser sends a number of HTTP requests based on the speed of the internet connection and the number of words you are trying to search.</a:t>
            </a:r>
            <a:endParaRPr dirty="0"/>
          </a:p>
          <a:p>
            <a:pPr marL="228600" lvl="0" indent="-228600" algn="l" rtl="0">
              <a:lnSpc>
                <a:spcPct val="90000"/>
              </a:lnSpc>
              <a:spcBef>
                <a:spcPts val="1000"/>
              </a:spcBef>
              <a:spcAft>
                <a:spcPts val="0"/>
              </a:spcAft>
              <a:buClr>
                <a:schemeClr val="lt1"/>
              </a:buClr>
              <a:buSzPts val="2400"/>
              <a:buChar char="•"/>
            </a:pPr>
            <a:r>
              <a:rPr lang="en-US" dirty="0"/>
              <a:t>Similarly we will copy the contents of the packets to another packet named payload. Simply we will check if it is a GET request simply construct a regular expression to find the current suggested string and to encode spaces we will use ‘+’ or ‘%20’.</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WIRELESS KEYLOGGER</a:t>
            </a:r>
            <a:endParaRPr/>
          </a:p>
        </p:txBody>
      </p:sp>
      <p:sp>
        <p:nvSpPr>
          <p:cNvPr id="262" name="Google Shape;262;p28"/>
          <p:cNvSpPr txBox="1">
            <a:spLocks noGrp="1"/>
          </p:cNvSpPr>
          <p:nvPr>
            <p:ph type="body" idx="1"/>
          </p:nvPr>
        </p:nvSpPr>
        <p:spPr>
          <a:xfrm>
            <a:off x="-1" y="2671525"/>
            <a:ext cx="12085163" cy="4186475"/>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a process for creating a keylogger that is based on the Google search engine real-time recommendation feature.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idea is that the keylogger will work by copying the contents of packets sent by the user's browser, specifically when the user is making a search on Google.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keylogger works by analyzing the number of HTTP requests sent by the browser, and the number of words being searched, in order to copy the contents of the packets to another packet named "payload".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keylogger will check if the packet is a GET request, and then construct a regular expression to find the current suggested search string.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To encode spaces in the search string, the keylogger will use the characters '+' or '%20'. This means that the keylogger is capturing the keystrokes of the user and the search queries made by the user and sending it to another packet for further analysis.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kind of keylogger can be used for malicious purposes to steal sensitive information from the user.</a:t>
            </a:r>
            <a:endParaRPr sz="2000" dirty="0"/>
          </a:p>
        </p:txBody>
      </p:sp>
      <p:sp>
        <p:nvSpPr>
          <p:cNvPr id="2" name="TextBox 1">
            <a:extLst>
              <a:ext uri="{FF2B5EF4-FFF2-40B4-BE49-F238E27FC236}">
                <a16:creationId xmlns:a16="http://schemas.microsoft.com/office/drawing/2014/main" id="{46D49097-7B6A-BD30-1DCC-8E478A4284F5}"/>
              </a:ext>
            </a:extLst>
          </p:cNvPr>
          <p:cNvSpPr txBox="1"/>
          <p:nvPr/>
        </p:nvSpPr>
        <p:spPr>
          <a:xfrm>
            <a:off x="13551" y="1991235"/>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3764021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SNIFFING FTP CREDENTIALS</a:t>
            </a:r>
            <a:endParaRPr/>
          </a:p>
        </p:txBody>
      </p:sp>
      <p:sp>
        <p:nvSpPr>
          <p:cNvPr id="268" name="Google Shape;268;p29"/>
          <p:cNvSpPr txBox="1">
            <a:spLocks noGrp="1"/>
          </p:cNvSpPr>
          <p:nvPr>
            <p:ph type="body" idx="1"/>
          </p:nvPr>
        </p:nvSpPr>
        <p:spPr>
          <a:xfrm>
            <a:off x="377072" y="2505456"/>
            <a:ext cx="1114089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We know that whenever we come across any FTP server we can breach the login by just adding anonymous as the username or they can easily intercept the user credentials.</a:t>
            </a:r>
            <a:endParaRPr dirty="0"/>
          </a:p>
          <a:p>
            <a:pPr marL="228600" lvl="0" indent="-228600" algn="l" rtl="0">
              <a:lnSpc>
                <a:spcPct val="90000"/>
              </a:lnSpc>
              <a:spcBef>
                <a:spcPts val="1000"/>
              </a:spcBef>
              <a:spcAft>
                <a:spcPts val="0"/>
              </a:spcAft>
              <a:buClr>
                <a:schemeClr val="lt1"/>
              </a:buClr>
              <a:buSzPts val="2400"/>
              <a:buChar char="•"/>
            </a:pPr>
            <a:r>
              <a:rPr lang="en-US" dirty="0"/>
              <a:t>To intercept the credentials we scan for two specific strings, first one is any string which has ‘USER’ in the string and the other one has ‘PASS’ as the preceding word in the order.</a:t>
            </a:r>
            <a:endParaRPr dirty="0"/>
          </a:p>
          <a:p>
            <a:pPr marL="228600" lvl="0" indent="-228600" algn="l" rtl="0">
              <a:lnSpc>
                <a:spcPct val="90000"/>
              </a:lnSpc>
              <a:spcBef>
                <a:spcPts val="1000"/>
              </a:spcBef>
              <a:spcAft>
                <a:spcPts val="0"/>
              </a:spcAft>
              <a:buClr>
                <a:schemeClr val="lt1"/>
              </a:buClr>
              <a:buSzPts val="2400"/>
              <a:buChar char="•"/>
            </a:pPr>
            <a:r>
              <a:rPr lang="en-US" dirty="0"/>
              <a:t>The above creds are worthless without the IP address hence we will write simple regular expression to capture the above two strings and the IP address of the user or the system.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SNIFFING FTP CREDENTIALS</a:t>
            </a:r>
            <a:endParaRPr/>
          </a:p>
        </p:txBody>
      </p:sp>
      <p:sp>
        <p:nvSpPr>
          <p:cNvPr id="268" name="Google Shape;268;p29"/>
          <p:cNvSpPr txBox="1">
            <a:spLocks noGrp="1"/>
          </p:cNvSpPr>
          <p:nvPr>
            <p:ph type="body" idx="1"/>
          </p:nvPr>
        </p:nvSpPr>
        <p:spPr>
          <a:xfrm>
            <a:off x="90939" y="2605537"/>
            <a:ext cx="11796261" cy="4252463"/>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statement is describing a process for intercepting login credentials of an FTP server.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The process is based on the idea that many FTP servers can be easily breached by simply adding "anonymous" as the username.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To intercept the credentials, the process involves scanning for two specific strings: one that has "USER" in the string and the other one that has "PASS" as the preceding word in the order.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The reason for this is that these strings are commonly used in the login process of an FTP server.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Once the strings are captured, the IP address of the user or system is captured by writing a regular expression.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process is likely used to intercept login credentials of an FTP server without the user's knowledge or consent. </a:t>
            </a:r>
            <a:endParaRPr sz="2000" dirty="0"/>
          </a:p>
        </p:txBody>
      </p:sp>
      <p:sp>
        <p:nvSpPr>
          <p:cNvPr id="2" name="TextBox 1">
            <a:extLst>
              <a:ext uri="{FF2B5EF4-FFF2-40B4-BE49-F238E27FC236}">
                <a16:creationId xmlns:a16="http://schemas.microsoft.com/office/drawing/2014/main" id="{CA735EF4-81C1-9F74-3628-FEAC852CE6FB}"/>
              </a:ext>
            </a:extLst>
          </p:cNvPr>
          <p:cNvSpPr txBox="1"/>
          <p:nvPr/>
        </p:nvSpPr>
        <p:spPr>
          <a:xfrm>
            <a:off x="0" y="2093225"/>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3782949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LISTENING FOR 802.11 PROBE REQUESTS</a:t>
            </a:r>
            <a:endParaRPr/>
          </a:p>
        </p:txBody>
      </p:sp>
      <p:sp>
        <p:nvSpPr>
          <p:cNvPr id="274" name="Google Shape;274;p3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So what are 802.11 Probe Requests, basically when your phone or computer boots up and tries to connect to a specific network it sends out 802.11 requests to search for previously connected networks.</a:t>
            </a:r>
            <a:endParaRPr dirty="0"/>
          </a:p>
          <a:p>
            <a:pPr marL="228600" lvl="0" indent="-228600" algn="l" rtl="0">
              <a:lnSpc>
                <a:spcPct val="90000"/>
              </a:lnSpc>
              <a:spcBef>
                <a:spcPts val="1000"/>
              </a:spcBef>
              <a:spcAft>
                <a:spcPts val="0"/>
              </a:spcAft>
              <a:buClr>
                <a:schemeClr val="lt1"/>
              </a:buClr>
              <a:buSzPts val="2400"/>
              <a:buChar char="•"/>
            </a:pPr>
            <a:r>
              <a:rPr lang="en-US" dirty="0"/>
              <a:t>We are designing an function name </a:t>
            </a:r>
            <a:r>
              <a:rPr lang="en-US" b="1" i="1" dirty="0"/>
              <a:t>‘</a:t>
            </a:r>
            <a:r>
              <a:rPr lang="en-US" b="1" i="1" dirty="0" err="1"/>
              <a:t>sniffProbe</a:t>
            </a:r>
            <a:r>
              <a:rPr lang="en-US" b="1" i="1" dirty="0"/>
              <a:t>()’ </a:t>
            </a:r>
            <a:r>
              <a:rPr lang="en-US" dirty="0"/>
              <a:t>we will check if it has any sort of layer.</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LISTENING FOR 802.11 PROBE REQUESTS</a:t>
            </a:r>
            <a:endParaRPr/>
          </a:p>
        </p:txBody>
      </p:sp>
      <p:sp>
        <p:nvSpPr>
          <p:cNvPr id="274" name="Google Shape;274;p30"/>
          <p:cNvSpPr txBox="1">
            <a:spLocks noGrp="1"/>
          </p:cNvSpPr>
          <p:nvPr>
            <p:ph type="body" idx="1"/>
          </p:nvPr>
        </p:nvSpPr>
        <p:spPr>
          <a:xfrm>
            <a:off x="190127" y="3119298"/>
            <a:ext cx="11188025"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a process for identifying and capturing "802.11 Probe Requests" which are network packets sent by devices like phones or computers when they boot up and try to connect to a specific network.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These requests are sent out to search for previously connected networks. To capture these requests, a function called "</a:t>
            </a:r>
            <a:r>
              <a:rPr lang="en-US" sz="2000" dirty="0" err="1"/>
              <a:t>sniffProbe</a:t>
            </a:r>
            <a:r>
              <a:rPr lang="en-US" sz="2000" dirty="0"/>
              <a:t>()" is being designed which will check if the packet has any sort of layer.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function is likely used to capture and analyze the 802.11 Probe Requests packets that are being sent by devices in the network.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can be used to identify the devices that are trying to connect to the network, and the networks they are trying to connect to.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information can be useful in security assessments, troubleshooting, and network monitoring.</a:t>
            </a:r>
            <a:endParaRPr sz="2000" dirty="0"/>
          </a:p>
        </p:txBody>
      </p:sp>
      <p:sp>
        <p:nvSpPr>
          <p:cNvPr id="2" name="TextBox 1">
            <a:extLst>
              <a:ext uri="{FF2B5EF4-FFF2-40B4-BE49-F238E27FC236}">
                <a16:creationId xmlns:a16="http://schemas.microsoft.com/office/drawing/2014/main" id="{64477269-0B5C-4055-B3BF-37BD4FFB8983}"/>
              </a:ext>
            </a:extLst>
          </p:cNvPr>
          <p:cNvSpPr txBox="1"/>
          <p:nvPr/>
        </p:nvSpPr>
        <p:spPr>
          <a:xfrm>
            <a:off x="190127" y="2291188"/>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1699292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DISCOVERING HIDDEN 802.11 NETWORKS </a:t>
            </a:r>
            <a:endParaRPr/>
          </a:p>
        </p:txBody>
      </p:sp>
      <p:sp>
        <p:nvSpPr>
          <p:cNvPr id="280" name="Google Shape;280;p3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To discover the same we need to wait for it to match the frequency and codes with the same.</a:t>
            </a:r>
            <a:endParaRPr dirty="0"/>
          </a:p>
          <a:p>
            <a:pPr marL="228600" lvl="0" indent="-228600" algn="l" rtl="0">
              <a:lnSpc>
                <a:spcPct val="90000"/>
              </a:lnSpc>
              <a:spcBef>
                <a:spcPts val="1000"/>
              </a:spcBef>
              <a:spcAft>
                <a:spcPts val="0"/>
              </a:spcAft>
              <a:buClr>
                <a:schemeClr val="lt1"/>
              </a:buClr>
              <a:buSzPts val="2400"/>
              <a:buChar char="•"/>
            </a:pPr>
            <a:r>
              <a:rPr lang="en-US" dirty="0"/>
              <a:t>Now the 802.11 Probe requests will contain the name of the network and will search it.</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DISCOVERING HIDDEN 802.11 NETWORKS </a:t>
            </a:r>
            <a:endParaRPr/>
          </a:p>
        </p:txBody>
      </p:sp>
      <p:sp>
        <p:nvSpPr>
          <p:cNvPr id="280" name="Google Shape;280;p31"/>
          <p:cNvSpPr txBox="1">
            <a:spLocks noGrp="1"/>
          </p:cNvSpPr>
          <p:nvPr>
            <p:ph type="body" idx="1"/>
          </p:nvPr>
        </p:nvSpPr>
        <p:spPr>
          <a:xfrm>
            <a:off x="284395" y="2845921"/>
            <a:ext cx="11715927"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a process for discovering and identifying 802.11 Probe Requests.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process involves waiting for the request to match the frequency and codes of the network the device is trying to connect to.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Once the request is captured, it will contain the name of the network that the device is trying to connect to.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process searches for the name of the network to identify the device and the network it is trying to connect to.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process is used to identify the devices that are trying to connect to a specific network and the name of the network they are trying to connect to.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information can be useful in identifying the devices connected to the network and can also be used to track the network usage and identify any suspicious activity.</a:t>
            </a:r>
            <a:endParaRPr sz="2000" dirty="0"/>
          </a:p>
        </p:txBody>
      </p:sp>
      <p:sp>
        <p:nvSpPr>
          <p:cNvPr id="2" name="TextBox 1">
            <a:extLst>
              <a:ext uri="{FF2B5EF4-FFF2-40B4-BE49-F238E27FC236}">
                <a16:creationId xmlns:a16="http://schemas.microsoft.com/office/drawing/2014/main" id="{82F5DE32-C7DB-9A7E-DD41-A4826F75B8B9}"/>
              </a:ext>
            </a:extLst>
          </p:cNvPr>
          <p:cNvSpPr txBox="1"/>
          <p:nvPr/>
        </p:nvSpPr>
        <p:spPr>
          <a:xfrm>
            <a:off x="199554" y="2078433"/>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16911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INTERCEPTING AND SPYING ON UAVS</a:t>
            </a:r>
            <a:endParaRPr/>
          </a:p>
        </p:txBody>
      </p:sp>
      <p:sp>
        <p:nvSpPr>
          <p:cNvPr id="286" name="Google Shape;286;p32"/>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The US government were astonished to figure out the use of </a:t>
            </a:r>
            <a:r>
              <a:rPr lang="en-US" dirty="0" err="1">
                <a:hlinkClick r:id="rId3"/>
              </a:rPr>
              <a:t>SkyGrabber</a:t>
            </a:r>
            <a:r>
              <a:rPr lang="en-US" dirty="0"/>
              <a:t> to intercept the UAV feeds.</a:t>
            </a:r>
            <a:endParaRPr dirty="0"/>
          </a:p>
          <a:p>
            <a:pPr marL="228600" lvl="0" indent="-228600" algn="l" rtl="0">
              <a:lnSpc>
                <a:spcPct val="90000"/>
              </a:lnSpc>
              <a:spcBef>
                <a:spcPts val="1000"/>
              </a:spcBef>
              <a:spcAft>
                <a:spcPts val="0"/>
              </a:spcAft>
              <a:buClr>
                <a:schemeClr val="lt1"/>
              </a:buClr>
              <a:buSzPts val="2400"/>
              <a:buChar char="•"/>
            </a:pPr>
            <a:r>
              <a:rPr lang="en-US" dirty="0"/>
              <a:t>It is used to intercept the unencrypted satellite television data and send it over an encrypted channel to the user or the administrator.</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INTERCEPTING AND SPYING ON UAVS</a:t>
            </a:r>
            <a:endParaRPr/>
          </a:p>
        </p:txBody>
      </p:sp>
      <p:sp>
        <p:nvSpPr>
          <p:cNvPr id="286" name="Google Shape;286;p32"/>
          <p:cNvSpPr txBox="1">
            <a:spLocks noGrp="1"/>
          </p:cNvSpPr>
          <p:nvPr>
            <p:ph type="body" idx="1"/>
          </p:nvPr>
        </p:nvSpPr>
        <p:spPr>
          <a:xfrm>
            <a:off x="237261" y="3025030"/>
            <a:ext cx="11037197"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a tool called </a:t>
            </a:r>
            <a:r>
              <a:rPr lang="en-US" sz="2000" dirty="0" err="1"/>
              <a:t>SkyGrabber</a:t>
            </a:r>
            <a:r>
              <a:rPr lang="en-US" sz="2000" dirty="0"/>
              <a:t>, which is used to intercept unencrypted satellite television data.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It was of concern to the US government as it was used to intercept feeds from Unmanned Aerial Vehicles (UAVs), also known as drones.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err="1"/>
              <a:t>SkyGrabber</a:t>
            </a:r>
            <a:r>
              <a:rPr lang="en-US" sz="2000" dirty="0"/>
              <a:t> captures unencrypted data from satellite television and sends it over an encrypted channel to the user or administrator.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allows the user or administrator to view the satellite television data without needing to be authorized to access the feed. </a:t>
            </a:r>
          </a:p>
        </p:txBody>
      </p:sp>
      <p:sp>
        <p:nvSpPr>
          <p:cNvPr id="2" name="TextBox 1">
            <a:extLst>
              <a:ext uri="{FF2B5EF4-FFF2-40B4-BE49-F238E27FC236}">
                <a16:creationId xmlns:a16="http://schemas.microsoft.com/office/drawing/2014/main" id="{0C4244E9-65E0-C806-8D8D-BF0898D5D2F0}"/>
              </a:ext>
            </a:extLst>
          </p:cNvPr>
          <p:cNvSpPr txBox="1"/>
          <p:nvPr/>
        </p:nvSpPr>
        <p:spPr>
          <a:xfrm>
            <a:off x="52053" y="2266969"/>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158183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THE ICEMAN AND THE ATTACKS OF THE HOTEL WIRELESS NETWORK</a:t>
            </a:r>
            <a:endParaRPr/>
          </a:p>
        </p:txBody>
      </p:sp>
      <p:sp>
        <p:nvSpPr>
          <p:cNvPr id="208" name="Google Shape;208;p19"/>
          <p:cNvSpPr txBox="1">
            <a:spLocks noGrp="1"/>
          </p:cNvSpPr>
          <p:nvPr>
            <p:ph type="body" idx="1"/>
          </p:nvPr>
        </p:nvSpPr>
        <p:spPr>
          <a:xfrm>
            <a:off x="105286" y="2384007"/>
            <a:ext cx="11254013" cy="3599316"/>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latin typeface="+mn-lt"/>
              </a:rPr>
              <a:t>In 2007 the iceman aka Max Ray Butler was arrested for the sale of tens of thousands of credit card account information. </a:t>
            </a:r>
            <a:endParaRPr sz="2000" dirty="0">
              <a:latin typeface="+mn-lt"/>
            </a:endParaRPr>
          </a:p>
          <a:p>
            <a:pPr marL="342900" lvl="0" algn="l" rtl="0">
              <a:lnSpc>
                <a:spcPct val="100000"/>
              </a:lnSpc>
              <a:spcBef>
                <a:spcPts val="1000"/>
              </a:spcBef>
              <a:spcAft>
                <a:spcPts val="0"/>
              </a:spcAft>
              <a:buClr>
                <a:schemeClr val="lt1"/>
              </a:buClr>
              <a:buSzPts val="2400"/>
              <a:buFont typeface="Wingdings" panose="05000000000000000000" pitchFamily="2" charset="2"/>
              <a:buChar char="Ø"/>
            </a:pPr>
            <a:r>
              <a:rPr lang="en-US" sz="2000" dirty="0"/>
              <a:t>He obtained this information by using a technique called "sniffing," which involves intercepting unencrypted packets of data as they are transmitted over a network. </a:t>
            </a:r>
          </a:p>
          <a:p>
            <a:pPr marL="342900" lvl="0" algn="l" rtl="0">
              <a:lnSpc>
                <a:spcPct val="100000"/>
              </a:lnSpc>
              <a:spcBef>
                <a:spcPts val="1000"/>
              </a:spcBef>
              <a:spcAft>
                <a:spcPts val="0"/>
              </a:spcAft>
              <a:buClr>
                <a:schemeClr val="lt1"/>
              </a:buClr>
              <a:buSzPts val="2400"/>
              <a:buFont typeface="Wingdings" panose="05000000000000000000" pitchFamily="2" charset="2"/>
              <a:buChar char="Ø"/>
            </a:pPr>
            <a:r>
              <a:rPr lang="en-US" sz="2000" dirty="0"/>
              <a:t>He was able to do this by using high-quality antennae to intercept communications from hotels and nearby wireless access points. </a:t>
            </a:r>
          </a:p>
          <a:p>
            <a:pPr marL="342900" lvl="0" algn="l" rtl="0">
              <a:lnSpc>
                <a:spcPct val="100000"/>
              </a:lnSpc>
              <a:spcBef>
                <a:spcPts val="1000"/>
              </a:spcBef>
              <a:spcAft>
                <a:spcPts val="0"/>
              </a:spcAft>
              <a:buClr>
                <a:schemeClr val="lt1"/>
              </a:buClr>
              <a:buSzPts val="2400"/>
              <a:buFont typeface="Wingdings" panose="05000000000000000000" pitchFamily="2" charset="2"/>
              <a:buChar char="Ø"/>
            </a:pPr>
            <a:r>
              <a:rPr lang="en-US" sz="2000" dirty="0"/>
              <a:t>This highlights how even unencrypted data can be vulnerable to interception and how the use of high-quality equipment can help attackers to gain access to sensitive information.</a:t>
            </a:r>
            <a:endParaRPr sz="2000"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INTERCEPTING THE TRAFFIC AND DISSECTING THE PROTOCOL</a:t>
            </a:r>
            <a:endParaRPr/>
          </a:p>
        </p:txBody>
      </p:sp>
      <p:sp>
        <p:nvSpPr>
          <p:cNvPr id="292" name="Google Shape;292;p3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92500"/>
          </a:bodyPr>
          <a:lstStyle/>
          <a:p>
            <a:pPr marL="228600" lvl="0" indent="-217169" algn="l" rtl="0">
              <a:lnSpc>
                <a:spcPct val="90000"/>
              </a:lnSpc>
              <a:spcBef>
                <a:spcPts val="0"/>
              </a:spcBef>
              <a:spcAft>
                <a:spcPts val="0"/>
              </a:spcAft>
              <a:buClr>
                <a:schemeClr val="lt1"/>
              </a:buClr>
              <a:buSzPct val="100000"/>
              <a:buChar char="•"/>
            </a:pPr>
            <a:r>
              <a:rPr lang="en-US" dirty="0"/>
              <a:t>First Things First let's understand how and my phone communicate so initially will have to place our wireless adaptor in monitor mode now we learn that you have an iPhone create an Ad-Hoc wireless network between each other.	</a:t>
            </a:r>
            <a:endParaRPr dirty="0"/>
          </a:p>
          <a:p>
            <a:pPr marL="228600" lvl="0" indent="-217169" algn="l" rtl="0">
              <a:lnSpc>
                <a:spcPct val="90000"/>
              </a:lnSpc>
              <a:spcBef>
                <a:spcPts val="1000"/>
              </a:spcBef>
              <a:spcAft>
                <a:spcPts val="0"/>
              </a:spcAft>
              <a:buClr>
                <a:schemeClr val="lt1"/>
              </a:buClr>
              <a:buSzPct val="100000"/>
              <a:buChar char="•"/>
            </a:pPr>
            <a:r>
              <a:rPr lang="en-US" dirty="0"/>
              <a:t>A simple </a:t>
            </a:r>
            <a:r>
              <a:rPr lang="en-US" dirty="0" err="1"/>
              <a:t>tcpdump</a:t>
            </a:r>
            <a:r>
              <a:rPr lang="en-US" dirty="0"/>
              <a:t> will ensure UDP traffic resulting from the UAV is headed towards the phone on </a:t>
            </a:r>
            <a:r>
              <a:rPr lang="en-US" dirty="0" err="1"/>
              <a:t>udp</a:t>
            </a:r>
            <a:r>
              <a:rPr lang="en-US" dirty="0"/>
              <a:t> port number 5555 in this example</a:t>
            </a:r>
            <a:endParaRPr dirty="0"/>
          </a:p>
          <a:p>
            <a:pPr marL="228600" lvl="0" indent="-217169" algn="l" rtl="0">
              <a:lnSpc>
                <a:spcPct val="90000"/>
              </a:lnSpc>
              <a:spcBef>
                <a:spcPts val="1000"/>
              </a:spcBef>
              <a:spcAft>
                <a:spcPts val="0"/>
              </a:spcAft>
              <a:buClr>
                <a:schemeClr val="lt1"/>
              </a:buClr>
              <a:buSzPct val="100000"/>
              <a:buChar char="•"/>
            </a:pPr>
            <a:r>
              <a:rPr lang="en-US" dirty="0"/>
              <a:t>Now we parse out the navigation traffic by running a simple python script.</a:t>
            </a:r>
            <a:endParaRPr dirty="0"/>
          </a:p>
          <a:p>
            <a:pPr marL="228600" lvl="0" indent="-217169" algn="l" rtl="0">
              <a:lnSpc>
                <a:spcPct val="90000"/>
              </a:lnSpc>
              <a:spcBef>
                <a:spcPts val="1000"/>
              </a:spcBef>
              <a:spcAft>
                <a:spcPts val="0"/>
              </a:spcAft>
              <a:buClr>
                <a:schemeClr val="lt1"/>
              </a:buClr>
              <a:buSzPct val="100000"/>
              <a:buChar char="•"/>
            </a:pPr>
            <a:r>
              <a:rPr lang="en-US" dirty="0"/>
              <a:t>If we keep on intercepting the traffic, we will eventually come to conclusion that the number of commands the drone can execute is limited and can be manipulated.</a:t>
            </a:r>
            <a:endParaRPr dirty="0"/>
          </a:p>
          <a:p>
            <a:pPr marL="228600" lvl="0" indent="-87629" algn="l" rtl="0">
              <a:lnSpc>
                <a:spcPct val="90000"/>
              </a:lnSpc>
              <a:spcBef>
                <a:spcPts val="1000"/>
              </a:spcBef>
              <a:spcAft>
                <a:spcPts val="0"/>
              </a:spcAft>
              <a:buClr>
                <a:schemeClr val="lt1"/>
              </a:buClr>
              <a:buSzPct val="10000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INTERCEPTING THE TRAFFIC AND DISSECTING THE PROTOCOL</a:t>
            </a:r>
            <a:endParaRPr/>
          </a:p>
        </p:txBody>
      </p:sp>
      <p:sp>
        <p:nvSpPr>
          <p:cNvPr id="292" name="Google Shape;292;p33"/>
          <p:cNvSpPr txBox="1">
            <a:spLocks noGrp="1"/>
          </p:cNvSpPr>
          <p:nvPr>
            <p:ph type="body" idx="1"/>
          </p:nvPr>
        </p:nvSpPr>
        <p:spPr>
          <a:xfrm>
            <a:off x="256114" y="2525408"/>
            <a:ext cx="11131465" cy="4224183"/>
          </a:xfrm>
          <a:prstGeom prst="rect">
            <a:avLst/>
          </a:prstGeom>
          <a:noFill/>
          <a:ln>
            <a:noFill/>
          </a:ln>
        </p:spPr>
        <p:txBody>
          <a:bodyPr spcFirstLastPara="1" wrap="square" lIns="91425" tIns="45700" rIns="91425" bIns="45700" anchor="t" anchorCtr="0">
            <a:normAutofit/>
          </a:bodyPr>
          <a:lstStyle/>
          <a:p>
            <a:pPr marL="354331" lvl="0" algn="l" rtl="0">
              <a:lnSpc>
                <a:spcPct val="100000"/>
              </a:lnSpc>
              <a:spcBef>
                <a:spcPts val="0"/>
              </a:spcBef>
              <a:spcAft>
                <a:spcPts val="0"/>
              </a:spcAft>
              <a:buClr>
                <a:schemeClr val="lt1"/>
              </a:buClr>
              <a:buSzPct val="100000"/>
              <a:buFont typeface="Wingdings" panose="05000000000000000000" pitchFamily="2" charset="2"/>
              <a:buChar char="Ø"/>
            </a:pPr>
            <a:r>
              <a:rPr lang="en-US" sz="2000" dirty="0"/>
              <a:t>This statement is describing a process for intercepting wireless traffic between a phone and an Unmanned Aerial Vehicle (UAV) also known as a drone. </a:t>
            </a:r>
          </a:p>
          <a:p>
            <a:pPr marL="354331" lvl="0" algn="l" rtl="0">
              <a:lnSpc>
                <a:spcPct val="100000"/>
              </a:lnSpc>
              <a:spcBef>
                <a:spcPts val="0"/>
              </a:spcBef>
              <a:spcAft>
                <a:spcPts val="0"/>
              </a:spcAft>
              <a:buClr>
                <a:schemeClr val="lt1"/>
              </a:buClr>
              <a:buSzPct val="100000"/>
              <a:buFont typeface="Wingdings" panose="05000000000000000000" pitchFamily="2" charset="2"/>
              <a:buChar char="Ø"/>
            </a:pPr>
            <a:r>
              <a:rPr lang="en-US" sz="2000" dirty="0"/>
              <a:t>The process begins by placing a wireless adapter in monitor mode, which allows the adapter to passively listen to all wireless traffic in the area. </a:t>
            </a:r>
          </a:p>
          <a:p>
            <a:pPr marL="354331" lvl="0" algn="l" rtl="0">
              <a:lnSpc>
                <a:spcPct val="100000"/>
              </a:lnSpc>
              <a:spcBef>
                <a:spcPts val="0"/>
              </a:spcBef>
              <a:spcAft>
                <a:spcPts val="0"/>
              </a:spcAft>
              <a:buClr>
                <a:schemeClr val="lt1"/>
              </a:buClr>
              <a:buSzPct val="100000"/>
              <a:buFont typeface="Wingdings" panose="05000000000000000000" pitchFamily="2" charset="2"/>
              <a:buChar char="Ø"/>
            </a:pPr>
            <a:r>
              <a:rPr lang="en-US" sz="2000" dirty="0"/>
              <a:t>To communicate with the UAV, an Ad-Hoc wireless network is created between the phone and the UAV. </a:t>
            </a:r>
          </a:p>
          <a:p>
            <a:pPr marL="354331" lvl="0" algn="l" rtl="0">
              <a:lnSpc>
                <a:spcPct val="100000"/>
              </a:lnSpc>
              <a:spcBef>
                <a:spcPts val="0"/>
              </a:spcBef>
              <a:spcAft>
                <a:spcPts val="0"/>
              </a:spcAft>
              <a:buClr>
                <a:schemeClr val="lt1"/>
              </a:buClr>
              <a:buSzPct val="100000"/>
              <a:buFont typeface="Wingdings" panose="05000000000000000000" pitchFamily="2" charset="2"/>
              <a:buChar char="Ø"/>
            </a:pPr>
            <a:r>
              <a:rPr lang="en-US" sz="2000" dirty="0"/>
              <a:t>To capture the traffic, a simple TCP dump is used to ensure that UDP traffic resulting from the UAV is headed towards the phone on a specific UDP port number (in this example 5555). </a:t>
            </a:r>
          </a:p>
          <a:p>
            <a:pPr marL="354331" lvl="0" algn="l" rtl="0">
              <a:lnSpc>
                <a:spcPct val="100000"/>
              </a:lnSpc>
              <a:spcBef>
                <a:spcPts val="0"/>
              </a:spcBef>
              <a:spcAft>
                <a:spcPts val="0"/>
              </a:spcAft>
              <a:buClr>
                <a:schemeClr val="lt1"/>
              </a:buClr>
              <a:buSzPct val="100000"/>
              <a:buFont typeface="Wingdings" panose="05000000000000000000" pitchFamily="2" charset="2"/>
              <a:buChar char="Ø"/>
            </a:pPr>
            <a:r>
              <a:rPr lang="en-US" sz="2000" dirty="0"/>
              <a:t>This captured traffic is then parsed out by running a simple python script. By intercepting the traffic, the author is able to conclude that the number of commands the drone can execute is limited and can be manipulated. </a:t>
            </a:r>
          </a:p>
        </p:txBody>
      </p:sp>
      <p:sp>
        <p:nvSpPr>
          <p:cNvPr id="2" name="TextBox 1">
            <a:extLst>
              <a:ext uri="{FF2B5EF4-FFF2-40B4-BE49-F238E27FC236}">
                <a16:creationId xmlns:a16="http://schemas.microsoft.com/office/drawing/2014/main" id="{53EB2AB0-077C-6A3F-C5EC-4AD3B2C7BC9F}"/>
              </a:ext>
            </a:extLst>
          </p:cNvPr>
          <p:cNvSpPr txBox="1"/>
          <p:nvPr/>
        </p:nvSpPr>
        <p:spPr>
          <a:xfrm>
            <a:off x="118040" y="2002188"/>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2014514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CRAFTING 802.11 Frames with Scapy</a:t>
            </a:r>
            <a:endParaRPr/>
          </a:p>
        </p:txBody>
      </p:sp>
      <p:sp>
        <p:nvSpPr>
          <p:cNvPr id="298" name="Google Shape;298;p3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But limiting ourselves to the predetermined commands is not feasible hence we will try to forge our own commands and duplicate some of the commands from the predetermined settings.</a:t>
            </a:r>
            <a:endParaRPr dirty="0"/>
          </a:p>
          <a:p>
            <a:pPr marL="228600" lvl="0" indent="-228600" algn="l" rtl="0">
              <a:lnSpc>
                <a:spcPct val="90000"/>
              </a:lnSpc>
              <a:spcBef>
                <a:spcPts val="1000"/>
              </a:spcBef>
              <a:spcAft>
                <a:spcPts val="0"/>
              </a:spcAft>
              <a:buClr>
                <a:schemeClr val="lt1"/>
              </a:buClr>
              <a:buSzPts val="2400"/>
              <a:buChar char="•"/>
            </a:pPr>
            <a:r>
              <a:rPr lang="en-US" dirty="0"/>
              <a:t>We have added the emergency land method which when initiated will kill every process and stop everything in it’s way.</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CRAFTING 802.11 Frames with Scapy</a:t>
            </a:r>
            <a:endParaRPr/>
          </a:p>
        </p:txBody>
      </p:sp>
      <p:sp>
        <p:nvSpPr>
          <p:cNvPr id="298" name="Google Shape;298;p34"/>
          <p:cNvSpPr txBox="1">
            <a:spLocks noGrp="1"/>
          </p:cNvSpPr>
          <p:nvPr>
            <p:ph type="body" idx="1"/>
          </p:nvPr>
        </p:nvSpPr>
        <p:spPr>
          <a:xfrm>
            <a:off x="199554" y="3006176"/>
            <a:ext cx="11056050" cy="3599316"/>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statement is describing a process for creating and sending custom commands to a UAV.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The process starts by identifying that the number of commands that the UAV can execute is limited and can be manipulated, but limiting to the predetermined commands is not feasible.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To overcome this limitation, the process involves trying to forge new commands and duplicate some of the commands from the predetermined settings.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An example of this is the addition of an "emergency land method" which, when initiated, will kill every process and stop everything in its way.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new command is not part of the predetermined settings of the UAV and allows the user to have more control over the UAV.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process likely used to gain more control over the UAV and to perform more advanced maneuvers than the ones provided by the manufacturer. </a:t>
            </a:r>
            <a:endParaRPr sz="2000" dirty="0"/>
          </a:p>
        </p:txBody>
      </p:sp>
      <p:sp>
        <p:nvSpPr>
          <p:cNvPr id="2" name="TextBox 1">
            <a:extLst>
              <a:ext uri="{FF2B5EF4-FFF2-40B4-BE49-F238E27FC236}">
                <a16:creationId xmlns:a16="http://schemas.microsoft.com/office/drawing/2014/main" id="{6DA7CFDB-6EB7-570E-55E6-8B603D323B30}"/>
              </a:ext>
            </a:extLst>
          </p:cNvPr>
          <p:cNvSpPr txBox="1"/>
          <p:nvPr/>
        </p:nvSpPr>
        <p:spPr>
          <a:xfrm>
            <a:off x="23773" y="2158561"/>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2479799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dirty="0">
                <a:hlinkClick r:id="rId3"/>
              </a:rPr>
              <a:t>DETECTING FIRESHEEP</a:t>
            </a:r>
            <a:endParaRPr dirty="0"/>
          </a:p>
        </p:txBody>
      </p:sp>
      <p:sp>
        <p:nvSpPr>
          <p:cNvPr id="304" name="Google Shape;304;p3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This tool was invented by Eric Butler which had the potential to take over a huge number of unsuspecting social media accounts.</a:t>
            </a:r>
            <a:endParaRPr dirty="0"/>
          </a:p>
          <a:p>
            <a:pPr marL="228600" lvl="0" indent="-228600" algn="l" rtl="0">
              <a:lnSpc>
                <a:spcPct val="90000"/>
              </a:lnSpc>
              <a:spcBef>
                <a:spcPts val="1000"/>
              </a:spcBef>
              <a:spcAft>
                <a:spcPts val="0"/>
              </a:spcAft>
              <a:buClr>
                <a:schemeClr val="lt1"/>
              </a:buClr>
              <a:buSzPts val="2400"/>
              <a:buChar char="•"/>
            </a:pPr>
            <a:r>
              <a:rPr lang="en-US" dirty="0"/>
              <a:t>It passively listens on wireless cards for HTTP cookies.</a:t>
            </a:r>
            <a:endParaRPr dirty="0"/>
          </a:p>
          <a:p>
            <a:pPr marL="228600" lvl="0" indent="-228600" algn="l" rtl="0">
              <a:lnSpc>
                <a:spcPct val="90000"/>
              </a:lnSpc>
              <a:spcBef>
                <a:spcPts val="1000"/>
              </a:spcBef>
              <a:spcAft>
                <a:spcPts val="0"/>
              </a:spcAft>
              <a:buClr>
                <a:schemeClr val="lt1"/>
              </a:buClr>
              <a:buSzPts val="2400"/>
              <a:buChar char="•"/>
            </a:pPr>
            <a:r>
              <a:rPr lang="en-US" dirty="0"/>
              <a:t>Now let’s say the user does not use any secure encryption to protect their session the attacker will use the cookie to reuse in the further event.</a:t>
            </a:r>
            <a:endParaRPr dirty="0"/>
          </a:p>
          <a:p>
            <a:pPr marL="228600" lvl="0" indent="-228600" algn="l" rtl="0">
              <a:lnSpc>
                <a:spcPct val="90000"/>
              </a:lnSpc>
              <a:spcBef>
                <a:spcPts val="1000"/>
              </a:spcBef>
              <a:spcAft>
                <a:spcPts val="0"/>
              </a:spcAft>
              <a:buClr>
                <a:schemeClr val="lt1"/>
              </a:buClr>
              <a:buSzPts val="2400"/>
              <a:buChar char="•"/>
            </a:pPr>
            <a:r>
              <a:rPr lang="en-US" dirty="0"/>
              <a:t>Eric made a simple two click mechanism to do the same.</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DETECTING FIRESHEEP</a:t>
            </a:r>
            <a:endParaRPr/>
          </a:p>
        </p:txBody>
      </p:sp>
      <p:sp>
        <p:nvSpPr>
          <p:cNvPr id="304" name="Google Shape;304;p35"/>
          <p:cNvSpPr txBox="1">
            <a:spLocks noGrp="1"/>
          </p:cNvSpPr>
          <p:nvPr>
            <p:ph type="body" idx="1"/>
          </p:nvPr>
        </p:nvSpPr>
        <p:spPr>
          <a:xfrm>
            <a:off x="180701" y="2638531"/>
            <a:ext cx="11065477" cy="4120488"/>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statement is describing a tool, invented by Eric Butler, that has the potential to take over many unsuspecting social media accounts.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The tool is called </a:t>
            </a:r>
            <a:r>
              <a:rPr lang="en-US" sz="2000" dirty="0" err="1"/>
              <a:t>Firesheep</a:t>
            </a:r>
            <a:r>
              <a:rPr lang="en-US" sz="2000" dirty="0"/>
              <a:t> and it passively listens on wireless cards for HTTP cookies.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When a user connects to a wireless network and doesn't use any secure encryption to protect their session, the attacker can use the cookies to reuse in further events.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Eric Butler made the tool easy to use by creating a simple two-click mechanism to perform the attack.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means that the user can easily intercept and steal cookies from unencrypted wireless connections, allowing the attacker to take over the user's social media account without the user's knowledge or consent.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kind of attack is called session hijacking, and it is a serious security concern. </a:t>
            </a:r>
            <a:endParaRPr sz="2000" dirty="0"/>
          </a:p>
        </p:txBody>
      </p:sp>
      <p:sp>
        <p:nvSpPr>
          <p:cNvPr id="2" name="TextBox 1">
            <a:extLst>
              <a:ext uri="{FF2B5EF4-FFF2-40B4-BE49-F238E27FC236}">
                <a16:creationId xmlns:a16="http://schemas.microsoft.com/office/drawing/2014/main" id="{3E629702-1FA5-647C-19E4-D30729FAE28C}"/>
              </a:ext>
            </a:extLst>
          </p:cNvPr>
          <p:cNvSpPr txBox="1"/>
          <p:nvPr/>
        </p:nvSpPr>
        <p:spPr>
          <a:xfrm>
            <a:off x="9633" y="2115311"/>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2708210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HERD THE SHEEP – CATCHING WORDPRESS COOKIE FOR REUSE</a:t>
            </a:r>
            <a:endParaRPr/>
          </a:p>
        </p:txBody>
      </p:sp>
      <p:sp>
        <p:nvSpPr>
          <p:cNvPr id="310" name="Google Shape;310;p3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Similar to the ‘</a:t>
            </a:r>
            <a:r>
              <a:rPr lang="en-US" dirty="0" err="1"/>
              <a:t>firesheep</a:t>
            </a:r>
            <a:r>
              <a:rPr lang="en-US" dirty="0"/>
              <a:t>’, ‘herd the sheep’ parse the </a:t>
            </a:r>
            <a:r>
              <a:rPr lang="en-US" dirty="0" err="1"/>
              <a:t>wordpress</a:t>
            </a:r>
            <a:r>
              <a:rPr lang="en-US" dirty="0"/>
              <a:t> HTTP session that contain these session cookie.</a:t>
            </a:r>
            <a:endParaRPr dirty="0"/>
          </a:p>
          <a:p>
            <a:pPr marL="228600" lvl="0" indent="-228600" algn="l" rtl="0">
              <a:lnSpc>
                <a:spcPct val="90000"/>
              </a:lnSpc>
              <a:spcBef>
                <a:spcPts val="1000"/>
              </a:spcBef>
              <a:spcAft>
                <a:spcPts val="0"/>
              </a:spcAft>
              <a:buClr>
                <a:schemeClr val="lt1"/>
              </a:buClr>
              <a:buSzPts val="2400"/>
              <a:buChar char="•"/>
            </a:pPr>
            <a:r>
              <a:rPr lang="en-US" dirty="0"/>
              <a:t>We will filter by TCP port 80 and whenever we see a cookie content matching the entity to be searched for we will show the contents of the cookie on the screen.</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HERD THE SHEEP – CATCHING WORDPRESS COOKIE FOR REUSE</a:t>
            </a:r>
            <a:endParaRPr/>
          </a:p>
        </p:txBody>
      </p:sp>
      <p:sp>
        <p:nvSpPr>
          <p:cNvPr id="310" name="Google Shape;310;p36"/>
          <p:cNvSpPr txBox="1">
            <a:spLocks noGrp="1"/>
          </p:cNvSpPr>
          <p:nvPr>
            <p:ph type="body" idx="1"/>
          </p:nvPr>
        </p:nvSpPr>
        <p:spPr>
          <a:xfrm>
            <a:off x="265542" y="2827067"/>
            <a:ext cx="11499110"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a tool, similar to </a:t>
            </a:r>
            <a:r>
              <a:rPr lang="en-US" sz="2000" dirty="0" err="1"/>
              <a:t>Firesheep</a:t>
            </a:r>
            <a:r>
              <a:rPr lang="en-US" sz="2000" dirty="0"/>
              <a:t>, called "Herd the Sheep" which is used to parse WordPress HTTP sessions and intercept session cookies.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tool filters the traffic by TCP port 80 and whenever it sees a cookie content matching the entity to be searched for, it will show the contents of the cookie on the screen.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means that the tool is looking for specific cookies transmitted over port 80, likely the default port used by web servers, and displaying their contents when they are found.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tool is likely used to intercept session cookies and use them to gain unauthorized access to a user's account.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tool is similar to </a:t>
            </a:r>
            <a:r>
              <a:rPr lang="en-US" sz="2000" dirty="0" err="1"/>
              <a:t>Firesheep</a:t>
            </a:r>
            <a:r>
              <a:rPr lang="en-US" sz="2000" dirty="0"/>
              <a:t> and both are used to intercept cookies from unencrypted wireless connections, allowing the attacker to take over the user's account without the user's knowledge or consent.</a:t>
            </a:r>
            <a:endParaRPr sz="2000" dirty="0"/>
          </a:p>
        </p:txBody>
      </p:sp>
      <p:sp>
        <p:nvSpPr>
          <p:cNvPr id="2" name="TextBox 1">
            <a:extLst>
              <a:ext uri="{FF2B5EF4-FFF2-40B4-BE49-F238E27FC236}">
                <a16:creationId xmlns:a16="http://schemas.microsoft.com/office/drawing/2014/main" id="{02717F0C-3E0A-997E-635A-310790958781}"/>
              </a:ext>
            </a:extLst>
          </p:cNvPr>
          <p:cNvSpPr txBox="1"/>
          <p:nvPr/>
        </p:nvSpPr>
        <p:spPr>
          <a:xfrm>
            <a:off x="9633" y="2115311"/>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508923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RECON USING PYTHON</a:t>
            </a:r>
            <a:endParaRPr/>
          </a:p>
        </p:txBody>
      </p:sp>
      <p:sp>
        <p:nvSpPr>
          <p:cNvPr id="316" name="Google Shape;316;p37"/>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To interact and handle </a:t>
            </a:r>
            <a:r>
              <a:rPr lang="en-US" dirty="0" err="1"/>
              <a:t>bluetooth</a:t>
            </a:r>
            <a:r>
              <a:rPr lang="en-US" dirty="0"/>
              <a:t> module we use </a:t>
            </a:r>
            <a:r>
              <a:rPr lang="en-US" dirty="0" err="1">
                <a:hlinkClick r:id="rId3"/>
              </a:rPr>
              <a:t>PyBluez</a:t>
            </a:r>
            <a:r>
              <a:rPr lang="en-US" dirty="0"/>
              <a:t> Python module.</a:t>
            </a:r>
            <a:endParaRPr dirty="0"/>
          </a:p>
          <a:p>
            <a:pPr marL="228600" lvl="0" indent="-228600" algn="l" rtl="0">
              <a:lnSpc>
                <a:spcPct val="90000"/>
              </a:lnSpc>
              <a:spcBef>
                <a:spcPts val="1000"/>
              </a:spcBef>
              <a:spcAft>
                <a:spcPts val="0"/>
              </a:spcAft>
              <a:buClr>
                <a:schemeClr val="lt1"/>
              </a:buClr>
              <a:buSzPts val="2400"/>
              <a:buChar char="•"/>
            </a:pPr>
            <a:r>
              <a:rPr lang="en-US" dirty="0"/>
              <a:t>There is an inbuilt package named </a:t>
            </a:r>
            <a:r>
              <a:rPr lang="en-US" dirty="0" err="1"/>
              <a:t>discover_devices</a:t>
            </a:r>
            <a:r>
              <a:rPr lang="en-US" dirty="0"/>
              <a:t>() to return an array of MAC addresses, further we use </a:t>
            </a:r>
            <a:r>
              <a:rPr lang="en-US" dirty="0" err="1"/>
              <a:t>lookup_name</a:t>
            </a:r>
            <a:r>
              <a:rPr lang="en-US" dirty="0"/>
              <a:t>() function to search for the name using the string searching method.</a:t>
            </a:r>
            <a:endParaRPr dirty="0"/>
          </a:p>
          <a:p>
            <a:pPr marL="228600" lvl="0" indent="-228600" algn="l" rtl="0">
              <a:lnSpc>
                <a:spcPct val="90000"/>
              </a:lnSpc>
              <a:spcBef>
                <a:spcPts val="1000"/>
              </a:spcBef>
              <a:spcAft>
                <a:spcPts val="0"/>
              </a:spcAft>
              <a:buClr>
                <a:schemeClr val="lt1"/>
              </a:buClr>
              <a:buSzPts val="2400"/>
              <a:buChar char="•"/>
            </a:pPr>
            <a:r>
              <a:rPr lang="en-US" dirty="0"/>
              <a:t>Furthermore we can make arrays to identify the devices which are already scanned and the devices which are new to the scene.</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RECON USING PYTHON</a:t>
            </a:r>
            <a:endParaRPr/>
          </a:p>
        </p:txBody>
      </p:sp>
      <p:sp>
        <p:nvSpPr>
          <p:cNvPr id="316" name="Google Shape;316;p37"/>
          <p:cNvSpPr txBox="1">
            <a:spLocks noGrp="1"/>
          </p:cNvSpPr>
          <p:nvPr>
            <p:ph type="body" idx="1"/>
          </p:nvPr>
        </p:nvSpPr>
        <p:spPr>
          <a:xfrm>
            <a:off x="0" y="2864773"/>
            <a:ext cx="11236751" cy="4158195"/>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the use of the </a:t>
            </a:r>
            <a:r>
              <a:rPr lang="en-US" sz="2000" dirty="0" err="1"/>
              <a:t>PyBluez</a:t>
            </a:r>
            <a:r>
              <a:rPr lang="en-US" sz="2000" dirty="0"/>
              <a:t> Python module to interact and handle Bluetooth modules.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a:t>
            </a:r>
            <a:r>
              <a:rPr lang="en-US" sz="2000" dirty="0" err="1"/>
              <a:t>PyBluez</a:t>
            </a:r>
            <a:r>
              <a:rPr lang="en-US" sz="2000" dirty="0"/>
              <a:t> module includes an inbuilt package called "</a:t>
            </a:r>
            <a:r>
              <a:rPr lang="en-US" sz="2000" dirty="0" err="1"/>
              <a:t>discover_devices</a:t>
            </a:r>
            <a:r>
              <a:rPr lang="en-US" sz="2000" dirty="0"/>
              <a:t>()" which returns an array of MAC addresses of the devices that are in range and can be discovered.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statement also mention that the </a:t>
            </a:r>
            <a:r>
              <a:rPr lang="en-US" sz="2000" dirty="0" err="1"/>
              <a:t>PyBluez</a:t>
            </a:r>
            <a:r>
              <a:rPr lang="en-US" sz="2000" dirty="0"/>
              <a:t> module has a function called "</a:t>
            </a:r>
            <a:r>
              <a:rPr lang="en-US" sz="2000" dirty="0" err="1"/>
              <a:t>lookup_name</a:t>
            </a:r>
            <a:r>
              <a:rPr lang="en-US" sz="2000" dirty="0"/>
              <a:t>()" which can be used to search for the name of a device using the MAC address by implementing a string searching method.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Furthermore, the statement suggests that it is possible to create arrays to identify the devices that have already been scanned and the devices that are new to the scene.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means that the script can keep track of the devices that have already been discovered and the devices that are new. This process is likely used for discovering and identifying nearby Bluetooth devices, which can be useful for security assessments, troubleshooting, and network monitoring.</a:t>
            </a:r>
            <a:endParaRPr sz="2000" dirty="0"/>
          </a:p>
        </p:txBody>
      </p:sp>
      <p:sp>
        <p:nvSpPr>
          <p:cNvPr id="2" name="TextBox 1">
            <a:extLst>
              <a:ext uri="{FF2B5EF4-FFF2-40B4-BE49-F238E27FC236}">
                <a16:creationId xmlns:a16="http://schemas.microsoft.com/office/drawing/2014/main" id="{DC7CCC6D-6220-CF07-C2C4-8E692D649C77}"/>
              </a:ext>
            </a:extLst>
          </p:cNvPr>
          <p:cNvSpPr txBox="1"/>
          <p:nvPr/>
        </p:nvSpPr>
        <p:spPr>
          <a:xfrm>
            <a:off x="151035" y="2087859"/>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408315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PREREQUISITES AND LABS</a:t>
            </a:r>
            <a:endParaRPr/>
          </a:p>
        </p:txBody>
      </p:sp>
      <p:sp>
        <p:nvSpPr>
          <p:cNvPr id="214" name="Google Shape;214;p20"/>
          <p:cNvSpPr txBox="1">
            <a:spLocks noGrp="1"/>
          </p:cNvSpPr>
          <p:nvPr>
            <p:ph type="body" idx="1"/>
          </p:nvPr>
        </p:nvSpPr>
        <p:spPr>
          <a:xfrm>
            <a:off x="680321" y="2336873"/>
            <a:ext cx="11056050"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In order to understand more about the practicality of the attacks and the mechanism of the whole setup we will need to take certain measures and establish a certain boundaries.</a:t>
            </a:r>
            <a:endParaRPr sz="2000" dirty="0"/>
          </a:p>
          <a:p>
            <a:pPr marL="342900" lvl="0" algn="l" rtl="0">
              <a:lnSpc>
                <a:spcPct val="90000"/>
              </a:lnSpc>
              <a:spcBef>
                <a:spcPts val="1000"/>
              </a:spcBef>
              <a:spcAft>
                <a:spcPts val="0"/>
              </a:spcAft>
              <a:buClr>
                <a:schemeClr val="lt1"/>
              </a:buClr>
              <a:buSzPts val="2400"/>
              <a:buFont typeface="Wingdings" panose="05000000000000000000" pitchFamily="2" charset="2"/>
              <a:buChar char="Ø"/>
            </a:pPr>
            <a:r>
              <a:rPr lang="en-US" sz="2000" dirty="0"/>
              <a:t>Hawking Hi-Gain USB Wireless-150N Network Adapter with Range Amplifier </a:t>
            </a:r>
            <a:endParaRPr sz="2000" dirty="0"/>
          </a:p>
          <a:p>
            <a:pPr marL="342900" lvl="0" algn="l" rtl="0">
              <a:lnSpc>
                <a:spcPct val="90000"/>
              </a:lnSpc>
              <a:spcBef>
                <a:spcPts val="1000"/>
              </a:spcBef>
              <a:spcAft>
                <a:spcPts val="0"/>
              </a:spcAft>
              <a:buClr>
                <a:schemeClr val="lt1"/>
              </a:buClr>
              <a:buSzPts val="2400"/>
              <a:buFont typeface="Wingdings" panose="05000000000000000000" pitchFamily="2" charset="2"/>
              <a:buChar char="Ø"/>
            </a:pPr>
            <a:r>
              <a:rPr lang="en-US" sz="2000" dirty="0"/>
              <a:t>Various different </a:t>
            </a:r>
            <a:r>
              <a:rPr lang="en-US" sz="2000" dirty="0" err="1"/>
              <a:t>softwares</a:t>
            </a:r>
            <a:r>
              <a:rPr lang="en-US" sz="2000" dirty="0"/>
              <a:t> will be needed in order to achieve the required results.</a:t>
            </a:r>
            <a:endParaRPr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INTERCEPTING WIRELESS TRAFFIC TO FIND BLUETOOTH ADDRESSES</a:t>
            </a:r>
            <a:endParaRPr/>
          </a:p>
        </p:txBody>
      </p:sp>
      <p:sp>
        <p:nvSpPr>
          <p:cNvPr id="322" name="Google Shape;322;p3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The method in previous slide will only discover devices which are discoverable on the network.</a:t>
            </a:r>
            <a:endParaRPr dirty="0"/>
          </a:p>
          <a:p>
            <a:pPr marL="228600" lvl="0" indent="-228600" algn="l" rtl="0">
              <a:lnSpc>
                <a:spcPct val="90000"/>
              </a:lnSpc>
              <a:spcBef>
                <a:spcPts val="1000"/>
              </a:spcBef>
              <a:spcAft>
                <a:spcPts val="0"/>
              </a:spcAft>
              <a:buClr>
                <a:schemeClr val="lt1"/>
              </a:buClr>
              <a:buSzPts val="2400"/>
              <a:buChar char="•"/>
            </a:pPr>
            <a:r>
              <a:rPr lang="en-US" dirty="0"/>
              <a:t>We write a simple python script to discover 802.11 frame with an  MAC address that matches the first three bytes of the desired device.</a:t>
            </a:r>
            <a:endParaRPr dirty="0"/>
          </a:p>
          <a:p>
            <a:pPr marL="228600" lvl="0" indent="-228600" algn="l" rtl="0">
              <a:lnSpc>
                <a:spcPct val="90000"/>
              </a:lnSpc>
              <a:spcBef>
                <a:spcPts val="1000"/>
              </a:spcBef>
              <a:spcAft>
                <a:spcPts val="0"/>
              </a:spcAft>
              <a:buClr>
                <a:schemeClr val="lt1"/>
              </a:buClr>
              <a:buSzPts val="2400"/>
              <a:buChar char="•"/>
            </a:pPr>
            <a:r>
              <a:rPr lang="en-US" dirty="0"/>
              <a:t>WE need to discover the 802.11 of the wireless Radio of the device and then we need to further construct the MAC address of the Bluetooth radio by just incrementing the 802.11 </a:t>
            </a:r>
            <a:r>
              <a:rPr lang="en-US" dirty="0" err="1"/>
              <a:t>WiFi</a:t>
            </a:r>
            <a:r>
              <a:rPr lang="en-US" dirty="0"/>
              <a:t> address by 1.</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INTERCEPTING WIRELESS TRAFFIC TO FIND BLUETOOTH ADDRESSES</a:t>
            </a:r>
            <a:endParaRPr/>
          </a:p>
        </p:txBody>
      </p:sp>
      <p:sp>
        <p:nvSpPr>
          <p:cNvPr id="322" name="Google Shape;322;p38"/>
          <p:cNvSpPr txBox="1">
            <a:spLocks noGrp="1"/>
          </p:cNvSpPr>
          <p:nvPr>
            <p:ph type="body" idx="1"/>
          </p:nvPr>
        </p:nvSpPr>
        <p:spPr>
          <a:xfrm>
            <a:off x="227834" y="3006176"/>
            <a:ext cx="10744966" cy="3599316"/>
          </a:xfrm>
          <a:prstGeom prst="rect">
            <a:avLst/>
          </a:prstGeom>
          <a:noFill/>
          <a:ln>
            <a:noFill/>
          </a:ln>
        </p:spPr>
        <p:txBody>
          <a:bodyPr spcFirstLastPara="1" wrap="square" lIns="91425" tIns="45700" rIns="91425" bIns="45700" anchor="t" anchorCtr="0">
            <a:normAutofit/>
          </a:bodyPr>
          <a:lstStyle/>
          <a:p>
            <a:pPr>
              <a:lnSpc>
                <a:spcPct val="100000"/>
              </a:lnSpc>
              <a:buFont typeface="Wingdings" panose="05000000000000000000" pitchFamily="2" charset="2"/>
              <a:buChar char="Ø"/>
            </a:pPr>
            <a:r>
              <a:rPr lang="en-US" sz="2000" dirty="0"/>
              <a:t>This statement is describing a method for discovering devices on a network that are not in "discoverable" mode. </a:t>
            </a:r>
          </a:p>
          <a:p>
            <a:pPr>
              <a:lnSpc>
                <a:spcPct val="100000"/>
              </a:lnSpc>
              <a:buFont typeface="Wingdings" panose="05000000000000000000" pitchFamily="2" charset="2"/>
              <a:buChar char="Ø"/>
            </a:pPr>
            <a:r>
              <a:rPr lang="en-US" sz="2000" dirty="0"/>
              <a:t>The method involves writing a simple python script to discover 802.11 frames with a MAC address that matches the first three bytes of the desired device. </a:t>
            </a:r>
          </a:p>
          <a:p>
            <a:pPr>
              <a:lnSpc>
                <a:spcPct val="100000"/>
              </a:lnSpc>
              <a:buFont typeface="Wingdings" panose="05000000000000000000" pitchFamily="2" charset="2"/>
              <a:buChar char="Ø"/>
            </a:pPr>
            <a:r>
              <a:rPr lang="en-US" sz="2000" dirty="0"/>
              <a:t>The process first involves discovering the 802.11 of the wireless radio of the device, then it constructs the MAC address of the Bluetooth radio by incrementing the 802.11 </a:t>
            </a:r>
            <a:r>
              <a:rPr lang="en-US" sz="2000" dirty="0" err="1"/>
              <a:t>WiFi</a:t>
            </a:r>
            <a:r>
              <a:rPr lang="en-US" sz="2000" dirty="0"/>
              <a:t> address by 1. </a:t>
            </a:r>
          </a:p>
          <a:p>
            <a:pPr>
              <a:lnSpc>
                <a:spcPct val="100000"/>
              </a:lnSpc>
              <a:buFont typeface="Wingdings" panose="05000000000000000000" pitchFamily="2" charset="2"/>
              <a:buChar char="Ø"/>
            </a:pPr>
            <a:r>
              <a:rPr lang="en-US" sz="2000" dirty="0"/>
              <a:t>This is a way to discover the devices which are not in discoverable mode. </a:t>
            </a:r>
          </a:p>
        </p:txBody>
      </p:sp>
      <p:sp>
        <p:nvSpPr>
          <p:cNvPr id="2" name="TextBox 1">
            <a:extLst>
              <a:ext uri="{FF2B5EF4-FFF2-40B4-BE49-F238E27FC236}">
                <a16:creationId xmlns:a16="http://schemas.microsoft.com/office/drawing/2014/main" id="{D585DEE3-C907-2C3B-067F-DB8BD317FFAE}"/>
              </a:ext>
            </a:extLst>
          </p:cNvPr>
          <p:cNvSpPr txBox="1"/>
          <p:nvPr/>
        </p:nvSpPr>
        <p:spPr>
          <a:xfrm>
            <a:off x="113328" y="2380090"/>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1169234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INTERCEPTING WIRELESS TRAFFIC TO FIND BLUETOOTH ADDRESSES</a:t>
            </a:r>
            <a:endParaRPr/>
          </a:p>
        </p:txBody>
      </p:sp>
      <p:sp>
        <p:nvSpPr>
          <p:cNvPr id="322" name="Google Shape;322;p38"/>
          <p:cNvSpPr txBox="1">
            <a:spLocks noGrp="1"/>
          </p:cNvSpPr>
          <p:nvPr>
            <p:ph type="body" idx="1"/>
          </p:nvPr>
        </p:nvSpPr>
        <p:spPr>
          <a:xfrm>
            <a:off x="680321" y="2336873"/>
            <a:ext cx="10744966" cy="3599316"/>
          </a:xfrm>
          <a:prstGeom prst="rect">
            <a:avLst/>
          </a:prstGeom>
          <a:noFill/>
          <a:ln>
            <a:noFill/>
          </a:ln>
        </p:spPr>
        <p:txBody>
          <a:bodyPr spcFirstLastPara="1" wrap="square" lIns="91425" tIns="45700" rIns="91425" bIns="45700" anchor="t" anchorCtr="0">
            <a:normAutofit/>
          </a:bodyPr>
          <a:lstStyle/>
          <a:p>
            <a:pPr>
              <a:lnSpc>
                <a:spcPct val="100000"/>
              </a:lnSpc>
              <a:buFont typeface="Wingdings" panose="05000000000000000000" pitchFamily="2" charset="2"/>
              <a:buChar char="Ø"/>
            </a:pPr>
            <a:r>
              <a:rPr lang="en-US" sz="2000" dirty="0"/>
              <a:t>This process is likely used for discovering devices on a network that are not in discoverable mode, which can be useful for security assessments, troubleshooting, and network monitoring. </a:t>
            </a:r>
          </a:p>
          <a:p>
            <a:pPr>
              <a:lnSpc>
                <a:spcPct val="100000"/>
              </a:lnSpc>
              <a:buFont typeface="Wingdings" panose="05000000000000000000" pitchFamily="2" charset="2"/>
              <a:buChar char="Ø"/>
            </a:pPr>
            <a:r>
              <a:rPr lang="en-US" sz="2000" dirty="0"/>
              <a:t>It is also used to detect devices that have been deliberately configured to not be discoverable, which can be an indication of malicious intent.</a:t>
            </a:r>
          </a:p>
          <a:p>
            <a:pPr>
              <a:lnSpc>
                <a:spcPct val="100000"/>
              </a:lnSpc>
              <a:buFont typeface="Wingdings" panose="05000000000000000000" pitchFamily="2" charset="2"/>
              <a:buChar char="Ø"/>
            </a:pPr>
            <a:r>
              <a:rPr lang="en-US" sz="2000" dirty="0"/>
              <a:t>Please note that the method described here is not reliable, it's just a technique that can be used to infer the MAC address of the Bluetooth device by just incrementing the </a:t>
            </a:r>
            <a:r>
              <a:rPr lang="en-US" sz="2000" dirty="0" err="1"/>
              <a:t>WiFi</a:t>
            </a:r>
            <a:r>
              <a:rPr lang="en-US" sz="2000" dirty="0"/>
              <a:t> address by 1. This method is not guaranteed to work and might not be even legal in some jurisdictions.</a:t>
            </a:r>
          </a:p>
        </p:txBody>
      </p:sp>
    </p:spTree>
    <p:extLst>
      <p:ext uri="{BB962C8B-B14F-4D97-AF65-F5344CB8AC3E}">
        <p14:creationId xmlns:p14="http://schemas.microsoft.com/office/powerpoint/2010/main" val="149996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SCANNING BLUETOOTH RFCOMM CHANNELS</a:t>
            </a:r>
            <a:endParaRPr/>
          </a:p>
        </p:txBody>
      </p:sp>
      <p:sp>
        <p:nvSpPr>
          <p:cNvPr id="328" name="Google Shape;328;p39"/>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RFCOMM emulates RS232 serial ports over </a:t>
            </a:r>
            <a:r>
              <a:rPr lang="en-US" dirty="0" err="1"/>
              <a:t>bluetooth</a:t>
            </a:r>
            <a:r>
              <a:rPr lang="en-US" dirty="0"/>
              <a:t> L2CAP protocol.</a:t>
            </a:r>
            <a:endParaRPr dirty="0"/>
          </a:p>
          <a:p>
            <a:pPr marL="228600" lvl="0" indent="-228600" algn="l" rtl="0">
              <a:lnSpc>
                <a:spcPct val="90000"/>
              </a:lnSpc>
              <a:spcBef>
                <a:spcPts val="1000"/>
              </a:spcBef>
              <a:spcAft>
                <a:spcPts val="0"/>
              </a:spcAft>
              <a:buClr>
                <a:schemeClr val="lt1"/>
              </a:buClr>
              <a:buSzPts val="2400"/>
              <a:buChar char="•"/>
            </a:pPr>
            <a:r>
              <a:rPr lang="en-US" dirty="0"/>
              <a:t>RFCOMM connections appear very similar to TCP socket connections and in order to connect we need to construct a RFCOMM </a:t>
            </a:r>
            <a:r>
              <a:rPr lang="en-US" dirty="0" err="1"/>
              <a:t>bluetooth</a:t>
            </a:r>
            <a:r>
              <a:rPr lang="en-US" dirty="0"/>
              <a:t> type </a:t>
            </a:r>
            <a:r>
              <a:rPr lang="en-US" dirty="0" err="1"/>
              <a:t>soket</a:t>
            </a:r>
            <a:r>
              <a:rPr lang="en-US" dirty="0"/>
              <a:t> and pass the connect() function.</a:t>
            </a:r>
            <a:endParaRPr dirty="0"/>
          </a:p>
          <a:p>
            <a:pPr marL="228600" lvl="0" indent="-228600" algn="l" rtl="0">
              <a:lnSpc>
                <a:spcPct val="90000"/>
              </a:lnSpc>
              <a:spcBef>
                <a:spcPts val="1000"/>
              </a:spcBef>
              <a:spcAft>
                <a:spcPts val="0"/>
              </a:spcAft>
              <a:buClr>
                <a:schemeClr val="lt1"/>
              </a:buClr>
              <a:buSzPts val="2400"/>
              <a:buChar char="•"/>
            </a:pPr>
            <a:r>
              <a:rPr lang="en-US" dirty="0"/>
              <a:t>We might be able to figure out the open ports but not the functionality of the same for that we will use </a:t>
            </a:r>
            <a:r>
              <a:rPr lang="en-US" dirty="0" err="1"/>
              <a:t>bluetooth</a:t>
            </a:r>
            <a:r>
              <a:rPr lang="en-US" dirty="0"/>
              <a:t> Service Discovery Protocol.</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SCANNING BLUETOOTH RFCOMM CHANNELS</a:t>
            </a:r>
            <a:endParaRPr/>
          </a:p>
        </p:txBody>
      </p:sp>
      <p:sp>
        <p:nvSpPr>
          <p:cNvPr id="328" name="Google Shape;328;p39"/>
          <p:cNvSpPr txBox="1">
            <a:spLocks noGrp="1"/>
          </p:cNvSpPr>
          <p:nvPr>
            <p:ph type="body" idx="1"/>
          </p:nvPr>
        </p:nvSpPr>
        <p:spPr>
          <a:xfrm>
            <a:off x="237261" y="3034457"/>
            <a:ext cx="10942928" cy="3599316"/>
          </a:xfrm>
          <a:prstGeom prst="rect">
            <a:avLst/>
          </a:prstGeom>
          <a:noFill/>
          <a:ln>
            <a:noFill/>
          </a:ln>
        </p:spPr>
        <p:txBody>
          <a:bodyPr spcFirstLastPara="1" wrap="square" lIns="91425" tIns="45700" rIns="91425" bIns="45700" anchor="t" anchorCtr="0">
            <a:normAutofit fontScale="92500"/>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the use of the Bluetooth protocol called "RFCOMM" which emulates RS232 serial ports over the L2CAP protocol.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RFCOMM connections appear very similar to TCP socket connections, to connect to the device you need to construct a RFCOMM Bluetooth type socket and pass the connect() function.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allows the script to connect to the device as if it were connecting to a serial port over a wired connection. The statement also mentions that while this method can be used to figure out open ports on a device, it cannot determine the functionality of those ports. To determine the functionality of the open ports, the script uses the Bluetooth Service Discovery Protocol (SDP).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Bluetooth Service Discovery Protocol is used to discover the services and characteristics of nearby Bluetooth devices. This allows the script to determine the functionality of the open ports on the device. This process is likely used for discovering and identifying the services and characteristics of nearby Bluetooth devices, which can be useful for security assessments, troubleshooting, and network monitoring.</a:t>
            </a:r>
            <a:endParaRPr sz="2000" dirty="0"/>
          </a:p>
        </p:txBody>
      </p:sp>
      <p:sp>
        <p:nvSpPr>
          <p:cNvPr id="2" name="TextBox 1">
            <a:extLst>
              <a:ext uri="{FF2B5EF4-FFF2-40B4-BE49-F238E27FC236}">
                <a16:creationId xmlns:a16="http://schemas.microsoft.com/office/drawing/2014/main" id="{851A721C-C568-E7C9-B6C2-90082E62FED2}"/>
              </a:ext>
            </a:extLst>
          </p:cNvPr>
          <p:cNvSpPr txBox="1"/>
          <p:nvPr/>
        </p:nvSpPr>
        <p:spPr>
          <a:xfrm>
            <a:off x="113328" y="2172701"/>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4293771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SERVICE DISCOVERY PROTOCOL</a:t>
            </a:r>
            <a:endParaRPr/>
          </a:p>
        </p:txBody>
      </p:sp>
      <p:sp>
        <p:nvSpPr>
          <p:cNvPr id="334" name="Google Shape;334;p40"/>
          <p:cNvSpPr txBox="1">
            <a:spLocks noGrp="1"/>
          </p:cNvSpPr>
          <p:nvPr>
            <p:ph type="body" idx="1"/>
          </p:nvPr>
        </p:nvSpPr>
        <p:spPr>
          <a:xfrm>
            <a:off x="680321" y="2336873"/>
            <a:ext cx="10801526"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The SDAP is a usage scenario describing the functionality a Service Discovery Application (</a:t>
            </a:r>
            <a:r>
              <a:rPr lang="en-US" dirty="0" err="1"/>
              <a:t>SrvDscApp</a:t>
            </a:r>
            <a:r>
              <a:rPr lang="en-US" dirty="0"/>
              <a:t>) should provide to an end user on a local device (</a:t>
            </a:r>
            <a:r>
              <a:rPr lang="en-US" dirty="0" err="1"/>
              <a:t>LocDev</a:t>
            </a:r>
            <a:r>
              <a:rPr lang="en-US" dirty="0"/>
              <a:t>) so that user can discover services on a Remote Device (</a:t>
            </a:r>
            <a:r>
              <a:rPr lang="en-US" dirty="0" err="1"/>
              <a:t>RemDev</a:t>
            </a:r>
            <a:r>
              <a:rPr lang="en-US" dirty="0"/>
              <a:t>). The SDAP doesn't specify an API that will provide this functionality, but suggests primitives that can be mapped to an API.</a:t>
            </a:r>
            <a:endParaRPr dirty="0"/>
          </a:p>
          <a:p>
            <a:pPr marL="228600" lvl="0" indent="-228600" algn="l" rtl="0">
              <a:lnSpc>
                <a:spcPct val="90000"/>
              </a:lnSpc>
              <a:spcBef>
                <a:spcPts val="1000"/>
              </a:spcBef>
              <a:spcAft>
                <a:spcPts val="0"/>
              </a:spcAft>
              <a:buClr>
                <a:schemeClr val="lt1"/>
              </a:buClr>
              <a:buSzPts val="2400"/>
              <a:buChar char="•"/>
            </a:pPr>
            <a:r>
              <a:rPr lang="en-US" dirty="0"/>
              <a:t>Certain functions like </a:t>
            </a:r>
            <a:r>
              <a:rPr lang="en-US" dirty="0" err="1"/>
              <a:t>find_service</a:t>
            </a:r>
            <a:r>
              <a:rPr lang="en-US" dirty="0"/>
              <a:t>() returns an array of records which has the vital </a:t>
            </a:r>
            <a:r>
              <a:rPr lang="en-US" dirty="0" err="1"/>
              <a:t>informations</a:t>
            </a:r>
            <a:r>
              <a:rPr lang="en-US" dirty="0"/>
              <a:t>.</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SERVICE DISCOVERY PROTOCOL</a:t>
            </a:r>
            <a:endParaRPr/>
          </a:p>
        </p:txBody>
      </p:sp>
      <p:sp>
        <p:nvSpPr>
          <p:cNvPr id="334" name="Google Shape;334;p40"/>
          <p:cNvSpPr txBox="1">
            <a:spLocks noGrp="1"/>
          </p:cNvSpPr>
          <p:nvPr>
            <p:ph type="body" idx="1"/>
          </p:nvPr>
        </p:nvSpPr>
        <p:spPr>
          <a:xfrm>
            <a:off x="199554" y="3062737"/>
            <a:ext cx="10801526"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the Bluetooth Service Discovery Application Profile (SDAP) which is a usage scenario that describes the functionality that a Service Discovery Application (</a:t>
            </a:r>
            <a:r>
              <a:rPr lang="en-US" sz="2000" dirty="0" err="1"/>
              <a:t>SrvDscApp</a:t>
            </a:r>
            <a:r>
              <a:rPr lang="en-US" sz="2000" dirty="0"/>
              <a:t>) should provide to an end user on a local device (</a:t>
            </a:r>
            <a:r>
              <a:rPr lang="en-US" sz="2000" dirty="0" err="1"/>
              <a:t>LocDev</a:t>
            </a:r>
            <a:r>
              <a:rPr lang="en-US" sz="2000" dirty="0"/>
              <a:t>) so that the user can discover services on a Remote Device (</a:t>
            </a:r>
            <a:r>
              <a:rPr lang="en-US" sz="2000" dirty="0" err="1"/>
              <a:t>RemDev</a:t>
            </a:r>
            <a:r>
              <a:rPr lang="en-US" sz="2000" dirty="0"/>
              <a:t>).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SDAP doesn't specify an API that will provide this functionality, but it suggests primitives that can be mapped to an API.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statement mentions that one of the functions provided by the SDAP is the "</a:t>
            </a:r>
            <a:r>
              <a:rPr lang="en-US" sz="2000" dirty="0" err="1"/>
              <a:t>find_service</a:t>
            </a:r>
            <a:r>
              <a:rPr lang="en-US" sz="2000" dirty="0"/>
              <a:t>()" function, which returns an array of records that contain vital information about the services available on a remote device. </a:t>
            </a:r>
          </a:p>
        </p:txBody>
      </p:sp>
      <p:sp>
        <p:nvSpPr>
          <p:cNvPr id="2" name="TextBox 1">
            <a:extLst>
              <a:ext uri="{FF2B5EF4-FFF2-40B4-BE49-F238E27FC236}">
                <a16:creationId xmlns:a16="http://schemas.microsoft.com/office/drawing/2014/main" id="{6CFBA9DD-6BD7-D0E6-B130-7A5C93EEDCD1}"/>
              </a:ext>
            </a:extLst>
          </p:cNvPr>
          <p:cNvSpPr txBox="1"/>
          <p:nvPr/>
        </p:nvSpPr>
        <p:spPr>
          <a:xfrm>
            <a:off x="199554" y="2186841"/>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4026618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SERVICE DISCOVERY PROTOCOL</a:t>
            </a:r>
            <a:endParaRPr/>
          </a:p>
        </p:txBody>
      </p:sp>
      <p:pic>
        <p:nvPicPr>
          <p:cNvPr id="5" name="Picture 4">
            <a:extLst>
              <a:ext uri="{FF2B5EF4-FFF2-40B4-BE49-F238E27FC236}">
                <a16:creationId xmlns:a16="http://schemas.microsoft.com/office/drawing/2014/main" id="{B5D6A2D1-3623-69ED-D25E-9122F8BFFDB8}"/>
              </a:ext>
            </a:extLst>
          </p:cNvPr>
          <p:cNvPicPr>
            <a:picLocks noChangeAspect="1"/>
          </p:cNvPicPr>
          <p:nvPr/>
        </p:nvPicPr>
        <p:blipFill>
          <a:blip r:embed="rId3"/>
          <a:stretch>
            <a:fillRect/>
          </a:stretch>
        </p:blipFill>
        <p:spPr>
          <a:xfrm>
            <a:off x="471455" y="2056782"/>
            <a:ext cx="7497221" cy="4629796"/>
          </a:xfrm>
          <a:prstGeom prst="rect">
            <a:avLst/>
          </a:prstGeom>
        </p:spPr>
      </p:pic>
    </p:spTree>
    <p:extLst>
      <p:ext uri="{BB962C8B-B14F-4D97-AF65-F5344CB8AC3E}">
        <p14:creationId xmlns:p14="http://schemas.microsoft.com/office/powerpoint/2010/main" val="1423537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SERVICE DISCOVERY PROTOCOL</a:t>
            </a:r>
            <a:endParaRPr/>
          </a:p>
        </p:txBody>
      </p:sp>
      <p:sp>
        <p:nvSpPr>
          <p:cNvPr id="334" name="Google Shape;334;p40"/>
          <p:cNvSpPr txBox="1">
            <a:spLocks noGrp="1"/>
          </p:cNvSpPr>
          <p:nvPr>
            <p:ph type="body" idx="1"/>
          </p:nvPr>
        </p:nvSpPr>
        <p:spPr>
          <a:xfrm>
            <a:off x="378663" y="2289739"/>
            <a:ext cx="10801526" cy="3599316"/>
          </a:xfrm>
          <a:prstGeom prst="rect">
            <a:avLst/>
          </a:prstGeom>
          <a:noFill/>
          <a:ln>
            <a:noFill/>
          </a:ln>
        </p:spPr>
        <p:txBody>
          <a:bodyPr spcFirstLastPara="1" wrap="square" lIns="91425" tIns="45700" rIns="91425" bIns="45700" anchor="t" anchorCtr="0">
            <a:normAutofit lnSpcReduction="10000"/>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code is a Python script that performs a Bluetooth port scan on a device with the Bluetooth address "00:16:38:DE:AD:11". The purpose of the script is to determine which RFCOMM ports on the device are open.</a:t>
            </a:r>
          </a:p>
          <a:p>
            <a:pPr marL="342900" lvl="0" algn="l" rtl="0">
              <a:lnSpc>
                <a:spcPct val="90000"/>
              </a:lnSpc>
              <a:spcBef>
                <a:spcPts val="0"/>
              </a:spcBef>
              <a:spcAft>
                <a:spcPts val="0"/>
              </a:spcAft>
              <a:buClr>
                <a:schemeClr val="lt1"/>
              </a:buClr>
              <a:buSzPts val="2400"/>
              <a:buFont typeface="Wingdings" panose="05000000000000000000" pitchFamily="2" charset="2"/>
              <a:buChar char="Ø"/>
            </a:pPr>
            <a:endParaRPr lang="en-US" sz="2000" dirty="0"/>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script defines a function </a:t>
            </a:r>
            <a:r>
              <a:rPr lang="en-US" sz="2000" dirty="0" err="1"/>
              <a:t>rfcommCon</a:t>
            </a:r>
            <a:r>
              <a:rPr lang="en-US" sz="2000" dirty="0"/>
              <a:t> that takes two arguments: the Bluetooth address of the device and a port number. The function creates a Bluetooth socket using the </a:t>
            </a:r>
            <a:r>
              <a:rPr lang="en-US" sz="2000" dirty="0" err="1"/>
              <a:t>BluetoothSocket</a:t>
            </a:r>
            <a:r>
              <a:rPr lang="en-US" sz="2000" dirty="0"/>
              <a:t> function from the </a:t>
            </a:r>
            <a:r>
              <a:rPr lang="en-US" sz="2000" dirty="0" err="1"/>
              <a:t>bluetooth</a:t>
            </a:r>
            <a:r>
              <a:rPr lang="en-US" sz="2000" dirty="0"/>
              <a:t> module, with the socket type set to RFCOMM. The function then tries to connect to the device on the specified port using the connect method of the socket. If the connection is successful, the function prints a message indicating that the port is open. If an exception is raised during the connection attempt, the function prints a message indicating that the port is closed.</a:t>
            </a:r>
          </a:p>
          <a:p>
            <a:pPr marL="342900" lvl="0" algn="l" rtl="0">
              <a:lnSpc>
                <a:spcPct val="90000"/>
              </a:lnSpc>
              <a:spcBef>
                <a:spcPts val="0"/>
              </a:spcBef>
              <a:spcAft>
                <a:spcPts val="0"/>
              </a:spcAft>
              <a:buClr>
                <a:schemeClr val="lt1"/>
              </a:buClr>
              <a:buSzPts val="2400"/>
              <a:buFont typeface="Wingdings" panose="05000000000000000000" pitchFamily="2" charset="2"/>
              <a:buChar char="Ø"/>
            </a:pPr>
            <a:endParaRPr lang="en-US" sz="2000" dirty="0"/>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script then uses a for loop to iterate over all the port numbers from 1 to 30, calling the </a:t>
            </a:r>
            <a:r>
              <a:rPr lang="en-US" sz="2000" dirty="0" err="1"/>
              <a:t>rfcommCon</a:t>
            </a:r>
            <a:r>
              <a:rPr lang="en-US" sz="2000" dirty="0"/>
              <a:t> function for each port and printing the results of the scan.</a:t>
            </a:r>
          </a:p>
        </p:txBody>
      </p:sp>
    </p:spTree>
    <p:extLst>
      <p:ext uri="{BB962C8B-B14F-4D97-AF65-F5344CB8AC3E}">
        <p14:creationId xmlns:p14="http://schemas.microsoft.com/office/powerpoint/2010/main" val="361401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SERVICE DISCOVERY PROTOCOL</a:t>
            </a:r>
            <a:endParaRPr/>
          </a:p>
        </p:txBody>
      </p:sp>
      <p:pic>
        <p:nvPicPr>
          <p:cNvPr id="5" name="Picture 4">
            <a:extLst>
              <a:ext uri="{FF2B5EF4-FFF2-40B4-BE49-F238E27FC236}">
                <a16:creationId xmlns:a16="http://schemas.microsoft.com/office/drawing/2014/main" id="{377CAB8C-B226-2ECF-7F25-C12DA3E70F6E}"/>
              </a:ext>
            </a:extLst>
          </p:cNvPr>
          <p:cNvPicPr>
            <a:picLocks noChangeAspect="1"/>
          </p:cNvPicPr>
          <p:nvPr/>
        </p:nvPicPr>
        <p:blipFill>
          <a:blip r:embed="rId3"/>
          <a:stretch>
            <a:fillRect/>
          </a:stretch>
        </p:blipFill>
        <p:spPr>
          <a:xfrm>
            <a:off x="281710" y="2215374"/>
            <a:ext cx="11181283" cy="4072653"/>
          </a:xfrm>
          <a:prstGeom prst="rect">
            <a:avLst/>
          </a:prstGeom>
        </p:spPr>
      </p:pic>
    </p:spTree>
    <p:extLst>
      <p:ext uri="{BB962C8B-B14F-4D97-AF65-F5344CB8AC3E}">
        <p14:creationId xmlns:p14="http://schemas.microsoft.com/office/powerpoint/2010/main" val="39696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PREREQUISITES AND LABS</a:t>
            </a:r>
            <a:endParaRPr/>
          </a:p>
        </p:txBody>
      </p:sp>
      <p:sp>
        <p:nvSpPr>
          <p:cNvPr id="214" name="Google Shape;214;p20"/>
          <p:cNvSpPr txBox="1">
            <a:spLocks noGrp="1"/>
          </p:cNvSpPr>
          <p:nvPr>
            <p:ph type="body" idx="1"/>
          </p:nvPr>
        </p:nvSpPr>
        <p:spPr>
          <a:xfrm>
            <a:off x="171272" y="2996749"/>
            <a:ext cx="11272867"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discussing the process of investigating and understanding the details of wireless attacks and the technology used to carry them out.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speaker suggests that in order to gain a deeper understanding of these types of attacks, certain measures and boundaries need to be established.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They mention a specific piece of equipment, the "Hawking Hi-Gain USB Wireless-150N Network Adapter with Range Amplifier," which is a device that can be used to amplify and extend the range of wireless signals.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statement also notes that different software tools will be required in order to achieve the desired results.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suggests that the process of investigating wireless attacks is complex and requires a variety of specialized tools and techniques.</a:t>
            </a:r>
            <a:endParaRPr sz="2800" dirty="0"/>
          </a:p>
        </p:txBody>
      </p:sp>
      <p:sp>
        <p:nvSpPr>
          <p:cNvPr id="2" name="TextBox 1">
            <a:extLst>
              <a:ext uri="{FF2B5EF4-FFF2-40B4-BE49-F238E27FC236}">
                <a16:creationId xmlns:a16="http://schemas.microsoft.com/office/drawing/2014/main" id="{3EDB84BC-7C35-7249-5841-0F2475AEBFC6}"/>
              </a:ext>
            </a:extLst>
          </p:cNvPr>
          <p:cNvSpPr txBox="1"/>
          <p:nvPr/>
        </p:nvSpPr>
        <p:spPr>
          <a:xfrm>
            <a:off x="680321" y="2153847"/>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2267886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fontScale="90000"/>
          </a:bodyPr>
          <a:lstStyle/>
          <a:p>
            <a:pPr>
              <a:buSzPts val="3600"/>
            </a:pPr>
            <a:r>
              <a:rPr lang="en-US" sz="3600" dirty="0"/>
              <a:t>Taking Over a Printer with Python </a:t>
            </a:r>
            <a:r>
              <a:rPr lang="en-US" sz="3600" dirty="0" err="1"/>
              <a:t>ObexFTP</a:t>
            </a:r>
            <a:r>
              <a:rPr lang="en-US" sz="3600" dirty="0"/>
              <a:t> </a:t>
            </a:r>
            <a:br>
              <a:rPr lang="en-US" sz="3600" dirty="0"/>
            </a:br>
            <a:endParaRPr dirty="0"/>
          </a:p>
        </p:txBody>
      </p:sp>
      <p:sp>
        <p:nvSpPr>
          <p:cNvPr id="334" name="Google Shape;334;p40"/>
          <p:cNvSpPr txBox="1">
            <a:spLocks noGrp="1"/>
          </p:cNvSpPr>
          <p:nvPr>
            <p:ph type="body" idx="1"/>
          </p:nvPr>
        </p:nvSpPr>
        <p:spPr>
          <a:xfrm>
            <a:off x="680321" y="2336873"/>
            <a:ext cx="10801526"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code is using the </a:t>
            </a:r>
            <a:r>
              <a:rPr lang="en-US" sz="2000" dirty="0" err="1"/>
              <a:t>bluetooth</a:t>
            </a:r>
            <a:r>
              <a:rPr lang="en-US" sz="2000" dirty="0"/>
              <a:t> library to browse for services offered by a Bluetooth device with address '00:16:38:DE:AD:11'.</a:t>
            </a:r>
          </a:p>
          <a:p>
            <a:pPr marL="342900" lvl="0" algn="l" rtl="0">
              <a:lnSpc>
                <a:spcPct val="90000"/>
              </a:lnSpc>
              <a:spcBef>
                <a:spcPts val="0"/>
              </a:spcBef>
              <a:spcAft>
                <a:spcPts val="0"/>
              </a:spcAft>
              <a:buClr>
                <a:schemeClr val="lt1"/>
              </a:buClr>
              <a:buSzPts val="2400"/>
              <a:buFont typeface="Wingdings" panose="05000000000000000000" pitchFamily="2" charset="2"/>
              <a:buChar char="Ø"/>
            </a:pPr>
            <a:endParaRPr lang="en-US" sz="2000" dirty="0"/>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a:t>
            </a:r>
            <a:r>
              <a:rPr lang="en-US" sz="2000" dirty="0" err="1"/>
              <a:t>sdpBrowse</a:t>
            </a:r>
            <a:r>
              <a:rPr lang="en-US" sz="2000" dirty="0"/>
              <a:t> function takes the address of the device and uses the </a:t>
            </a:r>
            <a:r>
              <a:rPr lang="en-US" sz="2000" dirty="0" err="1"/>
              <a:t>find_service</a:t>
            </a:r>
            <a:r>
              <a:rPr lang="en-US" sz="2000" dirty="0"/>
              <a:t> function from the </a:t>
            </a:r>
            <a:r>
              <a:rPr lang="en-US" sz="2000" dirty="0" err="1"/>
              <a:t>bluetooth</a:t>
            </a:r>
            <a:r>
              <a:rPr lang="en-US" sz="2000" dirty="0"/>
              <a:t> library to find the services offered by the device. For each service found, the function extracts the service name, protocol, and port and prints the information to the console.</a:t>
            </a:r>
          </a:p>
          <a:p>
            <a:pPr marL="342900" lvl="0" algn="l" rtl="0">
              <a:lnSpc>
                <a:spcPct val="90000"/>
              </a:lnSpc>
              <a:spcBef>
                <a:spcPts val="0"/>
              </a:spcBef>
              <a:spcAft>
                <a:spcPts val="0"/>
              </a:spcAft>
              <a:buClr>
                <a:schemeClr val="lt1"/>
              </a:buClr>
              <a:buSzPts val="2400"/>
              <a:buFont typeface="Wingdings" panose="05000000000000000000" pitchFamily="2" charset="2"/>
              <a:buChar char="Ø"/>
            </a:pPr>
            <a:endParaRPr lang="en-US" sz="2000" dirty="0"/>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Finally, the function is called with the device address '00:16:38:DE:AD:11'.</a:t>
            </a:r>
          </a:p>
        </p:txBody>
      </p:sp>
    </p:spTree>
    <p:extLst>
      <p:ext uri="{BB962C8B-B14F-4D97-AF65-F5344CB8AC3E}">
        <p14:creationId xmlns:p14="http://schemas.microsoft.com/office/powerpoint/2010/main" val="2318551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fontScale="90000"/>
          </a:bodyPr>
          <a:lstStyle/>
          <a:p>
            <a:pPr>
              <a:buSzPts val="3600"/>
            </a:pPr>
            <a:r>
              <a:rPr lang="en-US" sz="3600" dirty="0"/>
              <a:t>Taking Over a Printer with Python </a:t>
            </a:r>
            <a:r>
              <a:rPr lang="en-US" sz="3600" dirty="0" err="1"/>
              <a:t>ObexFTP</a:t>
            </a:r>
            <a:r>
              <a:rPr lang="en-US" sz="3600" dirty="0"/>
              <a:t> </a:t>
            </a:r>
            <a:br>
              <a:rPr lang="en-US" sz="3600" dirty="0"/>
            </a:br>
            <a:endParaRPr dirty="0"/>
          </a:p>
        </p:txBody>
      </p:sp>
      <p:sp>
        <p:nvSpPr>
          <p:cNvPr id="334" name="Google Shape;334;p40"/>
          <p:cNvSpPr txBox="1">
            <a:spLocks noGrp="1"/>
          </p:cNvSpPr>
          <p:nvPr>
            <p:ph type="body" idx="1"/>
          </p:nvPr>
        </p:nvSpPr>
        <p:spPr>
          <a:xfrm>
            <a:off x="680321" y="2336873"/>
            <a:ext cx="10801526"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1800" dirty="0"/>
              <a:t>Let's continue our attack against the printer. We have discovered that it offers OBEX Object Push on RFCOMM Port 2, so we will use </a:t>
            </a:r>
            <a:r>
              <a:rPr lang="en-US" sz="1800" dirty="0" err="1"/>
              <a:t>obexftp</a:t>
            </a:r>
            <a:r>
              <a:rPr lang="en-US" sz="1800" dirty="0"/>
              <a:t> to connect to the printer.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1800" dirty="0"/>
              <a:t>Our goal is to send an image file, named /</a:t>
            </a:r>
            <a:r>
              <a:rPr lang="en-US" sz="1800" dirty="0" err="1"/>
              <a:t>tmp</a:t>
            </a:r>
            <a:r>
              <a:rPr lang="en-US" sz="1800" dirty="0"/>
              <a:t>/ninja.jpg, from our attacker workstation to the printer. If the file transfer is successful, the printer will start printing a picture of a ninja.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1800" dirty="0"/>
              <a:t>This is an exciting demonstration of our capabilities, but in the next section, we will use this methodology to carry out more potent attacks against phones that offer Bluetooth services.</a:t>
            </a:r>
            <a:endParaRPr lang="en-US" dirty="0"/>
          </a:p>
        </p:txBody>
      </p:sp>
    </p:spTree>
    <p:extLst>
      <p:ext uri="{BB962C8B-B14F-4D97-AF65-F5344CB8AC3E}">
        <p14:creationId xmlns:p14="http://schemas.microsoft.com/office/powerpoint/2010/main" val="1418836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fontScale="90000"/>
          </a:bodyPr>
          <a:lstStyle/>
          <a:p>
            <a:pPr>
              <a:buSzPts val="3600"/>
            </a:pPr>
            <a:r>
              <a:rPr lang="en-US" sz="3600" dirty="0"/>
              <a:t>Taking Over a Printer with Python </a:t>
            </a:r>
            <a:r>
              <a:rPr lang="en-US" sz="3600" dirty="0" err="1"/>
              <a:t>ObexFTP</a:t>
            </a:r>
            <a:r>
              <a:rPr lang="en-US" sz="3600" dirty="0"/>
              <a:t> </a:t>
            </a:r>
            <a:br>
              <a:rPr lang="en-US" sz="3600" dirty="0"/>
            </a:br>
            <a:endParaRPr dirty="0"/>
          </a:p>
        </p:txBody>
      </p:sp>
      <p:pic>
        <p:nvPicPr>
          <p:cNvPr id="3" name="Picture 2">
            <a:extLst>
              <a:ext uri="{FF2B5EF4-FFF2-40B4-BE49-F238E27FC236}">
                <a16:creationId xmlns:a16="http://schemas.microsoft.com/office/drawing/2014/main" id="{E2A242CD-A7EE-C82E-4F7F-BA591BB78124}"/>
              </a:ext>
            </a:extLst>
          </p:cNvPr>
          <p:cNvPicPr>
            <a:picLocks noChangeAspect="1"/>
          </p:cNvPicPr>
          <p:nvPr/>
        </p:nvPicPr>
        <p:blipFill>
          <a:blip r:embed="rId3"/>
          <a:stretch>
            <a:fillRect/>
          </a:stretch>
        </p:blipFill>
        <p:spPr>
          <a:xfrm>
            <a:off x="343745" y="2271039"/>
            <a:ext cx="7582958" cy="3315163"/>
          </a:xfrm>
          <a:prstGeom prst="rect">
            <a:avLst/>
          </a:prstGeom>
        </p:spPr>
      </p:pic>
    </p:spTree>
    <p:extLst>
      <p:ext uri="{BB962C8B-B14F-4D97-AF65-F5344CB8AC3E}">
        <p14:creationId xmlns:p14="http://schemas.microsoft.com/office/powerpoint/2010/main" val="1259062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dirty="0" err="1"/>
              <a:t>BlueBugging</a:t>
            </a:r>
            <a:r>
              <a:rPr lang="en-US" dirty="0"/>
              <a:t> a Phone with Python </a:t>
            </a:r>
            <a:endParaRPr dirty="0"/>
          </a:p>
        </p:txBody>
      </p:sp>
      <p:sp>
        <p:nvSpPr>
          <p:cNvPr id="334" name="Google Shape;334;p40"/>
          <p:cNvSpPr txBox="1">
            <a:spLocks noGrp="1"/>
          </p:cNvSpPr>
          <p:nvPr>
            <p:ph type="body" idx="1"/>
          </p:nvPr>
        </p:nvSpPr>
        <p:spPr>
          <a:xfrm>
            <a:off x="65988" y="2336872"/>
            <a:ext cx="11830639" cy="4082781"/>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code uses the </a:t>
            </a:r>
            <a:r>
              <a:rPr lang="en-US" sz="2000" dirty="0" err="1"/>
              <a:t>obexftp</a:t>
            </a:r>
            <a:r>
              <a:rPr lang="en-US" sz="2000" dirty="0"/>
              <a:t> library to connect to a Bluetooth device with the specified MAC address, 00:16:38:DE:AD:11 on channel 2. The </a:t>
            </a:r>
            <a:r>
              <a:rPr lang="en-US" sz="2000" dirty="0" err="1"/>
              <a:t>put_file</a:t>
            </a:r>
            <a:r>
              <a:rPr lang="en-US" sz="2000" dirty="0"/>
              <a:t>() function is then used to send the file /</a:t>
            </a:r>
            <a:r>
              <a:rPr lang="en-US" sz="2000" dirty="0" err="1"/>
              <a:t>tmp</a:t>
            </a:r>
            <a:r>
              <a:rPr lang="en-US" sz="2000" dirty="0"/>
              <a:t>/ninja.jpg to the device.</a:t>
            </a:r>
          </a:p>
          <a:p>
            <a:pPr marL="342900" lvl="0" algn="l" rtl="0">
              <a:lnSpc>
                <a:spcPct val="90000"/>
              </a:lnSpc>
              <a:spcBef>
                <a:spcPts val="0"/>
              </a:spcBef>
              <a:spcAft>
                <a:spcPts val="0"/>
              </a:spcAft>
              <a:buClr>
                <a:schemeClr val="lt1"/>
              </a:buClr>
              <a:buSzPts val="2400"/>
              <a:buFont typeface="Wingdings" panose="05000000000000000000" pitchFamily="2" charset="2"/>
              <a:buChar char="Ø"/>
            </a:pPr>
            <a:endParaRPr lang="en-US" sz="2000" dirty="0"/>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code is surrounded by a try-except block, which is used to catch any exceptions that might occur during the process of sending the file. If there is an error, a message indicating that the image failed to print will be printed. If the image is sent successfully, a message indicating that the image was printed will be displayed.</a:t>
            </a:r>
          </a:p>
        </p:txBody>
      </p:sp>
    </p:spTree>
    <p:extLst>
      <p:ext uri="{BB962C8B-B14F-4D97-AF65-F5344CB8AC3E}">
        <p14:creationId xmlns:p14="http://schemas.microsoft.com/office/powerpoint/2010/main" val="4044075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dirty="0" err="1"/>
              <a:t>BlueBugging</a:t>
            </a:r>
            <a:r>
              <a:rPr lang="en-US" dirty="0"/>
              <a:t> a Phone with Python </a:t>
            </a:r>
            <a:endParaRPr dirty="0"/>
          </a:p>
        </p:txBody>
      </p:sp>
      <p:sp>
        <p:nvSpPr>
          <p:cNvPr id="334" name="Google Shape;334;p40"/>
          <p:cNvSpPr txBox="1">
            <a:spLocks noGrp="1"/>
          </p:cNvSpPr>
          <p:nvPr>
            <p:ph type="body" idx="1"/>
          </p:nvPr>
        </p:nvSpPr>
        <p:spPr>
          <a:xfrm>
            <a:off x="65988" y="2336872"/>
            <a:ext cx="11830639" cy="4082781"/>
          </a:xfrm>
          <a:prstGeom prst="rect">
            <a:avLst/>
          </a:prstGeom>
          <a:noFill/>
          <a:ln>
            <a:noFill/>
          </a:ln>
        </p:spPr>
        <p:txBody>
          <a:bodyPr spcFirstLastPara="1" wrap="square" lIns="91425" tIns="45700" rIns="91425" bIns="45700" anchor="t" anchorCtr="0">
            <a:normAutofit fontScale="92500" lnSpcReduction="10000"/>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In this section, we will demonstrate a recent attack vector that targets Bluetooth enabled phones, commonly referred to as the </a:t>
            </a:r>
            <a:r>
              <a:rPr lang="en-US" sz="2000" dirty="0" err="1"/>
              <a:t>BlueBug</a:t>
            </a:r>
            <a:r>
              <a:rPr lang="en-US" sz="2000" dirty="0"/>
              <a:t> attack. This attack exploits the vulnerability of an unauthenticated and unsecured connection on a phone to steal sensitive information or issue commands to the device. The attack leverages the RFCOMM channel to send AT commands, allowing the attacker to remotely control the phone, potentially reading and writing SMS messages, gathering personal information, or forcing dialing a 1-900 number.</a:t>
            </a:r>
          </a:p>
          <a:p>
            <a:pPr marL="342900" lvl="0" algn="l" rtl="0">
              <a:lnSpc>
                <a:spcPct val="90000"/>
              </a:lnSpc>
              <a:spcBef>
                <a:spcPts val="0"/>
              </a:spcBef>
              <a:spcAft>
                <a:spcPts val="0"/>
              </a:spcAft>
              <a:buClr>
                <a:schemeClr val="lt1"/>
              </a:buClr>
              <a:buSzPts val="2400"/>
              <a:buFont typeface="Wingdings" panose="05000000000000000000" pitchFamily="2" charset="2"/>
              <a:buChar char="Ø"/>
            </a:pPr>
            <a:endParaRPr lang="en-US" sz="2000" dirty="0"/>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For instance, a Nokia 6310i phone (with firmware version 5.51 or earlier) was vulnerable to the </a:t>
            </a:r>
            <a:r>
              <a:rPr lang="en-US" sz="2000" dirty="0" err="1"/>
              <a:t>BlueBug</a:t>
            </a:r>
            <a:r>
              <a:rPr lang="en-US" sz="2000" dirty="0"/>
              <a:t> attack as it allowed connection to its RFCOMM channel 17 without any authentication. An attacker could simply scan for open RFCOMM channels, find the open channel 17 and connect to it, then issue AT commands to dump the phonebook.</a:t>
            </a:r>
          </a:p>
          <a:p>
            <a:pPr marL="342900" lvl="0" algn="l" rtl="0">
              <a:lnSpc>
                <a:spcPct val="90000"/>
              </a:lnSpc>
              <a:spcBef>
                <a:spcPts val="0"/>
              </a:spcBef>
              <a:spcAft>
                <a:spcPts val="0"/>
              </a:spcAft>
              <a:buClr>
                <a:schemeClr val="lt1"/>
              </a:buClr>
              <a:buSzPts val="2400"/>
              <a:buFont typeface="Wingdings" panose="05000000000000000000" pitchFamily="2" charset="2"/>
              <a:buChar char="Ø"/>
            </a:pPr>
            <a:endParaRPr lang="en-US" sz="2000" dirty="0"/>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To replicate this attack in Python, we need to import the Python bindings for the </a:t>
            </a:r>
            <a:r>
              <a:rPr lang="en-US" sz="2000" dirty="0" err="1"/>
              <a:t>Bluez</a:t>
            </a:r>
            <a:r>
              <a:rPr lang="en-US" sz="2000" dirty="0"/>
              <a:t> API. After identifying the target address and the vulnerable RFCOMM port, we establish a connection to the unauthenticated and unencrypted port. Using the created connection, we can issue commands such as "AT +CPBR= 1" to extract the first contact from the phonebook. Repeating this command with incrementing values allows the attacker to steal the entire phonebook.</a:t>
            </a:r>
          </a:p>
        </p:txBody>
      </p:sp>
    </p:spTree>
    <p:extLst>
      <p:ext uri="{BB962C8B-B14F-4D97-AF65-F5344CB8AC3E}">
        <p14:creationId xmlns:p14="http://schemas.microsoft.com/office/powerpoint/2010/main" val="2212611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SERVICE DISCOVERY PROTOCOL</a:t>
            </a:r>
            <a:endParaRPr/>
          </a:p>
        </p:txBody>
      </p:sp>
      <p:pic>
        <p:nvPicPr>
          <p:cNvPr id="5" name="Picture 4">
            <a:extLst>
              <a:ext uri="{FF2B5EF4-FFF2-40B4-BE49-F238E27FC236}">
                <a16:creationId xmlns:a16="http://schemas.microsoft.com/office/drawing/2014/main" id="{D08BFA0C-4E4D-174C-2E7B-70B6F7B8E637}"/>
              </a:ext>
            </a:extLst>
          </p:cNvPr>
          <p:cNvPicPr>
            <a:picLocks noChangeAspect="1"/>
          </p:cNvPicPr>
          <p:nvPr/>
        </p:nvPicPr>
        <p:blipFill>
          <a:blip r:embed="rId3"/>
          <a:stretch>
            <a:fillRect/>
          </a:stretch>
        </p:blipFill>
        <p:spPr>
          <a:xfrm>
            <a:off x="261989" y="2153737"/>
            <a:ext cx="7609391" cy="4478551"/>
          </a:xfrm>
          <a:prstGeom prst="rect">
            <a:avLst/>
          </a:prstGeom>
        </p:spPr>
      </p:pic>
    </p:spTree>
    <p:extLst>
      <p:ext uri="{BB962C8B-B14F-4D97-AF65-F5344CB8AC3E}">
        <p14:creationId xmlns:p14="http://schemas.microsoft.com/office/powerpoint/2010/main" val="26381868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SERVICE DISCOVERY PROTOCOL</a:t>
            </a:r>
            <a:endParaRPr/>
          </a:p>
        </p:txBody>
      </p:sp>
      <p:sp>
        <p:nvSpPr>
          <p:cNvPr id="334" name="Google Shape;334;p40"/>
          <p:cNvSpPr txBox="1">
            <a:spLocks noGrp="1"/>
          </p:cNvSpPr>
          <p:nvPr>
            <p:ph type="body" idx="1"/>
          </p:nvPr>
        </p:nvSpPr>
        <p:spPr>
          <a:xfrm>
            <a:off x="680321" y="2336873"/>
            <a:ext cx="10801526"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Running our attack against a vulnerable phone, we can dump the first five con­tacts in the phone. Less The code is written in Python and implements a Bluetooth attack known as </a:t>
            </a:r>
            <a:r>
              <a:rPr lang="en-US" sz="2000" dirty="0" err="1"/>
              <a:t>BlueBug</a:t>
            </a:r>
            <a:r>
              <a:rPr lang="en-US" sz="2000" dirty="0"/>
              <a:t>. The attack targets a vulnerable Bluetooth enabled phone and issues AT commands over the RFCOMM channel to control the phone and steal its information.</a:t>
            </a:r>
          </a:p>
          <a:p>
            <a:pPr marL="342900" lvl="0" algn="l" rtl="0">
              <a:lnSpc>
                <a:spcPct val="90000"/>
              </a:lnSpc>
              <a:spcBef>
                <a:spcPts val="0"/>
              </a:spcBef>
              <a:spcAft>
                <a:spcPts val="0"/>
              </a:spcAft>
              <a:buClr>
                <a:schemeClr val="lt1"/>
              </a:buClr>
              <a:buSzPts val="2400"/>
              <a:buFont typeface="Wingdings" panose="05000000000000000000" pitchFamily="2" charset="2"/>
              <a:buChar char="Ø"/>
            </a:pPr>
            <a:endParaRPr lang="en-US" sz="2000" dirty="0"/>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code begins by importing the "</a:t>
            </a:r>
            <a:r>
              <a:rPr lang="en-US" sz="2000" dirty="0" err="1"/>
              <a:t>bluetooth</a:t>
            </a:r>
            <a:r>
              <a:rPr lang="en-US" sz="2000" dirty="0"/>
              <a:t>" module and setting the target phone's address and the port it is listening on (port 17). A Bluetooth socket is then created using the RFCOMM protocol, and the socket is connected to the target phone.</a:t>
            </a:r>
          </a:p>
          <a:p>
            <a:pPr marL="342900" lvl="0" algn="l" rtl="0">
              <a:lnSpc>
                <a:spcPct val="90000"/>
              </a:lnSpc>
              <a:spcBef>
                <a:spcPts val="0"/>
              </a:spcBef>
              <a:spcAft>
                <a:spcPts val="0"/>
              </a:spcAft>
              <a:buClr>
                <a:schemeClr val="lt1"/>
              </a:buClr>
              <a:buSzPts val="2400"/>
              <a:buFont typeface="Wingdings" panose="05000000000000000000" pitchFamily="2" charset="2"/>
              <a:buChar char="Ø"/>
            </a:pPr>
            <a:endParaRPr lang="en-US" sz="2000" dirty="0"/>
          </a:p>
        </p:txBody>
      </p:sp>
    </p:spTree>
    <p:extLst>
      <p:ext uri="{BB962C8B-B14F-4D97-AF65-F5344CB8AC3E}">
        <p14:creationId xmlns:p14="http://schemas.microsoft.com/office/powerpoint/2010/main" val="12119982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BLUETOOTH SERVICE DISCOVERY PROTOCOL</a:t>
            </a:r>
            <a:endParaRPr/>
          </a:p>
        </p:txBody>
      </p:sp>
      <p:sp>
        <p:nvSpPr>
          <p:cNvPr id="334" name="Google Shape;334;p40"/>
          <p:cNvSpPr txBox="1">
            <a:spLocks noGrp="1"/>
          </p:cNvSpPr>
          <p:nvPr>
            <p:ph type="body" idx="1"/>
          </p:nvPr>
        </p:nvSpPr>
        <p:spPr>
          <a:xfrm>
            <a:off x="680321" y="2336873"/>
            <a:ext cx="10801526"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code then loops through a range of numbers (1 to 5), representing contacts in the phone's address book. For each iteration, an AT command is constructed and sent to the phone, which requests the details of a specific contact (e.g. AT+CPBR=1). The response from the phone is received and stored in the "result" variable. The code then prints the contact number and the result.</a:t>
            </a:r>
          </a:p>
          <a:p>
            <a:pPr marL="342900" lvl="0" algn="l" rtl="0">
              <a:lnSpc>
                <a:spcPct val="90000"/>
              </a:lnSpc>
              <a:spcBef>
                <a:spcPts val="0"/>
              </a:spcBef>
              <a:spcAft>
                <a:spcPts val="0"/>
              </a:spcAft>
              <a:buClr>
                <a:schemeClr val="lt1"/>
              </a:buClr>
              <a:buSzPts val="2400"/>
              <a:buFont typeface="Wingdings" panose="05000000000000000000" pitchFamily="2" charset="2"/>
              <a:buChar char="Ø"/>
            </a:pPr>
            <a:endParaRPr lang="en-US" sz="2000" dirty="0"/>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Finally, the socket is closed to end the connection. This code demonstrates the basic structure of the </a:t>
            </a:r>
            <a:r>
              <a:rPr lang="en-US" sz="2000" dirty="0" err="1"/>
              <a:t>BlueBug</a:t>
            </a:r>
            <a:r>
              <a:rPr lang="en-US" sz="2000" dirty="0"/>
              <a:t> attack, which allows an attacker to steal information from a vulnerable Bluetooth enabled phone. fifteen lines of code and we can remotely steal a phonebook over Bluetooth. Outstanding! </a:t>
            </a:r>
          </a:p>
        </p:txBody>
      </p:sp>
    </p:spTree>
    <p:extLst>
      <p:ext uri="{BB962C8B-B14F-4D97-AF65-F5344CB8AC3E}">
        <p14:creationId xmlns:p14="http://schemas.microsoft.com/office/powerpoint/2010/main" val="219298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SCAPY</a:t>
            </a:r>
            <a:endParaRPr/>
          </a:p>
        </p:txBody>
      </p:sp>
      <p:sp>
        <p:nvSpPr>
          <p:cNvPr id="220" name="Google Shape;220;p2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dirty="0">
                <a:hlinkClick r:id="rId3"/>
              </a:rPr>
              <a:t>https://scapy.net/</a:t>
            </a:r>
            <a:r>
              <a:rPr lang="en-US" dirty="0"/>
              <a:t> </a:t>
            </a:r>
          </a:p>
          <a:p>
            <a:pPr marL="342900" lvl="0" algn="l" rtl="0">
              <a:lnSpc>
                <a:spcPct val="90000"/>
              </a:lnSpc>
              <a:spcBef>
                <a:spcPts val="0"/>
              </a:spcBef>
              <a:spcAft>
                <a:spcPts val="0"/>
              </a:spcAft>
              <a:buClr>
                <a:schemeClr val="lt1"/>
              </a:buClr>
              <a:buSzPts val="2400"/>
              <a:buFont typeface="Wingdings" panose="05000000000000000000" pitchFamily="2" charset="2"/>
              <a:buChar char="Ø"/>
            </a:pPr>
            <a:endParaRPr lang="en-US" dirty="0"/>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dirty="0"/>
              <a:t>It is a packet manipulation program</a:t>
            </a:r>
            <a:endParaRPr dirty="0"/>
          </a:p>
          <a:p>
            <a:pPr marL="342900" lvl="0" algn="l" rtl="0">
              <a:lnSpc>
                <a:spcPct val="90000"/>
              </a:lnSpc>
              <a:spcBef>
                <a:spcPts val="1000"/>
              </a:spcBef>
              <a:spcAft>
                <a:spcPts val="0"/>
              </a:spcAft>
              <a:buClr>
                <a:schemeClr val="lt1"/>
              </a:buClr>
              <a:buSzPts val="2400"/>
              <a:buFont typeface="Wingdings" panose="05000000000000000000" pitchFamily="2" charset="2"/>
              <a:buChar char="Ø"/>
            </a:pPr>
            <a:r>
              <a:rPr lang="en-US" dirty="0"/>
              <a:t>It can decode packets of a lot of various protocols, we will use it to scan, trace routing, probing and discovering networks.</a:t>
            </a:r>
            <a:endParaRPr dirty="0"/>
          </a:p>
          <a:p>
            <a:pPr marL="342900" lvl="0" algn="l" rtl="0">
              <a:lnSpc>
                <a:spcPct val="90000"/>
              </a:lnSpc>
              <a:spcBef>
                <a:spcPts val="1000"/>
              </a:spcBef>
              <a:spcAft>
                <a:spcPts val="0"/>
              </a:spcAft>
              <a:buClr>
                <a:schemeClr val="lt1"/>
              </a:buClr>
              <a:buSzPts val="2400"/>
              <a:buFont typeface="Wingdings" panose="05000000000000000000" pitchFamily="2" charset="2"/>
              <a:buChar char="Ø"/>
            </a:pPr>
            <a:r>
              <a:rPr lang="en-US" dirty="0"/>
              <a:t>It also performs very well at a lot of other specific tasks that most other tools can’t handle, like sending invalid frames, injecting your own 802.11 frames, combining techniques (VLAN </a:t>
            </a:r>
            <a:r>
              <a:rPr lang="en-US" dirty="0" err="1"/>
              <a:t>hopping+ARP</a:t>
            </a:r>
            <a:r>
              <a:rPr lang="en-US" dirty="0"/>
              <a:t> cache poisoning, VOIP decoding on WEP encrypted channel)</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SCAPY</a:t>
            </a:r>
            <a:endParaRPr/>
          </a:p>
        </p:txBody>
      </p:sp>
      <p:sp>
        <p:nvSpPr>
          <p:cNvPr id="220" name="Google Shape;220;p21"/>
          <p:cNvSpPr txBox="1">
            <a:spLocks noGrp="1"/>
          </p:cNvSpPr>
          <p:nvPr>
            <p:ph type="body" idx="1"/>
          </p:nvPr>
        </p:nvSpPr>
        <p:spPr>
          <a:xfrm>
            <a:off x="431286" y="2949615"/>
            <a:ext cx="11329427" cy="3599316"/>
          </a:xfrm>
          <a:prstGeom prst="rect">
            <a:avLst/>
          </a:prstGeom>
          <a:noFill/>
          <a:ln>
            <a:noFill/>
          </a:ln>
        </p:spPr>
        <p:txBody>
          <a:bodyPr spcFirstLastPara="1" wrap="square" lIns="91425" tIns="45700" rIns="91425" bIns="45700" anchor="t" anchorCtr="0">
            <a:normAutofit lnSpcReduction="10000"/>
          </a:bodyPr>
          <a:lstStyle/>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statement is discussing a specific software program called a "packet manipulation program."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type of program is used to analyze and manipulate the packets of data that are sent and received over a network.</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 It can decode packets from a variety of different protocols, which allows it to be used for a variety of different tasks, such as scanning, tracing routing, probing and discovering networks.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The statement also notes that the program is particularly well-suited to handling specific tasks that other tools may not be able to handle, such as sending invalid frames, injecting custom 802.11 frames, and combining different techniques (such as VLAN hopping and ARP cache poisoning, and VOIP decoding on WEP encrypted channel).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Overall, this statement highlights the versatility and capabilities of this packet manipulation program as a powerful tool for investigating and analyzing network traffic.</a:t>
            </a:r>
            <a:endParaRPr sz="2000" dirty="0"/>
          </a:p>
        </p:txBody>
      </p:sp>
      <p:sp>
        <p:nvSpPr>
          <p:cNvPr id="2" name="TextBox 1">
            <a:extLst>
              <a:ext uri="{FF2B5EF4-FFF2-40B4-BE49-F238E27FC236}">
                <a16:creationId xmlns:a16="http://schemas.microsoft.com/office/drawing/2014/main" id="{EAB3208B-7E71-131F-9F0A-CE03D212EEF0}"/>
              </a:ext>
            </a:extLst>
          </p:cNvPr>
          <p:cNvSpPr txBox="1"/>
          <p:nvPr/>
        </p:nvSpPr>
        <p:spPr>
          <a:xfrm>
            <a:off x="680321" y="2153847"/>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125403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WIRELESS CAPTURE WITH SCAPY</a:t>
            </a:r>
            <a:endParaRPr/>
          </a:p>
        </p:txBody>
      </p:sp>
      <p:sp>
        <p:nvSpPr>
          <p:cNvPr id="226" name="Google Shape;226;p22"/>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We need to make sure that the system is in monitor mode use </a:t>
            </a:r>
            <a:r>
              <a:rPr lang="en-US" b="1" i="1" dirty="0" err="1"/>
              <a:t>iwconfig</a:t>
            </a:r>
            <a:r>
              <a:rPr lang="en-US" b="1" i="1" dirty="0"/>
              <a:t> wlan0 </a:t>
            </a:r>
            <a:r>
              <a:rPr lang="en-US" dirty="0"/>
              <a:t>to establish a network to test on</a:t>
            </a:r>
            <a:endParaRPr b="1" i="1" dirty="0"/>
          </a:p>
          <a:p>
            <a:pPr marL="228600" lvl="0" indent="-228600" algn="l" rtl="0">
              <a:lnSpc>
                <a:spcPct val="90000"/>
              </a:lnSpc>
              <a:spcBef>
                <a:spcPts val="1000"/>
              </a:spcBef>
              <a:spcAft>
                <a:spcPts val="0"/>
              </a:spcAft>
              <a:buClr>
                <a:schemeClr val="lt1"/>
              </a:buClr>
              <a:buSzPts val="2400"/>
              <a:buChar char="•"/>
            </a:pPr>
            <a:r>
              <a:rPr lang="en-US" b="1" i="1" dirty="0" err="1"/>
              <a:t>Airmon</a:t>
            </a:r>
            <a:r>
              <a:rPr lang="en-US" b="1" i="1" dirty="0"/>
              <a:t>-ng start wlan0 </a:t>
            </a:r>
            <a:r>
              <a:rPr lang="en-US" dirty="0"/>
              <a:t>will enable monitor mode on wireless interfaces</a:t>
            </a:r>
            <a:endParaRPr dirty="0"/>
          </a:p>
          <a:p>
            <a:pPr marL="228600" lvl="0" indent="-228600" algn="l" rtl="0">
              <a:lnSpc>
                <a:spcPct val="90000"/>
              </a:lnSpc>
              <a:spcBef>
                <a:spcPts val="1000"/>
              </a:spcBef>
              <a:spcAft>
                <a:spcPts val="0"/>
              </a:spcAft>
              <a:buClr>
                <a:schemeClr val="lt1"/>
              </a:buClr>
              <a:buSzPts val="2400"/>
              <a:buChar char="•"/>
            </a:pPr>
            <a:r>
              <a:rPr lang="en-US" dirty="0"/>
              <a:t>We need to define a function </a:t>
            </a:r>
            <a:r>
              <a:rPr lang="en-US" dirty="0" err="1"/>
              <a:t>pktPrint</a:t>
            </a:r>
            <a:r>
              <a:rPr lang="en-US" dirty="0"/>
              <a:t>() which is a simple if else condition where we check whether the packet has 802.11 Beacon, 802.11 Probe Response, a TCP packet or DNS traffic. </a:t>
            </a:r>
            <a:endParaRPr dirty="0"/>
          </a:p>
          <a:p>
            <a:pPr marL="228600" lvl="0" indent="-76200" algn="l" rtl="0">
              <a:lnSpc>
                <a:spcPct val="90000"/>
              </a:lnSpc>
              <a:spcBef>
                <a:spcPts val="1000"/>
              </a:spcBef>
              <a:spcAft>
                <a:spcPts val="0"/>
              </a:spcAft>
              <a:buClr>
                <a:schemeClr val="lt1"/>
              </a:buClr>
              <a:buSzPts val="2400"/>
              <a:buNone/>
            </a:pPr>
            <a:endParaRPr b="1"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WIRELESS CAPTURE WITH SCAPY</a:t>
            </a:r>
            <a:endParaRPr/>
          </a:p>
        </p:txBody>
      </p:sp>
      <p:sp>
        <p:nvSpPr>
          <p:cNvPr id="226" name="Google Shape;226;p22"/>
          <p:cNvSpPr txBox="1">
            <a:spLocks noGrp="1"/>
          </p:cNvSpPr>
          <p:nvPr>
            <p:ph type="body" idx="1"/>
          </p:nvPr>
        </p:nvSpPr>
        <p:spPr>
          <a:xfrm>
            <a:off x="586053" y="3109871"/>
            <a:ext cx="9613861"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a process for testing a wireless network. The first step is to use the "</a:t>
            </a:r>
            <a:r>
              <a:rPr lang="en-US" sz="2000" dirty="0" err="1"/>
              <a:t>iwconfig</a:t>
            </a:r>
            <a:r>
              <a:rPr lang="en-US" sz="2000" dirty="0"/>
              <a:t>" command to establish a network to test on.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next step is to use the "</a:t>
            </a:r>
            <a:r>
              <a:rPr lang="en-US" sz="2000" dirty="0" err="1"/>
              <a:t>airmon</a:t>
            </a:r>
            <a:r>
              <a:rPr lang="en-US" sz="2000" dirty="0"/>
              <a:t>-ng" command to enable "monitor mode" on the wireless interface (wlan0).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final step is to define a function called "</a:t>
            </a:r>
            <a:r>
              <a:rPr lang="en-US" sz="2000" dirty="0" err="1"/>
              <a:t>pktPrint</a:t>
            </a:r>
            <a:r>
              <a:rPr lang="en-US" sz="2000" dirty="0"/>
              <a:t>()" which is a conditional statement that checks if the packet is one of several types: 802.11 Beacon, 802.11 Probe Response, a TCP packet, or DNS traffic.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function is likely used to filter and analyze network traffic during the testing process.</a:t>
            </a:r>
            <a:endParaRPr sz="2000" b="1" i="1" dirty="0"/>
          </a:p>
        </p:txBody>
      </p:sp>
      <p:sp>
        <p:nvSpPr>
          <p:cNvPr id="2" name="TextBox 1">
            <a:extLst>
              <a:ext uri="{FF2B5EF4-FFF2-40B4-BE49-F238E27FC236}">
                <a16:creationId xmlns:a16="http://schemas.microsoft.com/office/drawing/2014/main" id="{AB7F9844-C920-2332-4F04-AE1DB4A30BFA}"/>
              </a:ext>
            </a:extLst>
          </p:cNvPr>
          <p:cNvSpPr txBox="1"/>
          <p:nvPr/>
        </p:nvSpPr>
        <p:spPr>
          <a:xfrm>
            <a:off x="586053" y="2332956"/>
            <a:ext cx="5703806" cy="523220"/>
          </a:xfrm>
          <a:prstGeom prst="rect">
            <a:avLst/>
          </a:prstGeom>
          <a:noFill/>
        </p:spPr>
        <p:txBody>
          <a:bodyPr wrap="none" rtlCol="0">
            <a:spAutoFit/>
          </a:bodyPr>
          <a:lstStyle/>
          <a:p>
            <a:r>
              <a:rPr lang="en-US" sz="2800" dirty="0">
                <a:solidFill>
                  <a:schemeClr val="bg1"/>
                </a:solidFill>
              </a:rPr>
              <a:t>Explanation of the above passage:</a:t>
            </a:r>
          </a:p>
        </p:txBody>
      </p:sp>
    </p:spTree>
    <p:extLst>
      <p:ext uri="{BB962C8B-B14F-4D97-AF65-F5344CB8AC3E}">
        <p14:creationId xmlns:p14="http://schemas.microsoft.com/office/powerpoint/2010/main" val="1005894719"/>
      </p:ext>
    </p:extLst>
  </p:cSld>
  <p:clrMapOvr>
    <a:masterClrMapping/>
  </p:clrMapOvr>
</p:sld>
</file>

<file path=ppt/theme/theme1.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6161</Words>
  <Application>Microsoft Office PowerPoint</Application>
  <PresentationFormat>Widescreen</PresentationFormat>
  <Paragraphs>280</Paragraphs>
  <Slides>57</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Wingdings</vt:lpstr>
      <vt:lpstr>Trebuchet MS</vt:lpstr>
      <vt:lpstr>Russo One</vt:lpstr>
      <vt:lpstr>Arial</vt:lpstr>
      <vt:lpstr>Verdana</vt:lpstr>
      <vt:lpstr>Berlin</vt:lpstr>
      <vt:lpstr>WIRELESS MAYHEM WITH PYTHON</vt:lpstr>
      <vt:lpstr>INTRODUCTION</vt:lpstr>
      <vt:lpstr>THE ICEMAN AND THE ATTACKS OF THE HOTEL WIRELESS NETWORK</vt:lpstr>
      <vt:lpstr>PREREQUISITES AND LABS</vt:lpstr>
      <vt:lpstr>PREREQUISITES AND LABS</vt:lpstr>
      <vt:lpstr>SCAPY</vt:lpstr>
      <vt:lpstr>SCAPY</vt:lpstr>
      <vt:lpstr>WIRELESS CAPTURE WITH SCAPY</vt:lpstr>
      <vt:lpstr>WIRELESS CAPTURE WITH SCAPY</vt:lpstr>
      <vt:lpstr>BLUETOOTH PACKAGES TO TEST BLUETOOTH ATTACKS</vt:lpstr>
      <vt:lpstr>BLUETOOTH PACKAGES TO TEST BLUETOOTH ATTACKS</vt:lpstr>
      <vt:lpstr>PASSIVE SNIFFING OF WIRELESS SECRETS</vt:lpstr>
      <vt:lpstr>PASSIVE SNIFFING OF WIRELESS SECRETS</vt:lpstr>
      <vt:lpstr>REGULAR EXPRESSIONS TO SNIFF CREDIT CARD INFORMATION</vt:lpstr>
      <vt:lpstr>REGULAR EXPRESSIONS TO SNIFF CREDIT CARD INFORMATION</vt:lpstr>
      <vt:lpstr>SNIFFING HOTEL GUESTS</vt:lpstr>
      <vt:lpstr>SNIFFING HOTEL GUESTS</vt:lpstr>
      <vt:lpstr>SNIFFING HOTEL GUEST (CONT.)</vt:lpstr>
      <vt:lpstr>SNIFFING HOTEL GUEST (CONT.)</vt:lpstr>
      <vt:lpstr>WIRELESS KEYLOGGER</vt:lpstr>
      <vt:lpstr>WIRELESS KEYLOGGER</vt:lpstr>
      <vt:lpstr>SNIFFING FTP CREDENTIALS</vt:lpstr>
      <vt:lpstr>SNIFFING FTP CREDENTIALS</vt:lpstr>
      <vt:lpstr>LISTENING FOR 802.11 PROBE REQUESTS</vt:lpstr>
      <vt:lpstr>LISTENING FOR 802.11 PROBE REQUESTS</vt:lpstr>
      <vt:lpstr>DISCOVERING HIDDEN 802.11 NETWORKS </vt:lpstr>
      <vt:lpstr>DISCOVERING HIDDEN 802.11 NETWORKS </vt:lpstr>
      <vt:lpstr>INTERCEPTING AND SPYING ON UAVS</vt:lpstr>
      <vt:lpstr>INTERCEPTING AND SPYING ON UAVS</vt:lpstr>
      <vt:lpstr>INTERCEPTING THE TRAFFIC AND DISSECTING THE PROTOCOL</vt:lpstr>
      <vt:lpstr>INTERCEPTING THE TRAFFIC AND DISSECTING THE PROTOCOL</vt:lpstr>
      <vt:lpstr>CRAFTING 802.11 Frames with Scapy</vt:lpstr>
      <vt:lpstr>CRAFTING 802.11 Frames with Scapy</vt:lpstr>
      <vt:lpstr>DETECTING FIRESHEEP</vt:lpstr>
      <vt:lpstr>DETECTING FIRESHEEP</vt:lpstr>
      <vt:lpstr>HERD THE SHEEP – CATCHING WORDPRESS COOKIE FOR REUSE</vt:lpstr>
      <vt:lpstr>HERD THE SHEEP – CATCHING WORDPRESS COOKIE FOR REUSE</vt:lpstr>
      <vt:lpstr>BLUETOOTH RECON USING PYTHON</vt:lpstr>
      <vt:lpstr>BLUETOOTH RECON USING PYTHON</vt:lpstr>
      <vt:lpstr>INTERCEPTING WIRELESS TRAFFIC TO FIND BLUETOOTH ADDRESSES</vt:lpstr>
      <vt:lpstr>INTERCEPTING WIRELESS TRAFFIC TO FIND BLUETOOTH ADDRESSES</vt:lpstr>
      <vt:lpstr>INTERCEPTING WIRELESS TRAFFIC TO FIND BLUETOOTH ADDRESSES</vt:lpstr>
      <vt:lpstr>SCANNING BLUETOOTH RFCOMM CHANNELS</vt:lpstr>
      <vt:lpstr>SCANNING BLUETOOTH RFCOMM CHANNELS</vt:lpstr>
      <vt:lpstr>BLUETOOTH SERVICE DISCOVERY PROTOCOL</vt:lpstr>
      <vt:lpstr>BLUETOOTH SERVICE DISCOVERY PROTOCOL</vt:lpstr>
      <vt:lpstr>BLUETOOTH SERVICE DISCOVERY PROTOCOL</vt:lpstr>
      <vt:lpstr>BLUETOOTH SERVICE DISCOVERY PROTOCOL</vt:lpstr>
      <vt:lpstr>BLUETOOTH SERVICE DISCOVERY PROTOCOL</vt:lpstr>
      <vt:lpstr>Taking Over a Printer with Python ObexFTP  </vt:lpstr>
      <vt:lpstr>Taking Over a Printer with Python ObexFTP  </vt:lpstr>
      <vt:lpstr>Taking Over a Printer with Python ObexFTP  </vt:lpstr>
      <vt:lpstr>BlueBugging a Phone with Python </vt:lpstr>
      <vt:lpstr>BlueBugging a Phone with Python </vt:lpstr>
      <vt:lpstr>BLUETOOTH SERVICE DISCOVERY PROTOCOL</vt:lpstr>
      <vt:lpstr>BLUETOOTH SERVICE DISCOVERY PROTOCOL</vt:lpstr>
      <vt:lpstr>BLUETOOTH SERVICE DISCOVERY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MAYHEM WITH PYTHON</dc:title>
  <cp:lastModifiedBy>Sarthak Sunil Nimbalkar</cp:lastModifiedBy>
  <cp:revision>8</cp:revision>
  <dcterms:modified xsi:type="dcterms:W3CDTF">2023-02-08T23:35:23Z</dcterms:modified>
</cp:coreProperties>
</file>