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95"/>
  </p:notesMasterIdLst>
  <p:sldIdLst>
    <p:sldId id="256" r:id="rId2"/>
    <p:sldId id="257" r:id="rId3"/>
    <p:sldId id="292" r:id="rId4"/>
    <p:sldId id="258" r:id="rId5"/>
    <p:sldId id="293" r:id="rId6"/>
    <p:sldId id="259" r:id="rId7"/>
    <p:sldId id="260" r:id="rId8"/>
    <p:sldId id="261" r:id="rId9"/>
    <p:sldId id="294" r:id="rId10"/>
    <p:sldId id="262" r:id="rId11"/>
    <p:sldId id="295" r:id="rId12"/>
    <p:sldId id="296" r:id="rId13"/>
    <p:sldId id="263" r:id="rId14"/>
    <p:sldId id="297" r:id="rId15"/>
    <p:sldId id="264" r:id="rId16"/>
    <p:sldId id="298" r:id="rId17"/>
    <p:sldId id="265" r:id="rId18"/>
    <p:sldId id="299" r:id="rId19"/>
    <p:sldId id="266" r:id="rId20"/>
    <p:sldId id="300" r:id="rId21"/>
    <p:sldId id="267" r:id="rId22"/>
    <p:sldId id="301" r:id="rId23"/>
    <p:sldId id="302" r:id="rId24"/>
    <p:sldId id="268" r:id="rId25"/>
    <p:sldId id="303" r:id="rId26"/>
    <p:sldId id="304" r:id="rId27"/>
    <p:sldId id="269" r:id="rId28"/>
    <p:sldId id="305" r:id="rId29"/>
    <p:sldId id="306" r:id="rId30"/>
    <p:sldId id="270" r:id="rId31"/>
    <p:sldId id="307" r:id="rId32"/>
    <p:sldId id="308" r:id="rId33"/>
    <p:sldId id="271" r:id="rId34"/>
    <p:sldId id="309" r:id="rId35"/>
    <p:sldId id="310" r:id="rId36"/>
    <p:sldId id="272" r:id="rId37"/>
    <p:sldId id="311" r:id="rId38"/>
    <p:sldId id="312" r:id="rId39"/>
    <p:sldId id="273" r:id="rId40"/>
    <p:sldId id="313" r:id="rId41"/>
    <p:sldId id="314" r:id="rId42"/>
    <p:sldId id="274" r:id="rId43"/>
    <p:sldId id="315" r:id="rId44"/>
    <p:sldId id="316" r:id="rId45"/>
    <p:sldId id="275" r:id="rId46"/>
    <p:sldId id="317" r:id="rId47"/>
    <p:sldId id="318" r:id="rId48"/>
    <p:sldId id="276" r:id="rId49"/>
    <p:sldId id="319" r:id="rId50"/>
    <p:sldId id="320" r:id="rId51"/>
    <p:sldId id="277" r:id="rId52"/>
    <p:sldId id="321" r:id="rId53"/>
    <p:sldId id="322" r:id="rId54"/>
    <p:sldId id="278" r:id="rId55"/>
    <p:sldId id="324" r:id="rId56"/>
    <p:sldId id="325" r:id="rId57"/>
    <p:sldId id="279" r:id="rId58"/>
    <p:sldId id="326" r:id="rId59"/>
    <p:sldId id="327" r:id="rId60"/>
    <p:sldId id="280" r:id="rId61"/>
    <p:sldId id="328" r:id="rId62"/>
    <p:sldId id="329" r:id="rId63"/>
    <p:sldId id="281" r:id="rId64"/>
    <p:sldId id="330" r:id="rId65"/>
    <p:sldId id="331" r:id="rId66"/>
    <p:sldId id="282" r:id="rId67"/>
    <p:sldId id="332" r:id="rId68"/>
    <p:sldId id="333" r:id="rId69"/>
    <p:sldId id="283" r:id="rId70"/>
    <p:sldId id="334" r:id="rId71"/>
    <p:sldId id="335" r:id="rId72"/>
    <p:sldId id="284" r:id="rId73"/>
    <p:sldId id="336" r:id="rId74"/>
    <p:sldId id="285" r:id="rId75"/>
    <p:sldId id="337" r:id="rId76"/>
    <p:sldId id="338" r:id="rId77"/>
    <p:sldId id="286" r:id="rId78"/>
    <p:sldId id="340" r:id="rId79"/>
    <p:sldId id="287" r:id="rId80"/>
    <p:sldId id="341" r:id="rId81"/>
    <p:sldId id="342" r:id="rId82"/>
    <p:sldId id="288" r:id="rId83"/>
    <p:sldId id="344" r:id="rId84"/>
    <p:sldId id="345" r:id="rId85"/>
    <p:sldId id="343" r:id="rId86"/>
    <p:sldId id="346" r:id="rId87"/>
    <p:sldId id="347" r:id="rId88"/>
    <p:sldId id="289" r:id="rId89"/>
    <p:sldId id="348" r:id="rId90"/>
    <p:sldId id="349" r:id="rId91"/>
    <p:sldId id="290" r:id="rId92"/>
    <p:sldId id="350" r:id="rId93"/>
    <p:sldId id="291" r:id="rId94"/>
  </p:sldIdLst>
  <p:sldSz cx="12192000" cy="6858000"/>
  <p:notesSz cx="6858000" cy="9144000"/>
  <p:embeddedFontLst>
    <p:embeddedFont>
      <p:font typeface="Russo One" panose="020B0604020202020204" charset="0"/>
      <p:regular r:id="rId96"/>
    </p:embeddedFont>
    <p:embeddedFont>
      <p:font typeface="Trebuchet MS" panose="020B0603020202020204" pitchFamily="34" charset="0"/>
      <p:regular r:id="rId97"/>
      <p:bold r:id="rId98"/>
      <p:italic r:id="rId99"/>
      <p:boldItalic r:id="rId100"/>
    </p:embeddedFont>
    <p:embeddedFont>
      <p:font typeface="Verdana" panose="020B0604030504040204" pitchFamily="34" charset="0"/>
      <p:regular r:id="rId101"/>
      <p:bold r:id="rId102"/>
      <p:italic r:id="rId103"/>
      <p:boldItalic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5.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8.fntdata"/><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6580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38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687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38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221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817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351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074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566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34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445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309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989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87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576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052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343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4569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162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172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20033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5329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402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7474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9687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181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3190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184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13485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3645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22305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79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3705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37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5971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23369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723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5909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8807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2633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8749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38675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4977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8942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5279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9352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3097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2942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37068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6394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8979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15022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62962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2989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18458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5123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6810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5" name="Google Shape;15;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6" name="Google Shape;16;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Russo One"/>
              <a:buNone/>
              <a:defRPr sz="5400">
                <a:latin typeface="Russo One"/>
                <a:ea typeface="Russo One"/>
                <a:cs typeface="Russo One"/>
                <a:sym typeface="Russo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atin typeface="Verdana"/>
                <a:ea typeface="Verdana"/>
                <a:cs typeface="Verdana"/>
                <a:sym typeface="Verdana"/>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0" name="Google Shape;20;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2"/>
        <p:cNvGrpSpPr/>
        <p:nvPr/>
      </p:nvGrpSpPr>
      <p:grpSpPr>
        <a:xfrm>
          <a:off x="0" y="0"/>
          <a:ext cx="0" cy="0"/>
          <a:chOff x="0" y="0"/>
          <a:chExt cx="0" cy="0"/>
        </a:xfrm>
      </p:grpSpPr>
      <p:pic>
        <p:nvPicPr>
          <p:cNvPr id="113" name="Google Shape;113;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4" name="Google Shape;114;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5" name="Google Shape;115;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1"/>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9" name="Google Shape;119;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1"/>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2"/>
        <p:cNvGrpSpPr/>
        <p:nvPr/>
      </p:nvGrpSpPr>
      <p:grpSpPr>
        <a:xfrm>
          <a:off x="0" y="0"/>
          <a:ext cx="0" cy="0"/>
          <a:chOff x="0" y="0"/>
          <a:chExt cx="0" cy="0"/>
        </a:xfrm>
      </p:grpSpPr>
      <p:pic>
        <p:nvPicPr>
          <p:cNvPr id="123" name="Google Shape;123;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4" name="Google Shape;124;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5" name="Google Shape;125;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2"/>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29" name="Google Shape;129;p12"/>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30" name="Google Shape;130;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3" name="Google Shape;133;p12"/>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a:t>
            </a:r>
            <a:endParaRPr dirty="0"/>
          </a:p>
        </p:txBody>
      </p:sp>
      <p:sp>
        <p:nvSpPr>
          <p:cNvPr id="134" name="Google Shape;134;p12"/>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dirty="0">
                <a:solidFill>
                  <a:schemeClr val="lt1"/>
                </a:solidFill>
                <a:latin typeface="Arial" panose="020B0604020202020204" pitchFamily="34" charset="0"/>
                <a:ea typeface="Trebuchet MS"/>
                <a:cs typeface="Arial" panose="020B0604020202020204" pitchFamily="34" charset="0"/>
                <a:sym typeface="Trebuchet MS"/>
              </a:rPr>
              <a:t>”</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5"/>
        <p:cNvGrpSpPr/>
        <p:nvPr/>
      </p:nvGrpSpPr>
      <p:grpSpPr>
        <a:xfrm>
          <a:off x="0" y="0"/>
          <a:ext cx="0" cy="0"/>
          <a:chOff x="0" y="0"/>
          <a:chExt cx="0" cy="0"/>
        </a:xfrm>
      </p:grpSpPr>
      <p:pic>
        <p:nvPicPr>
          <p:cNvPr id="136" name="Google Shape;136;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7" name="Google Shape;137;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8" name="Google Shape;138;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3"/>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2" name="Google Shape;142;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5"/>
        <p:cNvGrpSpPr/>
        <p:nvPr/>
      </p:nvGrpSpPr>
      <p:grpSpPr>
        <a:xfrm>
          <a:off x="0" y="0"/>
          <a:ext cx="0" cy="0"/>
          <a:chOff x="0" y="0"/>
          <a:chExt cx="0" cy="0"/>
        </a:xfrm>
      </p:grpSpPr>
      <p:pic>
        <p:nvPicPr>
          <p:cNvPr id="146" name="Google Shape;146;p1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7" name="Google Shape;147;p1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48" name="Google Shape;148;p1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4"/>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2" name="Google Shape;152;p14"/>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3" name="Google Shape;153;p14"/>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4" name="Google Shape;154;p14"/>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5" name="Google Shape;155;p14"/>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156" name="Google Shape;156;p14"/>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dirty="0"/>
          </a:p>
        </p:txBody>
      </p:sp>
      <p:sp>
        <p:nvSpPr>
          <p:cNvPr id="157" name="Google Shape;157;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160" name="Google Shape;160;p14"/>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1"/>
        <p:cNvGrpSpPr/>
        <p:nvPr/>
      </p:nvGrpSpPr>
      <p:grpSpPr>
        <a:xfrm>
          <a:off x="0" y="0"/>
          <a:ext cx="0" cy="0"/>
          <a:chOff x="0" y="0"/>
          <a:chExt cx="0" cy="0"/>
        </a:xfrm>
      </p:grpSpPr>
      <p:pic>
        <p:nvPicPr>
          <p:cNvPr id="162" name="Google Shape;16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3" name="Google Shape;16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4" name="Google Shape;16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5"/>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8" name="Google Shape;168;p15"/>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69" name="Google Shape;169;p15"/>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0" name="Google Shape;170;p15"/>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5"/>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2" name="Google Shape;172;p15"/>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3" name="Google Shape;173;p15"/>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4" name="Google Shape;174;p15"/>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5" name="Google Shape;175;p15"/>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6" name="Google Shape;176;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pic>
        <p:nvPicPr>
          <p:cNvPr id="179" name="Google Shape;179;p15"/>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16"/>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a:latin typeface="Verdana"/>
                <a:ea typeface="Verdana"/>
                <a:cs typeface="Verdana"/>
                <a:sym typeface="Verdana"/>
              </a:defRPr>
            </a:lvl1pPr>
            <a:lvl2pPr marL="914400" lvl="1" indent="-355600" algn="l">
              <a:lnSpc>
                <a:spcPct val="90000"/>
              </a:lnSpc>
              <a:spcBef>
                <a:spcPts val="500"/>
              </a:spcBef>
              <a:spcAft>
                <a:spcPts val="0"/>
              </a:spcAft>
              <a:buClr>
                <a:schemeClr val="lt1"/>
              </a:buClr>
              <a:buSzPts val="2000"/>
              <a:buChar char="•"/>
              <a:defRPr>
                <a:latin typeface="Verdana"/>
                <a:ea typeface="Verdana"/>
                <a:cs typeface="Verdana"/>
                <a:sym typeface="Verdana"/>
              </a:defRPr>
            </a:lvl2pPr>
            <a:lvl3pPr marL="1371600" lvl="2" indent="-342900" algn="l">
              <a:lnSpc>
                <a:spcPct val="90000"/>
              </a:lnSpc>
              <a:spcBef>
                <a:spcPts val="500"/>
              </a:spcBef>
              <a:spcAft>
                <a:spcPts val="0"/>
              </a:spcAft>
              <a:buClr>
                <a:schemeClr val="lt1"/>
              </a:buClr>
              <a:buSzPts val="1800"/>
              <a:buChar char="•"/>
              <a:defRPr>
                <a:latin typeface="Verdana"/>
                <a:ea typeface="Verdana"/>
                <a:cs typeface="Verdana"/>
                <a:sym typeface="Verdana"/>
              </a:defRPr>
            </a:lvl3pPr>
            <a:lvl4pPr marL="1828800" lvl="3" indent="-330200" algn="l">
              <a:lnSpc>
                <a:spcPct val="90000"/>
              </a:lnSpc>
              <a:spcBef>
                <a:spcPts val="500"/>
              </a:spcBef>
              <a:spcAft>
                <a:spcPts val="0"/>
              </a:spcAft>
              <a:buClr>
                <a:schemeClr val="lt1"/>
              </a:buClr>
              <a:buSzPts val="1600"/>
              <a:buChar char="•"/>
              <a:defRPr>
                <a:latin typeface="Verdana"/>
                <a:ea typeface="Verdana"/>
                <a:cs typeface="Verdana"/>
                <a:sym typeface="Verdana"/>
              </a:defRPr>
            </a:lvl4pPr>
            <a:lvl5pPr marL="2286000" lvl="4" indent="-330200" algn="l">
              <a:lnSpc>
                <a:spcPct val="90000"/>
              </a:lnSpc>
              <a:spcBef>
                <a:spcPts val="500"/>
              </a:spcBef>
              <a:spcAft>
                <a:spcPts val="0"/>
              </a:spcAft>
              <a:buClr>
                <a:schemeClr val="lt1"/>
              </a:buClr>
              <a:buSzPts val="1600"/>
              <a:buChar char="•"/>
              <a:defRPr>
                <a:latin typeface="Verdana"/>
                <a:ea typeface="Verdana"/>
                <a:cs typeface="Verdana"/>
                <a:sym typeface="Verdana"/>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3600" b="0" i="0" u="none" strike="noStrike" cap="none">
                <a:solidFill>
                  <a:schemeClr val="lt1"/>
                </a:solidFill>
                <a:latin typeface="Verdana"/>
                <a:ea typeface="Verdana"/>
                <a:cs typeface="Verdana"/>
                <a:sym typeface="Verdana"/>
              </a:defRPr>
            </a:lvl1pPr>
            <a:lvl2pPr marL="0" lvl="1" indent="0" algn="l">
              <a:spcBef>
                <a:spcPts val="0"/>
              </a:spcBef>
              <a:buNone/>
              <a:defRPr sz="3600" b="0" i="0" u="none" strike="noStrike" cap="none">
                <a:solidFill>
                  <a:schemeClr val="lt1"/>
                </a:solidFill>
                <a:latin typeface="Verdana"/>
                <a:ea typeface="Verdana"/>
                <a:cs typeface="Verdana"/>
                <a:sym typeface="Verdana"/>
              </a:defRPr>
            </a:lvl2pPr>
            <a:lvl3pPr marL="0" lvl="2" indent="0" algn="l">
              <a:spcBef>
                <a:spcPts val="0"/>
              </a:spcBef>
              <a:buNone/>
              <a:defRPr sz="3600" b="0" i="0" u="none" strike="noStrike" cap="none">
                <a:solidFill>
                  <a:schemeClr val="lt1"/>
                </a:solidFill>
                <a:latin typeface="Verdana"/>
                <a:ea typeface="Verdana"/>
                <a:cs typeface="Verdana"/>
                <a:sym typeface="Verdana"/>
              </a:defRPr>
            </a:lvl3pPr>
            <a:lvl4pPr marL="0" lvl="3" indent="0" algn="l">
              <a:spcBef>
                <a:spcPts val="0"/>
              </a:spcBef>
              <a:buNone/>
              <a:defRPr sz="3600" b="0" i="0" u="none" strike="noStrike" cap="none">
                <a:solidFill>
                  <a:schemeClr val="lt1"/>
                </a:solidFill>
                <a:latin typeface="Verdana"/>
                <a:ea typeface="Verdana"/>
                <a:cs typeface="Verdana"/>
                <a:sym typeface="Verdana"/>
              </a:defRPr>
            </a:lvl4pPr>
            <a:lvl5pPr marL="0" lvl="4" indent="0" algn="l">
              <a:spcBef>
                <a:spcPts val="0"/>
              </a:spcBef>
              <a:buNone/>
              <a:defRPr sz="3600" b="0" i="0" u="none" strike="noStrike" cap="none">
                <a:solidFill>
                  <a:schemeClr val="lt1"/>
                </a:solidFill>
                <a:latin typeface="Verdana"/>
                <a:ea typeface="Verdana"/>
                <a:cs typeface="Verdana"/>
                <a:sym typeface="Verdana"/>
              </a:defRPr>
            </a:lvl5pPr>
            <a:lvl6pPr marL="0" lvl="5" indent="0" algn="l">
              <a:spcBef>
                <a:spcPts val="0"/>
              </a:spcBef>
              <a:buNone/>
              <a:defRPr sz="3600" b="0" i="0" u="none" strike="noStrike" cap="none">
                <a:solidFill>
                  <a:schemeClr val="lt1"/>
                </a:solidFill>
                <a:latin typeface="Verdana"/>
                <a:ea typeface="Verdana"/>
                <a:cs typeface="Verdana"/>
                <a:sym typeface="Verdana"/>
              </a:defRPr>
            </a:lvl6pPr>
            <a:lvl7pPr marL="0" lvl="6" indent="0" algn="l">
              <a:spcBef>
                <a:spcPts val="0"/>
              </a:spcBef>
              <a:buNone/>
              <a:defRPr sz="3600" b="0" i="0" u="none" strike="noStrike" cap="none">
                <a:solidFill>
                  <a:schemeClr val="lt1"/>
                </a:solidFill>
                <a:latin typeface="Verdana"/>
                <a:ea typeface="Verdana"/>
                <a:cs typeface="Verdana"/>
                <a:sym typeface="Verdana"/>
              </a:defRPr>
            </a:lvl7pPr>
            <a:lvl8pPr marL="0" lvl="7" indent="0" algn="l">
              <a:spcBef>
                <a:spcPts val="0"/>
              </a:spcBef>
              <a:buNone/>
              <a:defRPr sz="3600" b="0" i="0" u="none" strike="noStrike" cap="none">
                <a:solidFill>
                  <a:schemeClr val="lt1"/>
                </a:solidFill>
                <a:latin typeface="Verdana"/>
                <a:ea typeface="Verdana"/>
                <a:cs typeface="Verdana"/>
                <a:sym typeface="Verdana"/>
              </a:defRPr>
            </a:lvl8pPr>
            <a:lvl9pPr marL="0" lvl="8" indent="0" algn="l">
              <a:spcBef>
                <a:spcPts val="0"/>
              </a:spcBef>
              <a:buNone/>
              <a:defRPr sz="3600" b="0" i="0" u="none" strike="noStrike" cap="none">
                <a:solidFill>
                  <a:schemeClr val="lt1"/>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t>‹#›</a:t>
            </a:fld>
            <a:endParaRPr/>
          </a:p>
        </p:txBody>
      </p:sp>
      <p:pic>
        <p:nvPicPr>
          <p:cNvPr id="190" name="Google Shape;190;p16"/>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pic>
        <p:nvPicPr>
          <p:cNvPr id="24" name="Google Shape;24;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5" name="Google Shape;25;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6" name="Google Shape;26;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Font typeface="Russo One"/>
              <a:buNone/>
              <a:defRPr>
                <a:latin typeface="Russo One"/>
                <a:ea typeface="Russo One"/>
                <a:cs typeface="Russo One"/>
                <a:sym typeface="Russo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30" name="Google Shape;30;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33" name="Google Shape;33;p3"/>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pic>
        <p:nvPicPr>
          <p:cNvPr id="35" name="Google Shape;35;p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36" name="Google Shape;36;p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37" name="Google Shape;37;p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43" name="Google Shape;43;p4"/>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pic>
        <p:nvPicPr>
          <p:cNvPr id="45" name="Google Shape;45;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6" name="Google Shape;46;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7" name="Google Shape;47;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51" name="Google Shape;51;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52" name="Google Shape;52;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55" name="Google Shape;55;p5"/>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pic>
        <p:nvPicPr>
          <p:cNvPr id="57" name="Google Shape;57;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8" name="Google Shape;58;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9" name="Google Shape;59;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63" name="Google Shape;63;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64" name="Google Shape;64;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dirty="0"/>
          </a:p>
        </p:txBody>
      </p:sp>
      <p:sp>
        <p:nvSpPr>
          <p:cNvPr id="65" name="Google Shape;65;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66" name="Google Shape;66;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6"/>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pic>
        <p:nvPicPr>
          <p:cNvPr id="71" name="Google Shape;71;p7"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72" name="Google Shape;72;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76" name="Google Shape;76;p7"/>
          <p:cNvPicPr preferRelativeResize="0"/>
          <p:nvPr/>
        </p:nvPicPr>
        <p:blipFill rotWithShape="1">
          <a:blip r:embed="rId3">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pic>
        <p:nvPicPr>
          <p:cNvPr id="78" name="Google Shape;78;p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9" name="Google Shape;79;p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0" name="Google Shape;80;p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atin typeface="Arial" panose="020B0604020202020204" pitchFamily="34" charset="0"/>
                <a:cs typeface="Arial" panose="020B0604020202020204" pitchFamily="34" charset="0"/>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84" name="Google Shape;84;p8"/>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85" name="Google Shape;85;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88" name="Google Shape;88;p8"/>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9"/>
        <p:cNvGrpSpPr/>
        <p:nvPr/>
      </p:nvGrpSpPr>
      <p:grpSpPr>
        <a:xfrm>
          <a:off x="0" y="0"/>
          <a:ext cx="0" cy="0"/>
          <a:chOff x="0" y="0"/>
          <a:chExt cx="0" cy="0"/>
        </a:xfrm>
      </p:grpSpPr>
      <p:pic>
        <p:nvPicPr>
          <p:cNvPr id="90" name="Google Shape;90;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1" name="Google Shape;91;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2" name="Google Shape;92;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9"/>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96" name="Google Shape;96;p9"/>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97" name="Google Shape;97;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100" name="Google Shape;100;p9"/>
          <p:cNvPicPr preferRelativeResize="0"/>
          <p:nvPr/>
        </p:nvPicPr>
        <p:blipFill rotWithShape="1">
          <a:blip r:embed="rId4">
            <a:alphaModFix/>
          </a:blip>
          <a:srcRect/>
          <a:stretch/>
        </p:blipFill>
        <p:spPr>
          <a:xfrm>
            <a:off x="10585825" y="609600"/>
            <a:ext cx="1602998" cy="13606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1"/>
        <p:cNvGrpSpPr/>
        <p:nvPr/>
      </p:nvGrpSpPr>
      <p:grpSpPr>
        <a:xfrm>
          <a:off x="0" y="0"/>
          <a:ext cx="0" cy="0"/>
          <a:chOff x="0" y="0"/>
          <a:chExt cx="0" cy="0"/>
        </a:xfrm>
      </p:grpSpPr>
      <p:pic>
        <p:nvPicPr>
          <p:cNvPr id="102" name="Google Shape;102;p1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3" name="Google Shape;103;p1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4" name="Google Shape;104;p1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0"/>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108" name="Google Shape;108;p10"/>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dirty="0"/>
          </a:p>
        </p:txBody>
      </p:sp>
      <p:sp>
        <p:nvSpPr>
          <p:cNvPr id="109" name="Google Shape;109;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5"/>
        <p:cNvGrpSpPr/>
        <p:nvPr/>
      </p:nvGrpSpPr>
      <p:grpSpPr>
        <a:xfrm>
          <a:off x="0" y="0"/>
          <a:ext cx="0" cy="0"/>
          <a:chOff x="0" y="0"/>
          <a:chExt cx="0" cy="0"/>
        </a:xfrm>
      </p:grpSpPr>
      <p:pic>
        <p:nvPicPr>
          <p:cNvPr id="6" name="Google Shape;6;p1" descr="hashOverlay-FullResolve.png"/>
          <p:cNvPicPr preferRelativeResize="0"/>
          <p:nvPr/>
        </p:nvPicPr>
        <p:blipFill rotWithShape="1">
          <a:blip r:embed="rId17">
            <a:alphaModFix amt="10000"/>
          </a:blip>
          <a:srcRect/>
          <a:stretch/>
        </p:blipFill>
        <p:spPr>
          <a:xfrm>
            <a:off x="0" y="0"/>
            <a:ext cx="12192000" cy="6858000"/>
          </a:xfrm>
          <a:prstGeom prst="rect">
            <a:avLst/>
          </a:prstGeom>
          <a:noFill/>
          <a:ln>
            <a:noFill/>
          </a:ln>
        </p:spPr>
      </p:pic>
      <p:sp>
        <p:nvSpPr>
          <p:cNvPr id="7" name="Google Shape;7;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Russo One"/>
              <a:buNone/>
              <a:defRPr sz="3600" i="0" u="none" strike="noStrike" cap="none">
                <a:solidFill>
                  <a:schemeClr val="lt1"/>
                </a:solidFill>
                <a:latin typeface="Russo One"/>
                <a:ea typeface="Russo One"/>
                <a:cs typeface="Russo One"/>
                <a:sym typeface="Russo On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dirty="0"/>
          </a:p>
        </p:txBody>
      </p:sp>
      <p:sp>
        <p:nvSpPr>
          <p:cNvPr id="9" name="Google Shape;9;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lang="en-US" dirty="0"/>
          </a:p>
        </p:txBody>
      </p:sp>
      <p:sp>
        <p:nvSpPr>
          <p:cNvPr id="10" name="Google Shape;10;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lang="en-US" dirty="0"/>
          </a:p>
        </p:txBody>
      </p:sp>
      <p:sp>
        <p:nvSpPr>
          <p:cNvPr id="11" name="Google Shape;11;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fld id="{00000000-1234-1234-1234-123412341234}" type="slidenum">
              <a:rPr lang="en-US" smtClean="0"/>
              <a:pPr/>
              <a:t>‹#›</a:t>
            </a:fld>
            <a:endParaRPr lang="en-US" dirty="0"/>
          </a:p>
        </p:txBody>
      </p:sp>
      <p:pic>
        <p:nvPicPr>
          <p:cNvPr id="12" name="Google Shape;12;p1"/>
          <p:cNvPicPr preferRelativeResize="0"/>
          <p:nvPr/>
        </p:nvPicPr>
        <p:blipFill rotWithShape="1">
          <a:blip r:embed="rId18">
            <a:alphaModFix/>
          </a:blip>
          <a:srcRect/>
          <a:stretch/>
        </p:blipFill>
        <p:spPr>
          <a:xfrm>
            <a:off x="10729455" y="753227"/>
            <a:ext cx="1433788" cy="12170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hidemyas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rummy.com/software/BeautifulSoup/"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ev.twitter.com/doc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10minutemail.com/"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ypi.org/project/mechaniz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earch.sourceforge.net/mechanize"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ctrTitle"/>
          </p:nvPr>
        </p:nvSpPr>
        <p:spPr>
          <a:xfrm>
            <a:off x="680322" y="2733709"/>
            <a:ext cx="81441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Verdana"/>
              <a:buNone/>
            </a:pPr>
            <a:r>
              <a:rPr lang="en-US"/>
              <a:t>Web Recon with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31" name="Google Shape;231;p2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dirty="0"/>
              <a:t>Once a client is connected to a VPN, however, all traffic routes through the VPN automatically. Python can connect to proxy servers, which gives a program added anonymity. </a:t>
            </a:r>
            <a:endParaRPr dirty="0"/>
          </a:p>
          <a:p>
            <a:pPr marL="228600" lvl="0" indent="-228600" algn="l" rtl="0">
              <a:lnSpc>
                <a:spcPct val="90000"/>
              </a:lnSpc>
              <a:spcBef>
                <a:spcPts val="1000"/>
              </a:spcBef>
              <a:spcAft>
                <a:spcPts val="0"/>
              </a:spcAft>
              <a:buClr>
                <a:schemeClr val="lt1"/>
              </a:buClr>
              <a:buSzPts val="2400"/>
              <a:buChar char="•"/>
            </a:pPr>
            <a:r>
              <a:rPr lang="en-US" dirty="0"/>
              <a:t>The Browser class from Mechanize has an attribute for a program to specify a proxy server. </a:t>
            </a:r>
            <a:endParaRPr dirty="0"/>
          </a:p>
          <a:p>
            <a:pPr marL="228600" lvl="0" indent="-228600" algn="l" rtl="0">
              <a:lnSpc>
                <a:spcPct val="90000"/>
              </a:lnSpc>
              <a:spcBef>
                <a:spcPts val="1000"/>
              </a:spcBef>
              <a:spcAft>
                <a:spcPts val="0"/>
              </a:spcAft>
              <a:buClr>
                <a:schemeClr val="lt1"/>
              </a:buClr>
              <a:buSzPts val="2400"/>
              <a:buChar char="•"/>
            </a:pPr>
            <a:r>
              <a:rPr lang="en-US" dirty="0"/>
              <a:t>Simply setting the browser's proxy is not quite crafty enough. </a:t>
            </a:r>
            <a:endParaRPr dirty="0"/>
          </a:p>
          <a:p>
            <a:pPr marL="228600" lvl="0" indent="-228600" algn="l" rtl="0">
              <a:lnSpc>
                <a:spcPct val="90000"/>
              </a:lnSpc>
              <a:spcBef>
                <a:spcPts val="1000"/>
              </a:spcBef>
              <a:spcAft>
                <a:spcPts val="0"/>
              </a:spcAft>
              <a:buClr>
                <a:schemeClr val="lt1"/>
              </a:buClr>
              <a:buSzPts val="2400"/>
              <a:buChar char="•"/>
            </a:pPr>
            <a:r>
              <a:rPr lang="en-US" dirty="0"/>
              <a:t>There are a number of free proxies online, so a user can go out, select some of them and pass them into a function. For this example, we selected a HTTP proxy from http://www.hidemyass.com/. </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31" name="Google Shape;231;p23"/>
          <p:cNvSpPr txBox="1">
            <a:spLocks noGrp="1"/>
          </p:cNvSpPr>
          <p:nvPr>
            <p:ph type="body" idx="1"/>
          </p:nvPr>
        </p:nvSpPr>
        <p:spPr>
          <a:xfrm>
            <a:off x="0" y="3042502"/>
            <a:ext cx="11263440" cy="3599316"/>
          </a:xfrm>
          <a:prstGeom prst="rect">
            <a:avLst/>
          </a:prstGeom>
          <a:noFill/>
          <a:ln>
            <a:noFill/>
          </a:ln>
        </p:spPr>
        <p:txBody>
          <a:bodyPr spcFirstLastPara="1" wrap="square" lIns="91425" tIns="45700" rIns="91425" bIns="45700" anchor="t" anchorCtr="0">
            <a:normAutofit lnSpcReduction="10000"/>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discussing how to add anonymity to a program that retrieves web pages from the internet.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It mentions that once a client is connected to a VPN, all traffic routes through the VPN automatically.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It also mentions that Python can connect to proxy servers, which gives the program added anonymity.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"Mechanize" library provides a "Browser" class that has an attribute for specifying a proxy server.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However, the statement points out that simply setting the browser's proxy is not enough and the user should be crafty enough to select different proxy servers.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There are a number of free proxies available online, so a user can select some of them and pass them into a function. As an example, the statement mentions that a HTTP proxy from "</a:t>
            </a:r>
            <a:r>
              <a:rPr lang="en-US" sz="2000" dirty="0">
                <a:hlinkClick r:id="rId3"/>
              </a:rPr>
              <a:t>http://www.hidemyass.com</a:t>
            </a:r>
            <a:r>
              <a:rPr lang="en-US" sz="2000" dirty="0"/>
              <a:t>" is used.</a:t>
            </a:r>
            <a:endParaRPr sz="2000" dirty="0"/>
          </a:p>
        </p:txBody>
      </p:sp>
      <p:sp>
        <p:nvSpPr>
          <p:cNvPr id="2" name="TextBox 1">
            <a:extLst>
              <a:ext uri="{FF2B5EF4-FFF2-40B4-BE49-F238E27FC236}">
                <a16:creationId xmlns:a16="http://schemas.microsoft.com/office/drawing/2014/main" id="{647C8C70-613B-6B05-1D9D-AA77B749073A}"/>
              </a:ext>
            </a:extLst>
          </p:cNvPr>
          <p:cNvSpPr txBox="1"/>
          <p:nvPr/>
        </p:nvSpPr>
        <p:spPr>
          <a:xfrm>
            <a:off x="0" y="2295249"/>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29064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31" name="Google Shape;231;p23"/>
          <p:cNvSpPr txBox="1">
            <a:spLocks noGrp="1"/>
          </p:cNvSpPr>
          <p:nvPr>
            <p:ph type="body" idx="1"/>
          </p:nvPr>
        </p:nvSpPr>
        <p:spPr>
          <a:xfrm>
            <a:off x="254524" y="2336873"/>
            <a:ext cx="11802357" cy="4327878"/>
          </a:xfrm>
          <a:prstGeom prst="rect">
            <a:avLst/>
          </a:prstGeom>
          <a:noFill/>
          <a:ln>
            <a:noFill/>
          </a:ln>
        </p:spPr>
        <p:txBody>
          <a:bodyPr spcFirstLastPara="1" wrap="square" lIns="91425" tIns="45700" rIns="91425" bIns="45700" anchor="t" anchorCtr="0">
            <a:normAutofit fontScale="92500"/>
          </a:bodyPr>
          <a:lstStyle/>
          <a:p>
            <a:pPr marL="114300" indent="0">
              <a:lnSpc>
                <a:spcPct val="100000"/>
              </a:lnSpc>
              <a:buNone/>
            </a:pPr>
            <a:r>
              <a:rPr lang="en-US" sz="2000" dirty="0"/>
              <a:t>There are several alternatives to hidemyass.com that can be used to access proxy servers. Some examples include:</a:t>
            </a:r>
          </a:p>
          <a:p>
            <a:pPr>
              <a:lnSpc>
                <a:spcPct val="100000"/>
              </a:lnSpc>
              <a:buFont typeface="Wingdings" panose="05000000000000000000" pitchFamily="2" charset="2"/>
              <a:buChar char="Ø"/>
            </a:pPr>
            <a:r>
              <a:rPr lang="en-US" sz="2000" b="1" dirty="0"/>
              <a:t>proxy-</a:t>
            </a:r>
            <a:r>
              <a:rPr lang="en-US" sz="2000" b="1" dirty="0" err="1"/>
              <a:t>list.download</a:t>
            </a:r>
            <a:r>
              <a:rPr lang="en-US" sz="2000" b="1" dirty="0"/>
              <a:t>: </a:t>
            </a:r>
            <a:r>
              <a:rPr lang="en-US" sz="2000" dirty="0"/>
              <a:t>offers a list of free public proxies that can be used for anonymous browsing.</a:t>
            </a:r>
          </a:p>
          <a:p>
            <a:pPr>
              <a:lnSpc>
                <a:spcPct val="100000"/>
              </a:lnSpc>
              <a:buFont typeface="Wingdings" panose="05000000000000000000" pitchFamily="2" charset="2"/>
              <a:buChar char="Ø"/>
            </a:pPr>
            <a:r>
              <a:rPr lang="en-US" sz="2000" b="1" dirty="0"/>
              <a:t>freeproxylists.net</a:t>
            </a:r>
            <a:r>
              <a:rPr lang="en-US" sz="2000" dirty="0"/>
              <a:t>: offers a list of free proxy servers that can be sorted by country, port, and protocol.</a:t>
            </a:r>
          </a:p>
          <a:p>
            <a:pPr>
              <a:lnSpc>
                <a:spcPct val="100000"/>
              </a:lnSpc>
              <a:buFont typeface="Wingdings" panose="05000000000000000000" pitchFamily="2" charset="2"/>
              <a:buChar char="Ø"/>
            </a:pPr>
            <a:r>
              <a:rPr lang="en-US" sz="2000" b="1" dirty="0"/>
              <a:t>proxyserver.com</a:t>
            </a:r>
            <a:r>
              <a:rPr lang="en-US" sz="2000" dirty="0"/>
              <a:t>: offers a list of free proxy servers that can be sorted by country, port, and protocol.</a:t>
            </a:r>
          </a:p>
          <a:p>
            <a:pPr>
              <a:lnSpc>
                <a:spcPct val="100000"/>
              </a:lnSpc>
              <a:buFont typeface="Wingdings" panose="05000000000000000000" pitchFamily="2" charset="2"/>
              <a:buChar char="Ø"/>
            </a:pPr>
            <a:r>
              <a:rPr lang="en-US" sz="2000" b="1" dirty="0"/>
              <a:t>proxysite.com</a:t>
            </a:r>
            <a:r>
              <a:rPr lang="en-US" sz="2000" dirty="0"/>
              <a:t>: offers a web proxy service that can be used to anonymously browse websites.</a:t>
            </a:r>
          </a:p>
          <a:p>
            <a:pPr>
              <a:lnSpc>
                <a:spcPct val="100000"/>
              </a:lnSpc>
              <a:buFont typeface="Wingdings" panose="05000000000000000000" pitchFamily="2" charset="2"/>
              <a:buChar char="Ø"/>
            </a:pPr>
            <a:r>
              <a:rPr lang="en-US" sz="2000" b="1" dirty="0"/>
              <a:t>proxy.org: </a:t>
            </a:r>
            <a:r>
              <a:rPr lang="en-US" sz="2000" dirty="0"/>
              <a:t>offers a list of free proxy servers that can be sorted by country, port, and protocol.</a:t>
            </a:r>
          </a:p>
          <a:p>
            <a:pPr>
              <a:lnSpc>
                <a:spcPct val="100000"/>
              </a:lnSpc>
              <a:buFont typeface="Wingdings" panose="05000000000000000000" pitchFamily="2" charset="2"/>
              <a:buChar char="Ø"/>
            </a:pPr>
            <a:r>
              <a:rPr lang="en-US" sz="2000" b="1" dirty="0"/>
              <a:t>proxy4free.com: </a:t>
            </a:r>
            <a:r>
              <a:rPr lang="en-US" sz="2000" dirty="0"/>
              <a:t>offers a list of free proxy servers that can be sorted by country, port, and protocol.</a:t>
            </a:r>
          </a:p>
          <a:p>
            <a:pPr marL="114300" indent="0">
              <a:lnSpc>
                <a:spcPct val="100000"/>
              </a:lnSpc>
              <a:buNone/>
            </a:pPr>
            <a:r>
              <a:rPr lang="en-US" sz="2000" dirty="0"/>
              <a:t>It's important to keep in mind that free proxy servers may not be as reliable or secure as paid options, and that the user has no way to verify the authenticity and safety of the proxy server.</a:t>
            </a:r>
          </a:p>
        </p:txBody>
      </p:sp>
    </p:spTree>
    <p:extLst>
      <p:ext uri="{BB962C8B-B14F-4D97-AF65-F5344CB8AC3E}">
        <p14:creationId xmlns:p14="http://schemas.microsoft.com/office/powerpoint/2010/main" val="257042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37" name="Google Shape;237;p2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Its highly likely this proxy is no longer working by the time you read this, so go to www.hidemyass.com and get the details for a different HTTP proxy to use. </a:t>
            </a:r>
            <a:endParaRPr dirty="0"/>
          </a:p>
          <a:p>
            <a:pPr marL="228600" lvl="0" indent="-228600" algn="l" rtl="0">
              <a:lnSpc>
                <a:spcPct val="90000"/>
              </a:lnSpc>
              <a:spcBef>
                <a:spcPts val="1000"/>
              </a:spcBef>
              <a:spcAft>
                <a:spcPts val="0"/>
              </a:spcAft>
              <a:buClr>
                <a:schemeClr val="lt1"/>
              </a:buClr>
              <a:buSzPts val="2400"/>
              <a:buChar char="•"/>
            </a:pPr>
            <a:r>
              <a:rPr lang="en-US" dirty="0"/>
              <a:t>Additionally, McCurdy maintains a list of good proxies at http://rmccurdy.com/scripts/proxy/good.txt. We will test our proxy against a webpage on the National Oceanic and Atmospheric Administration (NOAA) website, which kindly offers a web interface to tell you your current IP address when visiting the page.</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37" name="Google Shape;237;p24"/>
          <p:cNvSpPr txBox="1">
            <a:spLocks noGrp="1"/>
          </p:cNvSpPr>
          <p:nvPr>
            <p:ph type="body" idx="1"/>
          </p:nvPr>
        </p:nvSpPr>
        <p:spPr>
          <a:xfrm>
            <a:off x="86433" y="3119298"/>
            <a:ext cx="11197452"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explaining how to use a proxy server to conceal a user's IP address when accessing the internet.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speaker is suggesting that the specific proxy mentioned in the statement may not be functional at the time the statement is being read, and suggests visiting the website hidemyass.com to find an alternative proxy to use.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speaker also mentions that there is a list of good proxy servers available on the website rmccurdy.com, and gives an example of using the proxy to access a webpage on the National Oceanic and Atmospheric Administration (NOAA) website, which displays the user's current IP address when visited.</a:t>
            </a:r>
            <a:endParaRPr sz="2000" dirty="0"/>
          </a:p>
        </p:txBody>
      </p:sp>
      <p:sp>
        <p:nvSpPr>
          <p:cNvPr id="2" name="TextBox 1">
            <a:extLst>
              <a:ext uri="{FF2B5EF4-FFF2-40B4-BE49-F238E27FC236}">
                <a16:creationId xmlns:a16="http://schemas.microsoft.com/office/drawing/2014/main" id="{C91A12A0-0B4A-A784-9D44-D1C33ECE99B4}"/>
              </a:ext>
            </a:extLst>
          </p:cNvPr>
          <p:cNvSpPr txBox="1"/>
          <p:nvPr/>
        </p:nvSpPr>
        <p:spPr>
          <a:xfrm>
            <a:off x="86433" y="2215122"/>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79480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Finalizing Our AnonBrowser into a Python Class</a:t>
            </a:r>
            <a:endParaRPr/>
          </a:p>
        </p:txBody>
      </p:sp>
      <p:sp>
        <p:nvSpPr>
          <p:cNvPr id="243" name="Google Shape;243;p2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There are already several functions that take a browser as a parameter and modify it, occasionally with an additional parameter. </a:t>
            </a:r>
            <a:endParaRPr dirty="0"/>
          </a:p>
          <a:p>
            <a:pPr marL="228600" lvl="0" indent="-228600" algn="l" rtl="0">
              <a:lnSpc>
                <a:spcPct val="90000"/>
              </a:lnSpc>
              <a:spcBef>
                <a:spcPts val="1000"/>
              </a:spcBef>
              <a:spcAft>
                <a:spcPts val="0"/>
              </a:spcAft>
              <a:buClr>
                <a:schemeClr val="lt1"/>
              </a:buClr>
              <a:buSzPts val="2400"/>
              <a:buChar char="•"/>
            </a:pPr>
            <a:r>
              <a:rPr lang="en-US" dirty="0"/>
              <a:t>It makes sense that if it were possible to add to </a:t>
            </a:r>
            <a:r>
              <a:rPr lang="en-US" dirty="0" err="1"/>
              <a:t>Mechanize's</a:t>
            </a:r>
            <a:r>
              <a:rPr lang="en-US" dirty="0"/>
              <a:t> Browser class, these functions could be boiled down to a simple call by a browser object, instead of having to import our own functions into every file and call using some sort of awkward syntax.</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Finalizing Our AnonBrowser into a Python Class</a:t>
            </a:r>
            <a:endParaRPr/>
          </a:p>
        </p:txBody>
      </p:sp>
      <p:sp>
        <p:nvSpPr>
          <p:cNvPr id="243" name="Google Shape;243;p25"/>
          <p:cNvSpPr txBox="1">
            <a:spLocks noGrp="1"/>
          </p:cNvSpPr>
          <p:nvPr>
            <p:ph type="body" idx="1"/>
          </p:nvPr>
        </p:nvSpPr>
        <p:spPr>
          <a:xfrm>
            <a:off x="105286" y="3157005"/>
            <a:ext cx="11056050"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discussing a software library or tool (likely called "Mechanize") that is used for automating web browsing tasks.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mentions that there are already several functions available that take a "browser" object as a parameter and modify it in some way.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is suggesting that it would be more convenient if these functions could be added directly to the "Browser" class within the Mechanize library, so that they can be called directly by a "browser" object, rather than having to import the functions separately into each file where they are needed and call them using a more complex syntax.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would simplify the use of these functions and make the code more readable and maintainable.</a:t>
            </a:r>
            <a:endParaRPr sz="2000" dirty="0"/>
          </a:p>
        </p:txBody>
      </p:sp>
      <p:sp>
        <p:nvSpPr>
          <p:cNvPr id="2" name="TextBox 1">
            <a:extLst>
              <a:ext uri="{FF2B5EF4-FFF2-40B4-BE49-F238E27FC236}">
                <a16:creationId xmlns:a16="http://schemas.microsoft.com/office/drawing/2014/main" id="{6E57CAC8-0DCC-28EB-ADDF-8DE648A10E1B}"/>
              </a:ext>
            </a:extLst>
          </p:cNvPr>
          <p:cNvSpPr txBox="1"/>
          <p:nvPr/>
        </p:nvSpPr>
        <p:spPr>
          <a:xfrm>
            <a:off x="0" y="2233975"/>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869161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49" name="Google Shape;249;p2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We can do this by extending </a:t>
            </a:r>
            <a:r>
              <a:rPr lang="en-US" dirty="0" err="1"/>
              <a:t>Mechanize's</a:t>
            </a:r>
            <a:r>
              <a:rPr lang="en-US" dirty="0"/>
              <a:t> Browser class. Our new browser class will have our already-created functions, as well as added functionality for the initialization function. </a:t>
            </a:r>
            <a:endParaRPr dirty="0"/>
          </a:p>
          <a:p>
            <a:pPr marL="228600" lvl="0" indent="-228600" algn="l" rtl="0">
              <a:lnSpc>
                <a:spcPct val="90000"/>
              </a:lnSpc>
              <a:spcBef>
                <a:spcPts val="1000"/>
              </a:spcBef>
              <a:spcAft>
                <a:spcPts val="0"/>
              </a:spcAft>
              <a:buClr>
                <a:schemeClr val="lt1"/>
              </a:buClr>
              <a:buSzPts val="2400"/>
              <a:buChar char="•"/>
            </a:pPr>
            <a:r>
              <a:rPr lang="en-US" dirty="0"/>
              <a:t>This will help with code readability, and encapsulate all of the functions dealing directly with the Browser class in one place.</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49" name="Google Shape;249;p26"/>
          <p:cNvSpPr txBox="1">
            <a:spLocks noGrp="1"/>
          </p:cNvSpPr>
          <p:nvPr>
            <p:ph type="body" idx="1"/>
          </p:nvPr>
        </p:nvSpPr>
        <p:spPr>
          <a:xfrm>
            <a:off x="0" y="2790781"/>
            <a:ext cx="11811786" cy="3599316"/>
          </a:xfrm>
          <a:prstGeom prst="rect">
            <a:avLst/>
          </a:prstGeom>
          <a:noFill/>
          <a:ln>
            <a:noFill/>
          </a:ln>
        </p:spPr>
        <p:txBody>
          <a:bodyPr spcFirstLastPara="1" wrap="square" lIns="91425" tIns="45700" rIns="91425" bIns="45700" anchor="t" anchorCtr="0">
            <a:normAutofit fontScale="85000" lnSpcReduction="20000"/>
          </a:bodyPr>
          <a:lstStyle/>
          <a:p>
            <a:pPr>
              <a:buFont typeface="Wingdings" panose="05000000000000000000" pitchFamily="2" charset="2"/>
              <a:buChar char="Ø"/>
            </a:pPr>
            <a:endParaRPr lang="en-US" dirty="0">
              <a:effectLst/>
            </a:endParaRPr>
          </a:p>
          <a:p>
            <a:pPr>
              <a:buFont typeface="Wingdings" panose="05000000000000000000" pitchFamily="2" charset="2"/>
              <a:buChar char="Ø"/>
            </a:pPr>
            <a:r>
              <a:rPr lang="en-US" dirty="0"/>
              <a:t>This statement is discussing a way to simplify the use of a software library or tool (likely called "Mechanize") that is used for automating web browsing tasks. </a:t>
            </a:r>
          </a:p>
          <a:p>
            <a:pPr>
              <a:buFont typeface="Wingdings" panose="05000000000000000000" pitchFamily="2" charset="2"/>
              <a:buChar char="Ø"/>
            </a:pPr>
            <a:r>
              <a:rPr lang="en-US" dirty="0"/>
              <a:t>The statement suggests that in order to make it more convenient to use the existing functions that are used to modify the "browser" object, they can be added directly to the "Browser" class within the Mechanize library. </a:t>
            </a:r>
          </a:p>
          <a:p>
            <a:pPr>
              <a:buFont typeface="Wingdings" panose="05000000000000000000" pitchFamily="2" charset="2"/>
              <a:buChar char="Ø"/>
            </a:pPr>
            <a:r>
              <a:rPr lang="en-US" dirty="0"/>
              <a:t>This is done by creating a new class that extends the existing "Browser" class and adding the existing functions to this new class. Additionally, the statement suggests that this new class will have added functionality to the initialization function. </a:t>
            </a:r>
          </a:p>
          <a:p>
            <a:pPr>
              <a:buFont typeface="Wingdings" panose="05000000000000000000" pitchFamily="2" charset="2"/>
              <a:buChar char="Ø"/>
            </a:pPr>
            <a:r>
              <a:rPr lang="en-US" dirty="0"/>
              <a:t>This will make the code more readable and encapsulate all of the functions dealing directly with the "Browser" class in one place. This will simplify the use of these functions and make the code more readable and maintainable, allowing for better organization and management of the codebase.</a:t>
            </a:r>
          </a:p>
        </p:txBody>
      </p:sp>
      <p:sp>
        <p:nvSpPr>
          <p:cNvPr id="2" name="TextBox 1">
            <a:extLst>
              <a:ext uri="{FF2B5EF4-FFF2-40B4-BE49-F238E27FC236}">
                <a16:creationId xmlns:a16="http://schemas.microsoft.com/office/drawing/2014/main" id="{F2976AF8-97D0-7CE0-134E-FBD3AEC57122}"/>
              </a:ext>
            </a:extLst>
          </p:cNvPr>
          <p:cNvSpPr txBox="1"/>
          <p:nvPr/>
        </p:nvSpPr>
        <p:spPr>
          <a:xfrm>
            <a:off x="0" y="2267561"/>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3230789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Scraping web pages with anonbrowser</a:t>
            </a:r>
            <a:endParaRPr/>
          </a:p>
        </p:txBody>
      </p:sp>
      <p:sp>
        <p:nvSpPr>
          <p:cNvPr id="255" name="Google Shape;255;p2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Now that we can retrieve web content with Python, the reconnaissance of targets can begin. </a:t>
            </a:r>
            <a:endParaRPr dirty="0"/>
          </a:p>
          <a:p>
            <a:pPr marL="228600" lvl="0" indent="-228600" algn="l" rtl="0">
              <a:lnSpc>
                <a:spcPct val="90000"/>
              </a:lnSpc>
              <a:spcBef>
                <a:spcPts val="1000"/>
              </a:spcBef>
              <a:spcAft>
                <a:spcPts val="0"/>
              </a:spcAft>
              <a:buClr>
                <a:schemeClr val="lt1"/>
              </a:buClr>
              <a:buSzPts val="2400"/>
              <a:buChar char="•"/>
            </a:pPr>
            <a:r>
              <a:rPr lang="en-US" dirty="0"/>
              <a:t>We will begin our research by scraping websites, something that most organizations have in this day and age. </a:t>
            </a:r>
            <a:endParaRPr dirty="0"/>
          </a:p>
          <a:p>
            <a:pPr marL="228600" lvl="0" indent="-228600" algn="l" rtl="0">
              <a:lnSpc>
                <a:spcPct val="90000"/>
              </a:lnSpc>
              <a:spcBef>
                <a:spcPts val="1000"/>
              </a:spcBef>
              <a:spcAft>
                <a:spcPts val="0"/>
              </a:spcAft>
              <a:buClr>
                <a:schemeClr val="lt1"/>
              </a:buClr>
              <a:buSzPts val="2400"/>
              <a:buChar char="•"/>
            </a:pPr>
            <a:r>
              <a:rPr lang="en-US" dirty="0"/>
              <a:t>An attacker can thoroughly explore a target's main page looking for hidden and valuable pieces of data. However, such actions could generate a larger number of page views.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Recon Prior to attack</a:t>
            </a:r>
            <a:endParaRPr/>
          </a:p>
        </p:txBody>
      </p:sp>
      <p:sp>
        <p:nvSpPr>
          <p:cNvPr id="201" name="Google Shape;201;p1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Through the process of Reconnaissance against a target</a:t>
            </a:r>
            <a:endParaRPr dirty="0"/>
          </a:p>
          <a:p>
            <a:pPr marL="228600" lvl="0" indent="-228600" algn="l" rtl="0">
              <a:lnSpc>
                <a:spcPct val="90000"/>
              </a:lnSpc>
              <a:spcBef>
                <a:spcPts val="1000"/>
              </a:spcBef>
              <a:spcAft>
                <a:spcPts val="0"/>
              </a:spcAft>
              <a:buClr>
                <a:schemeClr val="lt1"/>
              </a:buClr>
              <a:buSzPts val="2400"/>
              <a:buChar char="•"/>
            </a:pPr>
            <a:r>
              <a:rPr lang="en-US" dirty="0"/>
              <a:t>Gather maximum  amount of information possible</a:t>
            </a:r>
            <a:endParaRPr dirty="0"/>
          </a:p>
          <a:p>
            <a:pPr marL="228600" lvl="0" indent="-228600" algn="l" rtl="0">
              <a:lnSpc>
                <a:spcPct val="90000"/>
              </a:lnSpc>
              <a:spcBef>
                <a:spcPts val="1000"/>
              </a:spcBef>
              <a:spcAft>
                <a:spcPts val="0"/>
              </a:spcAft>
              <a:buClr>
                <a:schemeClr val="lt1"/>
              </a:buClr>
              <a:buSzPts val="2400"/>
              <a:buChar char="•"/>
            </a:pPr>
            <a:r>
              <a:rPr lang="en-US" dirty="0"/>
              <a:t>Not to be detected</a:t>
            </a:r>
            <a:endParaRPr dirty="0"/>
          </a:p>
          <a:p>
            <a:pPr marL="228600" lvl="0" indent="-228600" algn="l" rtl="0">
              <a:lnSpc>
                <a:spcPct val="90000"/>
              </a:lnSpc>
              <a:spcBef>
                <a:spcPts val="1000"/>
              </a:spcBef>
              <a:spcAft>
                <a:spcPts val="0"/>
              </a:spcAft>
              <a:buClr>
                <a:schemeClr val="lt1"/>
              </a:buClr>
              <a:buSzPts val="2400"/>
              <a:buChar char="•"/>
            </a:pPr>
            <a:r>
              <a:rPr lang="en-US" dirty="0"/>
              <a:t>Aggregating data allows for a highly sophisticated and personalized social-engineering attack against the entity</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Scraping web pages with anonbrowser</a:t>
            </a:r>
            <a:endParaRPr/>
          </a:p>
        </p:txBody>
      </p:sp>
      <p:sp>
        <p:nvSpPr>
          <p:cNvPr id="255" name="Google Shape;255;p27"/>
          <p:cNvSpPr txBox="1">
            <a:spLocks noGrp="1"/>
          </p:cNvSpPr>
          <p:nvPr>
            <p:ph type="body" idx="1"/>
          </p:nvPr>
        </p:nvSpPr>
        <p:spPr>
          <a:xfrm>
            <a:off x="95859" y="2817475"/>
            <a:ext cx="11376561" cy="4412719"/>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discussing a process of using Python to gather information about a target, which is a common activity in the field of security and penetration testing, called reconnaissance.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suggests that using Python to retrieve web content allows for reconnaissance to begin.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process starts by scraping websites, a technique which involves automatically collecting data from web pages, which is commonly done by organizations and attackers.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implies that by scraping a target's main webpage, an attacker can look for hidden and valuable pieces of data that can be useful for further exploitation.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However, the statement also notes that such actions could generate a larger number of page views, which could be a sign of an attack, and could trigger security mechanisms. This is a trade-off that the attackers have to take into account and decide if the information gained is worth the potential detection.</a:t>
            </a:r>
            <a:endParaRPr sz="2000" dirty="0"/>
          </a:p>
        </p:txBody>
      </p:sp>
      <p:sp>
        <p:nvSpPr>
          <p:cNvPr id="2" name="TextBox 1">
            <a:extLst>
              <a:ext uri="{FF2B5EF4-FFF2-40B4-BE49-F238E27FC236}">
                <a16:creationId xmlns:a16="http://schemas.microsoft.com/office/drawing/2014/main" id="{D321C8F3-F9E7-F7C0-6949-FE91C15FD475}"/>
              </a:ext>
            </a:extLst>
          </p:cNvPr>
          <p:cNvSpPr txBox="1"/>
          <p:nvPr/>
        </p:nvSpPr>
        <p:spPr>
          <a:xfrm>
            <a:off x="95859" y="2064210"/>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1480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61" name="Google Shape;261;p2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Moving the contents of the website to a local machine cuts down on the number of page views. </a:t>
            </a:r>
            <a:endParaRPr dirty="0"/>
          </a:p>
          <a:p>
            <a:pPr marL="228600" lvl="0" indent="-228600" algn="l" rtl="0">
              <a:lnSpc>
                <a:spcPct val="90000"/>
              </a:lnSpc>
              <a:spcBef>
                <a:spcPts val="1000"/>
              </a:spcBef>
              <a:spcAft>
                <a:spcPts val="0"/>
              </a:spcAft>
              <a:buClr>
                <a:schemeClr val="lt1"/>
              </a:buClr>
              <a:buSzPts val="2400"/>
              <a:buChar char="•"/>
            </a:pPr>
            <a:r>
              <a:rPr lang="en-US" dirty="0"/>
              <a:t>We can visit the page only once and then access it an infinite number of times from our local machine.</a:t>
            </a:r>
            <a:endParaRPr dirty="0"/>
          </a:p>
          <a:p>
            <a:pPr marL="228600" lvl="0" indent="-228600" algn="l" rtl="0">
              <a:lnSpc>
                <a:spcPct val="90000"/>
              </a:lnSpc>
              <a:spcBef>
                <a:spcPts val="1000"/>
              </a:spcBef>
              <a:spcAft>
                <a:spcPts val="0"/>
              </a:spcAft>
              <a:buClr>
                <a:schemeClr val="lt1"/>
              </a:buClr>
              <a:buSzPts val="2400"/>
              <a:buChar char="•"/>
            </a:pPr>
            <a:r>
              <a:rPr lang="en-US" dirty="0"/>
              <a:t>There are a number of popular frameworks for doing this, but we will build our own to take advantage of the </a:t>
            </a:r>
            <a:r>
              <a:rPr lang="en-US" dirty="0" err="1"/>
              <a:t>anonBrowser</a:t>
            </a:r>
            <a:r>
              <a:rPr lang="en-US" dirty="0"/>
              <a:t> class created earlier. Let's use our </a:t>
            </a:r>
            <a:r>
              <a:rPr lang="en-US" dirty="0" err="1"/>
              <a:t>anonBrowser</a:t>
            </a:r>
            <a:r>
              <a:rPr lang="en-US" dirty="0"/>
              <a:t> class to scrape all the links from a particular target. </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61" name="Google Shape;261;p28"/>
          <p:cNvSpPr txBox="1">
            <a:spLocks noGrp="1"/>
          </p:cNvSpPr>
          <p:nvPr>
            <p:ph type="body" idx="1"/>
          </p:nvPr>
        </p:nvSpPr>
        <p:spPr>
          <a:xfrm>
            <a:off x="124139" y="2719406"/>
            <a:ext cx="1199873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a technique used to reduce the number of page views when scraping a website, which is a common activity in the field of security and penetration testing. </a:t>
            </a:r>
          </a:p>
          <a:p>
            <a:pPr>
              <a:buFont typeface="Wingdings" panose="05000000000000000000" pitchFamily="2" charset="2"/>
              <a:buChar char="Ø"/>
            </a:pPr>
            <a:r>
              <a:rPr lang="en-US" sz="2000" dirty="0"/>
              <a:t>The statement suggests that by moving the contents of the website to a local machine, the number of page views can be reduced. </a:t>
            </a:r>
          </a:p>
          <a:p>
            <a:pPr>
              <a:buFont typeface="Wingdings" panose="05000000000000000000" pitchFamily="2" charset="2"/>
              <a:buChar char="Ø"/>
            </a:pPr>
            <a:r>
              <a:rPr lang="en-US" sz="2000" dirty="0"/>
              <a:t>Instead of visiting the page multiple times, the attacker can visit the page only once and then access the contents from their local machine an infinite number of times. This technique is also known as web scraping or web harvesting.</a:t>
            </a:r>
          </a:p>
        </p:txBody>
      </p:sp>
      <p:sp>
        <p:nvSpPr>
          <p:cNvPr id="2" name="TextBox 1">
            <a:extLst>
              <a:ext uri="{FF2B5EF4-FFF2-40B4-BE49-F238E27FC236}">
                <a16:creationId xmlns:a16="http://schemas.microsoft.com/office/drawing/2014/main" id="{75FBA3A3-6A4A-CBFD-A4D2-0C03886C8CBC}"/>
              </a:ext>
            </a:extLst>
          </p:cNvPr>
          <p:cNvSpPr txBox="1"/>
          <p:nvPr/>
        </p:nvSpPr>
        <p:spPr>
          <a:xfrm>
            <a:off x="124139" y="2196186"/>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348571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61" name="Google Shape;261;p28"/>
          <p:cNvSpPr txBox="1">
            <a:spLocks noGrp="1"/>
          </p:cNvSpPr>
          <p:nvPr>
            <p:ph type="body" idx="1"/>
          </p:nvPr>
        </p:nvSpPr>
        <p:spPr>
          <a:xfrm>
            <a:off x="-83251" y="2101203"/>
            <a:ext cx="1227525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The statement also mentions that there are a number of popular frameworks available for this purpose, but the author suggests building their own, using the </a:t>
            </a:r>
            <a:r>
              <a:rPr lang="en-US" sz="2000" dirty="0" err="1"/>
              <a:t>anonBrowser</a:t>
            </a:r>
            <a:r>
              <a:rPr lang="en-US" sz="2000" dirty="0"/>
              <a:t> class created earlier. </a:t>
            </a:r>
          </a:p>
          <a:p>
            <a:pPr>
              <a:buFont typeface="Wingdings" panose="05000000000000000000" pitchFamily="2" charset="2"/>
              <a:buChar char="Ø"/>
            </a:pPr>
            <a:r>
              <a:rPr lang="en-US" sz="2000" dirty="0"/>
              <a:t>This allows the attacker to take advantage of the anonymity features provided by the </a:t>
            </a:r>
            <a:r>
              <a:rPr lang="en-US" sz="2000" dirty="0" err="1"/>
              <a:t>anonBrowser</a:t>
            </a:r>
            <a:r>
              <a:rPr lang="en-US" sz="2000" dirty="0"/>
              <a:t> class. </a:t>
            </a:r>
          </a:p>
          <a:p>
            <a:pPr>
              <a:buFont typeface="Wingdings" panose="05000000000000000000" pitchFamily="2" charset="2"/>
              <a:buChar char="Ø"/>
            </a:pPr>
            <a:r>
              <a:rPr lang="en-US" sz="2000" dirty="0"/>
              <a:t>The statement suggests using the </a:t>
            </a:r>
            <a:r>
              <a:rPr lang="en-US" sz="2000" dirty="0" err="1"/>
              <a:t>anonBrowser</a:t>
            </a:r>
            <a:r>
              <a:rPr lang="en-US" sz="2000" dirty="0"/>
              <a:t> class to scrape all the links from a particular target, which is a common step in the reconnaissance process of gathering information about the target.</a:t>
            </a:r>
          </a:p>
        </p:txBody>
      </p:sp>
    </p:spTree>
    <p:extLst>
      <p:ext uri="{BB962C8B-B14F-4D97-AF65-F5344CB8AC3E}">
        <p14:creationId xmlns:p14="http://schemas.microsoft.com/office/powerpoint/2010/main" val="365202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HREF Links with Beautiful Soup</a:t>
            </a:r>
            <a:endParaRPr/>
          </a:p>
        </p:txBody>
      </p:sp>
      <p:sp>
        <p:nvSpPr>
          <p:cNvPr id="267" name="Google Shape;267;p29"/>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Parsing HREF Links with Beautiful Soup To complete the task of parsing links from a target website, our two options are: (1) to utilize regular expressions to do search-and-replace tasks within the HTML code; or (2) to use a powerful third-party library called </a:t>
            </a:r>
            <a:r>
              <a:rPr lang="en-US" dirty="0" err="1"/>
              <a:t>BeautifulSoup</a:t>
            </a:r>
            <a:r>
              <a:rPr lang="en-US" dirty="0"/>
              <a:t>, available at http://www.crummy.com/software/BeautifulSoup/. </a:t>
            </a:r>
            <a:endParaRPr dirty="0"/>
          </a:p>
          <a:p>
            <a:pPr marL="228600" lvl="0" indent="-228600" algn="l" rtl="0">
              <a:lnSpc>
                <a:spcPct val="90000"/>
              </a:lnSpc>
              <a:spcBef>
                <a:spcPts val="1000"/>
              </a:spcBef>
              <a:spcAft>
                <a:spcPts val="0"/>
              </a:spcAft>
              <a:buClr>
                <a:schemeClr val="lt1"/>
              </a:buClr>
              <a:buSzPts val="2400"/>
              <a:buChar char="•"/>
            </a:pPr>
            <a:r>
              <a:rPr lang="en-US" dirty="0"/>
              <a:t>The creators of </a:t>
            </a:r>
            <a:r>
              <a:rPr lang="en-US" dirty="0" err="1"/>
              <a:t>BeautifulSoup</a:t>
            </a:r>
            <a:r>
              <a:rPr lang="en-US" dirty="0"/>
              <a:t> built this fantastic library for handling and parsing HTML and XML (</a:t>
            </a:r>
            <a:r>
              <a:rPr lang="en-US" dirty="0" err="1"/>
              <a:t>BeautifulSoup</a:t>
            </a:r>
            <a:r>
              <a:rPr lang="en-US" dirty="0"/>
              <a:t>, 2012). First, we'll quickly look at how to find links using these two methods, and then explain why in most cases </a:t>
            </a:r>
            <a:r>
              <a:rPr lang="en-US" dirty="0" err="1"/>
              <a:t>BeautifulSoup</a:t>
            </a:r>
            <a:r>
              <a:rPr lang="en-US" dirty="0"/>
              <a:t> is preferable.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HREF Links with Beautiful Soup</a:t>
            </a:r>
            <a:endParaRPr/>
          </a:p>
        </p:txBody>
      </p:sp>
      <p:sp>
        <p:nvSpPr>
          <p:cNvPr id="267" name="Google Shape;267;p29"/>
          <p:cNvSpPr txBox="1">
            <a:spLocks noGrp="1"/>
          </p:cNvSpPr>
          <p:nvPr>
            <p:ph type="body" idx="1"/>
          </p:nvPr>
        </p:nvSpPr>
        <p:spPr>
          <a:xfrm>
            <a:off x="227834" y="2809355"/>
            <a:ext cx="11781914"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two options for parsing links (also known as HREF links) from a target website, which is a common activity in the field of web scraping and data mining. </a:t>
            </a:r>
          </a:p>
          <a:p>
            <a:pPr>
              <a:buFont typeface="Wingdings" panose="05000000000000000000" pitchFamily="2" charset="2"/>
              <a:buChar char="Ø"/>
            </a:pPr>
            <a:r>
              <a:rPr lang="en-US" sz="2000" dirty="0"/>
              <a:t>The first option is to use regular expressions, which are a type of pattern matching that can be used to search and replace specific parts of a text. </a:t>
            </a:r>
          </a:p>
          <a:p>
            <a:pPr>
              <a:buFont typeface="Wingdings" panose="05000000000000000000" pitchFamily="2" charset="2"/>
              <a:buChar char="Ø"/>
            </a:pPr>
            <a:r>
              <a:rPr lang="en-US" sz="2000" dirty="0"/>
              <a:t>The second option is to use a third-party library called </a:t>
            </a:r>
            <a:r>
              <a:rPr lang="en-US" sz="2000" dirty="0" err="1"/>
              <a:t>BeautifulSoup</a:t>
            </a:r>
            <a:r>
              <a:rPr lang="en-US" sz="2000" dirty="0"/>
              <a:t>, which is specifically designed for handling and parsing HTML and XML. The library is available at the website </a:t>
            </a:r>
            <a:r>
              <a:rPr lang="en-US" sz="2000" dirty="0">
                <a:hlinkClick r:id="rId3"/>
              </a:rPr>
              <a:t>http://www.crummy.com/software/BeautifulSoup/</a:t>
            </a:r>
            <a:r>
              <a:rPr lang="en-US" sz="2000" dirty="0"/>
              <a:t>.</a:t>
            </a:r>
          </a:p>
        </p:txBody>
      </p:sp>
      <p:sp>
        <p:nvSpPr>
          <p:cNvPr id="2" name="TextBox 1">
            <a:extLst>
              <a:ext uri="{FF2B5EF4-FFF2-40B4-BE49-F238E27FC236}">
                <a16:creationId xmlns:a16="http://schemas.microsoft.com/office/drawing/2014/main" id="{8D9A4A2D-4983-02B1-F4AA-F4409E91889F}"/>
              </a:ext>
            </a:extLst>
          </p:cNvPr>
          <p:cNvSpPr txBox="1"/>
          <p:nvPr/>
        </p:nvSpPr>
        <p:spPr>
          <a:xfrm>
            <a:off x="124139" y="2196186"/>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686726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HREF Links with Beautiful Soup</a:t>
            </a:r>
            <a:endParaRPr/>
          </a:p>
        </p:txBody>
      </p:sp>
      <p:sp>
        <p:nvSpPr>
          <p:cNvPr id="267" name="Google Shape;267;p29"/>
          <p:cNvSpPr txBox="1">
            <a:spLocks noGrp="1"/>
          </p:cNvSpPr>
          <p:nvPr>
            <p:ph type="body" idx="1"/>
          </p:nvPr>
        </p:nvSpPr>
        <p:spPr>
          <a:xfrm>
            <a:off x="256114" y="2318020"/>
            <a:ext cx="11197452"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The statement suggests that </a:t>
            </a:r>
            <a:r>
              <a:rPr lang="en-US" sz="2000" dirty="0" err="1"/>
              <a:t>BeautifulSoup</a:t>
            </a:r>
            <a:r>
              <a:rPr lang="en-US" sz="2000" dirty="0"/>
              <a:t> is usually preferable over regular expressions because it is a powerful library that was specifically designed for parsing HTML and XML, whereas regular expressions are a more general-purpose tool. </a:t>
            </a:r>
          </a:p>
          <a:p>
            <a:pPr>
              <a:buFont typeface="Wingdings" panose="05000000000000000000" pitchFamily="2" charset="2"/>
              <a:buChar char="Ø"/>
            </a:pPr>
            <a:r>
              <a:rPr lang="en-US" sz="2000" dirty="0"/>
              <a:t>The statement also mentions that the creators of </a:t>
            </a:r>
            <a:r>
              <a:rPr lang="en-US" sz="2000" dirty="0" err="1"/>
              <a:t>BeautifulSoup</a:t>
            </a:r>
            <a:r>
              <a:rPr lang="en-US" sz="2000" dirty="0"/>
              <a:t> built this library to make it easy to extract information from HTML and XML documents, making it more efficient than writing custom code or using regular expressions.</a:t>
            </a:r>
          </a:p>
        </p:txBody>
      </p:sp>
    </p:spTree>
    <p:extLst>
      <p:ext uri="{BB962C8B-B14F-4D97-AF65-F5344CB8AC3E}">
        <p14:creationId xmlns:p14="http://schemas.microsoft.com/office/powerpoint/2010/main" val="360448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Mirroring Images with Beautiful Soup</a:t>
            </a:r>
            <a:endParaRPr/>
          </a:p>
        </p:txBody>
      </p:sp>
      <p:sp>
        <p:nvSpPr>
          <p:cNvPr id="273" name="Google Shape;273;p3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dirty="0"/>
              <a:t>In addition to the links on a page, it might prove useful to scrape all the images. </a:t>
            </a:r>
            <a:endParaRPr dirty="0"/>
          </a:p>
          <a:p>
            <a:pPr marL="228600" lvl="0" indent="-228600" algn="l" rtl="0">
              <a:lnSpc>
                <a:spcPct val="90000"/>
              </a:lnSpc>
              <a:spcBef>
                <a:spcPts val="1000"/>
              </a:spcBef>
              <a:spcAft>
                <a:spcPts val="0"/>
              </a:spcAft>
              <a:buClr>
                <a:schemeClr val="lt1"/>
              </a:buClr>
              <a:buSzPct val="100000"/>
              <a:buChar char="•"/>
            </a:pPr>
            <a:r>
              <a:rPr lang="en-US" dirty="0"/>
              <a:t>In Chapter 3, we saw how we might be able to extract metadata from images. Again, </a:t>
            </a:r>
            <a:r>
              <a:rPr lang="en-US" dirty="0" err="1"/>
              <a:t>BeautifulSoup</a:t>
            </a:r>
            <a:r>
              <a:rPr lang="en-US" dirty="0"/>
              <a:t> is the key, allowing a search for any HTML object with the "</a:t>
            </a:r>
            <a:r>
              <a:rPr lang="en-US" dirty="0" err="1"/>
              <a:t>img</a:t>
            </a:r>
            <a:r>
              <a:rPr lang="en-US" dirty="0"/>
              <a:t>" tag. </a:t>
            </a:r>
            <a:endParaRPr dirty="0"/>
          </a:p>
          <a:p>
            <a:pPr marL="228600" lvl="0" indent="-228600" algn="l" rtl="0">
              <a:lnSpc>
                <a:spcPct val="90000"/>
              </a:lnSpc>
              <a:spcBef>
                <a:spcPts val="1000"/>
              </a:spcBef>
              <a:spcAft>
                <a:spcPts val="0"/>
              </a:spcAft>
              <a:buClr>
                <a:schemeClr val="lt1"/>
              </a:buClr>
              <a:buSzPct val="100000"/>
              <a:buChar char="•"/>
            </a:pPr>
            <a:r>
              <a:rPr lang="en-US" dirty="0"/>
              <a:t>The browser object downloads the picture and saves it to the local hard drive as a binary file; changes are then made to the actual HTML code in a process almost identical to link rewriting. </a:t>
            </a:r>
            <a:endParaRPr dirty="0"/>
          </a:p>
          <a:p>
            <a:pPr marL="228600" lvl="0" indent="-228600" algn="l" rtl="0">
              <a:lnSpc>
                <a:spcPct val="90000"/>
              </a:lnSpc>
              <a:spcBef>
                <a:spcPts val="1000"/>
              </a:spcBef>
              <a:spcAft>
                <a:spcPts val="0"/>
              </a:spcAft>
              <a:buClr>
                <a:schemeClr val="lt1"/>
              </a:buClr>
              <a:buSzPct val="100000"/>
              <a:buChar char="•"/>
            </a:pPr>
            <a:r>
              <a:rPr lang="en-US" dirty="0"/>
              <a:t>With these changes, our basic scraper becomes robust enough to rewrite links directed to the local machine and downloads the images from the website.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Mirroring Images with Beautiful Soup</a:t>
            </a:r>
            <a:endParaRPr/>
          </a:p>
        </p:txBody>
      </p:sp>
      <p:sp>
        <p:nvSpPr>
          <p:cNvPr id="273" name="Google Shape;273;p30"/>
          <p:cNvSpPr txBox="1">
            <a:spLocks noGrp="1"/>
          </p:cNvSpPr>
          <p:nvPr>
            <p:ph type="body" idx="1"/>
          </p:nvPr>
        </p:nvSpPr>
        <p:spPr>
          <a:xfrm>
            <a:off x="256115" y="2921334"/>
            <a:ext cx="11734780"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use of web scraping to extract information from a website, specifically images. The statement suggests that in addition to scraping links on a page, it might also be useful to scrape all the images. The statement references an earlier chapter where the author discussed how to extract metadata from images.</a:t>
            </a:r>
          </a:p>
          <a:p>
            <a:pPr>
              <a:buFont typeface="Wingdings" panose="05000000000000000000" pitchFamily="2" charset="2"/>
              <a:buChar char="Ø"/>
            </a:pPr>
            <a:r>
              <a:rPr lang="en-US" sz="2000" dirty="0"/>
              <a:t>The statement suggests that the tool that is commonly used to scrape links and images is </a:t>
            </a:r>
            <a:r>
              <a:rPr lang="en-US" sz="2000" dirty="0" err="1"/>
              <a:t>BeautifulSoup</a:t>
            </a:r>
            <a:r>
              <a:rPr lang="en-US" sz="2000" dirty="0"/>
              <a:t>, which is a powerful library specifically designed for parsing HTML and XML. </a:t>
            </a:r>
            <a:r>
              <a:rPr lang="en-US" sz="2000" dirty="0" err="1"/>
              <a:t>BeautifulSoup</a:t>
            </a:r>
            <a:r>
              <a:rPr lang="en-US" sz="2000" dirty="0"/>
              <a:t> allows the user to search for any HTML object with the "</a:t>
            </a:r>
            <a:r>
              <a:rPr lang="en-US" sz="2000" dirty="0" err="1"/>
              <a:t>img</a:t>
            </a:r>
            <a:r>
              <a:rPr lang="en-US" sz="2000" dirty="0"/>
              <a:t>" tag, which is the HTML code used to embed images in web pages.</a:t>
            </a:r>
          </a:p>
        </p:txBody>
      </p:sp>
      <p:sp>
        <p:nvSpPr>
          <p:cNvPr id="2" name="TextBox 1">
            <a:extLst>
              <a:ext uri="{FF2B5EF4-FFF2-40B4-BE49-F238E27FC236}">
                <a16:creationId xmlns:a16="http://schemas.microsoft.com/office/drawing/2014/main" id="{91ABC9F6-F392-BA38-599C-47ED85512C80}"/>
              </a:ext>
            </a:extLst>
          </p:cNvPr>
          <p:cNvSpPr txBox="1"/>
          <p:nvPr/>
        </p:nvSpPr>
        <p:spPr>
          <a:xfrm>
            <a:off x="384572" y="2233894"/>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3760415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Mirroring Images with Beautiful Soup</a:t>
            </a:r>
            <a:endParaRPr/>
          </a:p>
        </p:txBody>
      </p:sp>
      <p:sp>
        <p:nvSpPr>
          <p:cNvPr id="273" name="Google Shape;273;p30"/>
          <p:cNvSpPr txBox="1">
            <a:spLocks noGrp="1"/>
          </p:cNvSpPr>
          <p:nvPr>
            <p:ph type="body" idx="1"/>
          </p:nvPr>
        </p:nvSpPr>
        <p:spPr>
          <a:xfrm>
            <a:off x="105286" y="2299165"/>
            <a:ext cx="11197452"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The statement also explains that once the images are located, the browser object can be used to download the images and save them to the local hard drive as a binary file. After the images are downloaded, changes can be made to the actual HTML code in a process that is almost identical to link rewriting. This allows the user to rewrite links directed to the local machine and download the images from the website, making the scraper more robust.</a:t>
            </a:r>
          </a:p>
          <a:p>
            <a:pPr>
              <a:buFont typeface="Wingdings" panose="05000000000000000000" pitchFamily="2" charset="2"/>
              <a:buChar char="Ø"/>
            </a:pPr>
            <a:r>
              <a:rPr lang="en-US" sz="2000" dirty="0"/>
              <a:t>In summary, the statement is suggesting that in addition to scraping links, it's also useful to scrape images from the website, and that </a:t>
            </a:r>
            <a:r>
              <a:rPr lang="en-US" sz="2000" dirty="0" err="1"/>
              <a:t>BeautifulSoup</a:t>
            </a:r>
            <a:r>
              <a:rPr lang="en-US" sz="2000" dirty="0"/>
              <a:t> is a powerful library that can be used to scrape the images from the website and save it to the local machine.</a:t>
            </a:r>
          </a:p>
        </p:txBody>
      </p:sp>
    </p:spTree>
    <p:extLst>
      <p:ext uri="{BB962C8B-B14F-4D97-AF65-F5344CB8AC3E}">
        <p14:creationId xmlns:p14="http://schemas.microsoft.com/office/powerpoint/2010/main" val="229082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Recon Prior to attack</a:t>
            </a:r>
            <a:endParaRPr/>
          </a:p>
        </p:txBody>
      </p:sp>
      <p:sp>
        <p:nvSpPr>
          <p:cNvPr id="201" name="Google Shape;201;p18"/>
          <p:cNvSpPr txBox="1">
            <a:spLocks noGrp="1"/>
          </p:cNvSpPr>
          <p:nvPr>
            <p:ph type="body" idx="1"/>
          </p:nvPr>
        </p:nvSpPr>
        <p:spPr>
          <a:xfrm>
            <a:off x="152418" y="3043884"/>
            <a:ext cx="11734781"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describing the process of reconnaissance against a target. Reconnaissance is the process of gathering information about a target in order to understand its vulnerabilities and to plan an attack.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goal is to gather as much information as possible about the target without being detected.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information can include things like network topology, open ports, software versions, and user accounts.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mentions that by aggregating the data, it allows for a highly sophisticated and personalized social-engineering attack against the entity.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Social engineering is a method of manipulating people into performing actions or divulging sensitive information.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By using the information gathered during reconnaissance, an attacker can tailor a social engineering attack that is more likely to be successful</a:t>
            </a:r>
            <a:endParaRPr sz="2000" dirty="0"/>
          </a:p>
        </p:txBody>
      </p:sp>
      <p:sp>
        <p:nvSpPr>
          <p:cNvPr id="2" name="TextBox 1">
            <a:extLst>
              <a:ext uri="{FF2B5EF4-FFF2-40B4-BE49-F238E27FC236}">
                <a16:creationId xmlns:a16="http://schemas.microsoft.com/office/drawing/2014/main" id="{D7598E8A-7A9E-EDE9-6A5B-13F87F58B321}"/>
              </a:ext>
            </a:extLst>
          </p:cNvPr>
          <p:cNvSpPr txBox="1"/>
          <p:nvPr/>
        </p:nvSpPr>
        <p:spPr>
          <a:xfrm>
            <a:off x="152418" y="2177415"/>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4058460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79" name="Google Shape;279;p3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The browser object downloads the picture and saves it to the local hard drive as a binary file; changes are then made to the actual HTML code in a process almost identical to link rewriting. </a:t>
            </a:r>
            <a:endParaRPr dirty="0"/>
          </a:p>
          <a:p>
            <a:pPr marL="228600" lvl="0" indent="-228600" algn="l" rtl="0">
              <a:lnSpc>
                <a:spcPct val="90000"/>
              </a:lnSpc>
              <a:spcBef>
                <a:spcPts val="1000"/>
              </a:spcBef>
              <a:spcAft>
                <a:spcPts val="0"/>
              </a:spcAft>
              <a:buClr>
                <a:schemeClr val="lt1"/>
              </a:buClr>
              <a:buSzPts val="2400"/>
              <a:buChar char="•"/>
            </a:pPr>
            <a:r>
              <a:rPr lang="en-US" dirty="0"/>
              <a:t>With these changes, our basic scraper becomes robust enough to rewrite links directed to the local machine and downloads the images from the website.</a:t>
            </a:r>
            <a:endParaRPr dirty="0"/>
          </a:p>
          <a:p>
            <a:pPr marL="0" lvl="0" indent="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79" name="Google Shape;279;p31"/>
          <p:cNvSpPr txBox="1">
            <a:spLocks noGrp="1"/>
          </p:cNvSpPr>
          <p:nvPr>
            <p:ph type="body" idx="1"/>
          </p:nvPr>
        </p:nvSpPr>
        <p:spPr>
          <a:xfrm>
            <a:off x="312675" y="2789360"/>
            <a:ext cx="11470830"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a process of using a web scraping tool, specifically a browser object, to download and save images from a website. The statement explains that the browser object is used to download the images and save them to the local hard drive as a binary file. A binary file is a type of file that contains data in a format that is not intended to be read by humans, but can be interpreted by a computer.</a:t>
            </a:r>
          </a:p>
          <a:p>
            <a:pPr>
              <a:buFont typeface="Wingdings" panose="05000000000000000000" pitchFamily="2" charset="2"/>
              <a:buChar char="Ø"/>
            </a:pPr>
            <a:r>
              <a:rPr lang="en-US" sz="2000" dirty="0"/>
              <a:t>The statement then explains that changes are made to the actual HTML code of the website, in a process that is almost identical to link rewriting. Link rewriting refers to the process of modifying links within a webpage to point to a different location.</a:t>
            </a:r>
          </a:p>
        </p:txBody>
      </p:sp>
      <p:sp>
        <p:nvSpPr>
          <p:cNvPr id="2" name="TextBox 1">
            <a:extLst>
              <a:ext uri="{FF2B5EF4-FFF2-40B4-BE49-F238E27FC236}">
                <a16:creationId xmlns:a16="http://schemas.microsoft.com/office/drawing/2014/main" id="{99D312A6-8107-1189-4896-B734EA4067EC}"/>
              </a:ext>
            </a:extLst>
          </p:cNvPr>
          <p:cNvSpPr txBox="1"/>
          <p:nvPr/>
        </p:nvSpPr>
        <p:spPr>
          <a:xfrm>
            <a:off x="82914" y="2050153"/>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365207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79" name="Google Shape;279;p3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With these changes, the statement suggests that the basic scraper becomes more robust and efficient. </a:t>
            </a:r>
          </a:p>
          <a:p>
            <a:pPr>
              <a:buFont typeface="Wingdings" panose="05000000000000000000" pitchFamily="2" charset="2"/>
              <a:buChar char="Ø"/>
            </a:pPr>
            <a:r>
              <a:rPr lang="en-US" sz="2000" dirty="0"/>
              <a:t>It is able to rewrite links directed to the local machine and download the images from the website, so that the images can be accessed locally without the need to repeatedly download them from the website. </a:t>
            </a:r>
          </a:p>
          <a:p>
            <a:pPr>
              <a:buFont typeface="Wingdings" panose="05000000000000000000" pitchFamily="2" charset="2"/>
              <a:buChar char="Ø"/>
            </a:pPr>
            <a:r>
              <a:rPr lang="en-US" sz="2000" dirty="0"/>
              <a:t>This can save time, bandwidth and reduce the number of page views, making the scraping process more efficient and less likely to be detected.</a:t>
            </a:r>
          </a:p>
        </p:txBody>
      </p:sp>
    </p:spTree>
    <p:extLst>
      <p:ext uri="{BB962C8B-B14F-4D97-AF65-F5344CB8AC3E}">
        <p14:creationId xmlns:p14="http://schemas.microsoft.com/office/powerpoint/2010/main" val="3395732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Research, Investigate, Discovery</a:t>
            </a:r>
            <a:endParaRPr/>
          </a:p>
        </p:txBody>
      </p:sp>
      <p:sp>
        <p:nvSpPr>
          <p:cNvPr id="285" name="Google Shape;285;p3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In most modern social-engineering attempts, an attacker starts with a target company or business. </a:t>
            </a:r>
            <a:endParaRPr dirty="0"/>
          </a:p>
          <a:p>
            <a:pPr marL="228600" lvl="0" indent="-228600" algn="l" rtl="0">
              <a:lnSpc>
                <a:spcPct val="90000"/>
              </a:lnSpc>
              <a:spcBef>
                <a:spcPts val="1000"/>
              </a:spcBef>
              <a:spcAft>
                <a:spcPts val="0"/>
              </a:spcAft>
              <a:buClr>
                <a:schemeClr val="lt1"/>
              </a:buClr>
              <a:buSzPts val="2400"/>
              <a:buChar char="•"/>
            </a:pPr>
            <a:r>
              <a:rPr lang="en-US" dirty="0"/>
              <a:t>For the perpetrators of Stuxnet, it was persons in Iran with access to certain Scada systems. </a:t>
            </a:r>
            <a:endParaRPr dirty="0"/>
          </a:p>
          <a:p>
            <a:pPr marL="228600" lvl="0" indent="-228600" algn="l" rtl="0">
              <a:lnSpc>
                <a:spcPct val="90000"/>
              </a:lnSpc>
              <a:spcBef>
                <a:spcPts val="1000"/>
              </a:spcBef>
              <a:spcAft>
                <a:spcPts val="0"/>
              </a:spcAft>
              <a:buClr>
                <a:schemeClr val="lt1"/>
              </a:buClr>
              <a:buSzPts val="2400"/>
              <a:buChar char="•"/>
            </a:pPr>
            <a:r>
              <a:rPr lang="en-US" dirty="0"/>
              <a:t>The people behind Operation Aurora were researching people from a subset of companies in order to "access places of important intellectual property" (</a:t>
            </a:r>
            <a:r>
              <a:rPr lang="en-US" dirty="0" err="1"/>
              <a:t>Zetter</a:t>
            </a:r>
            <a:r>
              <a:rPr lang="en-US" dirty="0"/>
              <a:t>, 2010, p. 3). Lets pretend, we have a company of interest and know one of the major persons behind it; a common attacker might have even less information than that. </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Research, Investigate, Discovery</a:t>
            </a:r>
            <a:endParaRPr/>
          </a:p>
        </p:txBody>
      </p:sp>
      <p:sp>
        <p:nvSpPr>
          <p:cNvPr id="285" name="Google Shape;285;p32"/>
          <p:cNvSpPr txBox="1">
            <a:spLocks noGrp="1"/>
          </p:cNvSpPr>
          <p:nvPr>
            <p:ph type="body" idx="1"/>
          </p:nvPr>
        </p:nvSpPr>
        <p:spPr>
          <a:xfrm>
            <a:off x="199554" y="2949615"/>
            <a:ext cx="11197452"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a common technique used in the field of social engineering, which is a type of psychological manipulation used to trick individuals into divulging sensitive information or performing actions that may be harmful to their interests. The statement suggests that in most modern social-engineering attempts, an attacker starts by identifying a target company or business.</a:t>
            </a:r>
          </a:p>
          <a:p>
            <a:pPr>
              <a:buFont typeface="Wingdings" panose="05000000000000000000" pitchFamily="2" charset="2"/>
              <a:buChar char="Ø"/>
            </a:pPr>
            <a:r>
              <a:rPr lang="en-US" sz="2000" dirty="0"/>
              <a:t>The statement gives two examples of real-world attacks, the first being Stuxnet, a computer worm that was discovered in 2010 and was specifically designed to target and sabotage industrial control systems in Iran. The second example is Operation Aurora, another real-world attack that targeted a subset of companies in order to access places of important intellectual property.</a:t>
            </a:r>
          </a:p>
        </p:txBody>
      </p:sp>
      <p:sp>
        <p:nvSpPr>
          <p:cNvPr id="2" name="TextBox 1">
            <a:extLst>
              <a:ext uri="{FF2B5EF4-FFF2-40B4-BE49-F238E27FC236}">
                <a16:creationId xmlns:a16="http://schemas.microsoft.com/office/drawing/2014/main" id="{6A573DF0-EF0A-9F12-1EB9-8333EADACC9F}"/>
              </a:ext>
            </a:extLst>
          </p:cNvPr>
          <p:cNvSpPr txBox="1"/>
          <p:nvPr/>
        </p:nvSpPr>
        <p:spPr>
          <a:xfrm>
            <a:off x="199554" y="2130280"/>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30084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Research, Investigate, Discovery</a:t>
            </a:r>
            <a:endParaRPr/>
          </a:p>
        </p:txBody>
      </p:sp>
      <p:sp>
        <p:nvSpPr>
          <p:cNvPr id="285" name="Google Shape;285;p32"/>
          <p:cNvSpPr txBox="1">
            <a:spLocks noGrp="1"/>
          </p:cNvSpPr>
          <p:nvPr>
            <p:ph type="body" idx="1"/>
          </p:nvPr>
        </p:nvSpPr>
        <p:spPr>
          <a:xfrm>
            <a:off x="680321" y="2336873"/>
            <a:ext cx="11188025"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The statement then suggests that in a hypothetical scenario, an attacker may have only minimal information about a company of interest, such as the name of one of the major persons behind it. </a:t>
            </a:r>
          </a:p>
          <a:p>
            <a:pPr>
              <a:buFont typeface="Wingdings" panose="05000000000000000000" pitchFamily="2" charset="2"/>
              <a:buChar char="Ø"/>
            </a:pPr>
            <a:r>
              <a:rPr lang="en-US" sz="2000" dirty="0"/>
              <a:t>This highlights that even with minimal information, an attacker can still begin the process of social engineering and use the information they have to gather more information and potentially launch an attack.</a:t>
            </a:r>
          </a:p>
        </p:txBody>
      </p:sp>
    </p:spTree>
    <p:extLst>
      <p:ext uri="{BB962C8B-B14F-4D97-AF65-F5344CB8AC3E}">
        <p14:creationId xmlns:p14="http://schemas.microsoft.com/office/powerpoint/2010/main" val="4209219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91" name="Google Shape;291;p3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Attackers will often have only the broadest knowledge of their target, necessitating the use of the Internet and other resources to develop a picture of an individual. Since the oracle, Google, knows all, we turn to it in the next series of scripts.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91" name="Google Shape;291;p33"/>
          <p:cNvSpPr txBox="1">
            <a:spLocks noGrp="1"/>
          </p:cNvSpPr>
          <p:nvPr>
            <p:ph type="body" idx="1"/>
          </p:nvPr>
        </p:nvSpPr>
        <p:spPr>
          <a:xfrm>
            <a:off x="0" y="3072164"/>
            <a:ext cx="11159745"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process of gathering information about a target, a common activity in the field of security and penetration testing. The statement suggests that attackers will often have only the broadest knowledge of their target, and therefore need to use the Internet and other resources to develop a more detailed picture of an individual.</a:t>
            </a:r>
          </a:p>
          <a:p>
            <a:pPr>
              <a:buFont typeface="Wingdings" panose="05000000000000000000" pitchFamily="2" charset="2"/>
              <a:buChar char="Ø"/>
            </a:pPr>
            <a:r>
              <a:rPr lang="en-US" sz="2000" dirty="0"/>
              <a:t>The statement then refers to the search engine "Google" as an "oracle" that knows all, suggesting that Google is a useful tool for gathering information about a target. The statement implies that the next series of scripts will involve using Google to gather information about the target. This is a technique that is commonly used to gather information about individuals, companies, or organizations, and is known as Google </a:t>
            </a:r>
            <a:r>
              <a:rPr lang="en-US" sz="2000" dirty="0" err="1"/>
              <a:t>dorking</a:t>
            </a:r>
            <a:r>
              <a:rPr lang="en-US" sz="2000" dirty="0"/>
              <a:t> or Google hacking.</a:t>
            </a:r>
          </a:p>
        </p:txBody>
      </p:sp>
      <p:sp>
        <p:nvSpPr>
          <p:cNvPr id="2" name="TextBox 1">
            <a:extLst>
              <a:ext uri="{FF2B5EF4-FFF2-40B4-BE49-F238E27FC236}">
                <a16:creationId xmlns:a16="http://schemas.microsoft.com/office/drawing/2014/main" id="{68FBDF2B-5D91-E1B4-A503-8E1805B94BE4}"/>
              </a:ext>
            </a:extLst>
          </p:cNvPr>
          <p:cNvSpPr txBox="1"/>
          <p:nvPr/>
        </p:nvSpPr>
        <p:spPr>
          <a:xfrm>
            <a:off x="0" y="2271682"/>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003371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91" name="Google Shape;291;p3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a:lnSpc>
                <a:spcPct val="100000"/>
              </a:lnSpc>
              <a:buFont typeface="Wingdings" panose="05000000000000000000" pitchFamily="2" charset="2"/>
              <a:buChar char="Ø"/>
            </a:pPr>
            <a:r>
              <a:rPr lang="en-US" sz="2000" dirty="0"/>
              <a:t>In summary, the statement is suggesting that attackers will often have only minimal information about their target and need to use the internet and other resources to gather more information. </a:t>
            </a:r>
          </a:p>
          <a:p>
            <a:pPr>
              <a:lnSpc>
                <a:spcPct val="100000"/>
              </a:lnSpc>
              <a:buFont typeface="Wingdings" panose="05000000000000000000" pitchFamily="2" charset="2"/>
              <a:buChar char="Ø"/>
            </a:pPr>
            <a:r>
              <a:rPr lang="en-US" sz="2000" dirty="0"/>
              <a:t>Google is a powerful tool that can be used to gather information about the target, and the next series of scripts will involve using Google to gather information about the target.</a:t>
            </a:r>
          </a:p>
        </p:txBody>
      </p:sp>
    </p:spTree>
    <p:extLst>
      <p:ext uri="{BB962C8B-B14F-4D97-AF65-F5344CB8AC3E}">
        <p14:creationId xmlns:p14="http://schemas.microsoft.com/office/powerpoint/2010/main" val="126985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Interacting with the Google API in python</a:t>
            </a:r>
            <a:endParaRPr/>
          </a:p>
        </p:txBody>
      </p:sp>
      <p:sp>
        <p:nvSpPr>
          <p:cNvPr id="297" name="Google Shape;297;p3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Imagine for a second that a friend asks you a question about an obscure topic they erroneously imagine you know something about. </a:t>
            </a:r>
            <a:endParaRPr sz="2000" dirty="0"/>
          </a:p>
          <a:p>
            <a:pPr marL="342900" lvl="0" algn="l" rtl="0">
              <a:lnSpc>
                <a:spcPct val="90000"/>
              </a:lnSpc>
              <a:spcBef>
                <a:spcPts val="1000"/>
              </a:spcBef>
              <a:spcAft>
                <a:spcPts val="0"/>
              </a:spcAft>
              <a:buClr>
                <a:schemeClr val="lt1"/>
              </a:buClr>
              <a:buSzPts val="2400"/>
              <a:buFont typeface="Wingdings" panose="05000000000000000000" pitchFamily="2" charset="2"/>
              <a:buChar char="Ø"/>
            </a:pPr>
            <a:r>
              <a:rPr lang="en-US" sz="2000" dirty="0"/>
              <a:t>How do you respond? Google it. And so the most visited website is so popular it has become a verb. </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Using the Mechanize Library to browse the internet</a:t>
            </a:r>
            <a:endParaRPr/>
          </a:p>
        </p:txBody>
      </p:sp>
      <p:sp>
        <p:nvSpPr>
          <p:cNvPr id="207" name="Google Shape;207;p1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dirty="0"/>
              <a:t>Typical computer users rely on a web browser to view websites and navigate the Internet. Each site is different, and can contain pictures, music, and video in a wide variety of combinations. </a:t>
            </a:r>
            <a:endParaRPr dirty="0"/>
          </a:p>
          <a:p>
            <a:pPr marL="228600" lvl="0" indent="-228600" algn="l" rtl="0">
              <a:lnSpc>
                <a:spcPct val="90000"/>
              </a:lnSpc>
              <a:spcBef>
                <a:spcPts val="1000"/>
              </a:spcBef>
              <a:spcAft>
                <a:spcPts val="0"/>
              </a:spcAft>
              <a:buClr>
                <a:schemeClr val="lt1"/>
              </a:buClr>
              <a:buSzPts val="2400"/>
              <a:buChar char="•"/>
            </a:pPr>
            <a:r>
              <a:rPr lang="en-US" dirty="0"/>
              <a:t>However, a browser actually reads a type of text document, interprets it, and then displays it to a user, similar to the interaction between text of a Python program's source file and the Python interpreter. </a:t>
            </a:r>
            <a:endParaRPr dirty="0"/>
          </a:p>
          <a:p>
            <a:pPr marL="228600" lvl="0" indent="-228600" algn="l" rtl="0">
              <a:lnSpc>
                <a:spcPct val="90000"/>
              </a:lnSpc>
              <a:spcBef>
                <a:spcPts val="1000"/>
              </a:spcBef>
              <a:spcAft>
                <a:spcPts val="0"/>
              </a:spcAft>
              <a:buClr>
                <a:schemeClr val="lt1"/>
              </a:buClr>
              <a:buSzPts val="2400"/>
              <a:buChar char="•"/>
            </a:pPr>
            <a:r>
              <a:rPr lang="en-US" dirty="0"/>
              <a:t>Users can either view a website by using a browser or by viewing the source code through a number of different methods; the Linux program </a:t>
            </a:r>
            <a:r>
              <a:rPr lang="en-US" dirty="0" err="1"/>
              <a:t>wget</a:t>
            </a:r>
            <a:r>
              <a:rPr lang="en-US" dirty="0"/>
              <a:t> is a popular method. </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Interacting with the Google API in python</a:t>
            </a:r>
            <a:endParaRPr/>
          </a:p>
        </p:txBody>
      </p:sp>
      <p:sp>
        <p:nvSpPr>
          <p:cNvPr id="297" name="Google Shape;297;p34"/>
          <p:cNvSpPr txBox="1">
            <a:spLocks noGrp="1"/>
          </p:cNvSpPr>
          <p:nvPr>
            <p:ph type="body" idx="1"/>
          </p:nvPr>
        </p:nvSpPr>
        <p:spPr>
          <a:xfrm>
            <a:off x="303249" y="2681781"/>
            <a:ext cx="11631085"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making an analogy between the common use of the search engine "Google" and a scenario in which a friend asks for information on an obscure topic. The statement suggests that when someone is asked a question about an obscure topic that they do not know the answer to, they will often respond by saying "Google it," meaning that they will use the search engine to find the information.</a:t>
            </a:r>
          </a:p>
          <a:p>
            <a:pPr>
              <a:buFont typeface="Wingdings" panose="05000000000000000000" pitchFamily="2" charset="2"/>
              <a:buChar char="Ø"/>
            </a:pPr>
            <a:r>
              <a:rPr lang="en-US" sz="2000" dirty="0"/>
              <a:t>The statement also highlights the popularity of Google by saying that it has become so popular that it has become a verb. This means that the term "Google" is used as a verb to refer to the action of searching for information on the internet. This is a common usage of the term Google, and it is often used as a synonym for searching for information on the internet.</a:t>
            </a:r>
          </a:p>
        </p:txBody>
      </p:sp>
      <p:sp>
        <p:nvSpPr>
          <p:cNvPr id="2" name="TextBox 1">
            <a:extLst>
              <a:ext uri="{FF2B5EF4-FFF2-40B4-BE49-F238E27FC236}">
                <a16:creationId xmlns:a16="http://schemas.microsoft.com/office/drawing/2014/main" id="{74044B53-16D5-B4A2-5DF3-A2F4289BB201}"/>
              </a:ext>
            </a:extLst>
          </p:cNvPr>
          <p:cNvSpPr txBox="1"/>
          <p:nvPr/>
        </p:nvSpPr>
        <p:spPr>
          <a:xfrm>
            <a:off x="190127" y="2158561"/>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439300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Interacting with the Google API in python</a:t>
            </a:r>
            <a:endParaRPr/>
          </a:p>
        </p:txBody>
      </p:sp>
      <p:sp>
        <p:nvSpPr>
          <p:cNvPr id="297" name="Google Shape;297;p3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the statement is making an analogy that when someone is asked a question about an obscure topic that they do not know the answer to, they will often respond by saying "Google it" and that Google has become so popular that it has become a verb, meaning that it is commonly used as a synonym for searching for information on the internet.</a:t>
            </a:r>
          </a:p>
        </p:txBody>
      </p:sp>
    </p:spTree>
    <p:extLst>
      <p:ext uri="{BB962C8B-B14F-4D97-AF65-F5344CB8AC3E}">
        <p14:creationId xmlns:p14="http://schemas.microsoft.com/office/powerpoint/2010/main" val="2258669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03" name="Google Shape;303;p3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So how do we find out more information about a target company? Well, the answer, again, is Google. </a:t>
            </a:r>
            <a:endParaRPr dirty="0"/>
          </a:p>
          <a:p>
            <a:pPr marL="228600" lvl="0" indent="-228600" algn="l" rtl="0">
              <a:lnSpc>
                <a:spcPct val="90000"/>
              </a:lnSpc>
              <a:spcBef>
                <a:spcPts val="1000"/>
              </a:spcBef>
              <a:spcAft>
                <a:spcPts val="0"/>
              </a:spcAft>
              <a:buClr>
                <a:schemeClr val="lt1"/>
              </a:buClr>
              <a:buSzPts val="2400"/>
              <a:buChar char="•"/>
            </a:pPr>
            <a:r>
              <a:rPr lang="en-US" dirty="0"/>
              <a:t>Google provides an application programmer interface (API) that allows programmers to make queries and get results without having to try and hack the "normal" Google interface. There are currently two</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03" name="Google Shape;303;p35"/>
          <p:cNvSpPr txBox="1">
            <a:spLocks noGrp="1"/>
          </p:cNvSpPr>
          <p:nvPr>
            <p:ph type="body" idx="1"/>
          </p:nvPr>
        </p:nvSpPr>
        <p:spPr>
          <a:xfrm>
            <a:off x="0" y="3224177"/>
            <a:ext cx="11962614"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use of the Google search engine to gather information about a target company. The statement suggests that the answer to finding more information about a target company is to use Google.</a:t>
            </a:r>
          </a:p>
          <a:p>
            <a:pPr>
              <a:buFont typeface="Wingdings" panose="05000000000000000000" pitchFamily="2" charset="2"/>
              <a:buChar char="Ø"/>
            </a:pPr>
            <a:r>
              <a:rPr lang="en-US" sz="2000" dirty="0"/>
              <a:t>The statement also mentions that Google provides an application programmer interface (API) that allows programmers to make queries and get results without having to try and hack the "normal" Google interface. An API, or application programming interface, is a set of guidelines and tools that allow developers to interact with a specific software or service. Google's API allows developers to programmatically access Google's search functionality, and retrieve search results in a structured format.</a:t>
            </a:r>
          </a:p>
        </p:txBody>
      </p:sp>
      <p:sp>
        <p:nvSpPr>
          <p:cNvPr id="2" name="TextBox 1">
            <a:extLst>
              <a:ext uri="{FF2B5EF4-FFF2-40B4-BE49-F238E27FC236}">
                <a16:creationId xmlns:a16="http://schemas.microsoft.com/office/drawing/2014/main" id="{E0E9ED43-CE69-96B4-7103-704ED95A472E}"/>
              </a:ext>
            </a:extLst>
          </p:cNvPr>
          <p:cNvSpPr txBox="1"/>
          <p:nvPr/>
        </p:nvSpPr>
        <p:spPr>
          <a:xfrm>
            <a:off x="190127" y="2158561"/>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4116427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03" name="Google Shape;303;p35"/>
          <p:cNvSpPr txBox="1">
            <a:spLocks noGrp="1"/>
          </p:cNvSpPr>
          <p:nvPr>
            <p:ph type="body" idx="1"/>
          </p:nvPr>
        </p:nvSpPr>
        <p:spPr>
          <a:xfrm>
            <a:off x="680321" y="2336873"/>
            <a:ext cx="11272867"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The statement also mentions that there are currently two versions of the Google API. The first version, known as the Google Search API, allows developers to retrieve web search results, and the second version, known as the Google Custom Search API, allows developers to create custom search engines and retrieve results from specific websites or sets of websites.</a:t>
            </a:r>
          </a:p>
          <a:p>
            <a:pPr>
              <a:buFont typeface="Wingdings" panose="05000000000000000000" pitchFamily="2" charset="2"/>
              <a:buChar char="Ø"/>
            </a:pPr>
            <a:r>
              <a:rPr lang="en-US" sz="2000" dirty="0"/>
              <a:t>In summary, the statement is suggesting that Google is a powerful tool that can be used to gather information about a target company, and that Google provides an API that allows developers to make queries and get results without having to try and hack the "normal" Google interface. There are currently two versions of the Google API that can be used for this purpose.</a:t>
            </a:r>
          </a:p>
        </p:txBody>
      </p:sp>
    </p:spTree>
    <p:extLst>
      <p:ext uri="{BB962C8B-B14F-4D97-AF65-F5344CB8AC3E}">
        <p14:creationId xmlns:p14="http://schemas.microsoft.com/office/powerpoint/2010/main" val="2402496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Tweets with Python</a:t>
            </a:r>
            <a:endParaRPr/>
          </a:p>
        </p:txBody>
      </p:sp>
      <p:sp>
        <p:nvSpPr>
          <p:cNvPr id="309" name="Google Shape;309;p3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At this point, our script has gathered several things about the target of our reconnaissance automatically.</a:t>
            </a:r>
            <a:endParaRPr dirty="0"/>
          </a:p>
          <a:p>
            <a:pPr marL="228600" lvl="0" indent="-228600" algn="l" rtl="0">
              <a:lnSpc>
                <a:spcPct val="90000"/>
              </a:lnSpc>
              <a:spcBef>
                <a:spcPts val="1000"/>
              </a:spcBef>
              <a:spcAft>
                <a:spcPts val="0"/>
              </a:spcAft>
              <a:buClr>
                <a:schemeClr val="lt1"/>
              </a:buClr>
              <a:buSzPts val="2400"/>
              <a:buChar char="•"/>
            </a:pPr>
            <a:r>
              <a:rPr lang="en-US" dirty="0"/>
              <a:t>In our next series of steps, we will move away from the domain and organization, and begin looking at individual people and the information available about them on the Internet Like Google, Twitter provides an API to developers. </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Tweets with Python</a:t>
            </a:r>
            <a:endParaRPr/>
          </a:p>
        </p:txBody>
      </p:sp>
      <p:sp>
        <p:nvSpPr>
          <p:cNvPr id="309" name="Google Shape;309;p36"/>
          <p:cNvSpPr txBox="1">
            <a:spLocks noGrp="1"/>
          </p:cNvSpPr>
          <p:nvPr>
            <p:ph type="body" idx="1"/>
          </p:nvPr>
        </p:nvSpPr>
        <p:spPr>
          <a:xfrm>
            <a:off x="161847" y="2977895"/>
            <a:ext cx="961386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process of gathering information about a target, a common activity in the field of security and penetration testing. The statement suggests that at this point, the script has automatically gathered several things about the target of the reconnaissance, likely through web scraping and using the Google API.</a:t>
            </a:r>
          </a:p>
          <a:p>
            <a:pPr>
              <a:buFont typeface="Wingdings" panose="05000000000000000000" pitchFamily="2" charset="2"/>
              <a:buChar char="Ø"/>
            </a:pPr>
            <a:r>
              <a:rPr lang="en-US" sz="2000" dirty="0"/>
              <a:t>The statement then suggests that the next series of steps will move away from gathering information about the target's domain and organization and begin looking at individual people associated with the target. The statement suggests that there is a lot of information available about people on the internet, and suggests that like Google, Twitter also provides an API to developers.</a:t>
            </a:r>
          </a:p>
        </p:txBody>
      </p:sp>
      <p:sp>
        <p:nvSpPr>
          <p:cNvPr id="2" name="TextBox 1">
            <a:extLst>
              <a:ext uri="{FF2B5EF4-FFF2-40B4-BE49-F238E27FC236}">
                <a16:creationId xmlns:a16="http://schemas.microsoft.com/office/drawing/2014/main" id="{6477F41A-FDDB-E058-D6DC-65D896109D1C}"/>
              </a:ext>
            </a:extLst>
          </p:cNvPr>
          <p:cNvSpPr txBox="1"/>
          <p:nvPr/>
        </p:nvSpPr>
        <p:spPr>
          <a:xfrm>
            <a:off x="190127" y="2158561"/>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419809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Tweets with Python</a:t>
            </a:r>
            <a:endParaRPr/>
          </a:p>
        </p:txBody>
      </p:sp>
      <p:sp>
        <p:nvSpPr>
          <p:cNvPr id="309" name="Google Shape;309;p3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Twitter's API allows developers to interact with Twitter's platform and retrieve tweets, user profiles, and other information. This information can be used to gather information about individual people associated with the target, such as their interests, location, and connections.</a:t>
            </a:r>
          </a:p>
          <a:p>
            <a:pPr>
              <a:buFont typeface="Wingdings" panose="05000000000000000000" pitchFamily="2" charset="2"/>
              <a:buChar char="Ø"/>
            </a:pPr>
            <a:r>
              <a:rPr lang="en-US" sz="2000" dirty="0"/>
              <a:t>In summary, the statement is suggesting that the script has gathered information about the target's domain and organization, and the next step is to gather information about individual people associated with the target. Twitter's API can be used to gather information about individual people, such as their interests, location, and connections.</a:t>
            </a:r>
          </a:p>
        </p:txBody>
      </p:sp>
    </p:spTree>
    <p:extLst>
      <p:ext uri="{BB962C8B-B14F-4D97-AF65-F5344CB8AC3E}">
        <p14:creationId xmlns:p14="http://schemas.microsoft.com/office/powerpoint/2010/main" val="3885645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15" name="Google Shape;315;p3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The documentation, located at https://dev.twitter.com/docs, is very thorough and provides access to plenty of features that will not be used in this program (Twitter, 2012). </a:t>
            </a:r>
            <a:endParaRPr dirty="0"/>
          </a:p>
          <a:p>
            <a:pPr marL="228600" lvl="0" indent="-228600" algn="l" rtl="0">
              <a:lnSpc>
                <a:spcPct val="90000"/>
              </a:lnSpc>
              <a:spcBef>
                <a:spcPts val="1000"/>
              </a:spcBef>
              <a:spcAft>
                <a:spcPts val="0"/>
              </a:spcAft>
              <a:buClr>
                <a:schemeClr val="lt1"/>
              </a:buClr>
              <a:buSzPts val="2400"/>
              <a:buChar char="•"/>
            </a:pPr>
            <a:r>
              <a:rPr lang="en-US" dirty="0"/>
              <a:t>Let's now examine how to scrape data from Twitter. Specifically, we'll pull the tweets and retweets of the US patriot hacker known as th3j35t3r. </a:t>
            </a:r>
            <a:endParaRPr dirty="0"/>
          </a:p>
          <a:p>
            <a:pPr marL="228600" lvl="0" indent="-228600" algn="l" rtl="0">
              <a:lnSpc>
                <a:spcPct val="90000"/>
              </a:lnSpc>
              <a:spcBef>
                <a:spcPts val="1000"/>
              </a:spcBef>
              <a:spcAft>
                <a:spcPts val="0"/>
              </a:spcAft>
              <a:buClr>
                <a:schemeClr val="lt1"/>
              </a:buClr>
              <a:buSzPts val="2400"/>
              <a:buChar char="•"/>
            </a:pPr>
            <a:r>
              <a:rPr lang="en-US" dirty="0"/>
              <a:t>As he uses the name "Boondock Saint" as his profile name on Twitter, we'll use that to build our </a:t>
            </a:r>
            <a:r>
              <a:rPr lang="en-US" dirty="0" err="1"/>
              <a:t>reconPerson</a:t>
            </a:r>
            <a:r>
              <a:rPr lang="en-US" dirty="0"/>
              <a:t>() class and enter "th3j35t3r" as the Twitter handle to search.</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15" name="Google Shape;315;p37"/>
          <p:cNvSpPr txBox="1">
            <a:spLocks noGrp="1"/>
          </p:cNvSpPr>
          <p:nvPr>
            <p:ph type="body" idx="1"/>
          </p:nvPr>
        </p:nvSpPr>
        <p:spPr>
          <a:xfrm>
            <a:off x="152420" y="3109871"/>
            <a:ext cx="11697073"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process of gathering information from Twitter, which is a social media platform that allows users to post short messages called tweets. </a:t>
            </a:r>
          </a:p>
          <a:p>
            <a:pPr>
              <a:buFont typeface="Wingdings" panose="05000000000000000000" pitchFamily="2" charset="2"/>
              <a:buChar char="Ø"/>
            </a:pPr>
            <a:r>
              <a:rPr lang="en-US" sz="2000" dirty="0"/>
              <a:t>The statement suggests that Twitter provides an API, or application programming interface, that allows developers to interact with the platform and retrieve tweets, user profiles, and other information. </a:t>
            </a:r>
          </a:p>
          <a:p>
            <a:pPr>
              <a:buFont typeface="Wingdings" panose="05000000000000000000" pitchFamily="2" charset="2"/>
              <a:buChar char="Ø"/>
            </a:pPr>
            <a:r>
              <a:rPr lang="en-US" sz="2000" dirty="0"/>
              <a:t>The statement also mentions that the documentation for the Twitter API is very thorough and provides access to plenty of features that will not be used in this program. The documentation can be found at </a:t>
            </a:r>
            <a:r>
              <a:rPr lang="en-US" sz="2000" dirty="0">
                <a:hlinkClick r:id="rId3"/>
              </a:rPr>
              <a:t>https://dev.twitter.com/docs</a:t>
            </a:r>
            <a:endParaRPr lang="en-US" sz="2000" dirty="0"/>
          </a:p>
        </p:txBody>
      </p:sp>
      <p:sp>
        <p:nvSpPr>
          <p:cNvPr id="2" name="TextBox 1">
            <a:extLst>
              <a:ext uri="{FF2B5EF4-FFF2-40B4-BE49-F238E27FC236}">
                <a16:creationId xmlns:a16="http://schemas.microsoft.com/office/drawing/2014/main" id="{6D070D75-7359-BBF3-2846-F3A8B1B9F2E3}"/>
              </a:ext>
            </a:extLst>
          </p:cNvPr>
          <p:cNvSpPr txBox="1"/>
          <p:nvPr/>
        </p:nvSpPr>
        <p:spPr>
          <a:xfrm>
            <a:off x="190127" y="2158561"/>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86596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Using the Mechanize Library to browse the internet</a:t>
            </a:r>
            <a:endParaRPr/>
          </a:p>
        </p:txBody>
      </p:sp>
      <p:sp>
        <p:nvSpPr>
          <p:cNvPr id="207" name="Google Shape;207;p19"/>
          <p:cNvSpPr txBox="1">
            <a:spLocks noGrp="1"/>
          </p:cNvSpPr>
          <p:nvPr>
            <p:ph type="body" idx="1"/>
          </p:nvPr>
        </p:nvSpPr>
        <p:spPr>
          <a:xfrm>
            <a:off x="180700" y="2902481"/>
            <a:ext cx="11329427" cy="3599316"/>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explaining how typical computer users interact with websites and how web browsers work.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It mentions that most people use web browsers to navigate the internet and view websites.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Each website is different and can contain various types of media like pictures, music, and videos.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However, a web browser actually reads a type of text document called HTML (Hypertext Markup Language), interprets it, and then displays it to the user, similar to the way a Python interpreter reads and interprets a Python program's source code.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statement also mentions that users can view a website by either using a browser or by viewing the source code through a number of different methods.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One popular method is using the Linux command line program '</a:t>
            </a:r>
            <a:r>
              <a:rPr lang="en-US" sz="2000" dirty="0" err="1"/>
              <a:t>wget</a:t>
            </a:r>
            <a:r>
              <a:rPr lang="en-US" sz="2000" dirty="0"/>
              <a:t>' which allows a user to download the source code of a website to view it locally.</a:t>
            </a:r>
            <a:endParaRPr sz="2000" dirty="0"/>
          </a:p>
        </p:txBody>
      </p:sp>
      <p:sp>
        <p:nvSpPr>
          <p:cNvPr id="2" name="TextBox 1">
            <a:extLst>
              <a:ext uri="{FF2B5EF4-FFF2-40B4-BE49-F238E27FC236}">
                <a16:creationId xmlns:a16="http://schemas.microsoft.com/office/drawing/2014/main" id="{683B59EC-082B-0A4F-5100-32D131777996}"/>
              </a:ext>
            </a:extLst>
          </p:cNvPr>
          <p:cNvSpPr txBox="1"/>
          <p:nvPr/>
        </p:nvSpPr>
        <p:spPr>
          <a:xfrm>
            <a:off x="180700" y="2106713"/>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433609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15" name="Google Shape;315;p37"/>
          <p:cNvSpPr txBox="1">
            <a:spLocks noGrp="1"/>
          </p:cNvSpPr>
          <p:nvPr>
            <p:ph type="body" idx="1"/>
          </p:nvPr>
        </p:nvSpPr>
        <p:spPr>
          <a:xfrm>
            <a:off x="680321" y="2336873"/>
            <a:ext cx="11008916"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The statement then suggests that the next step is to examine how to scrape data from Twitter, specifically by pulling the tweets and retweets of a specific user, known as th3j35t3r, who is a known US patriot hacker. </a:t>
            </a:r>
          </a:p>
          <a:p>
            <a:pPr>
              <a:buFont typeface="Wingdings" panose="05000000000000000000" pitchFamily="2" charset="2"/>
              <a:buChar char="Ø"/>
            </a:pPr>
            <a:r>
              <a:rPr lang="en-US" sz="2000" dirty="0"/>
              <a:t>The statement also mentions that the user uses the name "Boondock Saint" as his profile name on Twitter, and suggests using that name to build the </a:t>
            </a:r>
            <a:r>
              <a:rPr lang="en-US" sz="2000" dirty="0" err="1"/>
              <a:t>reconPerson</a:t>
            </a:r>
            <a:r>
              <a:rPr lang="en-US" sz="2000" dirty="0"/>
              <a:t>() class and enter "th3j35t3r" as the Twitter handle to search.</a:t>
            </a:r>
          </a:p>
          <a:p>
            <a:pPr>
              <a:buFont typeface="Wingdings" panose="05000000000000000000" pitchFamily="2" charset="2"/>
              <a:buChar char="Ø"/>
            </a:pPr>
            <a:r>
              <a:rPr lang="en-US" sz="2000" dirty="0"/>
              <a:t> In this way, the script can use the Twitter API to gather information about the user, such as their tweets, retweets, followers, and other information that might be useful for reconnaissance.</a:t>
            </a:r>
          </a:p>
        </p:txBody>
      </p:sp>
    </p:spTree>
    <p:extLst>
      <p:ext uri="{BB962C8B-B14F-4D97-AF65-F5344CB8AC3E}">
        <p14:creationId xmlns:p14="http://schemas.microsoft.com/office/powerpoint/2010/main" val="3425703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Pulling Location Data Out of Tweets</a:t>
            </a:r>
            <a:endParaRPr/>
          </a:p>
        </p:txBody>
      </p:sp>
      <p:sp>
        <p:nvSpPr>
          <p:cNvPr id="321" name="Google Shape;321;p3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Many Twitter users follow an unwritten formula when composing tweets to share with the world. </a:t>
            </a:r>
            <a:endParaRPr dirty="0"/>
          </a:p>
          <a:p>
            <a:pPr marL="228600" lvl="0" indent="-228600" algn="l" rtl="0">
              <a:lnSpc>
                <a:spcPct val="90000"/>
              </a:lnSpc>
              <a:spcBef>
                <a:spcPts val="1000"/>
              </a:spcBef>
              <a:spcAft>
                <a:spcPts val="0"/>
              </a:spcAft>
              <a:buClr>
                <a:schemeClr val="lt1"/>
              </a:buClr>
              <a:buSzPts val="2400"/>
              <a:buChar char="•"/>
            </a:pPr>
            <a:r>
              <a:rPr lang="en-US" dirty="0"/>
              <a:t>Generally, the formula is: [other Twitter user the tweet is directed at]+[text of tweet, often with shortened URL]+[hash tag(s)]. </a:t>
            </a:r>
            <a:endParaRPr dirty="0"/>
          </a:p>
          <a:p>
            <a:pPr marL="228600" lvl="0" indent="-228600" algn="l" rtl="0">
              <a:lnSpc>
                <a:spcPct val="90000"/>
              </a:lnSpc>
              <a:spcBef>
                <a:spcPts val="1000"/>
              </a:spcBef>
              <a:spcAft>
                <a:spcPts val="0"/>
              </a:spcAft>
              <a:buClr>
                <a:schemeClr val="lt1"/>
              </a:buClr>
              <a:buSzPts val="2400"/>
              <a:buChar char="•"/>
            </a:pPr>
            <a:r>
              <a:rPr lang="en-US" dirty="0"/>
              <a:t>Other information might also be included, but not in the body of the tweet, such as an image or (hopefully) a location. </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Pulling Location Data Out of Tweets</a:t>
            </a:r>
            <a:endParaRPr/>
          </a:p>
        </p:txBody>
      </p:sp>
      <p:sp>
        <p:nvSpPr>
          <p:cNvPr id="321" name="Google Shape;321;p38"/>
          <p:cNvSpPr txBox="1">
            <a:spLocks noGrp="1"/>
          </p:cNvSpPr>
          <p:nvPr>
            <p:ph type="body" idx="1"/>
          </p:nvPr>
        </p:nvSpPr>
        <p:spPr>
          <a:xfrm>
            <a:off x="0" y="3100444"/>
            <a:ext cx="11602805" cy="3599316"/>
          </a:xfrm>
          <a:prstGeom prst="rect">
            <a:avLst/>
          </a:prstGeom>
          <a:noFill/>
          <a:ln>
            <a:noFill/>
          </a:ln>
        </p:spPr>
        <p:txBody>
          <a:bodyPr spcFirstLastPara="1" wrap="square" lIns="91425" tIns="45700" rIns="91425" bIns="45700" anchor="t" anchorCtr="0">
            <a:normAutofit fontScale="92500" lnSpcReduction="20000"/>
          </a:bodyPr>
          <a:lstStyle/>
          <a:p>
            <a:pPr>
              <a:buFont typeface="Wingdings" panose="05000000000000000000" pitchFamily="2" charset="2"/>
              <a:buChar char="Ø"/>
            </a:pPr>
            <a:r>
              <a:rPr lang="en-US" dirty="0"/>
              <a:t>This statement is discussing the conventions and practices that many Twitter users follow when composing tweets, which are short messages that can be posted on the social media platform. The statement suggests that there is an unwritten formula that many Twitter users follow when composing tweets, which generally includes three elements: the Twitter handle of another user the tweet is directed at, the text of the tweet, and one or more hashtags.</a:t>
            </a:r>
          </a:p>
          <a:p>
            <a:pPr>
              <a:buFont typeface="Wingdings" panose="05000000000000000000" pitchFamily="2" charset="2"/>
              <a:buChar char="Ø"/>
            </a:pPr>
            <a:r>
              <a:rPr lang="en-US" dirty="0"/>
              <a:t>The statement suggests that the first element of the formula is the Twitter handle of another user the tweet is directed at, this is also known as "mentioning" other users in a tweet, this way other users that follow the tweet will also be able to see the tweet.</a:t>
            </a:r>
          </a:p>
          <a:p>
            <a:pPr>
              <a:buFont typeface="Wingdings" panose="05000000000000000000" pitchFamily="2" charset="2"/>
              <a:buChar char="Ø"/>
            </a:pPr>
            <a:r>
              <a:rPr lang="en-US" dirty="0"/>
              <a:t>The second element of the formula is the text of the tweet, which often includes shortened URLs, which are links to other websites or resources. These links are often shortened to save space and make the tweet less cluttered.</a:t>
            </a:r>
          </a:p>
        </p:txBody>
      </p:sp>
      <p:sp>
        <p:nvSpPr>
          <p:cNvPr id="2" name="TextBox 1">
            <a:extLst>
              <a:ext uri="{FF2B5EF4-FFF2-40B4-BE49-F238E27FC236}">
                <a16:creationId xmlns:a16="http://schemas.microsoft.com/office/drawing/2014/main" id="{EE883E8B-7397-97B0-A640-0B374655B170}"/>
              </a:ext>
            </a:extLst>
          </p:cNvPr>
          <p:cNvSpPr txBox="1"/>
          <p:nvPr/>
        </p:nvSpPr>
        <p:spPr>
          <a:xfrm>
            <a:off x="190127" y="2158561"/>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562189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Pulling Location Data Out of Tweets</a:t>
            </a:r>
            <a:endParaRPr/>
          </a:p>
        </p:txBody>
      </p:sp>
      <p:sp>
        <p:nvSpPr>
          <p:cNvPr id="321" name="Google Shape;321;p38"/>
          <p:cNvSpPr txBox="1">
            <a:spLocks noGrp="1"/>
          </p:cNvSpPr>
          <p:nvPr>
            <p:ph type="body" idx="1"/>
          </p:nvPr>
        </p:nvSpPr>
        <p:spPr>
          <a:xfrm>
            <a:off x="680321" y="2336873"/>
            <a:ext cx="11225733" cy="3599316"/>
          </a:xfrm>
          <a:prstGeom prst="rect">
            <a:avLst/>
          </a:prstGeom>
          <a:noFill/>
          <a:ln>
            <a:noFill/>
          </a:ln>
        </p:spPr>
        <p:txBody>
          <a:bodyPr spcFirstLastPara="1" wrap="square" lIns="91425" tIns="45700" rIns="91425" bIns="45700" anchor="t" anchorCtr="0">
            <a:normAutofit fontScale="92500" lnSpcReduction="20000"/>
          </a:bodyPr>
          <a:lstStyle/>
          <a:p>
            <a:pPr>
              <a:buFont typeface="Wingdings" panose="05000000000000000000" pitchFamily="2" charset="2"/>
              <a:buChar char="Ø"/>
            </a:pPr>
            <a:r>
              <a:rPr lang="en-US" dirty="0"/>
              <a:t>The third element of the formula is one or more hashtags, which are words or phrases preceded by the "#" symbol. Hashtags are used to categorize tweets and make them more easily searchable.</a:t>
            </a:r>
          </a:p>
          <a:p>
            <a:pPr>
              <a:buFont typeface="Wingdings" panose="05000000000000000000" pitchFamily="2" charset="2"/>
              <a:buChar char="Ø"/>
            </a:pPr>
            <a:r>
              <a:rPr lang="en-US" dirty="0"/>
              <a:t>The statement also mentions that other information might also be included, but not in the body of the tweet, such as an image or location. This information can be added as a media attachment or via geotagging, which is a feature that allows users to add location data to their tweets.</a:t>
            </a:r>
          </a:p>
          <a:p>
            <a:pPr>
              <a:buFont typeface="Wingdings" panose="05000000000000000000" pitchFamily="2" charset="2"/>
              <a:buChar char="Ø"/>
            </a:pPr>
            <a:r>
              <a:rPr lang="en-US" dirty="0"/>
              <a:t>In summary, the statement is suggesting that many Twitter users follow an unwritten formula when composing tweets, which generally includes three elements: the Twitter handle of another user the tweet is directed at, the text of the tweet, and one or more hashtags. Other information such as an image or location might also be included but not in the body of the tweet.</a:t>
            </a:r>
          </a:p>
        </p:txBody>
      </p:sp>
    </p:spTree>
    <p:extLst>
      <p:ext uri="{BB962C8B-B14F-4D97-AF65-F5344CB8AC3E}">
        <p14:creationId xmlns:p14="http://schemas.microsoft.com/office/powerpoint/2010/main" val="2225049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27" name="Google Shape;327;p3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ct val="100000"/>
              <a:buChar char="•"/>
            </a:pPr>
            <a:r>
              <a:rPr lang="en-US" dirty="0"/>
              <a:t>However, take a step back and view this formula through the eyes of an attacker. To malicious individuals, this formula becomes: [person that user is interested in, increasing chance they will trust communications from that person]+[links or subject that person is interested in, they will be interested in other information on this topic]+[trends or topics that person would want to learn more about]. </a:t>
            </a:r>
            <a:endParaRPr dirty="0"/>
          </a:p>
          <a:p>
            <a:pPr marL="228600" lvl="0" indent="-228600" algn="l" rtl="0">
              <a:lnSpc>
                <a:spcPct val="90000"/>
              </a:lnSpc>
              <a:spcBef>
                <a:spcPts val="1000"/>
              </a:spcBef>
              <a:spcAft>
                <a:spcPts val="0"/>
              </a:spcAft>
              <a:buClr>
                <a:schemeClr val="lt1"/>
              </a:buClr>
              <a:buSzPct val="100000"/>
              <a:buChar char="•"/>
            </a:pPr>
            <a:r>
              <a:rPr lang="en-US" dirty="0"/>
              <a:t>The pictures or geotagging are no longer helpful or funny tidbits for friends: they become extra details to include in a profile, such as where a person often goes for breakfast. While this might be a paranoid view of the world, we will now automatically glean this information from every tweet retrieved.</a:t>
            </a:r>
            <a:endParaRPr dirty="0"/>
          </a:p>
          <a:p>
            <a:pPr marL="228600" lvl="0" indent="-87629" algn="l" rtl="0">
              <a:lnSpc>
                <a:spcPct val="90000"/>
              </a:lnSpc>
              <a:spcBef>
                <a:spcPts val="1000"/>
              </a:spcBef>
              <a:spcAft>
                <a:spcPts val="0"/>
              </a:spcAft>
              <a:buClr>
                <a:schemeClr val="lt1"/>
              </a:buClr>
              <a:buSzPct val="100000"/>
              <a:buNone/>
            </a:pP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27" name="Google Shape;327;p39"/>
          <p:cNvSpPr txBox="1">
            <a:spLocks noGrp="1"/>
          </p:cNvSpPr>
          <p:nvPr>
            <p:ph type="body" idx="1"/>
          </p:nvPr>
        </p:nvSpPr>
        <p:spPr>
          <a:xfrm>
            <a:off x="84841" y="2819270"/>
            <a:ext cx="11320001" cy="3599316"/>
          </a:xfrm>
          <a:prstGeom prst="rect">
            <a:avLst/>
          </a:prstGeom>
          <a:noFill/>
          <a:ln>
            <a:noFill/>
          </a:ln>
        </p:spPr>
        <p:txBody>
          <a:bodyPr spcFirstLastPara="1" wrap="square" lIns="91425" tIns="45700" rIns="91425" bIns="45700" anchor="t" anchorCtr="0">
            <a:normAutofit fontScale="85000" lnSpcReduction="10000"/>
          </a:bodyPr>
          <a:lstStyle/>
          <a:p>
            <a:pPr>
              <a:buFont typeface="Wingdings" panose="05000000000000000000" pitchFamily="2" charset="2"/>
              <a:buChar char="Ø"/>
            </a:pPr>
            <a:r>
              <a:rPr lang="en-US" dirty="0"/>
              <a:t>This statement is discussing how an attacker might view the conventions and practices that many Twitter users follow when composing tweets. The statement suggests that when viewed through the eyes of an attacker, the formula that many Twitter users follow becomes a tool for gathering information that can be used to launch an attack.</a:t>
            </a:r>
          </a:p>
          <a:p>
            <a:pPr>
              <a:buFont typeface="Wingdings" panose="05000000000000000000" pitchFamily="2" charset="2"/>
              <a:buChar char="Ø"/>
            </a:pPr>
            <a:r>
              <a:rPr lang="en-US" dirty="0"/>
              <a:t>The statement suggests that the first element of the formula, the Twitter handle of another user the tweet is directed at, can be used by an attacker to identify people that the user is interested in, which increases the chance that they will trust communications from that person.</a:t>
            </a:r>
          </a:p>
          <a:p>
            <a:pPr>
              <a:buFont typeface="Wingdings" panose="05000000000000000000" pitchFamily="2" charset="2"/>
              <a:buChar char="Ø"/>
            </a:pPr>
            <a:r>
              <a:rPr lang="en-US" dirty="0"/>
              <a:t>The second element of the formula, the text of the tweet, which often includes shortened URLs, can be used by an attacker to identify links or subjects that the person is interested in. An attacker can use this information to send the person information on similar topics, increasing the chances that they will be interested in other information that is sent to them.</a:t>
            </a:r>
          </a:p>
        </p:txBody>
      </p:sp>
      <p:sp>
        <p:nvSpPr>
          <p:cNvPr id="2" name="TextBox 1">
            <a:extLst>
              <a:ext uri="{FF2B5EF4-FFF2-40B4-BE49-F238E27FC236}">
                <a16:creationId xmlns:a16="http://schemas.microsoft.com/office/drawing/2014/main" id="{91A97A45-2D0F-04C2-3D2B-89562419B33E}"/>
              </a:ext>
            </a:extLst>
          </p:cNvPr>
          <p:cNvSpPr txBox="1"/>
          <p:nvPr/>
        </p:nvSpPr>
        <p:spPr>
          <a:xfrm>
            <a:off x="0" y="2267561"/>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2603616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27" name="Google Shape;327;p39"/>
          <p:cNvSpPr txBox="1">
            <a:spLocks noGrp="1"/>
          </p:cNvSpPr>
          <p:nvPr>
            <p:ph type="body" idx="1"/>
          </p:nvPr>
        </p:nvSpPr>
        <p:spPr>
          <a:xfrm>
            <a:off x="680321" y="2336873"/>
            <a:ext cx="11169172" cy="3599316"/>
          </a:xfrm>
          <a:prstGeom prst="rect">
            <a:avLst/>
          </a:prstGeom>
          <a:noFill/>
          <a:ln>
            <a:noFill/>
          </a:ln>
        </p:spPr>
        <p:txBody>
          <a:bodyPr spcFirstLastPara="1" wrap="square" lIns="91425" tIns="45700" rIns="91425" bIns="45700" anchor="t" anchorCtr="0">
            <a:normAutofit lnSpcReduction="10000"/>
          </a:bodyPr>
          <a:lstStyle/>
          <a:p>
            <a:pPr>
              <a:buFont typeface="Wingdings" panose="05000000000000000000" pitchFamily="2" charset="2"/>
              <a:buChar char="Ø"/>
            </a:pPr>
            <a:r>
              <a:rPr lang="en-US" sz="2000" dirty="0"/>
              <a:t>The third element of the formula, one or more hashtags, can be used by an attacker to identify trends or topics that the person would want to learn more about.</a:t>
            </a:r>
          </a:p>
          <a:p>
            <a:pPr>
              <a:buFont typeface="Wingdings" panose="05000000000000000000" pitchFamily="2" charset="2"/>
              <a:buChar char="Ø"/>
            </a:pPr>
            <a:r>
              <a:rPr lang="en-US" sz="2000" dirty="0"/>
              <a:t>The statement also suggests that pictures or geotagging, which are often included in tweets, are no longer seen as helpful or funny tidbits for friends, but rather as extra details that can be used to include in a profile. For example, an attacker could use the information to identify a person's location, such as where they often go for breakfast, which can be used to launch an attack.</a:t>
            </a:r>
          </a:p>
          <a:p>
            <a:pPr>
              <a:buFont typeface="Wingdings" panose="05000000000000000000" pitchFamily="2" charset="2"/>
              <a:buChar char="Ø"/>
            </a:pPr>
            <a:r>
              <a:rPr lang="en-US" sz="2000" dirty="0"/>
              <a:t>In summary, the statement is suggesting that when viewed through the eyes of an attacker, the conventions and practices that many Twitter users follow when composing tweets can be used to gather information that can be used to launch an attack. The first element of the formula, the Twitter handle of another user the tweet is directed at, can be used to identify people</a:t>
            </a:r>
          </a:p>
        </p:txBody>
      </p:sp>
    </p:spTree>
    <p:extLst>
      <p:ext uri="{BB962C8B-B14F-4D97-AF65-F5344CB8AC3E}">
        <p14:creationId xmlns:p14="http://schemas.microsoft.com/office/powerpoint/2010/main" val="1108362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Interests from twitter Using Regular Expressions</a:t>
            </a:r>
            <a:endParaRPr/>
          </a:p>
        </p:txBody>
      </p:sp>
      <p:sp>
        <p:nvSpPr>
          <p:cNvPr id="333" name="Google Shape;333;p4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Next we will gather a target's interests, whether those interests are other users or Internet content. </a:t>
            </a:r>
            <a:endParaRPr dirty="0"/>
          </a:p>
          <a:p>
            <a:pPr marL="228600" lvl="0" indent="-228600" algn="l" rtl="0">
              <a:lnSpc>
                <a:spcPct val="90000"/>
              </a:lnSpc>
              <a:spcBef>
                <a:spcPts val="1000"/>
              </a:spcBef>
              <a:spcAft>
                <a:spcPts val="0"/>
              </a:spcAft>
              <a:buClr>
                <a:schemeClr val="lt1"/>
              </a:buClr>
              <a:buSzPts val="2400"/>
              <a:buChar char="•"/>
            </a:pPr>
            <a:r>
              <a:rPr lang="en-US" dirty="0"/>
              <a:t>Any time a website presents an opportunity to learn what a target cares about, jump at it, as that data will form the basis of a successful social-engineering attack. </a:t>
            </a:r>
            <a:endParaRPr dirty="0"/>
          </a:p>
          <a:p>
            <a:pPr marL="228600" lvl="0" indent="-228600" algn="l" rtl="0">
              <a:lnSpc>
                <a:spcPct val="90000"/>
              </a:lnSpc>
              <a:spcBef>
                <a:spcPts val="1000"/>
              </a:spcBef>
              <a:spcAft>
                <a:spcPts val="0"/>
              </a:spcAft>
              <a:buClr>
                <a:schemeClr val="lt1"/>
              </a:buClr>
              <a:buSzPts val="2400"/>
              <a:buChar char="•"/>
            </a:pPr>
            <a:r>
              <a:rPr lang="en-US" dirty="0"/>
              <a:t>As discussed earlier, the points of interest in a tweet are any links included, hash tags and other Twitter users mentioned. Finding this information will be a simple exercise in regular expressions.</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Interests from twitter Using Regular Expressions</a:t>
            </a:r>
            <a:endParaRPr/>
          </a:p>
        </p:txBody>
      </p:sp>
      <p:sp>
        <p:nvSpPr>
          <p:cNvPr id="333" name="Google Shape;333;p40"/>
          <p:cNvSpPr txBox="1">
            <a:spLocks noGrp="1"/>
          </p:cNvSpPr>
          <p:nvPr>
            <p:ph type="body" idx="1"/>
          </p:nvPr>
        </p:nvSpPr>
        <p:spPr>
          <a:xfrm>
            <a:off x="284395" y="3025029"/>
            <a:ext cx="11216306"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process of gathering information about a target's interests, which can be used in a social engineering attack. The statement suggests that any time a website presents an opportunity to learn what a target cares about, it should be taken advantage of, as that data will form the basis of a successful social-engineering attack.</a:t>
            </a:r>
          </a:p>
          <a:p>
            <a:pPr>
              <a:buFont typeface="Wingdings" panose="05000000000000000000" pitchFamily="2" charset="2"/>
              <a:buChar char="Ø"/>
            </a:pPr>
            <a:r>
              <a:rPr lang="en-US" sz="2000" dirty="0"/>
              <a:t>The statement suggests that the points of interest in a tweet are any links included, hashtags, and other Twitter users mentioned. It mentions that finding this information will be a simple exercise in regular expressions. Regular expressions are a powerful tool for pattern matching and text processing, and can be used to extract specific information from a large amount of text.</a:t>
            </a:r>
          </a:p>
        </p:txBody>
      </p:sp>
      <p:sp>
        <p:nvSpPr>
          <p:cNvPr id="2" name="TextBox 1">
            <a:extLst>
              <a:ext uri="{FF2B5EF4-FFF2-40B4-BE49-F238E27FC236}">
                <a16:creationId xmlns:a16="http://schemas.microsoft.com/office/drawing/2014/main" id="{C75F6C6C-403D-65AF-C7C5-9C97B25F540E}"/>
              </a:ext>
            </a:extLst>
          </p:cNvPr>
          <p:cNvSpPr txBox="1"/>
          <p:nvPr/>
        </p:nvSpPr>
        <p:spPr>
          <a:xfrm>
            <a:off x="284395" y="2167987"/>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023420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Parsing Interests from twitter Using Regular Expressions</a:t>
            </a:r>
            <a:endParaRPr/>
          </a:p>
        </p:txBody>
      </p:sp>
      <p:sp>
        <p:nvSpPr>
          <p:cNvPr id="333" name="Google Shape;333;p40"/>
          <p:cNvSpPr txBox="1">
            <a:spLocks noGrp="1"/>
          </p:cNvSpPr>
          <p:nvPr>
            <p:ph type="body" idx="1"/>
          </p:nvPr>
        </p:nvSpPr>
        <p:spPr>
          <a:xfrm>
            <a:off x="680321" y="2336873"/>
            <a:ext cx="1134828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the context of tweets, regular expressions can be used to extract links, hashtags, and mentions from tweets. This information can be used to identify a target's interests and preferences, which can be used to tailor a social engineering attack to the target's interests and preferences, increasing the chances of success.</a:t>
            </a:r>
          </a:p>
          <a:p>
            <a:pPr>
              <a:buFont typeface="Wingdings" panose="05000000000000000000" pitchFamily="2" charset="2"/>
              <a:buChar char="Ø"/>
            </a:pPr>
            <a:r>
              <a:rPr lang="en-US" sz="2000" dirty="0"/>
              <a:t>In summary, the statement is suggesting that by gathering information about a target's interests, whether those interests are other users or internet content, an attacker can use this information to launch a successful social-engineering attack. The statement suggests that finding this information, such as links, hashtags, and other Twitter users mentioned, is a simple exercise in regular expressions.</a:t>
            </a:r>
          </a:p>
        </p:txBody>
      </p:sp>
    </p:spTree>
    <p:extLst>
      <p:ext uri="{BB962C8B-B14F-4D97-AF65-F5344CB8AC3E}">
        <p14:creationId xmlns:p14="http://schemas.microsoft.com/office/powerpoint/2010/main" val="403555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13" name="Google Shape;213;p2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In Python, the only way to browse the Internet is to retrieve and parse a website's HTML source code. There are many different libraries already built for the task of handling web content.</a:t>
            </a:r>
            <a:endParaRPr dirty="0"/>
          </a:p>
          <a:p>
            <a:pPr marL="228600" lvl="0" indent="-228600" algn="l" rtl="0">
              <a:lnSpc>
                <a:spcPct val="90000"/>
              </a:lnSpc>
              <a:spcBef>
                <a:spcPts val="1000"/>
              </a:spcBef>
              <a:spcAft>
                <a:spcPts val="0"/>
              </a:spcAft>
              <a:buClr>
                <a:schemeClr val="lt1"/>
              </a:buClr>
              <a:buSzPts val="2400"/>
              <a:buChar char="•"/>
            </a:pPr>
            <a:r>
              <a:rPr lang="en-US" dirty="0"/>
              <a:t>We particularly like Mechanize, which you have seen used in a few chapters already. </a:t>
            </a:r>
            <a:endParaRPr dirty="0"/>
          </a:p>
          <a:p>
            <a:pPr marL="228600" lvl="0" indent="-228600" algn="l" rtl="0">
              <a:lnSpc>
                <a:spcPct val="90000"/>
              </a:lnSpc>
              <a:spcBef>
                <a:spcPts val="1000"/>
              </a:spcBef>
              <a:spcAft>
                <a:spcPts val="0"/>
              </a:spcAft>
              <a:buClr>
                <a:schemeClr val="lt1"/>
              </a:buClr>
              <a:buSzPts val="2400"/>
              <a:buChar char="•"/>
            </a:pPr>
            <a:r>
              <a:rPr lang="en-US" dirty="0"/>
              <a:t>Mechanize provides a third-party Using the Mechanize Library to Browse the Internet a library, available from http://wwwsearch.sourceforge.net/mechanize) (Mechanize, 2010). </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Anonymous Email</a:t>
            </a:r>
            <a:endParaRPr/>
          </a:p>
        </p:txBody>
      </p:sp>
      <p:sp>
        <p:nvSpPr>
          <p:cNvPr id="339" name="Google Shape;339;p4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lt1"/>
              </a:buClr>
              <a:buSzPct val="100000"/>
              <a:buChar char="•"/>
            </a:pPr>
            <a:r>
              <a:rPr lang="en-US" dirty="0"/>
              <a:t>More and more frequently, websites are beginning to require their users to create and log in to accounts if they want access to the best resources of that site. </a:t>
            </a:r>
            <a:endParaRPr dirty="0"/>
          </a:p>
          <a:p>
            <a:pPr marL="228600" lvl="0" indent="-228600" algn="l" rtl="0">
              <a:lnSpc>
                <a:spcPct val="90000"/>
              </a:lnSpc>
              <a:spcBef>
                <a:spcPts val="1000"/>
              </a:spcBef>
              <a:spcAft>
                <a:spcPts val="0"/>
              </a:spcAft>
              <a:buClr>
                <a:schemeClr val="lt1"/>
              </a:buClr>
              <a:buSzPct val="100000"/>
              <a:buChar char="•"/>
            </a:pPr>
            <a:r>
              <a:rPr lang="en-US" dirty="0"/>
              <a:t>This will obviously present a problem, as browsing the Internet remains very different for our browser than for a traditional Internet user. </a:t>
            </a:r>
            <a:endParaRPr dirty="0"/>
          </a:p>
          <a:p>
            <a:pPr marL="228600" lvl="0" indent="-228600" algn="l" rtl="0">
              <a:lnSpc>
                <a:spcPct val="90000"/>
              </a:lnSpc>
              <a:spcBef>
                <a:spcPts val="1000"/>
              </a:spcBef>
              <a:spcAft>
                <a:spcPts val="0"/>
              </a:spcAft>
              <a:buClr>
                <a:schemeClr val="lt1"/>
              </a:buClr>
              <a:buSzPct val="100000"/>
              <a:buChar char="•"/>
            </a:pPr>
            <a:r>
              <a:rPr lang="en-US" dirty="0"/>
              <a:t>The requirement Mass Social Engineering 23 to log in obviously destroys the option for total anonymity on the Internet, as any action performed after logging in will be tied to the account. </a:t>
            </a:r>
            <a:endParaRPr dirty="0"/>
          </a:p>
          <a:p>
            <a:pPr marL="228600" lvl="0" indent="-228600" algn="l" rtl="0">
              <a:lnSpc>
                <a:spcPct val="90000"/>
              </a:lnSpc>
              <a:spcBef>
                <a:spcPts val="1000"/>
              </a:spcBef>
              <a:spcAft>
                <a:spcPts val="0"/>
              </a:spcAft>
              <a:buClr>
                <a:schemeClr val="lt1"/>
              </a:buClr>
              <a:buSzPct val="100000"/>
              <a:buChar char="•"/>
            </a:pPr>
            <a:r>
              <a:rPr lang="en-US" dirty="0"/>
              <a:t>Most websites only require a valid email address and do not check the validity of other personal information entered.</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Anonymous Email</a:t>
            </a:r>
            <a:endParaRPr/>
          </a:p>
        </p:txBody>
      </p:sp>
      <p:sp>
        <p:nvSpPr>
          <p:cNvPr id="339" name="Google Shape;339;p41"/>
          <p:cNvSpPr txBox="1">
            <a:spLocks noGrp="1"/>
          </p:cNvSpPr>
          <p:nvPr>
            <p:ph type="body" idx="1"/>
          </p:nvPr>
        </p:nvSpPr>
        <p:spPr>
          <a:xfrm>
            <a:off x="161847" y="2996750"/>
            <a:ext cx="11734780"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increasing trend of websites requiring users to create and log in to accounts in order to access certain resources. The statement suggests that this presents a problem for an attacker who is trying to browse the internet anonymously, as logging in to an account ties any actions performed on the website to that account, destroying the option for total anonymity.</a:t>
            </a:r>
          </a:p>
          <a:p>
            <a:pPr>
              <a:buFont typeface="Wingdings" panose="05000000000000000000" pitchFamily="2" charset="2"/>
              <a:buChar char="Ø"/>
            </a:pPr>
            <a:r>
              <a:rPr lang="en-US" sz="2000" dirty="0"/>
              <a:t>The statement also suggests that most websites only require a valid email address and do not check the validity of other personal information entered. This means that an attacker could create an account with a fake email address and fake personal information, in order to maintain some level of anonymity while accessing the website's resources.</a:t>
            </a:r>
          </a:p>
        </p:txBody>
      </p:sp>
      <p:sp>
        <p:nvSpPr>
          <p:cNvPr id="2" name="TextBox 1">
            <a:extLst>
              <a:ext uri="{FF2B5EF4-FFF2-40B4-BE49-F238E27FC236}">
                <a16:creationId xmlns:a16="http://schemas.microsoft.com/office/drawing/2014/main" id="{CE8AC348-2C9B-711B-FF01-B35BAA4E5B3B}"/>
              </a:ext>
            </a:extLst>
          </p:cNvPr>
          <p:cNvSpPr txBox="1"/>
          <p:nvPr/>
        </p:nvSpPr>
        <p:spPr>
          <a:xfrm>
            <a:off x="284395" y="2167987"/>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339204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Anonymous Email</a:t>
            </a:r>
            <a:endParaRPr/>
          </a:p>
        </p:txBody>
      </p:sp>
      <p:sp>
        <p:nvSpPr>
          <p:cNvPr id="339" name="Google Shape;339;p41"/>
          <p:cNvSpPr txBox="1">
            <a:spLocks noGrp="1"/>
          </p:cNvSpPr>
          <p:nvPr>
            <p:ph type="body" idx="1"/>
          </p:nvPr>
        </p:nvSpPr>
        <p:spPr>
          <a:xfrm>
            <a:off x="680321" y="2336873"/>
            <a:ext cx="11197452"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the statement is suggesting that the trend of websites requiring users to create and log in to accounts in order to access certain resources presents a problem for an attacker who is trying to browse the internet anonymously. </a:t>
            </a:r>
          </a:p>
          <a:p>
            <a:pPr>
              <a:buFont typeface="Wingdings" panose="05000000000000000000" pitchFamily="2" charset="2"/>
              <a:buChar char="Ø"/>
            </a:pPr>
            <a:r>
              <a:rPr lang="en-US" sz="2000" dirty="0"/>
              <a:t>Logging in to an account ties any actions performed on the website to that account, destroying the option for total anonymity. </a:t>
            </a:r>
          </a:p>
          <a:p>
            <a:pPr>
              <a:buFont typeface="Wingdings" panose="05000000000000000000" pitchFamily="2" charset="2"/>
              <a:buChar char="Ø"/>
            </a:pPr>
            <a:r>
              <a:rPr lang="en-US" sz="2000" dirty="0"/>
              <a:t>However, the statement suggests that most websites only require a valid email address and do not check the validity of other personal information entered, which means that an attacker could create an account with a fake email address and fake personal information in order to maintain some level of anonymity while accessing the website's resources.</a:t>
            </a:r>
          </a:p>
        </p:txBody>
      </p:sp>
    </p:spTree>
    <p:extLst>
      <p:ext uri="{BB962C8B-B14F-4D97-AF65-F5344CB8AC3E}">
        <p14:creationId xmlns:p14="http://schemas.microsoft.com/office/powerpoint/2010/main" val="703489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45" name="Google Shape;345;p4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ct val="100000"/>
              <a:buChar char="•"/>
            </a:pPr>
            <a:r>
              <a:rPr lang="en-US" dirty="0"/>
              <a:t> Email addresses from online providers like Google or Yahoo are free and easy to sign up for; however, they come with a terms of service that you must accept and understand. </a:t>
            </a:r>
            <a:endParaRPr dirty="0"/>
          </a:p>
          <a:p>
            <a:pPr marL="228600" lvl="0" indent="-228600" algn="l" rtl="0">
              <a:lnSpc>
                <a:spcPct val="90000"/>
              </a:lnSpc>
              <a:spcBef>
                <a:spcPts val="1000"/>
              </a:spcBef>
              <a:spcAft>
                <a:spcPts val="0"/>
              </a:spcAft>
              <a:buClr>
                <a:schemeClr val="lt1"/>
              </a:buClr>
              <a:buSzPct val="100000"/>
              <a:buChar char="•"/>
            </a:pPr>
            <a:r>
              <a:rPr lang="en-US" dirty="0"/>
              <a:t>One great alternative to having a permanent email is to use a disposable email account. </a:t>
            </a:r>
            <a:endParaRPr dirty="0"/>
          </a:p>
          <a:p>
            <a:pPr marL="228600" lvl="0" indent="-228600" algn="l" rtl="0">
              <a:lnSpc>
                <a:spcPct val="90000"/>
              </a:lnSpc>
              <a:spcBef>
                <a:spcPts val="1000"/>
              </a:spcBef>
              <a:spcAft>
                <a:spcPts val="0"/>
              </a:spcAft>
              <a:buClr>
                <a:schemeClr val="lt1"/>
              </a:buClr>
              <a:buSzPct val="100000"/>
              <a:buChar char="•"/>
            </a:pPr>
            <a:r>
              <a:rPr lang="en-US" dirty="0"/>
              <a:t>Ten Minute Mail from http://10minutemail.com/10MinuteMail/ index.html provides an example of such a disposable email account.</a:t>
            </a:r>
            <a:endParaRPr dirty="0"/>
          </a:p>
          <a:p>
            <a:pPr marL="228600" lvl="0" indent="-228600" algn="l" rtl="0">
              <a:lnSpc>
                <a:spcPct val="90000"/>
              </a:lnSpc>
              <a:spcBef>
                <a:spcPts val="1000"/>
              </a:spcBef>
              <a:spcAft>
                <a:spcPts val="0"/>
              </a:spcAft>
              <a:buClr>
                <a:schemeClr val="lt1"/>
              </a:buClr>
              <a:buSzPct val="100000"/>
              <a:buChar char="•"/>
            </a:pPr>
            <a:r>
              <a:rPr lang="en-US" dirty="0"/>
              <a:t> An attacker can use email accounts that are difficult to trace in order to create social media accounts that are also not tied to them.</a:t>
            </a: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45" name="Google Shape;345;p42"/>
          <p:cNvSpPr txBox="1">
            <a:spLocks noGrp="1"/>
          </p:cNvSpPr>
          <p:nvPr>
            <p:ph type="body" idx="1"/>
          </p:nvPr>
        </p:nvSpPr>
        <p:spPr>
          <a:xfrm>
            <a:off x="0" y="3043883"/>
            <a:ext cx="11272867"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use of email addresses as a means of creating anonymous online accounts. The statement suggests that email addresses from providers like Google or Yahoo are free and easy to sign up for, but they come with terms of service that must be accepted and understood. The statement also suggests that one alternative to having a permanent email is to use a disposable email account. A disposable email account is a temporary email address that can be used to sign up for services and receive emails, and then discarded.</a:t>
            </a:r>
          </a:p>
          <a:p>
            <a:pPr>
              <a:buFont typeface="Wingdings" panose="05000000000000000000" pitchFamily="2" charset="2"/>
              <a:buChar char="Ø"/>
            </a:pPr>
            <a:r>
              <a:rPr lang="en-US" sz="2000" dirty="0"/>
              <a:t>The statement gives an example of a disposable email account service, Ten Minute Mail, which is available at </a:t>
            </a:r>
            <a:r>
              <a:rPr lang="en-US" sz="2000" dirty="0">
                <a:hlinkClick r:id="rId3"/>
              </a:rPr>
              <a:t>http://10minutemail.com</a:t>
            </a:r>
            <a:r>
              <a:rPr lang="en-US" sz="2000" dirty="0"/>
              <a:t> . The service provides a temporary email address that can be used for a short period of time and then discarded.</a:t>
            </a:r>
          </a:p>
        </p:txBody>
      </p:sp>
      <p:sp>
        <p:nvSpPr>
          <p:cNvPr id="2" name="TextBox 1">
            <a:extLst>
              <a:ext uri="{FF2B5EF4-FFF2-40B4-BE49-F238E27FC236}">
                <a16:creationId xmlns:a16="http://schemas.microsoft.com/office/drawing/2014/main" id="{BE5D773D-6F1F-FB94-22E1-63A8FBAEAE03}"/>
              </a:ext>
            </a:extLst>
          </p:cNvPr>
          <p:cNvSpPr txBox="1"/>
          <p:nvPr/>
        </p:nvSpPr>
        <p:spPr>
          <a:xfrm>
            <a:off x="77005" y="2177414"/>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1243497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45" name="Google Shape;345;p42"/>
          <p:cNvSpPr txBox="1">
            <a:spLocks noGrp="1"/>
          </p:cNvSpPr>
          <p:nvPr>
            <p:ph type="body" idx="1"/>
          </p:nvPr>
        </p:nvSpPr>
        <p:spPr>
          <a:xfrm>
            <a:off x="680321" y="2336873"/>
            <a:ext cx="11511679" cy="3599316"/>
          </a:xfrm>
          <a:prstGeom prst="rect">
            <a:avLst/>
          </a:prstGeom>
          <a:noFill/>
          <a:ln>
            <a:noFill/>
          </a:ln>
        </p:spPr>
        <p:txBody>
          <a:bodyPr spcFirstLastPara="1" wrap="square" lIns="91425" tIns="45700" rIns="91425" bIns="45700" anchor="t" anchorCtr="0">
            <a:normAutofit fontScale="85000" lnSpcReduction="10000"/>
          </a:bodyPr>
          <a:lstStyle/>
          <a:p>
            <a:pPr>
              <a:buFont typeface="Wingdings" panose="05000000000000000000" pitchFamily="2" charset="2"/>
              <a:buChar char="Ø"/>
            </a:pPr>
            <a:r>
              <a:rPr lang="en-US" dirty="0"/>
              <a:t>The statement suggests that an attacker can use email accounts that are difficult to trace, such as disposable email accounts, in order to create social media accounts that are also not tied to them. This helps the attacker to maintain anonymity while conducting reconnaissance or other activities.</a:t>
            </a:r>
          </a:p>
          <a:p>
            <a:pPr>
              <a:buFont typeface="Wingdings" panose="05000000000000000000" pitchFamily="2" charset="2"/>
              <a:buChar char="Ø"/>
            </a:pPr>
            <a:r>
              <a:rPr lang="en-US" dirty="0"/>
              <a:t>In summary, the statement is suggesting that email addresses can be used as a means of creating anonymous online accounts. The statement suggests that while email addresses from providers like Google or Yahoo are easy to sign up for, they come with terms of service that must be accepted and understood. The statement suggests that an alternative is to use a disposable email account, which is a temporary email address that can be used to sign up for services and receive emails, and then discarded. The statement suggests that an attacker can use email accounts that are difficult to trace, such as disposable email accounts, in order to create social media accounts that are also not tied to them. This helps the attacker to maintain anonymity while conducting reconnaissance or other activities.</a:t>
            </a:r>
          </a:p>
        </p:txBody>
      </p:sp>
    </p:spTree>
    <p:extLst>
      <p:ext uri="{BB962C8B-B14F-4D97-AF65-F5344CB8AC3E}">
        <p14:creationId xmlns:p14="http://schemas.microsoft.com/office/powerpoint/2010/main" val="12300763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51" name="Google Shape;351;p4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Most websites have at the very minimum a "terms of use" document that disallows the gathering of information on other users. </a:t>
            </a:r>
            <a:endParaRPr dirty="0"/>
          </a:p>
          <a:p>
            <a:pPr marL="228600" lvl="0" indent="-228600" algn="l" rtl="0">
              <a:lnSpc>
                <a:spcPct val="90000"/>
              </a:lnSpc>
              <a:spcBef>
                <a:spcPts val="1000"/>
              </a:spcBef>
              <a:spcAft>
                <a:spcPts val="0"/>
              </a:spcAft>
              <a:buClr>
                <a:schemeClr val="lt1"/>
              </a:buClr>
              <a:buSzPts val="2400"/>
              <a:buChar char="•"/>
            </a:pPr>
            <a:r>
              <a:rPr lang="en-US" dirty="0"/>
              <a:t>While actual attackers do not follow these rules, applying these techniques to personal accounts demonstrates the capability fully. </a:t>
            </a:r>
            <a:endParaRPr dirty="0"/>
          </a:p>
          <a:p>
            <a:pPr marL="228600" lvl="0" indent="-228600" algn="l" rtl="0">
              <a:lnSpc>
                <a:spcPct val="90000"/>
              </a:lnSpc>
              <a:spcBef>
                <a:spcPts val="1000"/>
              </a:spcBef>
              <a:spcAft>
                <a:spcPts val="0"/>
              </a:spcAft>
              <a:buClr>
                <a:schemeClr val="lt1"/>
              </a:buClr>
              <a:buSzPts val="2400"/>
              <a:buChar char="•"/>
            </a:pPr>
            <a:r>
              <a:rPr lang="en-US" dirty="0"/>
              <a:t>Remember, though, that the same process can be used against you, and you should take steps to make sure that your account is safe from such actions.</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51" name="Google Shape;351;p43"/>
          <p:cNvSpPr txBox="1">
            <a:spLocks noGrp="1"/>
          </p:cNvSpPr>
          <p:nvPr>
            <p:ph type="body" idx="1"/>
          </p:nvPr>
        </p:nvSpPr>
        <p:spPr>
          <a:xfrm>
            <a:off x="161847" y="3072164"/>
            <a:ext cx="11763060"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use of techniques to gather information on other users through websites, such as social media platforms. It points out that most websites have a "terms of use" document that prohibits the gathering of information on other users.</a:t>
            </a:r>
          </a:p>
          <a:p>
            <a:pPr>
              <a:buFont typeface="Wingdings" panose="05000000000000000000" pitchFamily="2" charset="2"/>
              <a:buChar char="Ø"/>
            </a:pPr>
            <a:r>
              <a:rPr lang="en-US" sz="2000" dirty="0"/>
              <a:t>The statement also highlights that while actual attackers do not follow these rules, it is important to understand the capability of these techniques and how they can be used. It also reminds that the same process can be used against you, and advises to take steps to make sure that your account is safe from such actions.</a:t>
            </a:r>
          </a:p>
        </p:txBody>
      </p:sp>
      <p:sp>
        <p:nvSpPr>
          <p:cNvPr id="2" name="TextBox 1">
            <a:extLst>
              <a:ext uri="{FF2B5EF4-FFF2-40B4-BE49-F238E27FC236}">
                <a16:creationId xmlns:a16="http://schemas.microsoft.com/office/drawing/2014/main" id="{13838B53-5CE9-D8FE-A274-AB7360668AD7}"/>
              </a:ext>
            </a:extLst>
          </p:cNvPr>
          <p:cNvSpPr txBox="1"/>
          <p:nvPr/>
        </p:nvSpPr>
        <p:spPr>
          <a:xfrm>
            <a:off x="161847" y="2271682"/>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301949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51" name="Google Shape;351;p4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the statement is suggesting that most websites have a terms of use document that prohibits the gathering of information on other users, but it is important to understand the capability of these techniques, even if they are not used for malicious purposes. </a:t>
            </a:r>
          </a:p>
          <a:p>
            <a:pPr>
              <a:buFont typeface="Wingdings" panose="05000000000000000000" pitchFamily="2" charset="2"/>
              <a:buChar char="Ø"/>
            </a:pPr>
            <a:r>
              <a:rPr lang="en-US" sz="2000" dirty="0"/>
              <a:t>Additionally, it reminds that the same process can be used against you, and advises to take steps to make sure that your account is safe from such actions.</a:t>
            </a:r>
          </a:p>
        </p:txBody>
      </p:sp>
    </p:spTree>
    <p:extLst>
      <p:ext uri="{BB962C8B-B14F-4D97-AF65-F5344CB8AC3E}">
        <p14:creationId xmlns:p14="http://schemas.microsoft.com/office/powerpoint/2010/main" val="14011355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Mass Social Engineering</a:t>
            </a:r>
            <a:endParaRPr/>
          </a:p>
        </p:txBody>
      </p:sp>
      <p:sp>
        <p:nvSpPr>
          <p:cNvPr id="357" name="Google Shape;357;p4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Up to this point, we have gathered a large amount of valuable information accumulating a well-rounded view of the given target. </a:t>
            </a:r>
            <a:endParaRPr dirty="0"/>
          </a:p>
          <a:p>
            <a:pPr marL="228600" lvl="0" indent="-228600" algn="l" rtl="0">
              <a:lnSpc>
                <a:spcPct val="90000"/>
              </a:lnSpc>
              <a:spcBef>
                <a:spcPts val="1000"/>
              </a:spcBef>
              <a:spcAft>
                <a:spcPts val="0"/>
              </a:spcAft>
              <a:buClr>
                <a:schemeClr val="lt1"/>
              </a:buClr>
              <a:buSzPts val="2400"/>
              <a:buChar char="•"/>
            </a:pPr>
            <a:r>
              <a:rPr lang="en-US" dirty="0"/>
              <a:t>Crafting an email automatically with this information can be a tricky exercise, especially with the goal of adding enough detail to make it believable. </a:t>
            </a:r>
            <a:endParaRPr dirty="0"/>
          </a:p>
          <a:p>
            <a:pPr marL="228600" lvl="0" indent="-228600" algn="l" rtl="0">
              <a:lnSpc>
                <a:spcPct val="90000"/>
              </a:lnSpc>
              <a:spcBef>
                <a:spcPts val="1000"/>
              </a:spcBef>
              <a:spcAft>
                <a:spcPts val="0"/>
              </a:spcAft>
              <a:buClr>
                <a:schemeClr val="lt1"/>
              </a:buClr>
              <a:buSzPts val="2400"/>
              <a:buChar char="•"/>
            </a:pPr>
            <a:r>
              <a:rPr lang="en-US" dirty="0"/>
              <a:t>One option at this point would be to have the program present all of the information it has and then quit: this would allow the attacker to then personally craft an email using all of the available information.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219" name="Google Shape;219;p21"/>
          <p:cNvSpPr txBox="1">
            <a:spLocks noGrp="1"/>
          </p:cNvSpPr>
          <p:nvPr>
            <p:ph type="body" idx="1"/>
          </p:nvPr>
        </p:nvSpPr>
        <p:spPr>
          <a:xfrm>
            <a:off x="114713" y="3224177"/>
            <a:ext cx="11951596" cy="359931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statement is discussing how to browse the internet in Python by retrieving and parsing a website's HTML source code.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It mentions that there are various libraries available for handling web content in Python, but one library that is particularly useful is called "Mechanize".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This library has already been used in some of the previous chapters. </a:t>
            </a:r>
            <a:r>
              <a:rPr lang="en-US" sz="2000" dirty="0">
                <a:hlinkClick r:id="rId3"/>
              </a:rPr>
              <a:t>Mechanize</a:t>
            </a:r>
            <a:r>
              <a:rPr lang="en-US" sz="2000" dirty="0"/>
              <a:t> is a third-party library that provides a convenient way to interact with websites in Python. </a:t>
            </a:r>
          </a:p>
          <a:p>
            <a:pPr marL="342900" lvl="0" algn="l" rtl="0">
              <a:lnSpc>
                <a:spcPct val="100000"/>
              </a:lnSpc>
              <a:spcBef>
                <a:spcPts val="0"/>
              </a:spcBef>
              <a:spcAft>
                <a:spcPts val="0"/>
              </a:spcAft>
              <a:buClr>
                <a:schemeClr val="lt1"/>
              </a:buClr>
              <a:buSzPts val="2400"/>
              <a:buFont typeface="Wingdings" panose="05000000000000000000" pitchFamily="2" charset="2"/>
              <a:buChar char="Ø"/>
            </a:pPr>
            <a:r>
              <a:rPr lang="en-US" sz="2000" dirty="0"/>
              <a:t>It can automate the process of filling out forms, navigating through links, and submitting data to web servers, simulating the behavior of a web browser. It can be downloaded from "</a:t>
            </a:r>
            <a:r>
              <a:rPr lang="en-US" sz="2000" dirty="0">
                <a:hlinkClick r:id="rId4"/>
              </a:rPr>
              <a:t>http://wwwsearch.sourceforge.net/mechanize</a:t>
            </a:r>
            <a:r>
              <a:rPr lang="en-US" sz="2000" dirty="0"/>
              <a:t>" and it's version is 2010.</a:t>
            </a:r>
            <a:endParaRPr sz="2000" dirty="0"/>
          </a:p>
        </p:txBody>
      </p:sp>
      <p:sp>
        <p:nvSpPr>
          <p:cNvPr id="2" name="TextBox 1">
            <a:extLst>
              <a:ext uri="{FF2B5EF4-FFF2-40B4-BE49-F238E27FC236}">
                <a16:creationId xmlns:a16="http://schemas.microsoft.com/office/drawing/2014/main" id="{BA516CDE-4703-FB8F-C42D-2D39E4E96C5A}"/>
              </a:ext>
            </a:extLst>
          </p:cNvPr>
          <p:cNvSpPr txBox="1"/>
          <p:nvPr/>
        </p:nvSpPr>
        <p:spPr>
          <a:xfrm>
            <a:off x="114713" y="2493212"/>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Mass Social Engineering</a:t>
            </a:r>
            <a:endParaRPr/>
          </a:p>
        </p:txBody>
      </p:sp>
      <p:sp>
        <p:nvSpPr>
          <p:cNvPr id="357" name="Google Shape;357;p44"/>
          <p:cNvSpPr txBox="1">
            <a:spLocks noGrp="1"/>
          </p:cNvSpPr>
          <p:nvPr>
            <p:ph type="body" idx="1"/>
          </p:nvPr>
        </p:nvSpPr>
        <p:spPr>
          <a:xfrm>
            <a:off x="0" y="3224177"/>
            <a:ext cx="11197452"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process of using the information gathered during reconnaissance to craft an email that is targeted at a specific individual or organization. The statement acknowledges that crafting an email automatically with this information can be a tricky exercise, especially with the goal of adding enough detail to make it believable.</a:t>
            </a:r>
          </a:p>
          <a:p>
            <a:pPr>
              <a:buFont typeface="Wingdings" panose="05000000000000000000" pitchFamily="2" charset="2"/>
              <a:buChar char="Ø"/>
            </a:pPr>
            <a:r>
              <a:rPr lang="en-US" sz="2000" dirty="0"/>
              <a:t>The statement suggests that one option at this point would be to have the program present all of the information it has gathered and then quit. This would allow the attacker to then personally craft an email using all of the available information, tailoring the message to the specific target and increasing the chances that it will be believed.</a:t>
            </a:r>
          </a:p>
        </p:txBody>
      </p:sp>
      <p:sp>
        <p:nvSpPr>
          <p:cNvPr id="2" name="TextBox 1">
            <a:extLst>
              <a:ext uri="{FF2B5EF4-FFF2-40B4-BE49-F238E27FC236}">
                <a16:creationId xmlns:a16="http://schemas.microsoft.com/office/drawing/2014/main" id="{C69893D2-42BC-EF71-6A90-7CAF3928BC17}"/>
              </a:ext>
            </a:extLst>
          </p:cNvPr>
          <p:cNvSpPr txBox="1"/>
          <p:nvPr/>
        </p:nvSpPr>
        <p:spPr>
          <a:xfrm>
            <a:off x="161847" y="2271682"/>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3515659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Mass Social Engineering</a:t>
            </a:r>
            <a:endParaRPr/>
          </a:p>
        </p:txBody>
      </p:sp>
      <p:sp>
        <p:nvSpPr>
          <p:cNvPr id="357" name="Google Shape;357;p4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the statement is suggesting that up to this point in the reconnaissance process, a large amount of valuable information has been gathered, which can be used to craft an email targeted at a specific individual or organization. </a:t>
            </a:r>
          </a:p>
          <a:p>
            <a:pPr>
              <a:buFont typeface="Wingdings" panose="05000000000000000000" pitchFamily="2" charset="2"/>
              <a:buChar char="Ø"/>
            </a:pPr>
            <a:r>
              <a:rPr lang="en-US" sz="2000" dirty="0"/>
              <a:t>The statement acknowledges that crafting an email automatically with this information can be a tricky exercise, but suggests one option is to have the program present all of the information it has and then quit, allowing the attacker to personally craft an email using all of the available information to increase the chances that it will be believed.</a:t>
            </a:r>
          </a:p>
        </p:txBody>
      </p:sp>
    </p:spTree>
    <p:extLst>
      <p:ext uri="{BB962C8B-B14F-4D97-AF65-F5344CB8AC3E}">
        <p14:creationId xmlns:p14="http://schemas.microsoft.com/office/powerpoint/2010/main" val="23976448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63" name="Google Shape;363;p4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However, manually sending an email to each person in a large organization is unfeasible. </a:t>
            </a:r>
            <a:endParaRPr dirty="0"/>
          </a:p>
          <a:p>
            <a:pPr marL="228600" lvl="0" indent="-228600" algn="l" rtl="0">
              <a:lnSpc>
                <a:spcPct val="90000"/>
              </a:lnSpc>
              <a:spcBef>
                <a:spcPts val="1000"/>
              </a:spcBef>
              <a:spcAft>
                <a:spcPts val="0"/>
              </a:spcAft>
              <a:buClr>
                <a:schemeClr val="lt1"/>
              </a:buClr>
              <a:buSzPts val="2400"/>
              <a:buChar char="•"/>
            </a:pPr>
            <a:r>
              <a:rPr lang="en-US" dirty="0"/>
              <a:t>The power of Python allows us to automate the process and gain results quickly. For our purposes, we will create a very simple email using the information gathered and automatically send it to our target. </a:t>
            </a:r>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63" name="Google Shape;363;p45"/>
          <p:cNvSpPr txBox="1">
            <a:spLocks noGrp="1"/>
          </p:cNvSpPr>
          <p:nvPr>
            <p:ph type="body" idx="1"/>
          </p:nvPr>
        </p:nvSpPr>
        <p:spPr>
          <a:xfrm>
            <a:off x="303249" y="2676238"/>
            <a:ext cx="11254013"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process of sending an email to a target, specifically a large organization. The statement acknowledges that manually sending an email to each person in a large organization is unfeasible and time-consuming.</a:t>
            </a:r>
          </a:p>
          <a:p>
            <a:pPr>
              <a:buFont typeface="Wingdings" panose="05000000000000000000" pitchFamily="2" charset="2"/>
              <a:buChar char="Ø"/>
            </a:pPr>
            <a:r>
              <a:rPr lang="en-US" sz="2000" dirty="0"/>
              <a:t>The statement suggests that the power of Python allows us to automate the process, allowing us to quickly send an email to a large number of people. The statement suggests that for the purpose of this example, a simple email will be created using the information gathered during reconnaissance and automatically sent to the target.</a:t>
            </a:r>
          </a:p>
          <a:p>
            <a:pPr>
              <a:buFont typeface="Wingdings" panose="05000000000000000000" pitchFamily="2" charset="2"/>
              <a:buChar char="Ø"/>
            </a:pPr>
            <a:r>
              <a:rPr lang="en-US" sz="2000" dirty="0"/>
              <a:t>In summary, the statement is suggesting that sending an email to a large organization manually is unfeasible and time-consuming, but Python allows to automate the process. It suggests that for the purpose of the example, a simple email will be created using the information gathered during reconnaissance and automatically sent to the target.</a:t>
            </a:r>
          </a:p>
        </p:txBody>
      </p:sp>
    </p:spTree>
    <p:extLst>
      <p:ext uri="{BB962C8B-B14F-4D97-AF65-F5344CB8AC3E}">
        <p14:creationId xmlns:p14="http://schemas.microsoft.com/office/powerpoint/2010/main" val="10320655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Using Smtplib to Email Targets</a:t>
            </a:r>
            <a:endParaRPr/>
          </a:p>
        </p:txBody>
      </p:sp>
      <p:sp>
        <p:nvSpPr>
          <p:cNvPr id="369" name="Google Shape;369;p4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The process of sending an email normally involves opening one's client of choice, clicking new, and then clicking send. </a:t>
            </a:r>
            <a:endParaRPr dirty="0"/>
          </a:p>
          <a:p>
            <a:pPr marL="228600" lvl="0" indent="-228600" algn="l" rtl="0">
              <a:lnSpc>
                <a:spcPct val="90000"/>
              </a:lnSpc>
              <a:spcBef>
                <a:spcPts val="1000"/>
              </a:spcBef>
              <a:spcAft>
                <a:spcPts val="0"/>
              </a:spcAft>
              <a:buClr>
                <a:schemeClr val="lt1"/>
              </a:buClr>
              <a:buSzPts val="2400"/>
              <a:buChar char="•"/>
            </a:pPr>
            <a:r>
              <a:rPr lang="en-US" dirty="0"/>
              <a:t>Behind the scenes, the client connects to the server, possibly logs in, and exchanges information detailing the sender, recipient, and the other necessary data. </a:t>
            </a:r>
            <a:endParaRPr dirty="0"/>
          </a:p>
          <a:p>
            <a:pPr marL="228600" lvl="0" indent="-228600" algn="l" rtl="0">
              <a:lnSpc>
                <a:spcPct val="90000"/>
              </a:lnSpc>
              <a:spcBef>
                <a:spcPts val="1000"/>
              </a:spcBef>
              <a:spcAft>
                <a:spcPts val="0"/>
              </a:spcAft>
              <a:buClr>
                <a:schemeClr val="lt1"/>
              </a:buClr>
              <a:buSzPts val="2400"/>
              <a:buChar char="•"/>
            </a:pPr>
            <a:r>
              <a:rPr lang="en-US" dirty="0"/>
              <a:t>The Python library, </a:t>
            </a:r>
            <a:r>
              <a:rPr lang="en-US" dirty="0" err="1"/>
              <a:t>smtplib</a:t>
            </a:r>
            <a:r>
              <a:rPr lang="en-US" dirty="0"/>
              <a:t>, will handle this process in our program. </a:t>
            </a:r>
            <a:endParaRPr dirty="0"/>
          </a:p>
          <a:p>
            <a:pPr marL="228600" lvl="0" indent="-228600" algn="l" rtl="0">
              <a:lnSpc>
                <a:spcPct val="90000"/>
              </a:lnSpc>
              <a:spcBef>
                <a:spcPts val="1000"/>
              </a:spcBef>
              <a:spcAft>
                <a:spcPts val="0"/>
              </a:spcAft>
              <a:buClr>
                <a:schemeClr val="lt1"/>
              </a:buClr>
              <a:buSzPts val="2400"/>
              <a:buChar char="•"/>
            </a:pPr>
            <a:r>
              <a:rPr lang="en-US" dirty="0"/>
              <a:t>We will go through the process of creating a Python email client to use to send our malicious emails to our target.</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Using Smtplib to Email Targets</a:t>
            </a:r>
            <a:endParaRPr/>
          </a:p>
        </p:txBody>
      </p:sp>
      <p:sp>
        <p:nvSpPr>
          <p:cNvPr id="369" name="Google Shape;369;p46"/>
          <p:cNvSpPr txBox="1">
            <a:spLocks noGrp="1"/>
          </p:cNvSpPr>
          <p:nvPr>
            <p:ph type="body" idx="1"/>
          </p:nvPr>
        </p:nvSpPr>
        <p:spPr>
          <a:xfrm>
            <a:off x="142993" y="2968469"/>
            <a:ext cx="11810195"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process of sending an email using Python. It explains that the process of sending an email normally involves opening an email client, clicking new, and then clicking send. The statement notes that behind the scenes, the email client connects to the server, possibly logs in, and exchanges information detailing the sender, recipient, and the other necessary data.</a:t>
            </a:r>
          </a:p>
          <a:p>
            <a:pPr>
              <a:buFont typeface="Wingdings" panose="05000000000000000000" pitchFamily="2" charset="2"/>
              <a:buChar char="Ø"/>
            </a:pPr>
            <a:r>
              <a:rPr lang="en-US" sz="2000" dirty="0"/>
              <a:t>The statement then introduces the Python library, </a:t>
            </a:r>
            <a:r>
              <a:rPr lang="en-US" sz="2000" dirty="0" err="1"/>
              <a:t>smtplib</a:t>
            </a:r>
            <a:r>
              <a:rPr lang="en-US" sz="2000" dirty="0"/>
              <a:t>, which will handle this process in the program. It states that the program will go through the process of creating a Python email client to use to send the malicious emails to the target.</a:t>
            </a:r>
          </a:p>
        </p:txBody>
      </p:sp>
    </p:spTree>
    <p:extLst>
      <p:ext uri="{BB962C8B-B14F-4D97-AF65-F5344CB8AC3E}">
        <p14:creationId xmlns:p14="http://schemas.microsoft.com/office/powerpoint/2010/main" val="3491553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Using Smtplib to Email Targets</a:t>
            </a:r>
            <a:endParaRPr/>
          </a:p>
        </p:txBody>
      </p:sp>
      <p:sp>
        <p:nvSpPr>
          <p:cNvPr id="369" name="Google Shape;369;p4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the statement explains that sending an email involves opening an email client, clicking new, and then clicking send. It also notes that behind the scenes, the email client connects to the server, possibly logs in, and exchanges information detailing the sender, recipient, and the other necessary data. </a:t>
            </a:r>
          </a:p>
          <a:p>
            <a:pPr>
              <a:buFont typeface="Wingdings" panose="05000000000000000000" pitchFamily="2" charset="2"/>
              <a:buChar char="Ø"/>
            </a:pPr>
            <a:r>
              <a:rPr lang="en-US" sz="2000" dirty="0"/>
              <a:t>The statement introduces the Python library, </a:t>
            </a:r>
            <a:r>
              <a:rPr lang="en-US" sz="2000" dirty="0" err="1"/>
              <a:t>smtplib</a:t>
            </a:r>
            <a:r>
              <a:rPr lang="en-US" sz="2000" dirty="0"/>
              <a:t>, which will handle this process in the program and mentions that the program will go through the process of creating a Python email client to use to send the malicious emails to the target.</a:t>
            </a:r>
          </a:p>
        </p:txBody>
      </p:sp>
    </p:spTree>
    <p:extLst>
      <p:ext uri="{BB962C8B-B14F-4D97-AF65-F5344CB8AC3E}">
        <p14:creationId xmlns:p14="http://schemas.microsoft.com/office/powerpoint/2010/main" val="1923074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75" name="Google Shape;375;p4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This client will be very basic but will make sending emails simpler for the rest of our program. </a:t>
            </a:r>
            <a:endParaRPr dirty="0"/>
          </a:p>
          <a:p>
            <a:pPr marL="228600" lvl="0" indent="-228600" algn="l" rtl="0">
              <a:lnSpc>
                <a:spcPct val="90000"/>
              </a:lnSpc>
              <a:spcBef>
                <a:spcPts val="1000"/>
              </a:spcBef>
              <a:spcAft>
                <a:spcPts val="0"/>
              </a:spcAft>
              <a:buClr>
                <a:schemeClr val="lt1"/>
              </a:buClr>
              <a:buSzPts val="2400"/>
              <a:buChar char="•"/>
            </a:pPr>
            <a:r>
              <a:rPr lang="en-US" dirty="0"/>
              <a:t>For our purposes here, we'll use the Google Gmail SMTP server; you will need to create a Google Gmail account to use this script or modify the settings to use your own SMTP server.</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75" name="Google Shape;375;p47"/>
          <p:cNvSpPr txBox="1">
            <a:spLocks noGrp="1"/>
          </p:cNvSpPr>
          <p:nvPr>
            <p:ph type="body" idx="1"/>
          </p:nvPr>
        </p:nvSpPr>
        <p:spPr>
          <a:xfrm>
            <a:off x="303249" y="2666811"/>
            <a:ext cx="11254013" cy="359931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creation of a Python email client that will be used to send malicious emails as part of the program. It mentions that the client will be very basic but will make sending emails simpler for the rest of the program.</a:t>
            </a:r>
          </a:p>
          <a:p>
            <a:pPr>
              <a:buFont typeface="Wingdings" panose="05000000000000000000" pitchFamily="2" charset="2"/>
              <a:buChar char="Ø"/>
            </a:pPr>
            <a:r>
              <a:rPr lang="en-US" sz="2000" dirty="0"/>
              <a:t>The statement also specifies that for the purposes of this example, the program will use the Google Gmail SMTP server. It advises that to use this script, you will need to create a Google Gmail account or modify the settings to use your own SMTP server.</a:t>
            </a:r>
          </a:p>
          <a:p>
            <a:pPr>
              <a:buFont typeface="Wingdings" panose="05000000000000000000" pitchFamily="2" charset="2"/>
              <a:buChar char="Ø"/>
            </a:pPr>
            <a:r>
              <a:rPr lang="en-US" sz="2000" dirty="0"/>
              <a:t>In summary, the statement explains that the program will create a basic Python email client that will be used to send malicious emails. It also specifies that the program will use the Google Gmail SMTP server, but notes that you will need to create a Google Gmail account or modify the settings to use your own SMTP server to use this script.</a:t>
            </a:r>
          </a:p>
        </p:txBody>
      </p:sp>
    </p:spTree>
    <p:extLst>
      <p:ext uri="{BB962C8B-B14F-4D97-AF65-F5344CB8AC3E}">
        <p14:creationId xmlns:p14="http://schemas.microsoft.com/office/powerpoint/2010/main" val="3557521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Spear Phishing with Smtplib</a:t>
            </a:r>
            <a:endParaRPr/>
          </a:p>
        </p:txBody>
      </p:sp>
      <p:sp>
        <p:nvSpPr>
          <p:cNvPr id="381" name="Google Shape;381;p48"/>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ct val="100000"/>
              <a:buChar char="•"/>
            </a:pPr>
            <a:r>
              <a:rPr lang="en-US" dirty="0"/>
              <a:t>We are finally at the stage at which all of our research comes together.</a:t>
            </a:r>
            <a:endParaRPr dirty="0"/>
          </a:p>
          <a:p>
            <a:pPr marL="228600" lvl="0" indent="-228600" algn="l" rtl="0">
              <a:lnSpc>
                <a:spcPct val="90000"/>
              </a:lnSpc>
              <a:spcBef>
                <a:spcPts val="1000"/>
              </a:spcBef>
              <a:spcAft>
                <a:spcPts val="0"/>
              </a:spcAft>
              <a:buClr>
                <a:schemeClr val="lt1"/>
              </a:buClr>
              <a:buSzPct val="100000"/>
              <a:buChar char="•"/>
            </a:pPr>
            <a:r>
              <a:rPr lang="en-US" dirty="0"/>
              <a:t>Here, the script creates an email that looks like it comes from the target's friend, has things that the target will find interesting, and flows as if it was written by a real person. </a:t>
            </a:r>
            <a:endParaRPr dirty="0"/>
          </a:p>
          <a:p>
            <a:pPr marL="228600" lvl="0" indent="-228600" algn="l" rtl="0">
              <a:lnSpc>
                <a:spcPct val="90000"/>
              </a:lnSpc>
              <a:spcBef>
                <a:spcPts val="1000"/>
              </a:spcBef>
              <a:spcAft>
                <a:spcPts val="0"/>
              </a:spcAft>
              <a:buClr>
                <a:schemeClr val="lt1"/>
              </a:buClr>
              <a:buSzPct val="100000"/>
              <a:buChar char="•"/>
            </a:pPr>
            <a:r>
              <a:rPr lang="en-US" dirty="0"/>
              <a:t>A great deal of research has gone into helping computers communicate as though they were people, and the various techniques are still not perfect. </a:t>
            </a:r>
            <a:endParaRPr dirty="0"/>
          </a:p>
          <a:p>
            <a:pPr marL="228600" lvl="0" indent="-228600" algn="l" rtl="0">
              <a:lnSpc>
                <a:spcPct val="90000"/>
              </a:lnSpc>
              <a:spcBef>
                <a:spcPts val="1000"/>
              </a:spcBef>
              <a:spcAft>
                <a:spcPts val="0"/>
              </a:spcAft>
              <a:buClr>
                <a:schemeClr val="lt1"/>
              </a:buClr>
              <a:buSzPct val="100000"/>
              <a:buChar char="•"/>
            </a:pPr>
            <a:r>
              <a:rPr lang="en-US" dirty="0"/>
              <a:t>In order to mitigate this possibility, we will create a very simple message that contains our payload in the email. </a:t>
            </a:r>
            <a:endParaRPr dirty="0"/>
          </a:p>
          <a:p>
            <a:pPr marL="228600" lvl="0" indent="-228600" algn="l" rtl="0">
              <a:lnSpc>
                <a:spcPct val="90000"/>
              </a:lnSpc>
              <a:spcBef>
                <a:spcPts val="1000"/>
              </a:spcBef>
              <a:spcAft>
                <a:spcPts val="0"/>
              </a:spcAft>
              <a:buClr>
                <a:schemeClr val="lt1"/>
              </a:buClr>
              <a:buSzPct val="100000"/>
              <a:buChar char="•"/>
            </a:pPr>
            <a:r>
              <a:rPr lang="en-US" dirty="0"/>
              <a:t>Several parts of the program will involve choosing which piece of information to include. </a:t>
            </a:r>
            <a:endParaRPr dirty="0"/>
          </a:p>
          <a:p>
            <a:pPr marL="228600" lvl="0" indent="-228600" algn="l" rtl="0">
              <a:lnSpc>
                <a:spcPct val="90000"/>
              </a:lnSpc>
              <a:spcBef>
                <a:spcPts val="1000"/>
              </a:spcBef>
              <a:spcAft>
                <a:spcPts val="0"/>
              </a:spcAft>
              <a:buClr>
                <a:schemeClr val="lt1"/>
              </a:buClr>
              <a:buSzPct val="100000"/>
              <a:buChar char="•"/>
            </a:pPr>
            <a:r>
              <a:rPr lang="en-US" dirty="0"/>
              <a:t>Our program will randomly make these choices based on the data it has.</a:t>
            </a:r>
            <a:endParaRPr dirty="0"/>
          </a:p>
          <a:p>
            <a:pPr marL="228600" lvl="0" indent="-87629" algn="l" rtl="0">
              <a:lnSpc>
                <a:spcPct val="90000"/>
              </a:lnSpc>
              <a:spcBef>
                <a:spcPts val="1000"/>
              </a:spcBef>
              <a:spcAft>
                <a:spcPts val="0"/>
              </a:spcAft>
              <a:buClr>
                <a:schemeClr val="lt1"/>
              </a:buClr>
              <a:buSzPct val="100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Anonymity – adding Proxies, User-agent, Cookies</a:t>
            </a:r>
            <a:endParaRPr/>
          </a:p>
        </p:txBody>
      </p:sp>
      <p:sp>
        <p:nvSpPr>
          <p:cNvPr id="225" name="Google Shape;225;p22"/>
          <p:cNvSpPr txBox="1">
            <a:spLocks noGrp="1"/>
          </p:cNvSpPr>
          <p:nvPr>
            <p:ph type="body" idx="1"/>
          </p:nvPr>
        </p:nvSpPr>
        <p:spPr>
          <a:xfrm>
            <a:off x="680321" y="2336873"/>
            <a:ext cx="11018343" cy="35993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ct val="100000"/>
              <a:buChar char="•"/>
            </a:pPr>
            <a:r>
              <a:rPr lang="en-US" dirty="0"/>
              <a:t>Now that we have the ability to obtain a web page from the Internet, it is necessary to take a step back and think through the process. </a:t>
            </a:r>
            <a:endParaRPr dirty="0"/>
          </a:p>
          <a:p>
            <a:pPr marL="228600" lvl="0" indent="-228600" algn="l" rtl="0">
              <a:lnSpc>
                <a:spcPct val="90000"/>
              </a:lnSpc>
              <a:spcBef>
                <a:spcPts val="1000"/>
              </a:spcBef>
              <a:spcAft>
                <a:spcPts val="0"/>
              </a:spcAft>
              <a:buClr>
                <a:schemeClr val="lt1"/>
              </a:buClr>
              <a:buSzPct val="100000"/>
              <a:buChar char="•"/>
            </a:pPr>
            <a:r>
              <a:rPr lang="en-US" dirty="0"/>
              <a:t>Our program is no different than opening a website in a web browser, and therefore we should take the same steps to establish anonymity that we would during normal web browsing. </a:t>
            </a:r>
            <a:endParaRPr dirty="0"/>
          </a:p>
          <a:p>
            <a:pPr marL="228600" lvl="0" indent="-228600" algn="l" rtl="0">
              <a:lnSpc>
                <a:spcPct val="90000"/>
              </a:lnSpc>
              <a:spcBef>
                <a:spcPts val="1000"/>
              </a:spcBef>
              <a:spcAft>
                <a:spcPts val="0"/>
              </a:spcAft>
              <a:buClr>
                <a:schemeClr val="lt1"/>
              </a:buClr>
              <a:buSzPct val="100000"/>
              <a:buChar char="•"/>
            </a:pPr>
            <a:r>
              <a:rPr lang="en-US" dirty="0"/>
              <a:t>There are several ways that websites seek to uniquely identify web page visitors. Web servers log the IP address of requests as the first way to identify users.</a:t>
            </a:r>
            <a:endParaRPr dirty="0"/>
          </a:p>
          <a:p>
            <a:pPr marL="228600" lvl="0" indent="-228600" algn="l" rtl="0">
              <a:lnSpc>
                <a:spcPct val="90000"/>
              </a:lnSpc>
              <a:spcBef>
                <a:spcPts val="1000"/>
              </a:spcBef>
              <a:spcAft>
                <a:spcPts val="0"/>
              </a:spcAft>
              <a:buClr>
                <a:schemeClr val="lt1"/>
              </a:buClr>
              <a:buSzPct val="100000"/>
              <a:buChar char="•"/>
            </a:pPr>
            <a:r>
              <a:rPr lang="en-US" dirty="0"/>
              <a:t>This can be mitigated by using either a virtual private network (VPN) (a proxy server which will make requests on a client's behalf) or the Tor network. </a:t>
            </a: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Spear Phishing with Smtplib</a:t>
            </a:r>
            <a:endParaRPr/>
          </a:p>
        </p:txBody>
      </p:sp>
      <p:sp>
        <p:nvSpPr>
          <p:cNvPr id="381" name="Google Shape;381;p48"/>
          <p:cNvSpPr txBox="1">
            <a:spLocks noGrp="1"/>
          </p:cNvSpPr>
          <p:nvPr>
            <p:ph type="body" idx="1"/>
          </p:nvPr>
        </p:nvSpPr>
        <p:spPr>
          <a:xfrm>
            <a:off x="256114" y="2930761"/>
            <a:ext cx="11725354"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final stage of the program where all the research gathered throughout the process comes together to craft a convincing email that appears to come from the target's friend. The statement acknowledges that creating an email that looks like it comes from a real person requires a great deal of research and that the various techniques are still not perfect.</a:t>
            </a:r>
          </a:p>
          <a:p>
            <a:pPr>
              <a:buFont typeface="Wingdings" panose="05000000000000000000" pitchFamily="2" charset="2"/>
              <a:buChar char="Ø"/>
            </a:pPr>
            <a:r>
              <a:rPr lang="en-US" sz="2000" dirty="0"/>
              <a:t>To mitigate this possibility, the statement suggests that the program will create a very simple message that contains a payload (a malicious code or link) in the email. The statement also mentions that several parts of the program will involve choosing which piece of information to include in the email and that the program will randomly make these choices based on the data it has gathered.</a:t>
            </a:r>
          </a:p>
        </p:txBody>
      </p:sp>
    </p:spTree>
    <p:extLst>
      <p:ext uri="{BB962C8B-B14F-4D97-AF65-F5344CB8AC3E}">
        <p14:creationId xmlns:p14="http://schemas.microsoft.com/office/powerpoint/2010/main" val="37544090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Spear Phishing with Smtplib</a:t>
            </a:r>
            <a:endParaRPr/>
          </a:p>
        </p:txBody>
      </p:sp>
      <p:sp>
        <p:nvSpPr>
          <p:cNvPr id="381" name="Google Shape;381;p48"/>
          <p:cNvSpPr txBox="1">
            <a:spLocks noGrp="1"/>
          </p:cNvSpPr>
          <p:nvPr>
            <p:ph type="body" idx="1"/>
          </p:nvPr>
        </p:nvSpPr>
        <p:spPr>
          <a:xfrm>
            <a:off x="680320" y="2336873"/>
            <a:ext cx="11235159"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this statement is discussing the final stage of the program where all the research gathered throughout the process comes together to craft a convincing email that appears to come from the target's friend. It acknowledges that creating an email that looks like it comes from a real person is not perfect and that the program will use a simple message that contains a payload. Additionally, the statement mentions that the program will randomly make choices based on the data it has gathered to include in the email.</a:t>
            </a:r>
          </a:p>
        </p:txBody>
      </p:sp>
    </p:spTree>
    <p:extLst>
      <p:ext uri="{BB962C8B-B14F-4D97-AF65-F5344CB8AC3E}">
        <p14:creationId xmlns:p14="http://schemas.microsoft.com/office/powerpoint/2010/main" val="41426266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87" name="Google Shape;387;p49"/>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lt1"/>
              </a:buClr>
              <a:buSzPct val="100000"/>
              <a:buNone/>
            </a:pPr>
            <a:r>
              <a:rPr lang="en-US" dirty="0"/>
              <a:t>The steps to take are: </a:t>
            </a:r>
          </a:p>
          <a:p>
            <a:pPr marL="342900" lvl="0" algn="l" rtl="0">
              <a:lnSpc>
                <a:spcPct val="90000"/>
              </a:lnSpc>
              <a:spcBef>
                <a:spcPts val="0"/>
              </a:spcBef>
              <a:spcAft>
                <a:spcPts val="0"/>
              </a:spcAft>
              <a:buClr>
                <a:schemeClr val="lt1"/>
              </a:buClr>
              <a:buSzPct val="100000"/>
              <a:buFont typeface="Arial" panose="020B0604020202020204" pitchFamily="34" charset="0"/>
              <a:buChar char="•"/>
            </a:pPr>
            <a:r>
              <a:rPr lang="en-US" dirty="0"/>
              <a:t>choose the fake sender's email address, craft a subject, create the message body, and then send the email.</a:t>
            </a:r>
            <a:endParaRPr dirty="0"/>
          </a:p>
          <a:p>
            <a:pPr marL="342900" lvl="0" algn="l" rtl="0">
              <a:lnSpc>
                <a:spcPct val="90000"/>
              </a:lnSpc>
              <a:spcBef>
                <a:spcPts val="1000"/>
              </a:spcBef>
              <a:spcAft>
                <a:spcPts val="0"/>
              </a:spcAft>
              <a:buClr>
                <a:schemeClr val="lt1"/>
              </a:buClr>
              <a:buSzPct val="100000"/>
              <a:buFont typeface="Arial" panose="020B0604020202020204" pitchFamily="34" charset="0"/>
              <a:buChar char="•"/>
            </a:pPr>
            <a:r>
              <a:rPr lang="en-US" dirty="0"/>
              <a:t>Luckily creating the sender and subject is fairly straightforward. </a:t>
            </a:r>
            <a:endParaRPr dirty="0"/>
          </a:p>
          <a:p>
            <a:pPr marL="342900" lvl="0" algn="l" rtl="0">
              <a:lnSpc>
                <a:spcPct val="90000"/>
              </a:lnSpc>
              <a:spcBef>
                <a:spcPts val="1000"/>
              </a:spcBef>
              <a:spcAft>
                <a:spcPts val="0"/>
              </a:spcAft>
              <a:buClr>
                <a:schemeClr val="lt1"/>
              </a:buClr>
              <a:buSzPct val="100000"/>
              <a:buFont typeface="Arial" panose="020B0604020202020204" pitchFamily="34" charset="0"/>
              <a:buChar char="•"/>
            </a:pPr>
            <a:r>
              <a:rPr lang="en-US" dirty="0"/>
              <a:t>This code becomes a matter of carefully handling if-statements and how the sentences come together to form a short, coherent message. </a:t>
            </a:r>
            <a:endParaRPr dirty="0"/>
          </a:p>
          <a:p>
            <a:pPr marL="342900" lvl="0" algn="l" rtl="0">
              <a:lnSpc>
                <a:spcPct val="90000"/>
              </a:lnSpc>
              <a:spcBef>
                <a:spcPts val="1000"/>
              </a:spcBef>
              <a:spcAft>
                <a:spcPts val="0"/>
              </a:spcAft>
              <a:buClr>
                <a:schemeClr val="lt1"/>
              </a:buClr>
              <a:buSzPct val="100000"/>
              <a:buFont typeface="Arial" panose="020B0604020202020204" pitchFamily="34" charset="0"/>
              <a:buChar char="•"/>
            </a:pPr>
            <a:r>
              <a:rPr lang="en-US" dirty="0"/>
              <a:t>When dealing with the possibility of a huge amount of data, as would be the case if our reconnaissance code used more sources, each piece of the paragraph would probably be broken into individual methods. </a:t>
            </a:r>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87" name="Google Shape;387;p49"/>
          <p:cNvSpPr txBox="1">
            <a:spLocks noGrp="1"/>
          </p:cNvSpPr>
          <p:nvPr>
            <p:ph type="body" idx="1"/>
          </p:nvPr>
        </p:nvSpPr>
        <p:spPr>
          <a:xfrm>
            <a:off x="312676" y="2318019"/>
            <a:ext cx="11357708"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the process of creating and sending an email in the program. It explains that the steps to take are: choose the fake sender's email address, craft a subject, create the message body, and then send the email. The statement also mentions that creating the sender and subject is straightforward.</a:t>
            </a:r>
          </a:p>
          <a:p>
            <a:pPr>
              <a:buFont typeface="Wingdings" panose="05000000000000000000" pitchFamily="2" charset="2"/>
              <a:buChar char="Ø"/>
            </a:pPr>
            <a:r>
              <a:rPr lang="en-US" sz="2000" dirty="0"/>
              <a:t>The statement notes that the code becomes a matter of carefully handling if-statements and how the sentences come together to form a short, coherent message. It also acknowledges that when dealing with a large amount of data, as would be the case if the reconnaissance code used more sources, each piece of the paragraph would probably be broken into individual methods.</a:t>
            </a:r>
          </a:p>
        </p:txBody>
      </p:sp>
    </p:spTree>
    <p:extLst>
      <p:ext uri="{BB962C8B-B14F-4D97-AF65-F5344CB8AC3E}">
        <p14:creationId xmlns:p14="http://schemas.microsoft.com/office/powerpoint/2010/main" val="715872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87" name="Google Shape;387;p49"/>
          <p:cNvSpPr txBox="1">
            <a:spLocks noGrp="1"/>
          </p:cNvSpPr>
          <p:nvPr>
            <p:ph type="body" idx="1"/>
          </p:nvPr>
        </p:nvSpPr>
        <p:spPr>
          <a:xfrm>
            <a:off x="680320" y="2336873"/>
            <a:ext cx="11254013"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the statement is discussing the process of creating and sending an email in the program. It explains that the steps to take are: choose the fake sender's email address, craft a subject, create the message body, and then send the email. </a:t>
            </a:r>
          </a:p>
          <a:p>
            <a:pPr>
              <a:buFont typeface="Wingdings" panose="05000000000000000000" pitchFamily="2" charset="2"/>
              <a:buChar char="Ø"/>
            </a:pPr>
            <a:r>
              <a:rPr lang="en-US" sz="2000" dirty="0"/>
              <a:t>The statement also mentions that creating the sender and subject is straightforward and notes that the code becomes a matter of carefully handling if-statements and how the sentences come together to form a short, coherent message. </a:t>
            </a:r>
          </a:p>
          <a:p>
            <a:pPr>
              <a:buFont typeface="Wingdings" panose="05000000000000000000" pitchFamily="2" charset="2"/>
              <a:buChar char="Ø"/>
            </a:pPr>
            <a:r>
              <a:rPr lang="en-US" sz="2000" dirty="0"/>
              <a:t>The statement also acknowledges that when dealing with a large amount of data, as would be the case if the reconnaissance code used more sources, each piece of the paragraph would probably be broken into individual methods.</a:t>
            </a:r>
          </a:p>
        </p:txBody>
      </p:sp>
    </p:spTree>
    <p:extLst>
      <p:ext uri="{BB962C8B-B14F-4D97-AF65-F5344CB8AC3E}">
        <p14:creationId xmlns:p14="http://schemas.microsoft.com/office/powerpoint/2010/main" val="37444037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87" name="Google Shape;387;p49"/>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1000"/>
              </a:spcBef>
              <a:spcAft>
                <a:spcPts val="0"/>
              </a:spcAft>
              <a:buClr>
                <a:schemeClr val="lt1"/>
              </a:buClr>
              <a:buSzPct val="100000"/>
              <a:buChar char="•"/>
            </a:pPr>
            <a:r>
              <a:rPr lang="en-US" dirty="0"/>
              <a:t>Each method would be responsible for having its piece of the pie begin and end a certain way, and then would operate independently of the rest of the code. That way, as more information about someone's interests (for example) was learned, only that method would be changed. </a:t>
            </a:r>
          </a:p>
          <a:p>
            <a:pPr marL="228600" lvl="0" indent="-228600" algn="l" rtl="0">
              <a:lnSpc>
                <a:spcPct val="90000"/>
              </a:lnSpc>
              <a:spcBef>
                <a:spcPts val="1000"/>
              </a:spcBef>
              <a:spcAft>
                <a:spcPts val="0"/>
              </a:spcAft>
              <a:buClr>
                <a:schemeClr val="lt1"/>
              </a:buClr>
              <a:buSzPct val="100000"/>
              <a:buChar char="•"/>
            </a:pPr>
            <a:r>
              <a:rPr lang="en-US" dirty="0"/>
              <a:t>The last step is sending the email via our email client and then trusting human stupidity to do the rest. Part of this process, and one not discussed in this chapter, is the creation of whatever exploit or phishing site will be used to gain access. </a:t>
            </a:r>
          </a:p>
          <a:p>
            <a:pPr marL="228600" lvl="0" indent="-228600" algn="l" rtl="0">
              <a:lnSpc>
                <a:spcPct val="90000"/>
              </a:lnSpc>
              <a:spcBef>
                <a:spcPts val="1000"/>
              </a:spcBef>
              <a:spcAft>
                <a:spcPts val="0"/>
              </a:spcAft>
              <a:buClr>
                <a:schemeClr val="lt1"/>
              </a:buClr>
              <a:buSzPct val="100000"/>
              <a:buChar char="•"/>
            </a:pPr>
            <a:r>
              <a:rPr lang="en-US" dirty="0"/>
              <a:t>In our example, we simply send a misnamed link, but the payload could be an attachment or a scam website, or any other method an attacker desired. </a:t>
            </a:r>
          </a:p>
          <a:p>
            <a:pPr marL="228600" lvl="0" indent="-228600" algn="l" rtl="0">
              <a:lnSpc>
                <a:spcPct val="90000"/>
              </a:lnSpc>
              <a:spcBef>
                <a:spcPts val="1000"/>
              </a:spcBef>
              <a:spcAft>
                <a:spcPts val="0"/>
              </a:spcAft>
              <a:buClr>
                <a:schemeClr val="lt1"/>
              </a:buClr>
              <a:buSzPct val="100000"/>
              <a:buChar char="•"/>
            </a:pPr>
            <a:r>
              <a:rPr lang="en-US" dirty="0"/>
              <a:t>This process would then be repeated for every member of the organization, and it only takes one person to fall for the trap to grant access to an attacker. Our specific script will target a user based on the information they leave </a:t>
            </a:r>
            <a:r>
              <a:rPr lang="en-US" dirty="0" err="1"/>
              <a:t>publically</a:t>
            </a:r>
            <a:r>
              <a:rPr lang="en-US" dirty="0"/>
              <a:t> accessible via Twitter. Based on what it finds about locations, users, hashtags, and links, it will craft an email with a malicious link for the user to click.</a:t>
            </a:r>
          </a:p>
        </p:txBody>
      </p:sp>
    </p:spTree>
    <p:extLst>
      <p:ext uri="{BB962C8B-B14F-4D97-AF65-F5344CB8AC3E}">
        <p14:creationId xmlns:p14="http://schemas.microsoft.com/office/powerpoint/2010/main" val="4921944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87" name="Google Shape;387;p49"/>
          <p:cNvSpPr txBox="1">
            <a:spLocks noGrp="1"/>
          </p:cNvSpPr>
          <p:nvPr>
            <p:ph type="body" idx="1"/>
          </p:nvPr>
        </p:nvSpPr>
        <p:spPr>
          <a:xfrm>
            <a:off x="208980" y="2619677"/>
            <a:ext cx="10952355" cy="3599400"/>
          </a:xfrm>
          <a:prstGeom prst="rect">
            <a:avLst/>
          </a:prstGeom>
          <a:noFill/>
          <a:ln>
            <a:noFill/>
          </a:ln>
        </p:spPr>
        <p:txBody>
          <a:bodyPr spcFirstLastPara="1" wrap="square" lIns="91425" tIns="45700" rIns="91425" bIns="45700" anchor="t" anchorCtr="0">
            <a:normAutofit fontScale="92500" lnSpcReduction="20000"/>
          </a:bodyPr>
          <a:lstStyle/>
          <a:p>
            <a:pPr>
              <a:buFont typeface="Wingdings" panose="05000000000000000000" pitchFamily="2" charset="2"/>
              <a:buChar char="Ø"/>
            </a:pPr>
            <a:r>
              <a:rPr lang="en-US" dirty="0"/>
              <a:t>This statement is discussing the final step of the program, which is sending the email via an email client and trusting human stupidity to do the rest. It also mentions that part of this process, not discussed in this chapter, is the creation of whatever exploit or phishing site will be used to gain access. The statement explains that in the example provided, the program sends a misnamed link as the payload, but it could be an attachment or a scam website or any other method an attacker desires.</a:t>
            </a:r>
          </a:p>
          <a:p>
            <a:pPr>
              <a:buFont typeface="Wingdings" panose="05000000000000000000" pitchFamily="2" charset="2"/>
              <a:buChar char="Ø"/>
            </a:pPr>
            <a:r>
              <a:rPr lang="en-US" dirty="0"/>
              <a:t>The statement also notes that this process will be repeated for every member of the organization and that it only takes one person to fall for the trap to grant access to an attacker. It explains that the script targets a user based on the information they leave publicly accessible via Twitter. Based on what it finds about locations, users, hashtags, and links, it crafts an email with a malicious link for the user to click.</a:t>
            </a:r>
          </a:p>
        </p:txBody>
      </p:sp>
    </p:spTree>
    <p:extLst>
      <p:ext uri="{BB962C8B-B14F-4D97-AF65-F5344CB8AC3E}">
        <p14:creationId xmlns:p14="http://schemas.microsoft.com/office/powerpoint/2010/main" val="30024733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87" name="Google Shape;387;p49"/>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the statement is discussing the final step of the program, which is sending the email via an email client and trusting human stupidity to do the rest. It also mentions that part of this process, not discussed in this chapter, is the creation of whatever exploit or phishing site will be used to gain access. </a:t>
            </a:r>
          </a:p>
          <a:p>
            <a:pPr>
              <a:buFont typeface="Wingdings" panose="05000000000000000000" pitchFamily="2" charset="2"/>
              <a:buChar char="Ø"/>
            </a:pPr>
            <a:r>
              <a:rPr lang="en-US" sz="2000" dirty="0"/>
              <a:t>The statement explains that the program sends a malicious link as the payload and that this process will be repeated for every member of the organization. It targets a user based on the information they leave publicly accessible via Twitter and crafts an email with a malicious link for the user to click.</a:t>
            </a:r>
          </a:p>
        </p:txBody>
      </p:sp>
    </p:spTree>
    <p:extLst>
      <p:ext uri="{BB962C8B-B14F-4D97-AF65-F5344CB8AC3E}">
        <p14:creationId xmlns:p14="http://schemas.microsoft.com/office/powerpoint/2010/main" val="24813148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93" name="Google Shape;393;p50"/>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dirty="0"/>
              <a:t>That way, as more information about someone's interests (for example) was learned, only that method would be changed. </a:t>
            </a:r>
            <a:endParaRPr dirty="0"/>
          </a:p>
          <a:p>
            <a:pPr marL="228600" lvl="0" indent="-228600" algn="l" rtl="0">
              <a:lnSpc>
                <a:spcPct val="90000"/>
              </a:lnSpc>
              <a:spcBef>
                <a:spcPts val="1000"/>
              </a:spcBef>
              <a:spcAft>
                <a:spcPts val="0"/>
              </a:spcAft>
              <a:buClr>
                <a:schemeClr val="lt1"/>
              </a:buClr>
              <a:buSzPts val="2400"/>
              <a:buChar char="•"/>
            </a:pPr>
            <a:r>
              <a:rPr lang="en-US" dirty="0"/>
              <a:t>The last step is sending the email via our email client and then trusting human stupidity to do the rest.</a:t>
            </a:r>
            <a:endParaRPr dirty="0"/>
          </a:p>
          <a:p>
            <a:pPr marL="228600" lvl="0" indent="-228600" algn="l" rtl="0">
              <a:lnSpc>
                <a:spcPct val="90000"/>
              </a:lnSpc>
              <a:spcBef>
                <a:spcPts val="1000"/>
              </a:spcBef>
              <a:spcAft>
                <a:spcPts val="0"/>
              </a:spcAft>
              <a:buClr>
                <a:schemeClr val="lt1"/>
              </a:buClr>
              <a:buSzPts val="2400"/>
              <a:buChar char="•"/>
            </a:pPr>
            <a:r>
              <a:rPr lang="en-US" dirty="0"/>
              <a:t>Part of this process, and one not discussed in this chapter, is the creation of whatever exploit or phishing site will be used to gain access. </a:t>
            </a:r>
            <a:endParaRPr dirty="0"/>
          </a:p>
          <a:p>
            <a:pPr marL="228600" lvl="0" indent="-228600" algn="l" rtl="0">
              <a:lnSpc>
                <a:spcPct val="90000"/>
              </a:lnSpc>
              <a:spcBef>
                <a:spcPts val="1000"/>
              </a:spcBef>
              <a:spcAft>
                <a:spcPts val="0"/>
              </a:spcAft>
              <a:buClr>
                <a:schemeClr val="lt1"/>
              </a:buClr>
              <a:buSzPts val="2400"/>
              <a:buChar char="•"/>
            </a:pPr>
            <a:r>
              <a:rPr lang="en-US" dirty="0"/>
              <a:t>In the example, we simply send a misnamed link, but the payload could be an attachment or a scam website, or any other method an attacker desired. </a:t>
            </a:r>
            <a:endParaRP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93" name="Google Shape;393;p50"/>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This statement is discussing how the program is designed to handle a large amount of data and how it can be easily updated as more information is gathered. It mentions that as more information about someone's interests is learned, only that specific method would be changed. The last step of the program is sending the email via the email client and trusting human stupidity to do the rest.</a:t>
            </a:r>
          </a:p>
          <a:p>
            <a:pPr>
              <a:buFont typeface="Wingdings" panose="05000000000000000000" pitchFamily="2" charset="2"/>
              <a:buChar char="Ø"/>
            </a:pPr>
            <a:r>
              <a:rPr lang="en-US" sz="2000" dirty="0"/>
              <a:t>The statement also notes that part of this process, which is not discussed in this chapter, is the creation of whatever exploit or phishing site will be used to gain access. In the example provided, the program simply sends a misnamed link as the payload but it could be an attachment, a scam website, or any other method an attacker desires.</a:t>
            </a:r>
          </a:p>
        </p:txBody>
      </p:sp>
    </p:spTree>
    <p:extLst>
      <p:ext uri="{BB962C8B-B14F-4D97-AF65-F5344CB8AC3E}">
        <p14:creationId xmlns:p14="http://schemas.microsoft.com/office/powerpoint/2010/main" val="49576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Anonymity – adding Proxies, User-agent, Cookies</a:t>
            </a:r>
            <a:endParaRPr/>
          </a:p>
        </p:txBody>
      </p:sp>
      <p:sp>
        <p:nvSpPr>
          <p:cNvPr id="225" name="Google Shape;225;p22"/>
          <p:cNvSpPr txBox="1">
            <a:spLocks noGrp="1"/>
          </p:cNvSpPr>
          <p:nvPr>
            <p:ph type="body" idx="1"/>
          </p:nvPr>
        </p:nvSpPr>
        <p:spPr>
          <a:xfrm>
            <a:off x="0" y="2695091"/>
            <a:ext cx="11972041" cy="4252463"/>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This statement is discussing the importance of anonymity when using a program to retrieve web pages from the internet.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It points out that the program is not fundamentally different from opening a website in a web browser, and therefore it's necessary to take the same steps to establish anonymity as one would during normal web browsing.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It mentions that websites can use several methods to uniquely identify web page visitors, including logging the IP address of requests.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This can be a problem because the IP address can be used to track a user's browsing activity and location. To mitigate this issue, the statement suggests using a virtual private network (VPN) or the Tor network.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A VPN creates a secure, encrypted connection between a client's device and the VPN server, hiding the client's IP address from websites. </a:t>
            </a:r>
          </a:p>
          <a:p>
            <a:pPr marL="342900" lvl="0" algn="l" rtl="0">
              <a:lnSpc>
                <a:spcPct val="90000"/>
              </a:lnSpc>
              <a:spcBef>
                <a:spcPts val="0"/>
              </a:spcBef>
              <a:spcAft>
                <a:spcPts val="0"/>
              </a:spcAft>
              <a:buClr>
                <a:schemeClr val="lt1"/>
              </a:buClr>
              <a:buSzPct val="100000"/>
              <a:buFont typeface="Wingdings" panose="05000000000000000000" pitchFamily="2" charset="2"/>
              <a:buChar char="Ø"/>
            </a:pPr>
            <a:r>
              <a:rPr lang="en-US" sz="2000" dirty="0"/>
              <a:t>The Tor network is a free, open-source network that routes internet traffic through a series of randomly selected nodes, obscuring the user's IP address and location.</a:t>
            </a:r>
            <a:endParaRPr sz="2000" dirty="0"/>
          </a:p>
        </p:txBody>
      </p:sp>
      <p:sp>
        <p:nvSpPr>
          <p:cNvPr id="2" name="TextBox 1">
            <a:extLst>
              <a:ext uri="{FF2B5EF4-FFF2-40B4-BE49-F238E27FC236}">
                <a16:creationId xmlns:a16="http://schemas.microsoft.com/office/drawing/2014/main" id="{C7CAAF77-9F6B-A831-89D6-8D19893A66FC}"/>
              </a:ext>
            </a:extLst>
          </p:cNvPr>
          <p:cNvSpPr txBox="1"/>
          <p:nvPr/>
        </p:nvSpPr>
        <p:spPr>
          <a:xfrm>
            <a:off x="0" y="2003018"/>
            <a:ext cx="5102679" cy="523220"/>
          </a:xfrm>
          <a:prstGeom prst="rect">
            <a:avLst/>
          </a:prstGeom>
          <a:noFill/>
        </p:spPr>
        <p:txBody>
          <a:bodyPr wrap="none" rtlCol="0">
            <a:spAutoFit/>
          </a:bodyPr>
          <a:lstStyle/>
          <a:p>
            <a:r>
              <a:rPr lang="en-US" sz="2800" dirty="0">
                <a:solidFill>
                  <a:schemeClr val="bg1"/>
                </a:solidFill>
              </a:rPr>
              <a:t>Explanation of the above topic:</a:t>
            </a:r>
          </a:p>
        </p:txBody>
      </p:sp>
    </p:spTree>
    <p:extLst>
      <p:ext uri="{BB962C8B-B14F-4D97-AF65-F5344CB8AC3E}">
        <p14:creationId xmlns:p14="http://schemas.microsoft.com/office/powerpoint/2010/main" val="40365822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93" name="Google Shape;393;p50"/>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2000" dirty="0"/>
              <a:t>In summary, the statement is discussing how the program is designed to handle a large amount of data and how it can be easily updated as more information is gathered. It mentions that as more information about someone's interests is learned, only that specific method would be changed. </a:t>
            </a:r>
          </a:p>
          <a:p>
            <a:pPr>
              <a:buFont typeface="Wingdings" panose="05000000000000000000" pitchFamily="2" charset="2"/>
              <a:buChar char="Ø"/>
            </a:pPr>
            <a:r>
              <a:rPr lang="en-US" sz="2000" dirty="0"/>
              <a:t>The last step of the program is sending the email via the email client and trusting human stupidity to do the rest. It also notes that creating the exploit or phishing site is not discussed in the chapter and that the payload can be anything the attacker desires, such as a misnamed link, an attachment, or a scam website.</a:t>
            </a:r>
          </a:p>
        </p:txBody>
      </p:sp>
    </p:spTree>
    <p:extLst>
      <p:ext uri="{BB962C8B-B14F-4D97-AF65-F5344CB8AC3E}">
        <p14:creationId xmlns:p14="http://schemas.microsoft.com/office/powerpoint/2010/main" val="166687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99" name="Google Shape;399;p51"/>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This process would then be repeated for every member of the organization, and it only takes one person to fall for the trap to grant access to an attacker. </a:t>
            </a:r>
            <a:endParaRPr dirty="0"/>
          </a:p>
          <a:p>
            <a:pPr marL="228600" lvl="0" indent="-228600" algn="l" rtl="0">
              <a:lnSpc>
                <a:spcPct val="90000"/>
              </a:lnSpc>
              <a:spcBef>
                <a:spcPts val="1000"/>
              </a:spcBef>
              <a:spcAft>
                <a:spcPts val="0"/>
              </a:spcAft>
              <a:buClr>
                <a:schemeClr val="lt1"/>
              </a:buClr>
              <a:buSzPts val="2400"/>
              <a:buChar char="•"/>
            </a:pPr>
            <a:r>
              <a:rPr lang="en-US" dirty="0"/>
              <a:t>Our specific script will target a user based on the information they leave </a:t>
            </a:r>
            <a:r>
              <a:rPr lang="en-US" dirty="0" err="1"/>
              <a:t>publically</a:t>
            </a:r>
            <a:r>
              <a:rPr lang="en-US" dirty="0"/>
              <a:t> accessible via Twitter. </a:t>
            </a:r>
            <a:endParaRPr dirty="0"/>
          </a:p>
          <a:p>
            <a:pPr marL="228600" lvl="0" indent="-228600" algn="l" rtl="0">
              <a:lnSpc>
                <a:spcPct val="90000"/>
              </a:lnSpc>
              <a:spcBef>
                <a:spcPts val="1000"/>
              </a:spcBef>
              <a:spcAft>
                <a:spcPts val="0"/>
              </a:spcAft>
              <a:buClr>
                <a:schemeClr val="lt1"/>
              </a:buClr>
              <a:buSzPts val="2400"/>
              <a:buChar char="•"/>
            </a:pPr>
            <a:r>
              <a:rPr lang="en-US" dirty="0"/>
              <a:t>Based on what it finds about locations, users, hashtags, and links, it will craft an email with a malicious link for the user to click.</a:t>
            </a:r>
            <a:endParaRPr dirty="0"/>
          </a:p>
          <a:p>
            <a:pPr marL="228600" lvl="0" indent="-76200" algn="l" rtl="0">
              <a:lnSpc>
                <a:spcPct val="90000"/>
              </a:lnSpc>
              <a:spcBef>
                <a:spcPts val="1000"/>
              </a:spcBef>
              <a:spcAft>
                <a:spcPts val="0"/>
              </a:spcAft>
              <a:buClr>
                <a:schemeClr val="lt1"/>
              </a:buClr>
              <a:buSzPts val="2400"/>
              <a:buNone/>
            </a:pPr>
            <a:endParaRP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Contd..</a:t>
            </a:r>
            <a:endParaRPr/>
          </a:p>
        </p:txBody>
      </p:sp>
      <p:sp>
        <p:nvSpPr>
          <p:cNvPr id="399" name="Google Shape;399;p51"/>
          <p:cNvSpPr txBox="1">
            <a:spLocks noGrp="1"/>
          </p:cNvSpPr>
          <p:nvPr>
            <p:ph type="body" idx="1"/>
          </p:nvPr>
        </p:nvSpPr>
        <p:spPr>
          <a:xfrm>
            <a:off x="680320" y="2336873"/>
            <a:ext cx="10933503" cy="3599400"/>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This statement is discussing how the program is designed to repeat the process of sending malicious emails to every member of an organization, and how it only takes one person to fall for the trap to grant access to an attacker.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specific script is targeting a user based on the information they leave publicly accessible via Twitter. </a:t>
            </a:r>
          </a:p>
          <a:p>
            <a:pPr marL="342900" lvl="0" algn="l" rtl="0">
              <a:lnSpc>
                <a:spcPct val="90000"/>
              </a:lnSpc>
              <a:spcBef>
                <a:spcPts val="0"/>
              </a:spcBef>
              <a:spcAft>
                <a:spcPts val="0"/>
              </a:spcAft>
              <a:buClr>
                <a:schemeClr val="lt1"/>
              </a:buClr>
              <a:buSzPts val="2400"/>
              <a:buFont typeface="Wingdings" panose="05000000000000000000" pitchFamily="2" charset="2"/>
              <a:buChar char="Ø"/>
            </a:pPr>
            <a:r>
              <a:rPr lang="en-US" sz="2000" dirty="0"/>
              <a:t>The script will use the information it finds about the user's locations, users they follow, hashtags they use, and links they share to craft an email with a malicious link for the user to click. The goal of the script is to trick the user into clicking on the malicious link, which would then grant access to the attacker.</a:t>
            </a:r>
            <a:endParaRPr sz="2000" dirty="0"/>
          </a:p>
        </p:txBody>
      </p:sp>
    </p:spTree>
    <p:extLst>
      <p:ext uri="{BB962C8B-B14F-4D97-AF65-F5344CB8AC3E}">
        <p14:creationId xmlns:p14="http://schemas.microsoft.com/office/powerpoint/2010/main" val="30223360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3" name="Title 2">
            <a:extLst>
              <a:ext uri="{FF2B5EF4-FFF2-40B4-BE49-F238E27FC236}">
                <a16:creationId xmlns:a16="http://schemas.microsoft.com/office/drawing/2014/main" id="{EFB49FE0-F2FE-94CC-E27A-F96ACB3E6175}"/>
              </a:ext>
            </a:extLst>
          </p:cNvPr>
          <p:cNvSpPr>
            <a:spLocks noGrp="1"/>
          </p:cNvSpPr>
          <p:nvPr>
            <p:ph type="title"/>
          </p:nvPr>
        </p:nvSpPr>
        <p:spPr/>
        <p:txBody>
          <a:bodyPr>
            <a:normAutofit/>
          </a:bodyPr>
          <a:lstStyle/>
          <a:p>
            <a:r>
              <a:rPr lang="en-US" sz="6000" dirty="0"/>
              <a:t>The End</a:t>
            </a:r>
          </a:p>
        </p:txBody>
      </p:sp>
      <p:sp>
        <p:nvSpPr>
          <p:cNvPr id="4" name="TextBox 3">
            <a:extLst>
              <a:ext uri="{FF2B5EF4-FFF2-40B4-BE49-F238E27FC236}">
                <a16:creationId xmlns:a16="http://schemas.microsoft.com/office/drawing/2014/main" id="{B35492F8-3EC8-37EA-BB24-E97EA7CD8921}"/>
              </a:ext>
            </a:extLst>
          </p:cNvPr>
          <p:cNvSpPr txBox="1"/>
          <p:nvPr/>
        </p:nvSpPr>
        <p:spPr>
          <a:xfrm>
            <a:off x="2894028" y="3460193"/>
            <a:ext cx="5647700" cy="1446550"/>
          </a:xfrm>
          <a:prstGeom prst="rect">
            <a:avLst/>
          </a:prstGeom>
          <a:noFill/>
        </p:spPr>
        <p:txBody>
          <a:bodyPr wrap="none" rtlCol="0">
            <a:spAutoFit/>
          </a:bodyPr>
          <a:lstStyle/>
          <a:p>
            <a:r>
              <a:rPr lang="en-US" sz="8800" dirty="0">
                <a:solidFill>
                  <a:schemeClr val="bg1"/>
                </a:solidFill>
              </a:rPr>
              <a:t>Thank You</a:t>
            </a:r>
          </a:p>
        </p:txBody>
      </p:sp>
    </p:spTree>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10863</Words>
  <Application>Microsoft Office PowerPoint</Application>
  <PresentationFormat>Widescreen</PresentationFormat>
  <Paragraphs>383</Paragraphs>
  <Slides>93</Slides>
  <Notes>93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Wingdings</vt:lpstr>
      <vt:lpstr>Russo One</vt:lpstr>
      <vt:lpstr>Trebuchet MS</vt:lpstr>
      <vt:lpstr>Arial</vt:lpstr>
      <vt:lpstr>Verdana</vt:lpstr>
      <vt:lpstr>Berlin</vt:lpstr>
      <vt:lpstr>Web Recon with Python</vt:lpstr>
      <vt:lpstr>Recon Prior to attack</vt:lpstr>
      <vt:lpstr>Recon Prior to attack</vt:lpstr>
      <vt:lpstr>Using the Mechanize Library to browse the internet</vt:lpstr>
      <vt:lpstr>Using the Mechanize Library to browse the internet</vt:lpstr>
      <vt:lpstr>Contd..</vt:lpstr>
      <vt:lpstr>Contd..</vt:lpstr>
      <vt:lpstr>Anonymity – adding Proxies, User-agent, Cookies</vt:lpstr>
      <vt:lpstr>Anonymity – adding Proxies, User-agent, Cookies</vt:lpstr>
      <vt:lpstr>Contd..</vt:lpstr>
      <vt:lpstr>Contd..</vt:lpstr>
      <vt:lpstr>Contd..</vt:lpstr>
      <vt:lpstr>contd..</vt:lpstr>
      <vt:lpstr>contd..</vt:lpstr>
      <vt:lpstr>Finalizing Our AnonBrowser into a Python Class</vt:lpstr>
      <vt:lpstr>Finalizing Our AnonBrowser into a Python Class</vt:lpstr>
      <vt:lpstr>Contd..</vt:lpstr>
      <vt:lpstr>Contd..</vt:lpstr>
      <vt:lpstr>Scraping web pages with anonbrowser</vt:lpstr>
      <vt:lpstr>Scraping web pages with anonbrowser</vt:lpstr>
      <vt:lpstr>Contd..</vt:lpstr>
      <vt:lpstr>Contd..</vt:lpstr>
      <vt:lpstr>Contd..</vt:lpstr>
      <vt:lpstr>Parsing HREF Links with Beautiful Soup</vt:lpstr>
      <vt:lpstr>Parsing HREF Links with Beautiful Soup</vt:lpstr>
      <vt:lpstr>Parsing HREF Links with Beautiful Soup</vt:lpstr>
      <vt:lpstr>Mirroring Images with Beautiful Soup</vt:lpstr>
      <vt:lpstr>Mirroring Images with Beautiful Soup</vt:lpstr>
      <vt:lpstr>Mirroring Images with Beautiful Soup</vt:lpstr>
      <vt:lpstr>Contd..</vt:lpstr>
      <vt:lpstr>Contd..</vt:lpstr>
      <vt:lpstr>Contd..</vt:lpstr>
      <vt:lpstr>Research, Investigate, Discovery</vt:lpstr>
      <vt:lpstr>Research, Investigate, Discovery</vt:lpstr>
      <vt:lpstr>Research, Investigate, Discovery</vt:lpstr>
      <vt:lpstr>Contd..</vt:lpstr>
      <vt:lpstr>Contd..</vt:lpstr>
      <vt:lpstr>Contd..</vt:lpstr>
      <vt:lpstr>Interacting with the Google API in python</vt:lpstr>
      <vt:lpstr>Interacting with the Google API in python</vt:lpstr>
      <vt:lpstr>Interacting with the Google API in python</vt:lpstr>
      <vt:lpstr>Contd..</vt:lpstr>
      <vt:lpstr>Contd..</vt:lpstr>
      <vt:lpstr>Contd..</vt:lpstr>
      <vt:lpstr>Parsing Tweets with Python</vt:lpstr>
      <vt:lpstr>Parsing Tweets with Python</vt:lpstr>
      <vt:lpstr>Parsing Tweets with Python</vt:lpstr>
      <vt:lpstr>Contd..</vt:lpstr>
      <vt:lpstr>Contd..</vt:lpstr>
      <vt:lpstr>Contd..</vt:lpstr>
      <vt:lpstr>Pulling Location Data Out of Tweets</vt:lpstr>
      <vt:lpstr>Pulling Location Data Out of Tweets</vt:lpstr>
      <vt:lpstr>Pulling Location Data Out of Tweets</vt:lpstr>
      <vt:lpstr>Contd..</vt:lpstr>
      <vt:lpstr>Contd..</vt:lpstr>
      <vt:lpstr>Contd..</vt:lpstr>
      <vt:lpstr>Parsing Interests from twitter Using Regular Expressions</vt:lpstr>
      <vt:lpstr>Parsing Interests from twitter Using Regular Expressions</vt:lpstr>
      <vt:lpstr>Parsing Interests from twitter Using Regular Expressions</vt:lpstr>
      <vt:lpstr>Anonymous Email</vt:lpstr>
      <vt:lpstr>Anonymous Email</vt:lpstr>
      <vt:lpstr>Anonymous Email</vt:lpstr>
      <vt:lpstr>Contd..</vt:lpstr>
      <vt:lpstr>Contd..</vt:lpstr>
      <vt:lpstr>Contd..</vt:lpstr>
      <vt:lpstr>Contd..</vt:lpstr>
      <vt:lpstr>Contd..</vt:lpstr>
      <vt:lpstr>Contd..</vt:lpstr>
      <vt:lpstr>Mass Social Engineering</vt:lpstr>
      <vt:lpstr>Mass Social Engineering</vt:lpstr>
      <vt:lpstr>Mass Social Engineering</vt:lpstr>
      <vt:lpstr>Contd..</vt:lpstr>
      <vt:lpstr>Contd..</vt:lpstr>
      <vt:lpstr>Using Smtplib to Email Targets</vt:lpstr>
      <vt:lpstr>Using Smtplib to Email Targets</vt:lpstr>
      <vt:lpstr>Using Smtplib to Email Targets</vt:lpstr>
      <vt:lpstr>Contd..</vt:lpstr>
      <vt:lpstr>Contd..</vt:lpstr>
      <vt:lpstr>Spear Phishing with Smtplib</vt:lpstr>
      <vt:lpstr>Spear Phishing with Smtplib</vt:lpstr>
      <vt:lpstr>Spear Phishing with Smtplib</vt:lpstr>
      <vt:lpstr>Contd..</vt:lpstr>
      <vt:lpstr>Contd..</vt:lpstr>
      <vt:lpstr>Contd..</vt:lpstr>
      <vt:lpstr>Contd..</vt:lpstr>
      <vt:lpstr>Contd..</vt:lpstr>
      <vt:lpstr>Contd..</vt:lpstr>
      <vt:lpstr>Contd..</vt:lpstr>
      <vt:lpstr>Contd..</vt:lpstr>
      <vt:lpstr>Contd..</vt:lpstr>
      <vt:lpstr>Contd..</vt:lpstr>
      <vt:lpstr>Contd..</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Recon with Python</dc:title>
  <cp:lastModifiedBy>Sarthak Sunil Nimbalkar</cp:lastModifiedBy>
  <cp:revision>6</cp:revision>
  <dcterms:modified xsi:type="dcterms:W3CDTF">2023-02-10T18:54:24Z</dcterms:modified>
</cp:coreProperties>
</file>