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</p:sldIdLst>
  <p:sldSz cy="15430500" cx="27432000"/>
  <p:notesSz cx="6858000" cy="9144000"/>
  <p:embeddedFontLst>
    <p:embeddedFont>
      <p:font typeface="Proxima Nova"/>
      <p:regular r:id="rId6"/>
      <p:bold r:id="rId7"/>
      <p:italic r:id="rId8"/>
      <p:boldItalic r:id="rId9"/>
    </p:embeddedFont>
    <p:embeddedFont>
      <p:font typeface="Proxima Nova Extrabold"/>
      <p:bold r:id="rId10"/>
    </p:embeddedFont>
    <p:embeddedFont>
      <p:font typeface="Proxima Nova Semibold"/>
      <p:regular r:id="rId11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font" Target="fonts/ProximaNova-regular.fntdata"/><Relationship Id="rId7" Type="http://schemas.openxmlformats.org/officeDocument/2006/relationships/font" Target="fonts/ProximaNova-bold.fntdata"/><Relationship Id="rId8" Type="http://schemas.openxmlformats.org/officeDocument/2006/relationships/font" Target="fonts/ProximaNova-italic.fntdata"/><Relationship Id="rId11" Type="http://schemas.openxmlformats.org/officeDocument/2006/relationships/font" Target="fonts/ProximaNovaSemibold-regular.fntdata"/><Relationship Id="rId10" Type="http://schemas.openxmlformats.org/officeDocument/2006/relationships/font" Target="fonts/ProximaNovaExtrabold-bold.fntdata"/><Relationship Id="rId13" Type="http://schemas.openxmlformats.org/officeDocument/2006/relationships/font" Target="fonts/ProximaNovaSemibold-boldItalic.fntdata"/><Relationship Id="rId12" Type="http://schemas.openxmlformats.org/officeDocument/2006/relationships/font" Target="fonts/ProximaNov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3dfb6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3dfb6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Basic - Light">
  <p:cSld name="CUSTOM_2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057400" y="2235713"/>
            <a:ext cx="11887200" cy="59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57400" y="8545056"/>
            <a:ext cx="11887200" cy="22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pic>
        <p:nvPicPr>
          <p:cNvPr id="14" name="Google Shape;14;p2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437" y="11668833"/>
            <a:ext cx="4663443" cy="136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-1731" l="0" r="0" t="12013"/>
          <a:stretch/>
        </p:blipFill>
        <p:spPr>
          <a:xfrm>
            <a:off x="0" y="75"/>
            <a:ext cx="27432000" cy="59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Only">
  <p:cSld name="CUSTOM_5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Main Point">
  <p:cSld name="CUSTOM_5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057400" y="1563675"/>
            <a:ext cx="24231600" cy="128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7" name="Google Shape;77;p12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6285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rgbClr val="55628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 - Blank with Footer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2" name="Google Shape;82;p14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Zoom - Light">
  <p:cSld name="CUSTOM_8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367719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0" y="0"/>
            <a:ext cx="8632800" cy="154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 title="Salesforce Design Logo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238" y="3336450"/>
            <a:ext cx="3728849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hread shaped into a heart." id="87" name="Google Shape;87;p15" title="He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438" y="1339001"/>
            <a:ext cx="9144522" cy="4977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ro, Einstein, Appy and Cody are all taking a Zoom call from different locations." id="88" name="Google Shape;88;p15" title="Salesforce Characters Zoom Call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525" y="0"/>
            <a:ext cx="18502313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179576" y="5458968"/>
            <a:ext cx="9829800" cy="820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 - Thank You - Bird - Light">
  <p:cSld name="CUSTOM_8_1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14401800" y="2304300"/>
            <a:ext cx="11887200" cy="858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0"/>
              <a:buNone/>
              <a:defRPr sz="16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11550" y="2815425"/>
            <a:ext cx="22320449" cy="95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" y="0"/>
            <a:ext cx="710088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alesforce Design Logo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238" y="11262900"/>
            <a:ext cx="3728849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 - Title - Project - Light">
  <p:cSld name="CUSTOM_3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2219" r="0" t="0"/>
          <a:stretch/>
        </p:blipFill>
        <p:spPr>
          <a:xfrm>
            <a:off x="0" y="0"/>
            <a:ext cx="15647024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057400" y="3840480"/>
            <a:ext cx="11887200" cy="58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57400" y="10108692"/>
            <a:ext cx="11887200" cy="28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8516600" y="3840488"/>
            <a:ext cx="7772400" cy="91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roxima Nova"/>
              <a:buChar char="●"/>
              <a:defRPr sz="5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●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roxima Nova"/>
              <a:buChar char="○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lt1"/>
              </a:buClr>
              <a:buSzPts val="4200"/>
              <a:buFont typeface="Proxima Nova"/>
              <a:buChar char="■"/>
              <a:defRPr sz="4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1">
  <p:cSld name="CUSTOM_4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plants surround a mountain range in the distance." id="23" name="Google Shape;23;p4" title="Mountain Sce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019" y="10215619"/>
            <a:ext cx="11587163" cy="521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2">
  <p:cSld name="CUSTOM_4_1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s surround a hilly road going off into the distance." id="29" name="Google Shape;29;p5" title="Woodland Roa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7323" y="0"/>
            <a:ext cx="17773650" cy="154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 - Section Title - 3">
  <p:cSld name="CUSTOM_4_1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ird lazes by a lake while the sun sets behind forest hills." id="35" name="Google Shape;35;p6" title="Lake Sunset Scen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33466" y="9142096"/>
            <a:ext cx="16902113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7144" y="75"/>
            <a:ext cx="4414838" cy="154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orange flowered plant is hidden behind tropical leaves." id="37" name="Google Shape;37;p6" title="Tropical Pla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0506" y="8111779"/>
            <a:ext cx="4243388" cy="641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057400" y="1362600"/>
            <a:ext cx="1600200" cy="160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5400000" dist="114300">
              <a:schemeClr val="dk1">
                <a:alpha val="18000"/>
              </a:schemeClr>
            </a:outerShdw>
          </a:effectLst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057400" y="7763250"/>
            <a:ext cx="13944600" cy="39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●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○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1"/>
              </a:buClr>
              <a:buSzPts val="4500"/>
              <a:buFont typeface="Proxima Nova"/>
              <a:buChar char="■"/>
              <a:defRPr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2057400" y="6172200"/>
            <a:ext cx="139446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" name="Google Shape;41;p6"/>
          <p:cNvSpPr txBox="1"/>
          <p:nvPr>
            <p:ph idx="2" type="subTitle"/>
          </p:nvPr>
        </p:nvSpPr>
        <p:spPr>
          <a:xfrm>
            <a:off x="2057400" y="1371600"/>
            <a:ext cx="1600200" cy="15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roxima Nova Extrabold"/>
              <a:buNone/>
              <a:defRPr sz="54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1 Column Body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2 Column Body">
  <p:cSld name="CUSTOM_5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44018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057400" y="3245475"/>
            <a:ext cx="118872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5143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1435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51435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51435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●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51435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roxima Nova"/>
              <a:buChar char="○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51435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500"/>
              <a:buFont typeface="Proxima Nova"/>
              <a:buChar char="■"/>
              <a:defRPr sz="4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3 Column Body">
  <p:cSld name="CUSTOM_5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85166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102870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2057400" y="3245475"/>
            <a:ext cx="77724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2" name="Google Shape;62;p9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 - Text - Title and 4 Column Body">
  <p:cSld name="CUSTOM_5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05740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44018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82296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2057400" y="3245475"/>
            <a:ext cx="5715000" cy="111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57200" lvl="1" marL="914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57200" lvl="2" marL="1371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57200" lvl="3" marL="18288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7200" lvl="4" marL="22860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57200" lvl="5" marL="27432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57200" lvl="6" marL="32004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●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57200" lvl="7" marL="3657600" rtl="0">
              <a:lnSpc>
                <a:spcPct val="120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roxima Nova"/>
              <a:buChar char="○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57200" lvl="8" marL="4114800" rtl="0">
              <a:lnSpc>
                <a:spcPct val="120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600"/>
              <a:buFont typeface="Proxima Nova"/>
              <a:buChar char="■"/>
              <a:defRPr sz="3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2057400" y="850388"/>
            <a:ext cx="24231600" cy="4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419100" lvl="1" marL="914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419100" lvl="2" marL="1371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419100" lvl="3" marL="18288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419100" lvl="4" marL="22860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19100" lvl="5" marL="27432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419100" lvl="6" marL="32004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●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419100" lvl="7" marL="3657600" rtl="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 Semibold"/>
              <a:buChar char="○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419100" lvl="8" marL="4114800" rtl="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3000"/>
              <a:buFont typeface="Proxima Nova Semibold"/>
              <a:buChar char="■"/>
              <a:defRPr sz="30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1" name="Google Shape;71;p10"/>
          <p:cNvSpPr txBox="1"/>
          <p:nvPr/>
        </p:nvSpPr>
        <p:spPr>
          <a:xfrm rot="-5400481">
            <a:off x="-2500377" y="10822567"/>
            <a:ext cx="64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00" lIns="274275" spcFirstLastPara="1" rIns="274275" wrap="square" tIns="13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Salesforce </a:t>
            </a: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 sz="3000">
              <a:solidFill>
                <a:srgbClr val="556285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57400" y="1563675"/>
            <a:ext cx="242316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roxima Nova Extrabold"/>
              <a:buNone/>
              <a:defRPr sz="72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57400" y="3245475"/>
            <a:ext cx="24231600" cy="11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71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roxima Nova"/>
              <a:buChar char="●"/>
              <a:defRPr sz="5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95300" lvl="1" marL="914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95300" lvl="2" marL="1371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95300" lvl="3" marL="18288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95300" lvl="4" marL="22860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95300" lvl="5" marL="27432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95300" lvl="6" marL="32004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●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95300" lvl="7" marL="3657600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roxima Nova"/>
              <a:buChar char="○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95300" lvl="8" marL="4114800">
              <a:lnSpc>
                <a:spcPct val="115000"/>
              </a:lnSpc>
              <a:spcBef>
                <a:spcPts val="4800"/>
              </a:spcBef>
              <a:spcAft>
                <a:spcPts val="4800"/>
              </a:spcAft>
              <a:buClr>
                <a:schemeClr val="dk2"/>
              </a:buClr>
              <a:buSzPts val="4200"/>
              <a:buFont typeface="Proxima Nova"/>
              <a:buChar char="■"/>
              <a:defRPr sz="4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020" y="14423933"/>
            <a:ext cx="1031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sldNum"/>
          </p:nvPr>
        </p:nvSpPr>
        <p:spPr>
          <a:xfrm rot="-5400000">
            <a:off x="-2270028" y="10912497"/>
            <a:ext cx="5971500" cy="48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buNone/>
              <a:defRPr sz="30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Salesforce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96">
          <p15:clr>
            <a:srgbClr val="EA4335"/>
          </p15:clr>
        </p15:guide>
        <p15:guide id="2" pos="2304">
          <p15:clr>
            <a:srgbClr val="EA4335"/>
          </p15:clr>
        </p15:guide>
        <p15:guide id="3" pos="2592">
          <p15:clr>
            <a:srgbClr val="EA4335"/>
          </p15:clr>
        </p15:guide>
        <p15:guide id="4" pos="3600">
          <p15:clr>
            <a:srgbClr val="EA4335"/>
          </p15:clr>
        </p15:guide>
        <p15:guide id="5" pos="3888">
          <p15:clr>
            <a:srgbClr val="EA4335"/>
          </p15:clr>
        </p15:guide>
        <p15:guide id="6" pos="4896">
          <p15:clr>
            <a:srgbClr val="EA4335"/>
          </p15:clr>
        </p15:guide>
        <p15:guide id="7" pos="5184">
          <p15:clr>
            <a:srgbClr val="EA4335"/>
          </p15:clr>
        </p15:guide>
        <p15:guide id="8" pos="6192">
          <p15:clr>
            <a:srgbClr val="EA4335"/>
          </p15:clr>
        </p15:guide>
        <p15:guide id="9" pos="6480">
          <p15:clr>
            <a:srgbClr val="EA4335"/>
          </p15:clr>
        </p15:guide>
        <p15:guide id="10" pos="7488">
          <p15:clr>
            <a:srgbClr val="EA4335"/>
          </p15:clr>
        </p15:guide>
        <p15:guide id="11" pos="7776">
          <p15:clr>
            <a:srgbClr val="EA4335"/>
          </p15:clr>
        </p15:guide>
        <p15:guide id="12" pos="8784">
          <p15:clr>
            <a:srgbClr val="EA4335"/>
          </p15:clr>
        </p15:guide>
        <p15:guide id="13" pos="9072">
          <p15:clr>
            <a:srgbClr val="EA4335"/>
          </p15:clr>
        </p15:guide>
        <p15:guide id="14" pos="10080">
          <p15:clr>
            <a:srgbClr val="EA4335"/>
          </p15:clr>
        </p15:guide>
        <p15:guide id="15" pos="10368">
          <p15:clr>
            <a:srgbClr val="EA4335"/>
          </p15:clr>
        </p15:guide>
        <p15:guide id="16" pos="11376">
          <p15:clr>
            <a:srgbClr val="EA4335"/>
          </p15:clr>
        </p15:guide>
        <p15:guide id="17" pos="11664">
          <p15:clr>
            <a:srgbClr val="EA4335"/>
          </p15:clr>
        </p15:guide>
        <p15:guide id="18" pos="12672">
          <p15:clr>
            <a:srgbClr val="EA4335"/>
          </p15:clr>
        </p15:guide>
        <p15:guide id="19" pos="12960">
          <p15:clr>
            <a:srgbClr val="EA4335"/>
          </p15:clr>
        </p15:guide>
        <p15:guide id="20" pos="13968">
          <p15:clr>
            <a:srgbClr val="EA4335"/>
          </p15:clr>
        </p15:guide>
        <p15:guide id="21" pos="14256">
          <p15:clr>
            <a:srgbClr val="EA4335"/>
          </p15:clr>
        </p15:guide>
        <p15:guide id="22" pos="15264">
          <p15:clr>
            <a:srgbClr val="EA4335"/>
          </p15:clr>
        </p15:guide>
        <p15:guide id="23" pos="15552">
          <p15:clr>
            <a:srgbClr val="EA4335"/>
          </p15:clr>
        </p15:guide>
        <p15:guide id="24" pos="16560">
          <p15:clr>
            <a:srgbClr val="EA4335"/>
          </p15:clr>
        </p15:guide>
        <p15:guide id="25" orient="horz" pos="985">
          <p15:clr>
            <a:srgbClr val="EA4335"/>
          </p15:clr>
        </p15:guide>
        <p15:guide id="26" orient="horz" pos="908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1.png"/><Relationship Id="rId22" Type="http://schemas.openxmlformats.org/officeDocument/2006/relationships/image" Target="../media/image27.png"/><Relationship Id="rId21" Type="http://schemas.openxmlformats.org/officeDocument/2006/relationships/image" Target="../media/image35.png"/><Relationship Id="rId24" Type="http://schemas.openxmlformats.org/officeDocument/2006/relationships/image" Target="../media/image38.png"/><Relationship Id="rId23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26" Type="http://schemas.openxmlformats.org/officeDocument/2006/relationships/image" Target="../media/image33.png"/><Relationship Id="rId25" Type="http://schemas.openxmlformats.org/officeDocument/2006/relationships/image" Target="../media/image40.png"/><Relationship Id="rId28" Type="http://schemas.openxmlformats.org/officeDocument/2006/relationships/image" Target="../media/image37.png"/><Relationship Id="rId27" Type="http://schemas.openxmlformats.org/officeDocument/2006/relationships/image" Target="../media/image3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29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Relationship Id="rId31" Type="http://schemas.openxmlformats.org/officeDocument/2006/relationships/image" Target="../media/image34.png"/><Relationship Id="rId30" Type="http://schemas.openxmlformats.org/officeDocument/2006/relationships/image" Target="../media/image36.png"/><Relationship Id="rId11" Type="http://schemas.openxmlformats.org/officeDocument/2006/relationships/image" Target="../media/image25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10.png"/><Relationship Id="rId15" Type="http://schemas.openxmlformats.org/officeDocument/2006/relationships/image" Target="../media/image32.png"/><Relationship Id="rId14" Type="http://schemas.openxmlformats.org/officeDocument/2006/relationships/image" Target="../media/image22.png"/><Relationship Id="rId17" Type="http://schemas.openxmlformats.org/officeDocument/2006/relationships/image" Target="../media/image42.png"/><Relationship Id="rId16" Type="http://schemas.openxmlformats.org/officeDocument/2006/relationships/image" Target="../media/image23.png"/><Relationship Id="rId19" Type="http://schemas.openxmlformats.org/officeDocument/2006/relationships/image" Target="../media/image26.png"/><Relationship Id="rId1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7"/>
          <p:cNvCxnSpPr/>
          <p:nvPr/>
        </p:nvCxnSpPr>
        <p:spPr>
          <a:xfrm>
            <a:off x="2695775" y="7139425"/>
            <a:ext cx="30900" cy="35619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00" name="Google Shape;100;p17"/>
          <p:cNvGrpSpPr/>
          <p:nvPr/>
        </p:nvGrpSpPr>
        <p:grpSpPr>
          <a:xfrm>
            <a:off x="8229575" y="3207825"/>
            <a:ext cx="11646735" cy="6969146"/>
            <a:chOff x="16381812" y="8300813"/>
            <a:chExt cx="11646735" cy="6969146"/>
          </a:xfrm>
        </p:grpSpPr>
        <p:grpSp>
          <p:nvGrpSpPr>
            <p:cNvPr id="101" name="Google Shape;101;p17"/>
            <p:cNvGrpSpPr/>
            <p:nvPr/>
          </p:nvGrpSpPr>
          <p:grpSpPr>
            <a:xfrm>
              <a:off x="16381812" y="8300813"/>
              <a:ext cx="11646735" cy="6969146"/>
              <a:chOff x="1885436" y="2347099"/>
              <a:chExt cx="9837600" cy="588660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1885436" y="2347099"/>
                <a:ext cx="9837600" cy="5886600"/>
              </a:xfrm>
              <a:prstGeom prst="roundRect">
                <a:avLst>
                  <a:gd fmla="val 6011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03" name="Google Shape;103;p17"/>
              <p:cNvSpPr txBox="1"/>
              <p:nvPr/>
            </p:nvSpPr>
            <p:spPr>
              <a:xfrm>
                <a:off x="3131061" y="2539524"/>
                <a:ext cx="2034300" cy="35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Salesforce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</p:grpSp>
        <p:sp>
          <p:nvSpPr>
            <p:cNvPr id="104" name="Google Shape;104;p17"/>
            <p:cNvSpPr/>
            <p:nvPr/>
          </p:nvSpPr>
          <p:spPr>
            <a:xfrm>
              <a:off x="17856538" y="9073237"/>
              <a:ext cx="10164300" cy="441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/>
          <p:nvPr/>
        </p:nvSpPr>
        <p:spPr>
          <a:xfrm>
            <a:off x="21997836" y="8282177"/>
            <a:ext cx="813900" cy="81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7100" y="0"/>
            <a:ext cx="27432000" cy="2960547"/>
            <a:chOff x="0" y="0"/>
            <a:chExt cx="18288000" cy="2066267"/>
          </a:xfrm>
        </p:grpSpPr>
        <p:sp>
          <p:nvSpPr>
            <p:cNvPr id="107" name="Google Shape;107;p17"/>
            <p:cNvSpPr/>
            <p:nvPr/>
          </p:nvSpPr>
          <p:spPr>
            <a:xfrm>
              <a:off x="6376525" y="913050"/>
              <a:ext cx="2751300" cy="100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8" name="Google Shape;10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18288000" cy="2066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421254" y="1450825"/>
              <a:ext cx="6088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This Level 2 Marketing, Strategy, and Sales diagram example details the products and technology directly involved in a retail storefront solution.</a:t>
              </a:r>
              <a:endParaRPr sz="18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54075" y="313150"/>
              <a:ext cx="1279500" cy="369300"/>
            </a:xfrm>
            <a:prstGeom prst="rect">
              <a:avLst/>
            </a:prstGeom>
            <a:solidFill>
              <a:srgbClr val="FD7298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Your Logo Here</a:t>
              </a:r>
              <a:endParaRPr sz="1800"/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421240" y="968234"/>
              <a:ext cx="61611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032D6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Retail Storefront Solution Architecture</a:t>
              </a:r>
              <a:endParaRPr sz="3600">
                <a:solidFill>
                  <a:srgbClr val="032D6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723325" y="3419176"/>
            <a:ext cx="4533362" cy="3712278"/>
            <a:chOff x="4379332" y="2525488"/>
            <a:chExt cx="3829500" cy="3135900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4379332" y="2525488"/>
              <a:ext cx="3829500" cy="3135900"/>
              <a:chOff x="1174732" y="2551463"/>
              <a:chExt cx="3829500" cy="3135900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1174732" y="2551463"/>
                <a:ext cx="3829500" cy="3135900"/>
              </a:xfrm>
              <a:prstGeom prst="roundRect">
                <a:avLst>
                  <a:gd fmla="val 6011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747474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2863" rotWithShape="0" algn="bl">
                  <a:srgbClr val="000000">
                    <a:alpha val="90000"/>
                  </a:srgbClr>
                </a:outerShdw>
              </a:effectLst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/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2080500" y="2989709"/>
                <a:ext cx="2034300" cy="351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700">
                    <a:latin typeface="Salesforce Sans"/>
                    <a:ea typeface="Salesforce Sans"/>
                    <a:cs typeface="Salesforce Sans"/>
                    <a:sym typeface="Salesforce Sans"/>
                  </a:rPr>
                  <a:t>Commerce</a:t>
                </a:r>
                <a:endParaRPr b="1" sz="2700">
                  <a:latin typeface="Salesforce Sans"/>
                  <a:ea typeface="Salesforce Sans"/>
                  <a:cs typeface="Salesforce Sans"/>
                  <a:sym typeface="Salesforce Sans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1231450" y="2794825"/>
                <a:ext cx="687600" cy="6876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137150" spcFirstLastPara="1" rIns="137150" wrap="square" tIns="137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7"/>
            <p:cNvSpPr txBox="1"/>
            <p:nvPr/>
          </p:nvSpPr>
          <p:spPr>
            <a:xfrm>
              <a:off x="5306832" y="3589750"/>
              <a:ext cx="1520100" cy="144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37150" lIns="137150" spcFirstLastPara="1" rIns="137150" wrap="square" tIns="13715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Orders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Offers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Pricing 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Catalog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18" name="Google Shape;118;p17"/>
          <p:cNvSpPr txBox="1"/>
          <p:nvPr/>
        </p:nvSpPr>
        <p:spPr>
          <a:xfrm>
            <a:off x="2122988" y="14086725"/>
            <a:ext cx="3040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Content Management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ERP System</a:t>
            </a:r>
            <a:endParaRPr sz="2100">
              <a:solidFill>
                <a:srgbClr val="FFFFFF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81575" y="10685385"/>
            <a:ext cx="26668883" cy="1769551"/>
            <a:chOff x="3601234" y="4349378"/>
            <a:chExt cx="22528200" cy="1443000"/>
          </a:xfrm>
        </p:grpSpPr>
        <p:sp>
          <p:nvSpPr>
            <p:cNvPr id="120" name="Google Shape;120;p17"/>
            <p:cNvSpPr/>
            <p:nvPr/>
          </p:nvSpPr>
          <p:spPr>
            <a:xfrm>
              <a:off x="3601234" y="4349378"/>
              <a:ext cx="22528200" cy="1443000"/>
            </a:xfrm>
            <a:prstGeom prst="roundRect">
              <a:avLst>
                <a:gd fmla="val 8286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4548014" y="4632170"/>
              <a:ext cx="3684600" cy="3390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Mulesoft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1516250" y="11571326"/>
            <a:ext cx="25503000" cy="45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587" y="3859956"/>
            <a:ext cx="548625" cy="4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 flipH="1" rot="10800000">
            <a:off x="1801135" y="4518640"/>
            <a:ext cx="3435600" cy="36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408925" y="4317196"/>
            <a:ext cx="4598708" cy="2709008"/>
            <a:chOff x="910203" y="2601263"/>
            <a:chExt cx="3884700" cy="2288400"/>
          </a:xfrm>
        </p:grpSpPr>
        <p:sp>
          <p:nvSpPr>
            <p:cNvPr id="126" name="Google Shape;126;p17"/>
            <p:cNvSpPr/>
            <p:nvPr/>
          </p:nvSpPr>
          <p:spPr>
            <a:xfrm>
              <a:off x="910203" y="2601263"/>
              <a:ext cx="3884700" cy="22884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080491" y="3036743"/>
              <a:ext cx="20343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Experience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 rot="10800000">
              <a:off x="2081705" y="3444398"/>
              <a:ext cx="2694900" cy="372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9789199" y="5433871"/>
            <a:ext cx="34134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Profile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Personalization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Self-Service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4601800" y="4317250"/>
            <a:ext cx="4701600" cy="27090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31" name="Google Shape;131;p17"/>
          <p:cNvSpPr txBox="1"/>
          <p:nvPr/>
        </p:nvSpPr>
        <p:spPr>
          <a:xfrm>
            <a:off x="16076458" y="4792349"/>
            <a:ext cx="24084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Sales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6019925" y="5320731"/>
            <a:ext cx="3283500" cy="3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4991050" y="5434025"/>
            <a:ext cx="3435600" cy="134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Accounts, Contacts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Orders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Reports &amp; Dashboards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 rot="10800000">
            <a:off x="16086425" y="5316424"/>
            <a:ext cx="3191400" cy="46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22211925" y="3419180"/>
            <a:ext cx="4598700" cy="5847000"/>
            <a:chOff x="22211925" y="3419180"/>
            <a:chExt cx="4598700" cy="5847000"/>
          </a:xfrm>
        </p:grpSpPr>
        <p:sp>
          <p:nvSpPr>
            <p:cNvPr id="136" name="Google Shape;136;p17"/>
            <p:cNvSpPr/>
            <p:nvPr/>
          </p:nvSpPr>
          <p:spPr>
            <a:xfrm>
              <a:off x="22211925" y="3419180"/>
              <a:ext cx="4598700" cy="58470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3648341" y="3847312"/>
              <a:ext cx="240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Marketing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3741051" y="4505200"/>
              <a:ext cx="3040200" cy="456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2715405" y="4767179"/>
              <a:ext cx="3393900" cy="20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Engagement</a:t>
              </a:r>
              <a:endParaRPr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Campaigns</a:t>
              </a:r>
              <a:endParaRPr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Intelligence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Interaction Streams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Salesforce Sans"/>
                  <a:ea typeface="Salesforce Sans"/>
                  <a:cs typeface="Salesforce Sans"/>
                  <a:sym typeface="Salesforce Sans"/>
                </a:rPr>
                <a:t>Affinity &amp; Intent</a:t>
              </a:r>
              <a:endParaRPr sz="21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pic>
          <p:nvPicPr>
            <p:cNvPr id="140" name="Google Shape;140;p17"/>
            <p:cNvPicPr preferRelativeResize="0"/>
            <p:nvPr/>
          </p:nvPicPr>
          <p:blipFill rotWithShape="1">
            <a:blip r:embed="rId5">
              <a:alphaModFix/>
            </a:blip>
            <a:srcRect b="0" l="228" r="238" t="0"/>
            <a:stretch/>
          </p:blipFill>
          <p:spPr>
            <a:xfrm>
              <a:off x="22828657" y="3773822"/>
              <a:ext cx="548640" cy="5623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7"/>
          <p:cNvSpPr/>
          <p:nvPr/>
        </p:nvSpPr>
        <p:spPr>
          <a:xfrm>
            <a:off x="9379550" y="7284924"/>
            <a:ext cx="4661700" cy="27090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42" name="Google Shape;142;p17"/>
          <p:cNvSpPr txBox="1"/>
          <p:nvPr/>
        </p:nvSpPr>
        <p:spPr>
          <a:xfrm>
            <a:off x="10846006" y="7729896"/>
            <a:ext cx="24411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Service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10847475" y="8209426"/>
            <a:ext cx="3145500" cy="47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9827122" y="8331049"/>
            <a:ext cx="3460200" cy="134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Contacts</a:t>
            </a:r>
            <a:endParaRPr sz="2100">
              <a:solidFill>
                <a:srgbClr val="FF0000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Cases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Offers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4601805" y="7284966"/>
            <a:ext cx="4701740" cy="2708882"/>
            <a:chOff x="1800325" y="2034045"/>
            <a:chExt cx="3971400" cy="2288100"/>
          </a:xfrm>
        </p:grpSpPr>
        <p:sp>
          <p:nvSpPr>
            <p:cNvPr id="146" name="Google Shape;146;p17"/>
            <p:cNvSpPr/>
            <p:nvPr/>
          </p:nvSpPr>
          <p:spPr>
            <a:xfrm>
              <a:off x="1800325" y="2034045"/>
              <a:ext cx="3971400" cy="22881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2167434" y="2539522"/>
              <a:ext cx="3517200" cy="35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Customer Data Platform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sp>
        <p:nvSpPr>
          <p:cNvPr id="148" name="Google Shape;148;p17"/>
          <p:cNvSpPr/>
          <p:nvPr/>
        </p:nvSpPr>
        <p:spPr>
          <a:xfrm flipH="1" rot="10800000">
            <a:off x="15050750" y="8387475"/>
            <a:ext cx="4242900" cy="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5258316" y="5275147"/>
            <a:ext cx="29715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0" name="Google Shape;150;p17"/>
          <p:cNvSpPr/>
          <p:nvPr/>
        </p:nvSpPr>
        <p:spPr>
          <a:xfrm>
            <a:off x="5805342" y="4932183"/>
            <a:ext cx="17886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043819" y="5141126"/>
            <a:ext cx="14019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 on behalf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Order history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Seamless identity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472025" y="12868625"/>
            <a:ext cx="20406700" cy="2407854"/>
            <a:chOff x="910229" y="2601267"/>
            <a:chExt cx="17238300" cy="2288400"/>
          </a:xfrm>
        </p:grpSpPr>
        <p:sp>
          <p:nvSpPr>
            <p:cNvPr id="153" name="Google Shape;153;p17"/>
            <p:cNvSpPr/>
            <p:nvPr/>
          </p:nvSpPr>
          <p:spPr>
            <a:xfrm>
              <a:off x="910229" y="2601267"/>
              <a:ext cx="17238300" cy="2288400"/>
            </a:xfrm>
            <a:prstGeom prst="roundRect">
              <a:avLst>
                <a:gd fmla="val 6011" name="adj"/>
              </a:avLst>
            </a:prstGeom>
            <a:solidFill>
              <a:schemeClr val="lt1"/>
            </a:solidFill>
            <a:ln cap="flat" cmpd="sng" w="9525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rgbClr val="000000">
                  <a:alpha val="90000"/>
                </a:srgbClr>
              </a:outerShdw>
            </a:effectLst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2080481" y="3036751"/>
              <a:ext cx="3829500" cy="3951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latin typeface="Salesforce Sans"/>
                  <a:ea typeface="Salesforce Sans"/>
                  <a:cs typeface="Salesforce Sans"/>
                  <a:sym typeface="Salesforce Sans"/>
                </a:rPr>
                <a:t>Industry Data Sources</a:t>
              </a:r>
              <a:endParaRPr b="1" sz="2700"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flipH="1" rot="10800000">
              <a:off x="2081734" y="3513820"/>
              <a:ext cx="16060800" cy="40200"/>
            </a:xfrm>
            <a:prstGeom prst="rect">
              <a:avLst/>
            </a:prstGeom>
            <a:solidFill>
              <a:srgbClr val="E5E5E5"/>
            </a:solidFill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21342125" y="12868525"/>
            <a:ext cx="5708100" cy="2407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57" name="Google Shape;157;p17"/>
          <p:cNvSpPr txBox="1"/>
          <p:nvPr/>
        </p:nvSpPr>
        <p:spPr>
          <a:xfrm>
            <a:off x="21718575" y="13376550"/>
            <a:ext cx="521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Supplier &amp; Partner Ecosystem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22728950" y="13874050"/>
            <a:ext cx="4290000" cy="36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1722400" y="13985200"/>
            <a:ext cx="50883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137150" spcFirstLastPara="1" rIns="137150" wrap="square" tIns="1371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Leads, Forecasts, Inventory, POS, etc.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alesforce Sans"/>
                <a:ea typeface="Salesforce Sans"/>
                <a:cs typeface="Salesforce Sans"/>
                <a:sym typeface="Salesforce Sans"/>
              </a:rPr>
              <a:t>External context</a:t>
            </a:r>
            <a:endParaRPr sz="21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127146" y="8462506"/>
            <a:ext cx="3549300" cy="1630800"/>
          </a:xfrm>
          <a:prstGeom prst="roundRect">
            <a:avLst>
              <a:gd fmla="val 6011" name="adj"/>
            </a:avLst>
          </a:prstGeom>
          <a:solidFill>
            <a:schemeClr val="lt1"/>
          </a:solidFill>
          <a:ln cap="flat" cmpd="sng" w="9525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>
              <a:srgbClr val="000000">
                <a:alpha val="90000"/>
              </a:srgbClr>
            </a:outerShdw>
          </a:effectLst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1" name="Google Shape;161;p17"/>
          <p:cNvSpPr txBox="1"/>
          <p:nvPr/>
        </p:nvSpPr>
        <p:spPr>
          <a:xfrm>
            <a:off x="5423324" y="8978025"/>
            <a:ext cx="2022300" cy="415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Salesforce Sans"/>
                <a:ea typeface="Salesforce Sans"/>
                <a:cs typeface="Salesforce Sans"/>
                <a:sym typeface="Salesforce Sans"/>
              </a:rPr>
              <a:t>Tableau</a:t>
            </a:r>
            <a:endParaRPr b="1" sz="2700"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424649" y="9504644"/>
            <a:ext cx="2169300" cy="441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37150" spcFirstLastPara="1" rIns="13715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>
            <a:off x="1264425" y="7139425"/>
            <a:ext cx="30900" cy="33615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 flipH="1" rot="10800000">
            <a:off x="1295280" y="10501070"/>
            <a:ext cx="23206800" cy="153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endCxn id="136" idx="2"/>
          </p:cNvCxnSpPr>
          <p:nvPr/>
        </p:nvCxnSpPr>
        <p:spPr>
          <a:xfrm flipH="1" rot="10800000">
            <a:off x="24494775" y="9266180"/>
            <a:ext cx="16500" cy="125340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6" name="Google Shape;166;p17"/>
          <p:cNvGrpSpPr/>
          <p:nvPr/>
        </p:nvGrpSpPr>
        <p:grpSpPr>
          <a:xfrm>
            <a:off x="1387465" y="7632378"/>
            <a:ext cx="2647531" cy="1194258"/>
            <a:chOff x="2002344" y="5971886"/>
            <a:chExt cx="1884900" cy="515700"/>
          </a:xfrm>
        </p:grpSpPr>
        <p:sp>
          <p:nvSpPr>
            <p:cNvPr id="167" name="Google Shape;167;p17"/>
            <p:cNvSpPr/>
            <p:nvPr/>
          </p:nvSpPr>
          <p:spPr>
            <a:xfrm>
              <a:off x="2096429" y="5971886"/>
              <a:ext cx="1734600" cy="5157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2E2E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75" lIns="137175" spcFirstLastPara="1" rIns="137175" wrap="square" tIns="137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444444"/>
                </a:solidFill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2002344" y="6027556"/>
              <a:ext cx="1884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Abandoned cart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Coupon redemption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Personalized marketing</a:t>
              </a:r>
              <a:endParaRPr b="1" sz="12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Recommendations</a:t>
              </a:r>
              <a:endParaRPr b="1" sz="1200">
                <a:solidFill>
                  <a:srgbClr val="FF0000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E2E2E"/>
                  </a:solidFill>
                  <a:latin typeface="Salesforce Sans"/>
                  <a:ea typeface="Salesforce Sans"/>
                  <a:cs typeface="Salesforce Sans"/>
                  <a:sym typeface="Salesforce Sans"/>
                </a:rPr>
                <a:t>Transactional emails</a:t>
              </a:r>
              <a:endParaRPr b="1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endParaRPr>
            </a:p>
          </p:txBody>
        </p:sp>
      </p:grpSp>
      <p:pic>
        <p:nvPicPr>
          <p:cNvPr id="169" name="Google Shape;169;p17"/>
          <p:cNvPicPr preferRelativeResize="0"/>
          <p:nvPr/>
        </p:nvPicPr>
        <p:blipFill rotWithShape="1">
          <a:blip r:embed="rId6">
            <a:alphaModFix/>
          </a:blip>
          <a:srcRect b="0" l="9" r="9" t="0"/>
          <a:stretch/>
        </p:blipFill>
        <p:spPr>
          <a:xfrm>
            <a:off x="4506413" y="8936152"/>
            <a:ext cx="512064" cy="49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4525" y="3440850"/>
            <a:ext cx="680830" cy="4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91044" y="4634368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89198" y="754878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8112" y="4596477"/>
            <a:ext cx="731520" cy="731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7"/>
          <p:cNvGrpSpPr/>
          <p:nvPr/>
        </p:nvGrpSpPr>
        <p:grpSpPr>
          <a:xfrm>
            <a:off x="15605748" y="8957855"/>
            <a:ext cx="2693849" cy="640090"/>
            <a:chOff x="15361923" y="8957867"/>
            <a:chExt cx="2693849" cy="640090"/>
          </a:xfrm>
        </p:grpSpPr>
        <p:pic>
          <p:nvPicPr>
            <p:cNvPr id="175" name="Google Shape;175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361923" y="8957867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388809" y="8957878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7415692" y="8957867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4261" y="1093896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4563" y="13180489"/>
            <a:ext cx="548640" cy="61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356550" y="538921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681959" y="6060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636238" y="1629702"/>
            <a:ext cx="731525" cy="7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16451900" y="618300"/>
            <a:ext cx="13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Single Source of Truth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19101113" y="715490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Streams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21272400" y="600000"/>
            <a:ext cx="14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Customer 360 Audiences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377113" y="432781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236326" y="1531024"/>
            <a:ext cx="971975" cy="9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16428713" y="1813465"/>
            <a:ext cx="13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Segments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9104426" y="1789175"/>
            <a:ext cx="146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Personalization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2220300" y="7304425"/>
            <a:ext cx="4572000" cy="6003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137175" lIns="137175" spcFirstLastPara="1" rIns="137175" wrap="square" tIns="1371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Personalized Communications</a:t>
            </a:r>
            <a:endParaRPr sz="21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537013" y="798686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4608451" y="7986899"/>
            <a:ext cx="971975" cy="97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7"/>
          <p:cNvCxnSpPr>
            <a:stCxn id="160" idx="2"/>
          </p:cNvCxnSpPr>
          <p:nvPr/>
        </p:nvCxnSpPr>
        <p:spPr>
          <a:xfrm>
            <a:off x="5901796" y="10093306"/>
            <a:ext cx="0" cy="637500"/>
          </a:xfrm>
          <a:prstGeom prst="straightConnector1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4" name="Google Shape;194;p17"/>
          <p:cNvCxnSpPr/>
          <p:nvPr/>
        </p:nvCxnSpPr>
        <p:spPr>
          <a:xfrm>
            <a:off x="25166800" y="9271975"/>
            <a:ext cx="0" cy="1401300"/>
          </a:xfrm>
          <a:prstGeom prst="straightConnector1">
            <a:avLst/>
          </a:prstGeom>
          <a:noFill/>
          <a:ln cap="flat" cmpd="sng" w="9525">
            <a:solidFill>
              <a:srgbClr val="444444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19868525" y="45383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6" name="Google Shape;196;p17"/>
          <p:cNvSpPr/>
          <p:nvPr/>
        </p:nvSpPr>
        <p:spPr>
          <a:xfrm>
            <a:off x="20292349" y="41187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0507874" y="4327675"/>
            <a:ext cx="10620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Preferences, clicks, email opens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198" name="Google Shape;198;p17"/>
          <p:cNvCxnSpPr/>
          <p:nvPr/>
        </p:nvCxnSpPr>
        <p:spPr>
          <a:xfrm>
            <a:off x="19868525" y="66719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99" name="Google Shape;199;p17"/>
          <p:cNvSpPr/>
          <p:nvPr/>
        </p:nvSpPr>
        <p:spPr>
          <a:xfrm>
            <a:off x="20292349" y="62523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20513161" y="6530825"/>
            <a:ext cx="10620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Distributed Marketing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>
            <a:off x="19868525" y="7891100"/>
            <a:ext cx="2322900" cy="0"/>
          </a:xfrm>
          <a:prstGeom prst="straightConnector1">
            <a:avLst/>
          </a:prstGeom>
          <a:noFill/>
          <a:ln cap="flat" cmpd="sng" w="19050">
            <a:solidFill>
              <a:srgbClr val="74747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2" name="Google Shape;202;p17"/>
          <p:cNvSpPr/>
          <p:nvPr/>
        </p:nvSpPr>
        <p:spPr>
          <a:xfrm>
            <a:off x="20292349" y="7471525"/>
            <a:ext cx="1469700" cy="972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7474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75" lIns="137175" spcFirstLastPara="1" rIns="137175" wrap="square" tIns="13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44444"/>
              </a:solidFill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20496211" y="7687188"/>
            <a:ext cx="1062000" cy="554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E2E2E"/>
                </a:solidFill>
                <a:latin typeface="Salesforce Sans"/>
                <a:ea typeface="Salesforce Sans"/>
                <a:cs typeface="Salesforce Sans"/>
                <a:sym typeface="Salesforce Sans"/>
              </a:rPr>
              <a:t>Social Customer Service</a:t>
            </a:r>
            <a:endParaRPr b="1" sz="1200">
              <a:solidFill>
                <a:srgbClr val="2E2E2E"/>
              </a:solidFill>
              <a:latin typeface="Salesforce Sans"/>
              <a:ea typeface="Salesforce Sans"/>
              <a:cs typeface="Salesforce Sans"/>
              <a:sym typeface="Salesforce Sans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487061" y="1431368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345362" y="1431829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78776" y="1431368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728799" y="143182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057788" y="1431829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391190" y="143136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582924" y="143136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0153649" y="14318289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5632937" y="143182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249501" y="14318289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4537068" y="1431826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961936" y="1431366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3441216" y="14318294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774625" y="14267950"/>
            <a:ext cx="731525" cy="7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force Design Presentations - Light">
  <a:themeElements>
    <a:clrScheme name="Simple Light">
      <a:dk1>
        <a:srgbClr val="032D60"/>
      </a:dk1>
      <a:lt1>
        <a:srgbClr val="FFFFFF"/>
      </a:lt1>
      <a:dk2>
        <a:srgbClr val="556285"/>
      </a:dk2>
      <a:lt2>
        <a:srgbClr val="EAF5FE"/>
      </a:lt2>
      <a:accent1>
        <a:srgbClr val="CFE9FE"/>
      </a:accent1>
      <a:accent2>
        <a:srgbClr val="90D0FE"/>
      </a:accent2>
      <a:accent3>
        <a:srgbClr val="0D9DDA"/>
      </a:accent3>
      <a:accent4>
        <a:srgbClr val="0176D3"/>
      </a:accent4>
      <a:accent5>
        <a:srgbClr val="0B5CAB"/>
      </a:accent5>
      <a:accent6>
        <a:srgbClr val="032D60"/>
      </a:accent6>
      <a:hlink>
        <a:srgbClr val="032D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