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310" r:id="rId5"/>
    <p:sldId id="289" r:id="rId6"/>
    <p:sldId id="309" r:id="rId7"/>
    <p:sldId id="311" r:id="rId8"/>
    <p:sldId id="294" r:id="rId9"/>
    <p:sldId id="306" r:id="rId10"/>
    <p:sldId id="312" r:id="rId11"/>
    <p:sldId id="301" r:id="rId12"/>
    <p:sldId id="316" r:id="rId13"/>
    <p:sldId id="303" r:id="rId14"/>
    <p:sldId id="318" r:id="rId15"/>
    <p:sldId id="319" r:id="rId16"/>
    <p:sldId id="315" r:id="rId17"/>
    <p:sldId id="320" r:id="rId18"/>
    <p:sldId id="314" r:id="rId19"/>
    <p:sldId id="275" r:id="rId20"/>
    <p:sldId id="317" r:id="rId21"/>
    <p:sldId id="283" r:id="rId22"/>
  </p:sldIdLst>
  <p:sldSz cx="9144000" cy="51419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a" initials="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41"/>
    <a:srgbClr val="3C3751"/>
    <a:srgbClr val="E5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4632"/>
  </p:normalViewPr>
  <p:slideViewPr>
    <p:cSldViewPr>
      <p:cViewPr varScale="1">
        <p:scale>
          <a:sx n="142" d="100"/>
          <a:sy n="142" d="100"/>
        </p:scale>
        <p:origin x="880" y="168"/>
      </p:cViewPr>
      <p:guideLst>
        <p:guide orient="horz" pos="17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26BDAF-607F-4EFD-A0AD-76659914F0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C4DA5-9C0F-4438-80E9-F38B1D1864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B9669D9-1459-48F0-9785-9A7862B22168}" type="datetimeFigureOut">
              <a:rPr lang="en-US"/>
              <a:pPr>
                <a:defRPr/>
              </a:pPr>
              <a:t>11/23/18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26DED-AB2A-4DB5-8A29-55E422EDE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E9383-22C7-49F3-96F0-3E74DB278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EE579D-4FA4-4E60-A9A1-366048BF9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4DBE01-D253-434B-B333-FB53C0B4A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35E729-F20B-49B9-AEAE-C9C464F61E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80A037-99AA-4319-BC30-4AD7E29638A0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749C6CA-441A-465A-A15A-A9FA75E5E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193E4D2-2C9A-426E-BD16-408047CC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
第二级
第三级
第四级
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EBAB3-87B6-4BFC-BDC5-864BA23C71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DC30B-37C4-4A82-9346-792A3DCC5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F0B629-6E2F-436C-965F-F3E10E630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7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F0B629-6E2F-436C-965F-F3E10E63070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6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 “Referral Program,” what do you mean by child accounts? Is it an actual account for children or do you mean to say it’s a recently opened account?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F0B629-6E2F-436C-965F-F3E10E63070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F0B629-6E2F-436C-965F-F3E10E63070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2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31333EE3-B998-4AE2-9613-4DCEEDA9B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AE04EF41-BE16-46B0-83F1-263D78C57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706D500A-55F3-4F74-92B4-52718C2FD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D9E9BE-CDD7-4910-8647-7278BE918F0A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58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03D0BC-4026-437B-B99E-71ABF7E29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53ABC-6776-452B-A086-98276B7C5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DE7409-A359-4D5A-914D-0E6ECD769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2762F-0781-457F-84AF-C2CEAF63B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BDC020-DDFA-45E7-A91A-C0E5E7369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61639B-5CA8-488D-92AA-E9476E371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71D59A-350C-4DEB-BC23-A3F4F9884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F5D2A-9550-47C9-8930-675B08060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1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BCA330-5593-429F-B184-AC7AA1C64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66B083-DFC5-4479-9406-248AA2AD1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8046CE-BBC3-4F7F-800A-7A78A24D3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E6B09-63F8-4B80-B5B4-B08756F2B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9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15D9A5-04C6-44ED-9A61-6CB77D5D6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0AC93-3F8E-4F51-9C9E-6F03C80F1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B6B9CA-771F-4A6B-AAAA-2453772D4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73BDB-FD7D-40E4-8417-E8C48D227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7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4D6453-B59C-4C59-8432-0605F58F0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2B2E9F-C072-4B64-AE5F-1CF29FF98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7378B0-3A46-410D-8464-66A34DCFE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C4000-CF6B-49EE-86A1-886E30B6A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56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DB2C4E-A0B8-42BF-A0BB-46830B23A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DFDF8A-CB34-401B-8147-CDA201540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D98408-6C9D-4E89-8A9F-50DE3D794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E985D-BFAF-41C0-870A-1272113EAF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33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85551-C183-4B55-943C-289249A94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E324C-4202-4B0D-8239-CC9A198F7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B21EC-161C-48CE-8692-560E7BB22F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4B650-469E-4035-9FAC-DB18A31D5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3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179FC5F-B3EF-4C6B-861A-63C77B199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9DF338-DF5C-4E5A-B3BA-E1AE07922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72F661-A33D-4E52-896C-EAC7EC971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564F0-8CD6-4329-93BF-5E3E26255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08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2A1141-6CCE-4307-BE28-631C1A7FE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9E673E-1954-4248-B927-46FF9E4B7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45F4D8-3D80-4946-952D-AFB71830CE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AB17B-735D-417C-AB8C-95231E910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122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486C64-90AF-4AD7-870A-BB10225D4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88ABB5-729C-417B-ADF5-F1A458323C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D3D311-F0B8-44FC-B8B8-7C7AFDF54A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B74E0-244F-4701-975F-084E83439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8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326FC-E415-4806-973C-41CFAF68B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93FD1-C238-4D19-9C88-E2AEBDEB4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09F6C-2D69-4171-A5C2-A74A30E84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CA0B-9E74-47E9-B5E8-831506F7EA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22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99D14B-47EA-4F2A-ADC3-70CD44308B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EAA03C-AA32-407B-8620-CA4EC3F12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B2AD08-81A4-4A04-8528-DFEF8CA52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60C66-716B-4C33-94CF-E6321C5A4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728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DB248-8490-4724-855C-DB90AE87E1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61DDF-41BA-46E8-9F9C-E4725AD94D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C55447-B191-44A9-960C-688B058459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0AF1F-97AD-4941-BC22-86CE737CF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104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57573C-D2CF-4D33-8D37-753AB1990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84F343-A996-4AE5-9649-CE8C3F8EB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765606-D4BE-4DBF-A13A-3378825BB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3DBF-8808-4F7D-A206-8FEEF5E31F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2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79E71-6D0E-4022-B433-F630566B2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53BC28-2BA0-4A0B-98EB-F00B0948E2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38A62B-7642-4972-B03E-D48DF7118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28B44-0A07-4E63-BF94-7E17E7015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5640BA-7D85-4159-94E9-594BD425C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A5BD4D-3240-438B-B43F-BEE9460F6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27C8CA-BC51-415D-811B-70ED86B7F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245B6-1BBB-4ECE-9084-8A46EA83B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1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278B9-8F9E-4DF6-AE89-1D2D110CC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556C5-B34B-4793-98C1-CD3D0E057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707C7-9E8D-461C-84A7-970926CD9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D0078-671F-4BD9-9DA7-F40FA5B1F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99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57F4BC-38C4-45F8-A72F-01FCF74127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3E13A4-4C63-403B-8DB0-AB59389D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32BAC2-313C-420C-B3C3-F2EE3CFF2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25035-425B-422B-A4B0-268061454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5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ACC40E-BB23-43C5-A72D-0F8DBFD45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C2CB42-3EB9-4279-81D7-1236222AA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886B59-6F6B-4D84-9C72-E3CB3834E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C4B49-F2D7-4D05-B2E0-A2AFF5AEA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8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3422D9-A7EC-4E38-8C16-20BB7F8AB2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315558-7318-4D7F-A560-9A5DE7520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FDB799-4C13-43B5-865E-785BAF15B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2B130-CB07-4004-B1D1-6B0AD0BE9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52134-F95C-4B2A-B26F-5BB2F8721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F103F-9F7B-40DE-8BAF-F3CF5C505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E07B6-A399-4332-91AF-9AFFAFB9A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6DE4-BFC5-495D-B9EC-2FEDA2EE6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2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015E0-A2C5-4B5C-B3B9-81D132148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C3B24-7BA4-44E7-B9C6-490782615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35BC6-3791-49B8-9D2F-A45EDCE95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36F81-A08F-47BF-B782-7C4AFC4DD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0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C2D19A-F808-4636-94CF-4F97219D1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5324902-ADD0-4AC4-96FD-B0C791EDF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D0CC564-9C9B-4543-B819-E364A12EA4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E948E9E-F788-4BC6-A658-171686DABF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675D5D-8EA1-4A65-AE81-A45F117BCE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7FFC8F-41C6-47B6-BB3A-BCA7A5E22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73848E-4A98-4AE3-9BD0-0CF1BBDAF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114088F-9E82-4DE9-9EAB-C73AB9133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E196D68-8102-4C5C-9B33-0054027EB9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2A572DC8-4851-40FE-BA1B-59EA55692E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FF774A8B-28EB-439A-906C-7053AB9FFA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E467AF-584E-4950-8D13-6619A9EF7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6">
            <a:extLst>
              <a:ext uri="{FF2B5EF4-FFF2-40B4-BE49-F238E27FC236}">
                <a16:creationId xmlns:a16="http://schemas.microsoft.com/office/drawing/2014/main" id="{F0D06F5C-8EEB-4DC4-88B1-D987EA52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336925"/>
            <a:ext cx="5106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CYBEX</a:t>
            </a:r>
            <a:r>
              <a:rPr lang="zh-CN" altLang="en-US" sz="2400" dirty="0">
                <a:solidFill>
                  <a:schemeClr val="bg1"/>
                </a:solidFill>
                <a:latin typeface="Arial Black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PARTNERS</a:t>
            </a:r>
            <a:r>
              <a:rPr lang="zh-CN" altLang="en-US" sz="2400" dirty="0">
                <a:solidFill>
                  <a:schemeClr val="bg1"/>
                </a:solidFill>
                <a:latin typeface="Arial Black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PROGRAM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6627" name="Text Box 27">
            <a:extLst>
              <a:ext uri="{FF2B5EF4-FFF2-40B4-BE49-F238E27FC236}">
                <a16:creationId xmlns:a16="http://schemas.microsoft.com/office/drawing/2014/main" id="{15E65D79-4A44-4C06-97F3-64A869BF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3867150"/>
            <a:ext cx="33226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Decentralized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Financial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Infrastructure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6630" name="Rectangle 32">
            <a:extLst>
              <a:ext uri="{FF2B5EF4-FFF2-40B4-BE49-F238E27FC236}">
                <a16:creationId xmlns:a16="http://schemas.microsoft.com/office/drawing/2014/main" id="{80ADF7B8-B60B-436A-8BB4-70DAB3A4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443413"/>
            <a:ext cx="3025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Cybex</a:t>
            </a:r>
            <a:r>
              <a:rPr lang="zh-CN" altLang="en-US" sz="800">
                <a:solidFill>
                  <a:schemeClr val="bg1"/>
                </a:solidFill>
              </a:rPr>
              <a:t> </a:t>
            </a:r>
            <a:r>
              <a:rPr lang="zh-CN" altLang="zh-CN" sz="800">
                <a:solidFill>
                  <a:schemeClr val="bg1"/>
                </a:solidFill>
              </a:rPr>
              <a:t>Confidential Proprietary</a:t>
            </a:r>
          </a:p>
        </p:txBody>
      </p:sp>
      <p:pic>
        <p:nvPicPr>
          <p:cNvPr id="26631" name="图片 5">
            <a:extLst>
              <a:ext uri="{FF2B5EF4-FFF2-40B4-BE49-F238E27FC236}">
                <a16:creationId xmlns:a16="http://schemas.microsoft.com/office/drawing/2014/main" id="{FB906341-1F47-4409-9912-E54F3E11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998538"/>
            <a:ext cx="21558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9">
            <a:extLst>
              <a:ext uri="{FF2B5EF4-FFF2-40B4-BE49-F238E27FC236}">
                <a16:creationId xmlns:a16="http://schemas.microsoft.com/office/drawing/2014/main" id="{C1C0EDAE-A7ED-104E-9462-B9A57BB7AA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0" y="4008438"/>
            <a:ext cx="2794000" cy="7937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E42A448C-E9C7-E046-9D1C-480A5EEFAF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37300" y="4011613"/>
            <a:ext cx="2794000" cy="7937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E247CD9B-81A2-4BF4-AACE-2246F0AF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1DB05F21-65BC-4C55-BB97-C0E44AAE9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3432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3C3851"/>
                </a:solidFill>
              </a:rPr>
              <a:t>Partners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Program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Benefits</a:t>
            </a:r>
          </a:p>
        </p:txBody>
      </p:sp>
      <p:sp>
        <p:nvSpPr>
          <p:cNvPr id="35844" name="Text Box 6">
            <a:extLst>
              <a:ext uri="{FF2B5EF4-FFF2-40B4-BE49-F238E27FC236}">
                <a16:creationId xmlns:a16="http://schemas.microsoft.com/office/drawing/2014/main" id="{0DD0E08C-D3E0-4AAB-B36F-70417491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sp>
        <p:nvSpPr>
          <p:cNvPr id="35845" name="Rectangle 69">
            <a:extLst>
              <a:ext uri="{FF2B5EF4-FFF2-40B4-BE49-F238E27FC236}">
                <a16:creationId xmlns:a16="http://schemas.microsoft.com/office/drawing/2014/main" id="{4C386762-2024-46B1-805F-CA7D11C2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3146425"/>
            <a:ext cx="2305050" cy="168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F2AB21"/>
                </a:solidFill>
              </a:rPr>
              <a:t>JOIN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IN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REFERRAL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PROGRAM</a:t>
            </a:r>
            <a:endParaRPr lang="zh-CN" altLang="en-US" sz="1200" dirty="0">
              <a:solidFill>
                <a:srgbClr val="F2AB2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 dirty="0">
                <a:solidFill>
                  <a:schemeClr val="bg2"/>
                </a:solidFill>
              </a:rPr>
              <a:t>The referral fees are controlled by the blockchain and are distributed like this: 20% go to the network and 80% go to the referral program; of this 80%, 30% go to the lifetime referrer and 50% go to the registrar; of this 50%, </a:t>
            </a:r>
            <a:r>
              <a:rPr lang="en-US" altLang="zh-CN" sz="1000" dirty="0">
                <a:solidFill>
                  <a:schemeClr val="bg2"/>
                </a:solidFill>
              </a:rPr>
              <a:t>the </a:t>
            </a:r>
            <a:r>
              <a:rPr lang="zh-CN" altLang="zh-CN" sz="1000" dirty="0">
                <a:solidFill>
                  <a:schemeClr val="bg2"/>
                </a:solidFill>
              </a:rPr>
              <a:t>registrar sets the percentage </a:t>
            </a:r>
            <a:r>
              <a:rPr lang="en-US" altLang="zh-CN" sz="1000" dirty="0">
                <a:solidFill>
                  <a:schemeClr val="bg2"/>
                </a:solidFill>
              </a:rPr>
              <a:t>that will </a:t>
            </a:r>
            <a:r>
              <a:rPr lang="zh-CN" altLang="zh-CN" sz="1000" dirty="0">
                <a:solidFill>
                  <a:schemeClr val="bg2"/>
                </a:solidFill>
              </a:rPr>
              <a:t>go to the affiliate referrer.</a:t>
            </a:r>
          </a:p>
        </p:txBody>
      </p:sp>
      <p:sp>
        <p:nvSpPr>
          <p:cNvPr id="35846" name="Rectangle 70">
            <a:extLst>
              <a:ext uri="{FF2B5EF4-FFF2-40B4-BE49-F238E27FC236}">
                <a16:creationId xmlns:a16="http://schemas.microsoft.com/office/drawing/2014/main" id="{0ABF2FC6-B0B4-4B67-9352-D20913C4F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189038"/>
            <a:ext cx="22399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2AB21"/>
                </a:solidFill>
              </a:rPr>
              <a:t>BECOME</a:t>
            </a:r>
            <a:r>
              <a:rPr lang="zh-CN" altLang="en-US" sz="1200" b="1">
                <a:solidFill>
                  <a:srgbClr val="F2AB21"/>
                </a:solidFill>
              </a:rPr>
              <a:t> </a:t>
            </a:r>
            <a:r>
              <a:rPr lang="en-US" altLang="zh-CN" sz="1200" b="1">
                <a:solidFill>
                  <a:srgbClr val="F2AB21"/>
                </a:solidFill>
              </a:rPr>
              <a:t>A</a:t>
            </a:r>
            <a:r>
              <a:rPr lang="zh-CN" altLang="en-US" sz="1200" b="1">
                <a:solidFill>
                  <a:srgbClr val="F2AB21"/>
                </a:solidFill>
              </a:rPr>
              <a:t> </a:t>
            </a:r>
            <a:r>
              <a:rPr lang="en-US" altLang="zh-CN" sz="1200" b="1">
                <a:solidFill>
                  <a:srgbClr val="F2AB21"/>
                </a:solidFill>
              </a:rPr>
              <a:t>CYBEX</a:t>
            </a:r>
            <a:r>
              <a:rPr lang="zh-CN" altLang="en-US" sz="1200" b="1">
                <a:solidFill>
                  <a:srgbClr val="F2AB21"/>
                </a:solidFill>
              </a:rPr>
              <a:t> </a:t>
            </a:r>
            <a:r>
              <a:rPr lang="en-US" altLang="zh-CN" sz="1200" b="1">
                <a:solidFill>
                  <a:srgbClr val="F2AB21"/>
                </a:solidFill>
              </a:rPr>
              <a:t>GATEWAY</a:t>
            </a: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chemeClr val="bg2"/>
                </a:solidFill>
              </a:rPr>
              <a:t>The most straightforward method is by charging transaction fees every time someone moves value through your service. </a:t>
            </a:r>
            <a:r>
              <a:rPr lang="en-US" altLang="zh-CN" sz="1000">
                <a:solidFill>
                  <a:schemeClr val="bg2"/>
                </a:solidFill>
              </a:rPr>
              <a:t>Gateway</a:t>
            </a:r>
            <a:r>
              <a:rPr lang="zh-CN" altLang="zh-CN" sz="1000">
                <a:solidFill>
                  <a:schemeClr val="bg2"/>
                </a:solidFill>
              </a:rPr>
              <a:t> can also make money by charging users a fee every time they move one of </a:t>
            </a:r>
            <a:r>
              <a:rPr lang="en-US" altLang="zh-CN" sz="1000">
                <a:solidFill>
                  <a:schemeClr val="bg2"/>
                </a:solidFill>
              </a:rPr>
              <a:t>its</a:t>
            </a:r>
            <a:r>
              <a:rPr lang="zh-CN" altLang="zh-CN" sz="1000">
                <a:solidFill>
                  <a:schemeClr val="bg2"/>
                </a:solidFill>
              </a:rPr>
              <a:t> assets on the Cybex network and from market fees</a:t>
            </a:r>
            <a:r>
              <a:rPr lang="en-US" altLang="zh-CN" sz="1000">
                <a:solidFill>
                  <a:schemeClr val="bg2"/>
                </a:solidFill>
              </a:rPr>
              <a:t>.</a:t>
            </a:r>
            <a:r>
              <a:rPr lang="zh-CN" altLang="zh-CN" sz="1000">
                <a:solidFill>
                  <a:schemeClr val="bg2"/>
                </a:solidFill>
              </a:rPr>
              <a:t> </a:t>
            </a:r>
          </a:p>
        </p:txBody>
      </p:sp>
      <p:sp>
        <p:nvSpPr>
          <p:cNvPr id="35847" name="Rectangle 71">
            <a:extLst>
              <a:ext uri="{FF2B5EF4-FFF2-40B4-BE49-F238E27FC236}">
                <a16:creationId xmlns:a16="http://schemas.microsoft.com/office/drawing/2014/main" id="{ABCD5844-830A-4EBD-8F7C-F80AB053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1189038"/>
            <a:ext cx="2239963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751"/>
                </a:solidFill>
              </a:rPr>
              <a:t>DEVELOP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CYBEX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DAPPS</a:t>
            </a:r>
            <a:endParaRPr lang="zh-CN" altLang="en-US" sz="1200" dirty="0">
              <a:solidFill>
                <a:srgbClr val="3C375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 dirty="0">
                <a:solidFill>
                  <a:schemeClr val="bg2"/>
                </a:solidFill>
              </a:rPr>
              <a:t>For businesses, the Cybex network can be used to issue their own token and let customers trade their shares either against predefined assets, or freely against any other asset.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zh-CN" altLang="zh-CN" sz="1000" dirty="0">
                <a:solidFill>
                  <a:schemeClr val="bg2"/>
                </a:solidFill>
              </a:rPr>
              <a:t>Merchants make use of the currency-denominated assets. Similar to traditional payment solutions</a:t>
            </a:r>
            <a:r>
              <a:rPr lang="en-US" altLang="zh-CN" sz="1000" dirty="0">
                <a:solidFill>
                  <a:schemeClr val="bg2"/>
                </a:solidFill>
              </a:rPr>
              <a:t>,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zh-CN" altLang="zh-CN" sz="1000" dirty="0">
                <a:solidFill>
                  <a:schemeClr val="bg2"/>
                </a:solidFill>
              </a:rPr>
              <a:t>they let their customers pay using stable blockchain asset</a:t>
            </a:r>
            <a:r>
              <a:rPr lang="en-US" altLang="zh-CN" sz="1000" dirty="0">
                <a:solidFill>
                  <a:schemeClr val="bg2"/>
                </a:solidFill>
              </a:rPr>
              <a:t>s.</a:t>
            </a:r>
            <a:endParaRPr lang="zh-CN" altLang="zh-CN" sz="1000" dirty="0">
              <a:solidFill>
                <a:schemeClr val="bg2"/>
              </a:solidFill>
            </a:endParaRPr>
          </a:p>
        </p:txBody>
      </p:sp>
      <p:sp>
        <p:nvSpPr>
          <p:cNvPr id="35848" name="Rectangle 73">
            <a:extLst>
              <a:ext uri="{FF2B5EF4-FFF2-40B4-BE49-F238E27FC236}">
                <a16:creationId xmlns:a16="http://schemas.microsoft.com/office/drawing/2014/main" id="{5C16350C-2394-4400-B7A2-8A21536F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146425"/>
            <a:ext cx="23050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751"/>
                </a:solidFill>
              </a:rPr>
              <a:t>RUN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A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WITNESS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NODE</a:t>
            </a:r>
            <a:endParaRPr lang="zh-CN" altLang="en-US" sz="1200" b="1" dirty="0">
              <a:solidFill>
                <a:srgbClr val="3C3751"/>
              </a:solidFill>
            </a:endParaRPr>
          </a:p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 dirty="0">
                <a:solidFill>
                  <a:schemeClr val="bg2"/>
                </a:solidFill>
              </a:rPr>
              <a:t>For each successfully constructed block, a witness </a:t>
            </a:r>
            <a:r>
              <a:rPr lang="en-US" altLang="zh-CN" sz="1000" dirty="0">
                <a:solidFill>
                  <a:schemeClr val="bg2"/>
                </a:solidFill>
              </a:rPr>
              <a:t>node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zh-CN" altLang="zh-CN" sz="1000" dirty="0">
                <a:solidFill>
                  <a:schemeClr val="bg2"/>
                </a:solidFill>
              </a:rPr>
              <a:t>is paid in shares that are taken from the limited reserves pool at a rate that is defined by the shareholders by means of </a:t>
            </a:r>
            <a:r>
              <a:rPr lang="en-US" altLang="zh-CN" sz="1000" dirty="0">
                <a:solidFill>
                  <a:schemeClr val="bg2"/>
                </a:solidFill>
              </a:rPr>
              <a:t>unanimous vote</a:t>
            </a:r>
            <a:r>
              <a:rPr lang="zh-CN" altLang="zh-CN" sz="1000" dirty="0">
                <a:solidFill>
                  <a:schemeClr val="bg2"/>
                </a:solidFill>
              </a:rPr>
              <a:t>.</a:t>
            </a:r>
            <a:endParaRPr lang="zh-CN" altLang="en-US" sz="1000" dirty="0">
              <a:solidFill>
                <a:schemeClr val="bg2"/>
              </a:solidFill>
            </a:endParaRPr>
          </a:p>
        </p:txBody>
      </p:sp>
      <p:sp>
        <p:nvSpPr>
          <p:cNvPr id="35849" name="Freeform 19">
            <a:extLst>
              <a:ext uri="{FF2B5EF4-FFF2-40B4-BE49-F238E27FC236}">
                <a16:creationId xmlns:a16="http://schemas.microsoft.com/office/drawing/2014/main" id="{7600B40B-7EDD-4848-95A2-2614FFA4C687}"/>
              </a:ext>
            </a:extLst>
          </p:cNvPr>
          <p:cNvSpPr>
            <a:spLocks/>
          </p:cNvSpPr>
          <p:nvPr/>
        </p:nvSpPr>
        <p:spPr bwMode="auto">
          <a:xfrm>
            <a:off x="3573463" y="1812925"/>
            <a:ext cx="974725" cy="973138"/>
          </a:xfrm>
          <a:custGeom>
            <a:avLst/>
            <a:gdLst>
              <a:gd name="T0" fmla="*/ 2147483646 w 565"/>
              <a:gd name="T1" fmla="*/ 0 h 565"/>
              <a:gd name="T2" fmla="*/ 0 w 565"/>
              <a:gd name="T3" fmla="*/ 0 h 565"/>
              <a:gd name="T4" fmla="*/ 0 w 565"/>
              <a:gd name="T5" fmla="*/ 2147483646 h 565"/>
              <a:gd name="T6" fmla="*/ 2147483646 w 565"/>
              <a:gd name="T7" fmla="*/ 2147483646 h 565"/>
              <a:gd name="T8" fmla="*/ 2147483646 w 565"/>
              <a:gd name="T9" fmla="*/ 2147483646 h 565"/>
              <a:gd name="T10" fmla="*/ 2147483646 w 565"/>
              <a:gd name="T11" fmla="*/ 2147483646 h 565"/>
              <a:gd name="T12" fmla="*/ 2147483646 w 565"/>
              <a:gd name="T13" fmla="*/ 0 h 5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20">
            <a:extLst>
              <a:ext uri="{FF2B5EF4-FFF2-40B4-BE49-F238E27FC236}">
                <a16:creationId xmlns:a16="http://schemas.microsoft.com/office/drawing/2014/main" id="{ADBB9F7F-DBB8-404F-9877-305C5367AFE1}"/>
              </a:ext>
            </a:extLst>
          </p:cNvPr>
          <p:cNvSpPr>
            <a:spLocks/>
          </p:cNvSpPr>
          <p:nvPr/>
        </p:nvSpPr>
        <p:spPr bwMode="auto">
          <a:xfrm>
            <a:off x="4586288" y="1812925"/>
            <a:ext cx="973137" cy="973138"/>
          </a:xfrm>
          <a:custGeom>
            <a:avLst/>
            <a:gdLst>
              <a:gd name="T0" fmla="*/ 2147483646 w 565"/>
              <a:gd name="T1" fmla="*/ 0 h 565"/>
              <a:gd name="T2" fmla="*/ 2147483646 w 565"/>
              <a:gd name="T3" fmla="*/ 0 h 565"/>
              <a:gd name="T4" fmla="*/ 2147483646 w 565"/>
              <a:gd name="T5" fmla="*/ 2147483646 h 565"/>
              <a:gd name="T6" fmla="*/ 2147483646 w 565"/>
              <a:gd name="T7" fmla="*/ 2147483646 h 565"/>
              <a:gd name="T8" fmla="*/ 0 w 565"/>
              <a:gd name="T9" fmla="*/ 2147483646 h 565"/>
              <a:gd name="T10" fmla="*/ 0 w 565"/>
              <a:gd name="T11" fmla="*/ 2147483646 h 565"/>
              <a:gd name="T12" fmla="*/ 2147483646 w 565"/>
              <a:gd name="T13" fmla="*/ 0 h 5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21">
            <a:extLst>
              <a:ext uri="{FF2B5EF4-FFF2-40B4-BE49-F238E27FC236}">
                <a16:creationId xmlns:a16="http://schemas.microsoft.com/office/drawing/2014/main" id="{AE20E97E-E28B-4953-B412-4A1660E2BD3E}"/>
              </a:ext>
            </a:extLst>
          </p:cNvPr>
          <p:cNvSpPr>
            <a:spLocks/>
          </p:cNvSpPr>
          <p:nvPr/>
        </p:nvSpPr>
        <p:spPr bwMode="auto">
          <a:xfrm>
            <a:off x="3573463" y="2825750"/>
            <a:ext cx="974725" cy="973138"/>
          </a:xfrm>
          <a:custGeom>
            <a:avLst/>
            <a:gdLst>
              <a:gd name="T0" fmla="*/ 2147483646 w 565"/>
              <a:gd name="T1" fmla="*/ 2147483646 h 565"/>
              <a:gd name="T2" fmla="*/ 0 w 565"/>
              <a:gd name="T3" fmla="*/ 2147483646 h 565"/>
              <a:gd name="T4" fmla="*/ 0 w 565"/>
              <a:gd name="T5" fmla="*/ 2147483646 h 565"/>
              <a:gd name="T6" fmla="*/ 2147483646 w 565"/>
              <a:gd name="T7" fmla="*/ 0 h 565"/>
              <a:gd name="T8" fmla="*/ 2147483646 w 565"/>
              <a:gd name="T9" fmla="*/ 0 h 565"/>
              <a:gd name="T10" fmla="*/ 2147483646 w 565"/>
              <a:gd name="T11" fmla="*/ 2147483646 h 565"/>
              <a:gd name="T12" fmla="*/ 2147483646 w 565"/>
              <a:gd name="T13" fmla="*/ 2147483646 h 5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22">
            <a:extLst>
              <a:ext uri="{FF2B5EF4-FFF2-40B4-BE49-F238E27FC236}">
                <a16:creationId xmlns:a16="http://schemas.microsoft.com/office/drawing/2014/main" id="{3FAE527C-472E-4E12-AE55-D51BACE875AA}"/>
              </a:ext>
            </a:extLst>
          </p:cNvPr>
          <p:cNvSpPr>
            <a:spLocks/>
          </p:cNvSpPr>
          <p:nvPr/>
        </p:nvSpPr>
        <p:spPr bwMode="auto">
          <a:xfrm>
            <a:off x="4586288" y="2825750"/>
            <a:ext cx="973137" cy="973138"/>
          </a:xfrm>
          <a:custGeom>
            <a:avLst/>
            <a:gdLst>
              <a:gd name="T0" fmla="*/ 2147483646 w 565"/>
              <a:gd name="T1" fmla="*/ 2147483646 h 565"/>
              <a:gd name="T2" fmla="*/ 2147483646 w 565"/>
              <a:gd name="T3" fmla="*/ 2147483646 h 565"/>
              <a:gd name="T4" fmla="*/ 2147483646 w 565"/>
              <a:gd name="T5" fmla="*/ 2147483646 h 565"/>
              <a:gd name="T6" fmla="*/ 2147483646 w 565"/>
              <a:gd name="T7" fmla="*/ 0 h 565"/>
              <a:gd name="T8" fmla="*/ 0 w 565"/>
              <a:gd name="T9" fmla="*/ 0 h 565"/>
              <a:gd name="T10" fmla="*/ 0 w 565"/>
              <a:gd name="T11" fmla="*/ 2147483646 h 565"/>
              <a:gd name="T12" fmla="*/ 2147483646 w 565"/>
              <a:gd name="T13" fmla="*/ 2147483646 h 5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Rectangle 23">
            <a:extLst>
              <a:ext uri="{FF2B5EF4-FFF2-40B4-BE49-F238E27FC236}">
                <a16:creationId xmlns:a16="http://schemas.microsoft.com/office/drawing/2014/main" id="{A23D0A6E-38FA-4C68-8844-A351EED9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1981200"/>
            <a:ext cx="284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FFFFFF"/>
                </a:solidFill>
              </a:rPr>
              <a:t>1</a:t>
            </a:r>
            <a:endParaRPr lang="en-US" altLang="zh-CN" sz="4000"/>
          </a:p>
        </p:txBody>
      </p:sp>
      <p:sp>
        <p:nvSpPr>
          <p:cNvPr id="35854" name="Rectangle 24">
            <a:extLst>
              <a:ext uri="{FF2B5EF4-FFF2-40B4-BE49-F238E27FC236}">
                <a16:creationId xmlns:a16="http://schemas.microsoft.com/office/drawing/2014/main" id="{52788BFB-FE39-4741-8B09-E46142070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1981200"/>
            <a:ext cx="2857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FFFFFF"/>
                </a:solidFill>
              </a:rPr>
              <a:t>2</a:t>
            </a:r>
            <a:endParaRPr lang="en-US" altLang="zh-CN" sz="4000"/>
          </a:p>
        </p:txBody>
      </p:sp>
      <p:sp>
        <p:nvSpPr>
          <p:cNvPr id="35855" name="Rectangle 25">
            <a:extLst>
              <a:ext uri="{FF2B5EF4-FFF2-40B4-BE49-F238E27FC236}">
                <a16:creationId xmlns:a16="http://schemas.microsoft.com/office/drawing/2014/main" id="{E7DF1F66-EBED-4008-9523-85D94167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2933700"/>
            <a:ext cx="284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FFFFFF"/>
                </a:solidFill>
              </a:rPr>
              <a:t>3</a:t>
            </a:r>
            <a:endParaRPr lang="en-US" altLang="zh-CN" sz="4000"/>
          </a:p>
        </p:txBody>
      </p:sp>
      <p:sp>
        <p:nvSpPr>
          <p:cNvPr id="35856" name="Rectangle 26">
            <a:extLst>
              <a:ext uri="{FF2B5EF4-FFF2-40B4-BE49-F238E27FC236}">
                <a16:creationId xmlns:a16="http://schemas.microsoft.com/office/drawing/2014/main" id="{E9204326-F4CD-4519-AAA8-E1701CFBA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2933700"/>
            <a:ext cx="2841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FFFFFF"/>
                </a:solidFill>
              </a:rPr>
              <a:t>4</a:t>
            </a:r>
            <a:endParaRPr lang="en-US" altLang="zh-CN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>
            <a:extLst>
              <a:ext uri="{FF2B5EF4-FFF2-40B4-BE49-F238E27FC236}">
                <a16:creationId xmlns:a16="http://schemas.microsoft.com/office/drawing/2014/main" id="{35807C4A-F700-470B-8EF8-4F5BB862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87"/>
          <a:stretch>
            <a:fillRect/>
          </a:stretch>
        </p:blipFill>
        <p:spPr bwMode="auto">
          <a:xfrm>
            <a:off x="2473325" y="1274763"/>
            <a:ext cx="277336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4">
            <a:extLst>
              <a:ext uri="{FF2B5EF4-FFF2-40B4-BE49-F238E27FC236}">
                <a16:creationId xmlns:a16="http://schemas.microsoft.com/office/drawing/2014/main" id="{09B82FD9-FD2B-45BA-A45F-D2C6FC33C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1274763"/>
            <a:ext cx="1935163" cy="2643187"/>
          </a:xfrm>
          <a:prstGeom prst="rect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F6BC6289-C474-4AA7-B5A5-B2FB6501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0725CE16-22D2-421F-9442-98590F8A4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39449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3C3851"/>
                </a:solidFill>
              </a:rPr>
              <a:t>Value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Package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–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Witness</a:t>
            </a:r>
            <a:r>
              <a:rPr lang="zh-CN" altLang="en-US" sz="2000" b="1">
                <a:solidFill>
                  <a:srgbClr val="F2AB2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Node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6F2F4D65-523B-45B7-A465-614E1FB1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sp>
        <p:nvSpPr>
          <p:cNvPr id="36871" name="Rectangle 21">
            <a:extLst>
              <a:ext uri="{FF2B5EF4-FFF2-40B4-BE49-F238E27FC236}">
                <a16:creationId xmlns:a16="http://schemas.microsoft.com/office/drawing/2014/main" id="{EAB022D4-C9FB-44AB-B6D6-8ED2C4284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4763"/>
            <a:ext cx="2473325" cy="2643187"/>
          </a:xfrm>
          <a:prstGeom prst="rect">
            <a:avLst/>
          </a:pr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2" name="Rectangle 23">
            <a:extLst>
              <a:ext uri="{FF2B5EF4-FFF2-40B4-BE49-F238E27FC236}">
                <a16:creationId xmlns:a16="http://schemas.microsoft.com/office/drawing/2014/main" id="{65CBA663-5F24-4712-9FAE-1E13112A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1274763"/>
            <a:ext cx="1979612" cy="2643187"/>
          </a:xfrm>
          <a:prstGeom prst="rect">
            <a:avLst/>
          </a:pr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36873" name="Text Box 25">
            <a:extLst>
              <a:ext uri="{FF2B5EF4-FFF2-40B4-BE49-F238E27FC236}">
                <a16:creationId xmlns:a16="http://schemas.microsoft.com/office/drawing/2014/main" id="{6BE4E4DC-7150-447C-8EB3-A82E2C16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1563688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6000">
                <a:solidFill>
                  <a:schemeClr val="bg1"/>
                </a:solidFill>
                <a:ea typeface="微软雅黑" charset="-122"/>
              </a:rPr>
              <a:t>“</a:t>
            </a:r>
          </a:p>
        </p:txBody>
      </p:sp>
      <p:sp>
        <p:nvSpPr>
          <p:cNvPr id="36874" name="Rectangle 26">
            <a:extLst>
              <a:ext uri="{FF2B5EF4-FFF2-40B4-BE49-F238E27FC236}">
                <a16:creationId xmlns:a16="http://schemas.microsoft.com/office/drawing/2014/main" id="{30A57A51-69EB-4947-BB2C-94A464B6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133600"/>
            <a:ext cx="187325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200">
                <a:solidFill>
                  <a:srgbClr val="C0C0C0"/>
                </a:solidFill>
              </a:rPr>
              <a:t>IF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YOU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HAVE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HARDWARE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EQUIPMENTS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AND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WANT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TO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RUN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A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WITNESS</a:t>
            </a:r>
            <a:r>
              <a:rPr lang="zh-CN" altLang="en-US" sz="1200">
                <a:solidFill>
                  <a:srgbClr val="C0C0C0"/>
                </a:solidFill>
              </a:rPr>
              <a:t> </a:t>
            </a:r>
            <a:r>
              <a:rPr lang="en-US" altLang="zh-CN" sz="1200">
                <a:solidFill>
                  <a:srgbClr val="C0C0C0"/>
                </a:solidFill>
              </a:rPr>
              <a:t>NODE.</a:t>
            </a:r>
            <a:endParaRPr lang="zh-CN" altLang="en-US" sz="1200">
              <a:solidFill>
                <a:srgbClr val="C0C0C0"/>
              </a:solidFill>
            </a:endParaRPr>
          </a:p>
        </p:txBody>
      </p:sp>
      <p:sp>
        <p:nvSpPr>
          <p:cNvPr id="36875" name="Rectangle 33">
            <a:extLst>
              <a:ext uri="{FF2B5EF4-FFF2-40B4-BE49-F238E27FC236}">
                <a16:creationId xmlns:a16="http://schemas.microsoft.com/office/drawing/2014/main" id="{0B220114-B5A1-4313-AB7B-887A919C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2416798"/>
            <a:ext cx="15128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</a:rPr>
              <a:t>Cost</a:t>
            </a:r>
            <a:r>
              <a:rPr lang="zh-CN" altLang="en-US" sz="900" b="1" dirty="0">
                <a:solidFill>
                  <a:schemeClr val="bg1"/>
                </a:solidFill>
              </a:rPr>
              <a:t> </a:t>
            </a:r>
            <a:r>
              <a:rPr lang="en-US" altLang="zh-CN" sz="900" b="1" dirty="0">
                <a:solidFill>
                  <a:schemeClr val="bg1"/>
                </a:solidFill>
              </a:rPr>
              <a:t>of</a:t>
            </a:r>
            <a:r>
              <a:rPr lang="zh-CN" altLang="en-US" sz="900" b="1" dirty="0">
                <a:solidFill>
                  <a:schemeClr val="bg1"/>
                </a:solidFill>
              </a:rPr>
              <a:t> </a:t>
            </a:r>
            <a:r>
              <a:rPr lang="en-US" altLang="zh-CN" sz="900" b="1" dirty="0">
                <a:solidFill>
                  <a:schemeClr val="bg1"/>
                </a:solidFill>
              </a:rPr>
              <a:t>partner</a:t>
            </a:r>
            <a:r>
              <a:rPr lang="zh-CN" altLang="en-US" sz="900" b="1" dirty="0">
                <a:solidFill>
                  <a:schemeClr val="bg1"/>
                </a:solidFill>
              </a:rPr>
              <a:t> </a:t>
            </a:r>
            <a:endParaRPr lang="en-US" altLang="zh-CN" sz="900" b="1" dirty="0">
              <a:solidFill>
                <a:schemeClr val="bg1"/>
              </a:solidFill>
            </a:endParaRPr>
          </a:p>
        </p:txBody>
      </p:sp>
      <p:sp>
        <p:nvSpPr>
          <p:cNvPr id="36876" name="矩形 2">
            <a:extLst>
              <a:ext uri="{FF2B5EF4-FFF2-40B4-BE49-F238E27FC236}">
                <a16:creationId xmlns:a16="http://schemas.microsoft.com/office/drawing/2014/main" id="{D37B4952-8D76-403C-85E4-8357023D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2670254"/>
            <a:ext cx="15128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800" dirty="0">
                <a:solidFill>
                  <a:schemeClr val="bg1"/>
                </a:solidFill>
              </a:rPr>
              <a:t>Hardware</a:t>
            </a:r>
            <a:r>
              <a:rPr lang="zh-CN" altLang="en-US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36877" name="Rectangle 33">
            <a:extLst>
              <a:ext uri="{FF2B5EF4-FFF2-40B4-BE49-F238E27FC236}">
                <a16:creationId xmlns:a16="http://schemas.microsoft.com/office/drawing/2014/main" id="{B67205D7-E1EF-41D1-ABAE-15EF4B9D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3001042"/>
            <a:ext cx="15128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 b="1">
                <a:solidFill>
                  <a:schemeClr val="bg1"/>
                </a:solidFill>
              </a:rPr>
              <a:t>Income</a:t>
            </a:r>
            <a:r>
              <a:rPr lang="zh-CN" altLang="en-US" sz="900" b="1">
                <a:solidFill>
                  <a:schemeClr val="bg1"/>
                </a:solidFill>
              </a:rPr>
              <a:t> </a:t>
            </a:r>
            <a:r>
              <a:rPr lang="en-US" altLang="zh-CN" sz="900" b="1">
                <a:solidFill>
                  <a:schemeClr val="bg1"/>
                </a:solidFill>
              </a:rPr>
              <a:t>of</a:t>
            </a:r>
            <a:r>
              <a:rPr lang="zh-CN" altLang="en-US" sz="900" b="1">
                <a:solidFill>
                  <a:schemeClr val="bg1"/>
                </a:solidFill>
              </a:rPr>
              <a:t> </a:t>
            </a:r>
            <a:r>
              <a:rPr lang="en-US" altLang="zh-CN" sz="900" b="1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36878" name="矩形 21">
            <a:extLst>
              <a:ext uri="{FF2B5EF4-FFF2-40B4-BE49-F238E27FC236}">
                <a16:creationId xmlns:a16="http://schemas.microsoft.com/office/drawing/2014/main" id="{E0B78798-598C-4BE9-A226-BA3B91B6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7" y="3254497"/>
            <a:ext cx="15128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800" dirty="0">
                <a:solidFill>
                  <a:schemeClr val="bg1"/>
                </a:solidFill>
              </a:rPr>
              <a:t>Witness</a:t>
            </a:r>
            <a:r>
              <a:rPr lang="zh-CN" altLang="en-US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</a:rPr>
              <a:t>node</a:t>
            </a:r>
            <a:r>
              <a:rPr lang="zh-CN" altLang="en-US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</a:rPr>
              <a:t>shares</a:t>
            </a:r>
          </a:p>
        </p:txBody>
      </p:sp>
      <p:sp>
        <p:nvSpPr>
          <p:cNvPr id="36879" name="矩形 3">
            <a:extLst>
              <a:ext uri="{FF2B5EF4-FFF2-40B4-BE49-F238E27FC236}">
                <a16:creationId xmlns:a16="http://schemas.microsoft.com/office/drawing/2014/main" id="{C2BEF756-2599-4E42-B5B7-3DE6A58D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7" y="1963316"/>
            <a:ext cx="1512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800" dirty="0">
                <a:solidFill>
                  <a:schemeClr val="bg1"/>
                </a:solidFill>
              </a:rPr>
              <a:t>Cybex</a:t>
            </a:r>
            <a:r>
              <a:rPr lang="zh-CN" altLang="en-US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</a:rPr>
              <a:t>witness</a:t>
            </a:r>
            <a:r>
              <a:rPr lang="zh-CN" altLang="en-US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</a:rPr>
              <a:t>node</a:t>
            </a:r>
            <a:r>
              <a:rPr lang="zh-CN" altLang="en-US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6880" name="Rectangle 33">
            <a:extLst>
              <a:ext uri="{FF2B5EF4-FFF2-40B4-BE49-F238E27FC236}">
                <a16:creationId xmlns:a16="http://schemas.microsoft.com/office/drawing/2014/main" id="{D42FC0AF-3EC7-4281-9463-FDFFAFC8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7" y="1709859"/>
            <a:ext cx="15128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</a:rPr>
              <a:t>Software</a:t>
            </a:r>
            <a:r>
              <a:rPr lang="zh-CN" altLang="en-US" sz="900" b="1" dirty="0">
                <a:solidFill>
                  <a:schemeClr val="bg1"/>
                </a:solidFill>
              </a:rPr>
              <a:t> </a:t>
            </a:r>
            <a:r>
              <a:rPr lang="en-US" altLang="zh-CN" sz="900" b="1" dirty="0">
                <a:solidFill>
                  <a:schemeClr val="bg1"/>
                </a:solidFill>
              </a:rPr>
              <a:t>portfolio</a:t>
            </a:r>
            <a:r>
              <a:rPr lang="zh-CN" altLang="en-US" sz="900" b="1" dirty="0">
                <a:solidFill>
                  <a:schemeClr val="bg1"/>
                </a:solidFill>
              </a:rPr>
              <a:t> </a:t>
            </a:r>
            <a:endParaRPr lang="en-US" altLang="zh-CN" sz="900" b="1" dirty="0">
              <a:solidFill>
                <a:schemeClr val="bg1"/>
              </a:solidFill>
            </a:endParaRPr>
          </a:p>
        </p:txBody>
      </p:sp>
      <p:sp>
        <p:nvSpPr>
          <p:cNvPr id="36881" name="矩形 24">
            <a:extLst>
              <a:ext uri="{FF2B5EF4-FFF2-40B4-BE49-F238E27FC236}">
                <a16:creationId xmlns:a16="http://schemas.microsoft.com/office/drawing/2014/main" id="{203BF936-A0DC-48A8-BC9C-7E9F64268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1846263"/>
            <a:ext cx="1646238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The witness</a:t>
            </a:r>
            <a:r>
              <a:rPr lang="zh-CN" altLang="zh-CN" sz="1100" dirty="0">
                <a:solidFill>
                  <a:schemeClr val="bg1"/>
                </a:solidFill>
              </a:rPr>
              <a:t> node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owner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can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entrust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operation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maintenance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to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Cybex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afterwards,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owner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earns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returns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which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are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paid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by the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Cybex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network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as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a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block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producer.</a:t>
            </a:r>
            <a:endParaRPr lang="zh-CN" altLang="zh-C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FAA491D4-6F98-4EFC-96F7-8CAF2663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DAE37710-1DB9-4CB0-A8A3-C4BBF858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55540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3C3851"/>
                </a:solidFill>
              </a:rPr>
              <a:t>Annual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Revenue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Estimation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–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Witness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Node</a:t>
            </a:r>
            <a:endParaRPr lang="en-US" altLang="zh-CN" sz="2000" b="1" dirty="0">
              <a:solidFill>
                <a:srgbClr val="3C3851"/>
              </a:solidFill>
            </a:endParaRP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9D01C149-8574-42CD-9C55-C709FA5F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2798EF-4B67-BE4D-8A3E-5A69DB1F9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90480"/>
              </p:ext>
            </p:extLst>
          </p:nvPr>
        </p:nvGraphicFramePr>
        <p:xfrm>
          <a:off x="1079612" y="1994892"/>
          <a:ext cx="6984776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14821262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5189884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3163212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724568166"/>
                    </a:ext>
                  </a:extLst>
                </a:gridCol>
              </a:tblGrid>
              <a:tr h="303187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Items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9415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Witness Node Shares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Mining as a </a:t>
                      </a:r>
                      <a:r>
                        <a:rPr lang="en-US" altLang="zh-CN" sz="1050" u="none" strike="noStrike" dirty="0">
                          <a:effectLst/>
                        </a:rPr>
                        <a:t>Cybex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witness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node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 </a:t>
                      </a:r>
                      <a:r>
                        <a:rPr lang="en" sz="1050" b="1" u="none" strike="noStrike" dirty="0">
                          <a:effectLst/>
                        </a:rPr>
                        <a:t>15,000.00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13586"/>
                  </a:ext>
                </a:extLst>
              </a:tr>
              <a:tr h="704925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Hardware Equipment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(Alibaba Cloud or AWS) CPU: 4 core</a:t>
                      </a:r>
                      <a:br>
                        <a:rPr lang="en" sz="1050" u="none" strike="noStrike" dirty="0">
                          <a:effectLst/>
                        </a:rPr>
                      </a:b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Memory: 32G</a:t>
                      </a:r>
                      <a:br>
                        <a:rPr lang="en" sz="1050" u="none" strike="noStrike" dirty="0">
                          <a:effectLst/>
                        </a:rPr>
                      </a:b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Hard disk: 500G or above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 </a:t>
                      </a:r>
                      <a:r>
                        <a:rPr lang="en" sz="1050" b="1" u="none" strike="noStrike" dirty="0">
                          <a:effectLst/>
                        </a:rPr>
                        <a:t>5,000.00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309517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INCOME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</a:t>
                      </a:r>
                      <a:r>
                        <a:rPr lang="zh-CN" altLang="en-US" sz="1050" b="0" u="none" strike="noStrike" dirty="0">
                          <a:effectLst/>
                        </a:rPr>
                        <a:t> </a:t>
                      </a:r>
                      <a:r>
                        <a:rPr lang="en" sz="1050" b="1" u="none" strike="noStrike" dirty="0">
                          <a:effectLst/>
                        </a:rPr>
                        <a:t>10,000.00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4344521"/>
                  </a:ext>
                </a:extLst>
              </a:tr>
            </a:tbl>
          </a:graphicData>
        </a:graphic>
      </p:graphicFrame>
      <p:sp>
        <p:nvSpPr>
          <p:cNvPr id="7" name="矩形 4">
            <a:extLst>
              <a:ext uri="{FF2B5EF4-FFF2-40B4-BE49-F238E27FC236}">
                <a16:creationId xmlns:a16="http://schemas.microsoft.com/office/drawing/2014/main" id="{868AF0D7-D878-9241-895B-9AFDF3B6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3" y="3723084"/>
            <a:ext cx="6984776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 dirty="0">
                <a:solidFill>
                  <a:srgbClr val="F3AB20"/>
                </a:solidFill>
              </a:rPr>
              <a:t>* </a:t>
            </a:r>
            <a:r>
              <a:rPr lang="en-US" altLang="zh-CN" sz="800" dirty="0">
                <a:solidFill>
                  <a:srgbClr val="F3AB20"/>
                </a:solidFill>
              </a:rPr>
              <a:t>Marketing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operation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fees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are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not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included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the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estimation.</a:t>
            </a:r>
            <a:endParaRPr lang="zh-CN" altLang="en-US" sz="800" dirty="0">
              <a:solidFill>
                <a:srgbClr val="F3AB2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7DF89178-D1BC-432C-9E83-8085271A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D7E33F06-44E1-4BCA-ADEB-6ADB13D9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4146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3C3851"/>
                </a:solidFill>
              </a:rPr>
              <a:t>Value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Package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–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Cybex</a:t>
            </a:r>
            <a:r>
              <a:rPr lang="zh-CN" altLang="en-US" sz="2000" b="1">
                <a:solidFill>
                  <a:srgbClr val="F2AB2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Gateway</a:t>
            </a:r>
          </a:p>
        </p:txBody>
      </p:sp>
      <p:sp>
        <p:nvSpPr>
          <p:cNvPr id="37892" name="Text Box 6">
            <a:extLst>
              <a:ext uri="{FF2B5EF4-FFF2-40B4-BE49-F238E27FC236}">
                <a16:creationId xmlns:a16="http://schemas.microsoft.com/office/drawing/2014/main" id="{0EAAAA2F-5574-4FEB-9B31-635C7F29A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sp>
        <p:nvSpPr>
          <p:cNvPr id="37893" name="Rectangle 26">
            <a:extLst>
              <a:ext uri="{FF2B5EF4-FFF2-40B4-BE49-F238E27FC236}">
                <a16:creationId xmlns:a16="http://schemas.microsoft.com/office/drawing/2014/main" id="{1F6919B1-D93A-4426-B161-F793574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309688"/>
            <a:ext cx="2951163" cy="1995487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7894" name="Rectangle 28">
            <a:extLst>
              <a:ext uri="{FF2B5EF4-FFF2-40B4-BE49-F238E27FC236}">
                <a16:creationId xmlns:a16="http://schemas.microsoft.com/office/drawing/2014/main" id="{184D41DA-CEC1-4EA6-8828-0ADD2795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705" y="1809750"/>
            <a:ext cx="20955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IF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YOU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WISH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TO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BECOME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A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CYBEX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GATEWAY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TO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PROVIDE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SERVICE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OF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BRIDGING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EXTERNAL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ASSETS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INTO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CYBEX</a:t>
            </a:r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NETWORK.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7895" name="Rectangle 29">
            <a:extLst>
              <a:ext uri="{FF2B5EF4-FFF2-40B4-BE49-F238E27FC236}">
                <a16:creationId xmlns:a16="http://schemas.microsoft.com/office/drawing/2014/main" id="{25856A20-A4EC-43F2-A2FA-EE9199DB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30" y="1431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2AB21"/>
                </a:solidFill>
              </a:rPr>
              <a:t>“</a:t>
            </a:r>
          </a:p>
        </p:txBody>
      </p:sp>
      <p:sp>
        <p:nvSpPr>
          <p:cNvPr id="37896" name="Rectangle 30">
            <a:extLst>
              <a:ext uri="{FF2B5EF4-FFF2-40B4-BE49-F238E27FC236}">
                <a16:creationId xmlns:a16="http://schemas.microsoft.com/office/drawing/2014/main" id="{8D2E5281-040F-4A8A-9BF8-14839E71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43" y="2830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2AB21"/>
                </a:solidFill>
              </a:rPr>
              <a:t>”</a:t>
            </a:r>
          </a:p>
        </p:txBody>
      </p:sp>
      <p:sp>
        <p:nvSpPr>
          <p:cNvPr id="37897" name="矩形 2">
            <a:extLst>
              <a:ext uri="{FF2B5EF4-FFF2-40B4-BE49-F238E27FC236}">
                <a16:creationId xmlns:a16="http://schemas.microsoft.com/office/drawing/2014/main" id="{3D081FA5-1504-4D40-A762-6F0883FA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79" y="2174875"/>
            <a:ext cx="39068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>
                <a:solidFill>
                  <a:schemeClr val="bg2"/>
                </a:solidFill>
              </a:rPr>
              <a:t>Cybex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gateway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and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gateway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management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system.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>
                <a:solidFill>
                  <a:schemeClr val="bg2"/>
                </a:solidFill>
              </a:rPr>
              <a:t>(Optional)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Jadepool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and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Jadepool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management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system.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>
                <a:solidFill>
                  <a:schemeClr val="bg2"/>
                </a:solidFill>
              </a:rPr>
              <a:t>(Optional)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Wookong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enterprise</a:t>
            </a:r>
            <a:r>
              <a:rPr lang="zh-CN" altLang="en-US" sz="900">
                <a:solidFill>
                  <a:schemeClr val="bg2"/>
                </a:solidFill>
              </a:rPr>
              <a:t> </a:t>
            </a:r>
            <a:r>
              <a:rPr lang="en-US" altLang="zh-CN" sz="900">
                <a:solidFill>
                  <a:schemeClr val="bg2"/>
                </a:solidFill>
              </a:rPr>
              <a:t>version.</a:t>
            </a:r>
          </a:p>
        </p:txBody>
      </p:sp>
      <p:sp>
        <p:nvSpPr>
          <p:cNvPr id="37898" name="Text Box 6">
            <a:extLst>
              <a:ext uri="{FF2B5EF4-FFF2-40B4-BE49-F238E27FC236}">
                <a16:creationId xmlns:a16="http://schemas.microsoft.com/office/drawing/2014/main" id="{1EC941D5-552E-4ECD-839C-69719DDB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9" y="1920875"/>
            <a:ext cx="228123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>
                <a:solidFill>
                  <a:srgbClr val="3C3851"/>
                </a:solidFill>
              </a:rPr>
              <a:t>Software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portfolio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includes:</a:t>
            </a:r>
          </a:p>
        </p:txBody>
      </p:sp>
      <p:sp>
        <p:nvSpPr>
          <p:cNvPr id="37899" name="矩形 52">
            <a:extLst>
              <a:ext uri="{FF2B5EF4-FFF2-40B4-BE49-F238E27FC236}">
                <a16:creationId xmlns:a16="http://schemas.microsoft.com/office/drawing/2014/main" id="{6F7DA409-2936-4D13-A13A-B30DC36D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79" y="3073400"/>
            <a:ext cx="4141788" cy="6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Hardware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equipment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Development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online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maintenance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team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Marketing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operation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fee</a:t>
            </a:r>
          </a:p>
        </p:txBody>
      </p:sp>
      <p:sp>
        <p:nvSpPr>
          <p:cNvPr id="37900" name="Text Box 6">
            <a:extLst>
              <a:ext uri="{FF2B5EF4-FFF2-40B4-BE49-F238E27FC236}">
                <a16:creationId xmlns:a16="http://schemas.microsoft.com/office/drawing/2014/main" id="{2D380C8A-FEFF-444C-98F9-4054368F6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9" y="2820988"/>
            <a:ext cx="22812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>
                <a:solidFill>
                  <a:srgbClr val="F3AB20"/>
                </a:solidFill>
              </a:rPr>
              <a:t>Cost</a:t>
            </a:r>
            <a:r>
              <a:rPr lang="zh-CN" altLang="en-US" sz="1000" b="1">
                <a:solidFill>
                  <a:srgbClr val="F3AB20"/>
                </a:solidFill>
              </a:rPr>
              <a:t> </a:t>
            </a:r>
            <a:r>
              <a:rPr lang="en-US" altLang="zh-CN" sz="1000" b="1">
                <a:solidFill>
                  <a:srgbClr val="F3AB20"/>
                </a:solidFill>
              </a:rPr>
              <a:t>of</a:t>
            </a:r>
            <a:r>
              <a:rPr lang="zh-CN" altLang="en-US" sz="1000" b="1">
                <a:solidFill>
                  <a:srgbClr val="F3AB20"/>
                </a:solidFill>
              </a:rPr>
              <a:t> </a:t>
            </a:r>
            <a:r>
              <a:rPr lang="en-US" altLang="zh-CN" sz="1000" b="1">
                <a:solidFill>
                  <a:srgbClr val="F3AB20"/>
                </a:solidFill>
              </a:rPr>
              <a:t>business</a:t>
            </a:r>
            <a:r>
              <a:rPr lang="zh-CN" altLang="en-US" sz="1000" b="1">
                <a:solidFill>
                  <a:srgbClr val="F3AB20"/>
                </a:solidFill>
              </a:rPr>
              <a:t> </a:t>
            </a:r>
            <a:r>
              <a:rPr lang="en-US" altLang="zh-CN" sz="1000" b="1">
                <a:solidFill>
                  <a:srgbClr val="F3AB20"/>
                </a:solidFill>
              </a:rPr>
              <a:t>partner</a:t>
            </a:r>
            <a:r>
              <a:rPr lang="zh-CN" altLang="en-US" sz="1000" b="1">
                <a:solidFill>
                  <a:srgbClr val="F3AB20"/>
                </a:solidFill>
              </a:rPr>
              <a:t>：</a:t>
            </a:r>
            <a:endParaRPr lang="en-US" altLang="zh-CN" sz="1000" b="1">
              <a:solidFill>
                <a:srgbClr val="F3AB20"/>
              </a:solidFill>
            </a:endParaRPr>
          </a:p>
        </p:txBody>
      </p:sp>
      <p:sp>
        <p:nvSpPr>
          <p:cNvPr id="37901" name="矩形 54">
            <a:extLst>
              <a:ext uri="{FF2B5EF4-FFF2-40B4-BE49-F238E27FC236}">
                <a16:creationId xmlns:a16="http://schemas.microsoft.com/office/drawing/2014/main" id="{C38FF12B-8AED-44AC-B0C2-C06AC715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79" y="3979863"/>
            <a:ext cx="39068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Cybex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gateway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fees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Cybex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transaction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fee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shares</a:t>
            </a:r>
          </a:p>
        </p:txBody>
      </p:sp>
      <p:sp>
        <p:nvSpPr>
          <p:cNvPr id="37902" name="Text Box 6">
            <a:extLst>
              <a:ext uri="{FF2B5EF4-FFF2-40B4-BE49-F238E27FC236}">
                <a16:creationId xmlns:a16="http://schemas.microsoft.com/office/drawing/2014/main" id="{7842911A-D9E8-45CF-9BE0-287AFD2B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9" y="3727450"/>
            <a:ext cx="22812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>
                <a:solidFill>
                  <a:srgbClr val="3C3851"/>
                </a:solidFill>
              </a:rPr>
              <a:t>Income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of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business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partner</a:t>
            </a:r>
            <a:r>
              <a:rPr lang="zh-CN" altLang="en-US" sz="1000" b="1">
                <a:solidFill>
                  <a:srgbClr val="3C3851"/>
                </a:solidFill>
              </a:rPr>
              <a:t>：</a:t>
            </a:r>
            <a:endParaRPr lang="en-US" altLang="zh-CN" sz="1000" b="1">
              <a:solidFill>
                <a:srgbClr val="3C3851"/>
              </a:solidFill>
            </a:endParaRPr>
          </a:p>
        </p:txBody>
      </p:sp>
      <p:sp>
        <p:nvSpPr>
          <p:cNvPr id="37903" name="Text Box 6">
            <a:extLst>
              <a:ext uri="{FF2B5EF4-FFF2-40B4-BE49-F238E27FC236}">
                <a16:creationId xmlns:a16="http://schemas.microsoft.com/office/drawing/2014/main" id="{71EDF1B5-18CC-4E20-9421-13EEF492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9" y="1225550"/>
            <a:ext cx="408634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1000" dirty="0">
                <a:solidFill>
                  <a:schemeClr val="bg2"/>
                </a:solidFill>
              </a:rPr>
              <a:t>For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partners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zh-CN" altLang="zh-CN" sz="1000" dirty="0">
                <a:solidFill>
                  <a:schemeClr val="bg2"/>
                </a:solidFill>
              </a:rPr>
              <a:t>who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have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their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own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commercial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applications,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 err="1">
                <a:solidFill>
                  <a:schemeClr val="bg2"/>
                </a:solidFill>
              </a:rPr>
              <a:t>Cybex’s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benefits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can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help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them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to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zh-CN" altLang="zh-CN" sz="1000" dirty="0">
                <a:solidFill>
                  <a:schemeClr val="bg2"/>
                </a:solidFill>
              </a:rPr>
              <a:t>earn a profit by providing a valuable service to 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Cybex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zh-CN" altLang="zh-CN" sz="1000" dirty="0">
                <a:solidFill>
                  <a:schemeClr val="bg2"/>
                </a:solidFill>
              </a:rPr>
              <a:t>community.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endParaRPr lang="zh-CN" altLang="zh-CN" sz="1000" dirty="0">
              <a:solidFill>
                <a:schemeClr val="bg2"/>
              </a:solidFill>
            </a:endParaRPr>
          </a:p>
        </p:txBody>
      </p:sp>
      <p:sp>
        <p:nvSpPr>
          <p:cNvPr id="37904" name="矩形 4">
            <a:extLst>
              <a:ext uri="{FF2B5EF4-FFF2-40B4-BE49-F238E27FC236}">
                <a16:creationId xmlns:a16="http://schemas.microsoft.com/office/drawing/2014/main" id="{BF1F1089-3600-4E55-AF35-BAA03A24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79" y="4443413"/>
            <a:ext cx="732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 dirty="0">
                <a:solidFill>
                  <a:srgbClr val="F3AB20"/>
                </a:solidFill>
              </a:rPr>
              <a:t>The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gateway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fee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transaction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fee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shares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are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positively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correlated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with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the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funds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into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out of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Cybex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from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your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gateway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exchange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activity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DEX.</a:t>
            </a:r>
            <a:endParaRPr lang="zh-CN" altLang="en-US" sz="800" dirty="0">
              <a:solidFill>
                <a:srgbClr val="F3AB2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FAA491D4-6F98-4EFC-96F7-8CAF2663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DAE37710-1DB9-4CB0-A8A3-C4BBF858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57551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3C3851"/>
                </a:solidFill>
              </a:rPr>
              <a:t>Annual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Revenue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Estimation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–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Cybex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Gateway</a:t>
            </a:r>
            <a:endParaRPr lang="en-US" altLang="zh-CN" sz="2000" b="1" dirty="0">
              <a:solidFill>
                <a:srgbClr val="3C3851"/>
              </a:solidFill>
            </a:endParaRP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9D01C149-8574-42CD-9C55-C709FA5F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2EAFC09-4063-E444-8BE0-4DE19AE2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02929"/>
              </p:ext>
            </p:extLst>
          </p:nvPr>
        </p:nvGraphicFramePr>
        <p:xfrm>
          <a:off x="1007604" y="1202804"/>
          <a:ext cx="7128792" cy="3068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1482126258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5189884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031632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24568166"/>
                    </a:ext>
                  </a:extLst>
                </a:gridCol>
              </a:tblGrid>
              <a:tr h="303187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Items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94152"/>
                  </a:ext>
                </a:extLst>
              </a:tr>
              <a:tr h="2880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Shares</a:t>
                      </a:r>
                      <a:endParaRPr lang="e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Exchange will charge customers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for transaction fees. As a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altLang="zh-CN" sz="1050" u="none" strike="noStrike" dirty="0">
                          <a:effectLst/>
                        </a:rPr>
                        <a:t>gateway, 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fees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are shared </a:t>
                      </a:r>
                      <a:r>
                        <a:rPr lang="en" altLang="zh-CN" sz="1050" u="none" strike="noStrike" dirty="0">
                          <a:effectLst/>
                        </a:rPr>
                        <a:t>according to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the source of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altLang="zh-CN" sz="1050" u="none" strike="noStrike" dirty="0">
                          <a:effectLst/>
                        </a:rPr>
                        <a:t>customers.</a:t>
                      </a:r>
                      <a:endParaRPr lang="en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" altLang="zh-CN" sz="1050" b="0" u="none" strike="noStrike" dirty="0">
                          <a:effectLst/>
                        </a:rPr>
                        <a:t>US$ 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100</a:t>
                      </a:r>
                      <a:r>
                        <a:rPr lang="en" altLang="zh-CN" sz="1050" b="1" u="none" strike="noStrike" dirty="0">
                          <a:effectLst/>
                        </a:rPr>
                        <a:t>,000.00 </a:t>
                      </a:r>
                      <a:endParaRPr lang="en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81664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l" fontAlgn="ctr"/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Gateway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Service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Fees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fees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Cybex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gateway</a:t>
                      </a:r>
                      <a:endParaRPr lang="e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 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30</a:t>
                      </a:r>
                      <a:r>
                        <a:rPr lang="en" sz="1050" b="1" u="none" strike="noStrike" dirty="0">
                          <a:effectLst/>
                        </a:rPr>
                        <a:t>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13586"/>
                  </a:ext>
                </a:extLst>
              </a:tr>
              <a:tr h="704925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Hardware Equipment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(Alibaba Cloud or AWS) CPU: 4 core</a:t>
                      </a:r>
                      <a:br>
                        <a:rPr lang="en" sz="1050" u="none" strike="noStrike" dirty="0">
                          <a:effectLst/>
                        </a:rPr>
                      </a:b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Memory: 32G</a:t>
                      </a:r>
                      <a:br>
                        <a:rPr lang="en" sz="1050" u="none" strike="noStrike" dirty="0">
                          <a:effectLst/>
                        </a:rPr>
                      </a:b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Hard disk: 500G or above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 </a:t>
                      </a:r>
                      <a:r>
                        <a:rPr lang="en" sz="1050" b="1" u="none" strike="noStrike" dirty="0">
                          <a:effectLst/>
                        </a:rPr>
                        <a:t>5,000.00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3095179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l" fontAlgn="ctr"/>
                      <a:endParaRPr lang="en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DAPPs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b="0" u="none" strike="noStrike" dirty="0">
                          <a:effectLst/>
                        </a:rPr>
                        <a:t> US$ </a:t>
                      </a:r>
                      <a:r>
                        <a:rPr lang="en" altLang="zh-CN" sz="1050" b="1" u="none" strike="noStrike" dirty="0">
                          <a:effectLst/>
                        </a:rPr>
                        <a:t>5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r>
                        <a:rPr lang="en" altLang="zh-CN" sz="1050" b="1" u="none" strike="noStrike" dirty="0">
                          <a:effectLst/>
                        </a:rPr>
                        <a:t>,000.00 </a:t>
                      </a:r>
                      <a:endParaRPr lang="en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542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INCOME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</a:t>
                      </a:r>
                      <a:r>
                        <a:rPr lang="zh-CN" altLang="en-US" sz="1050" b="0" u="none" strike="noStrike" dirty="0">
                          <a:effectLst/>
                        </a:rPr>
                        <a:t> 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75</a:t>
                      </a:r>
                      <a:r>
                        <a:rPr lang="en" sz="1050" b="1" u="none" strike="noStrike" dirty="0">
                          <a:effectLst/>
                        </a:rPr>
                        <a:t>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4344521"/>
                  </a:ext>
                </a:extLst>
              </a:tr>
            </a:tbl>
          </a:graphicData>
        </a:graphic>
      </p:graphicFrame>
      <p:sp>
        <p:nvSpPr>
          <p:cNvPr id="8" name="矩形 4">
            <a:extLst>
              <a:ext uri="{FF2B5EF4-FFF2-40B4-BE49-F238E27FC236}">
                <a16:creationId xmlns:a16="http://schemas.microsoft.com/office/drawing/2014/main" id="{29001A96-7950-EB46-8869-B2576A28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04" y="4371156"/>
            <a:ext cx="6984776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 dirty="0">
                <a:solidFill>
                  <a:srgbClr val="F3AB20"/>
                </a:solidFill>
              </a:rPr>
              <a:t>* </a:t>
            </a:r>
            <a:r>
              <a:rPr lang="en-US" altLang="zh-CN" sz="800" dirty="0">
                <a:solidFill>
                  <a:srgbClr val="F3AB20"/>
                </a:solidFill>
              </a:rPr>
              <a:t>Marketing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operation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fees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are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not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included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the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estimation.</a:t>
            </a:r>
            <a:endParaRPr lang="zh-CN" altLang="en-US" sz="800" dirty="0">
              <a:solidFill>
                <a:srgbClr val="F3A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3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F915066F-ACB0-44DD-BA3B-47A3F96E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8915" name="Text Box 5">
            <a:extLst>
              <a:ext uri="{FF2B5EF4-FFF2-40B4-BE49-F238E27FC236}">
                <a16:creationId xmlns:a16="http://schemas.microsoft.com/office/drawing/2014/main" id="{56268FED-7BC6-43A3-A72F-932CD51D7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4973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3C3851"/>
                </a:solidFill>
              </a:rPr>
              <a:t>Value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Package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–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White</a:t>
            </a:r>
            <a:r>
              <a:rPr lang="zh-CN" altLang="en-US" sz="2000" b="1">
                <a:solidFill>
                  <a:srgbClr val="F2AB2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Label</a:t>
            </a:r>
            <a:r>
              <a:rPr lang="zh-CN" altLang="en-US" sz="2000" b="1">
                <a:solidFill>
                  <a:srgbClr val="F2AB2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Exchange</a:t>
            </a:r>
          </a:p>
        </p:txBody>
      </p:sp>
      <p:sp>
        <p:nvSpPr>
          <p:cNvPr id="38916" name="Text Box 6">
            <a:extLst>
              <a:ext uri="{FF2B5EF4-FFF2-40B4-BE49-F238E27FC236}">
                <a16:creationId xmlns:a16="http://schemas.microsoft.com/office/drawing/2014/main" id="{35FFDF04-50BB-4040-8157-3539243C0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sp>
        <p:nvSpPr>
          <p:cNvPr id="38917" name="Rectangle 13">
            <a:extLst>
              <a:ext uri="{FF2B5EF4-FFF2-40B4-BE49-F238E27FC236}">
                <a16:creationId xmlns:a16="http://schemas.microsoft.com/office/drawing/2014/main" id="{26029075-838A-4AAC-87E7-4AD4D5EC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03" y="1155102"/>
            <a:ext cx="3423741" cy="42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851"/>
                </a:solidFill>
              </a:rPr>
              <a:t>IF</a:t>
            </a:r>
            <a:r>
              <a:rPr lang="zh-CN" altLang="en-US" sz="1200" b="1" dirty="0">
                <a:solidFill>
                  <a:srgbClr val="3C3851"/>
                </a:solidFill>
              </a:rPr>
              <a:t> </a:t>
            </a:r>
            <a:r>
              <a:rPr lang="en-US" altLang="zh-CN" sz="1200" b="1" dirty="0">
                <a:solidFill>
                  <a:srgbClr val="3C3851"/>
                </a:solidFill>
              </a:rPr>
              <a:t>YOU</a:t>
            </a:r>
            <a:r>
              <a:rPr lang="zh-CN" altLang="en-US" sz="1200" b="1" dirty="0">
                <a:solidFill>
                  <a:srgbClr val="3C3851"/>
                </a:solidFill>
              </a:rPr>
              <a:t> </a:t>
            </a:r>
            <a:r>
              <a:rPr lang="en-US" altLang="zh-CN" sz="1200" b="1" dirty="0">
                <a:solidFill>
                  <a:srgbClr val="3C3851"/>
                </a:solidFill>
              </a:rPr>
              <a:t>HAVE</a:t>
            </a:r>
            <a:r>
              <a:rPr lang="zh-CN" altLang="en-US" sz="1200" b="1" dirty="0">
                <a:solidFill>
                  <a:srgbClr val="3C3851"/>
                </a:solidFill>
              </a:rPr>
              <a:t> </a:t>
            </a:r>
            <a:r>
              <a:rPr lang="en-US" altLang="zh-CN" sz="1200" b="1" dirty="0">
                <a:solidFill>
                  <a:srgbClr val="3C3851"/>
                </a:solidFill>
              </a:rPr>
              <a:t>MARKETING</a:t>
            </a:r>
            <a:r>
              <a:rPr lang="zh-CN" altLang="en-US" sz="1200" b="1" dirty="0">
                <a:solidFill>
                  <a:srgbClr val="3C3851"/>
                </a:solidFill>
              </a:rPr>
              <a:t> </a:t>
            </a:r>
            <a:r>
              <a:rPr lang="en-US" altLang="zh-CN" sz="1200" b="1" dirty="0">
                <a:solidFill>
                  <a:srgbClr val="3C3851"/>
                </a:solidFill>
              </a:rPr>
              <a:t>RESOURCES</a:t>
            </a:r>
            <a:r>
              <a:rPr lang="zh-CN" altLang="en-US" sz="1200" b="1" dirty="0">
                <a:solidFill>
                  <a:srgbClr val="3C3851"/>
                </a:solidFill>
              </a:rPr>
              <a:t> </a:t>
            </a:r>
            <a:r>
              <a:rPr lang="en-US" altLang="zh-CN" sz="1200" b="1" dirty="0">
                <a:solidFill>
                  <a:srgbClr val="F3AB20"/>
                </a:solidFill>
              </a:rPr>
              <a:t>AND</a:t>
            </a:r>
            <a:r>
              <a:rPr lang="zh-CN" altLang="en-US" sz="1200" b="1" dirty="0">
                <a:solidFill>
                  <a:srgbClr val="3C385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PLAN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TO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RUN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AN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EXCHANGE BY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YOURSELF.</a:t>
            </a:r>
            <a:endParaRPr lang="zh-CN" altLang="en-US" sz="1200" b="1" dirty="0">
              <a:solidFill>
                <a:srgbClr val="3C3851"/>
              </a:solidFill>
            </a:endParaRPr>
          </a:p>
        </p:txBody>
      </p:sp>
      <p:grpSp>
        <p:nvGrpSpPr>
          <p:cNvPr id="38918" name="Group 15">
            <a:extLst>
              <a:ext uri="{FF2B5EF4-FFF2-40B4-BE49-F238E27FC236}">
                <a16:creationId xmlns:a16="http://schemas.microsoft.com/office/drawing/2014/main" id="{9B8B6227-A240-450D-AB0E-B2D3879C9722}"/>
              </a:ext>
            </a:extLst>
          </p:cNvPr>
          <p:cNvGrpSpPr>
            <a:grpSpLocks/>
          </p:cNvGrpSpPr>
          <p:nvPr/>
        </p:nvGrpSpPr>
        <p:grpSpPr bwMode="auto">
          <a:xfrm>
            <a:off x="624781" y="1944613"/>
            <a:ext cx="3659187" cy="2463800"/>
            <a:chOff x="0" y="0"/>
            <a:chExt cx="2724" cy="1835"/>
          </a:xfrm>
        </p:grpSpPr>
        <p:sp>
          <p:nvSpPr>
            <p:cNvPr id="46" name="Oval 16">
              <a:extLst>
                <a:ext uri="{FF2B5EF4-FFF2-40B4-BE49-F238E27FC236}">
                  <a16:creationId xmlns:a16="http://schemas.microsoft.com/office/drawing/2014/main" id="{536EA15E-6194-4B5E-860F-4B7D5707EC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8929" name="Picture 18" descr="apple icons">
              <a:extLst>
                <a:ext uri="{FF2B5EF4-FFF2-40B4-BE49-F238E27FC236}">
                  <a16:creationId xmlns:a16="http://schemas.microsoft.com/office/drawing/2014/main" id="{273EFE5E-4B8A-4FA0-86A0-C8FA0A3F8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9" name="矩形 2">
            <a:extLst>
              <a:ext uri="{FF2B5EF4-FFF2-40B4-BE49-F238E27FC236}">
                <a16:creationId xmlns:a16="http://schemas.microsoft.com/office/drawing/2014/main" id="{5EF1C6D4-F099-4125-9EA9-A351494A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00" y="1577975"/>
            <a:ext cx="3906838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DEX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website,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iOS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Android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apps.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Cybex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gateway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gateway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management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system.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Cybex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witness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node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code.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 err="1">
                <a:solidFill>
                  <a:schemeClr val="bg2"/>
                </a:solidFill>
              </a:rPr>
              <a:t>Jadepool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 err="1">
                <a:solidFill>
                  <a:schemeClr val="bg2"/>
                </a:solidFill>
              </a:rPr>
              <a:t>Jadepool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management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system.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 err="1">
                <a:solidFill>
                  <a:schemeClr val="bg2"/>
                </a:solidFill>
              </a:rPr>
              <a:t>Wookong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enterprise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version.</a:t>
            </a:r>
          </a:p>
        </p:txBody>
      </p:sp>
      <p:sp>
        <p:nvSpPr>
          <p:cNvPr id="38920" name="Text Box 6">
            <a:extLst>
              <a:ext uri="{FF2B5EF4-FFF2-40B4-BE49-F238E27FC236}">
                <a16:creationId xmlns:a16="http://schemas.microsoft.com/office/drawing/2014/main" id="{412FF53C-2EAB-4EB9-8E85-C103E1EF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700" y="1323975"/>
            <a:ext cx="22812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>
                <a:solidFill>
                  <a:srgbClr val="3C3851"/>
                </a:solidFill>
              </a:rPr>
              <a:t>Software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portfolio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includes:</a:t>
            </a:r>
          </a:p>
        </p:txBody>
      </p:sp>
      <p:sp>
        <p:nvSpPr>
          <p:cNvPr id="38921" name="矩形 52">
            <a:extLst>
              <a:ext uri="{FF2B5EF4-FFF2-40B4-BE49-F238E27FC236}">
                <a16:creationId xmlns:a16="http://schemas.microsoft.com/office/drawing/2014/main" id="{BCB99729-AB21-4C03-9EDE-61EA4939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00" y="2811463"/>
            <a:ext cx="4141788" cy="6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Hardware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equipment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Development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online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maintenance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team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Marketing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and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operation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fee</a:t>
            </a:r>
          </a:p>
        </p:txBody>
      </p:sp>
      <p:sp>
        <p:nvSpPr>
          <p:cNvPr id="38922" name="Text Box 6">
            <a:extLst>
              <a:ext uri="{FF2B5EF4-FFF2-40B4-BE49-F238E27FC236}">
                <a16:creationId xmlns:a16="http://schemas.microsoft.com/office/drawing/2014/main" id="{349C5881-C141-4426-9164-E0F1A0CC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700" y="2559050"/>
            <a:ext cx="22812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>
                <a:solidFill>
                  <a:srgbClr val="F3AB20"/>
                </a:solidFill>
              </a:rPr>
              <a:t>Cost</a:t>
            </a:r>
            <a:r>
              <a:rPr lang="zh-CN" altLang="en-US" sz="1000" b="1">
                <a:solidFill>
                  <a:srgbClr val="F3AB20"/>
                </a:solidFill>
              </a:rPr>
              <a:t> </a:t>
            </a:r>
            <a:r>
              <a:rPr lang="en-US" altLang="zh-CN" sz="1000" b="1">
                <a:solidFill>
                  <a:srgbClr val="F3AB20"/>
                </a:solidFill>
              </a:rPr>
              <a:t>of</a:t>
            </a:r>
            <a:r>
              <a:rPr lang="zh-CN" altLang="en-US" sz="1000" b="1">
                <a:solidFill>
                  <a:srgbClr val="F3AB20"/>
                </a:solidFill>
              </a:rPr>
              <a:t> </a:t>
            </a:r>
            <a:r>
              <a:rPr lang="en-US" altLang="zh-CN" sz="1000" b="1">
                <a:solidFill>
                  <a:srgbClr val="F3AB20"/>
                </a:solidFill>
              </a:rPr>
              <a:t>business</a:t>
            </a:r>
            <a:r>
              <a:rPr lang="zh-CN" altLang="en-US" sz="1000" b="1">
                <a:solidFill>
                  <a:srgbClr val="F3AB20"/>
                </a:solidFill>
              </a:rPr>
              <a:t> </a:t>
            </a:r>
            <a:r>
              <a:rPr lang="en-US" altLang="zh-CN" sz="1000" b="1">
                <a:solidFill>
                  <a:srgbClr val="F3AB20"/>
                </a:solidFill>
              </a:rPr>
              <a:t>partner</a:t>
            </a:r>
            <a:r>
              <a:rPr lang="zh-CN" altLang="en-US" sz="1000" b="1">
                <a:solidFill>
                  <a:srgbClr val="F3AB20"/>
                </a:solidFill>
              </a:rPr>
              <a:t>：</a:t>
            </a:r>
            <a:endParaRPr lang="en-US" altLang="zh-CN" sz="1000" b="1">
              <a:solidFill>
                <a:srgbClr val="F3AB20"/>
              </a:solidFill>
            </a:endParaRPr>
          </a:p>
        </p:txBody>
      </p:sp>
      <p:sp>
        <p:nvSpPr>
          <p:cNvPr id="38923" name="矩形 54">
            <a:extLst>
              <a:ext uri="{FF2B5EF4-FFF2-40B4-BE49-F238E27FC236}">
                <a16:creationId xmlns:a16="http://schemas.microsoft.com/office/drawing/2014/main" id="{47B24937-16C4-4C2F-B4FD-63EC13A5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00" y="3717925"/>
            <a:ext cx="39068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Witness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node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shares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Cybex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gateway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fees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bg2"/>
                </a:solidFill>
              </a:rPr>
              <a:t>Cybex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transaction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fee</a:t>
            </a:r>
            <a:r>
              <a:rPr lang="zh-CN" altLang="en-US" sz="900" dirty="0">
                <a:solidFill>
                  <a:schemeClr val="bg2"/>
                </a:solidFill>
              </a:rPr>
              <a:t> </a:t>
            </a:r>
            <a:r>
              <a:rPr lang="en-US" altLang="zh-CN" sz="900" dirty="0">
                <a:solidFill>
                  <a:schemeClr val="bg2"/>
                </a:solidFill>
              </a:rPr>
              <a:t>shares</a:t>
            </a:r>
          </a:p>
        </p:txBody>
      </p:sp>
      <p:sp>
        <p:nvSpPr>
          <p:cNvPr id="38924" name="Text Box 6">
            <a:extLst>
              <a:ext uri="{FF2B5EF4-FFF2-40B4-BE49-F238E27FC236}">
                <a16:creationId xmlns:a16="http://schemas.microsoft.com/office/drawing/2014/main" id="{0E1D7A04-26BA-44B1-84C0-CBE417A96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700" y="3465513"/>
            <a:ext cx="22812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>
                <a:solidFill>
                  <a:srgbClr val="3C3851"/>
                </a:solidFill>
              </a:rPr>
              <a:t>Income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of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business</a:t>
            </a:r>
            <a:r>
              <a:rPr lang="zh-CN" altLang="en-US" sz="1000" b="1">
                <a:solidFill>
                  <a:srgbClr val="3C3851"/>
                </a:solidFill>
              </a:rPr>
              <a:t> </a:t>
            </a:r>
            <a:r>
              <a:rPr lang="en-US" altLang="zh-CN" sz="1000" b="1">
                <a:solidFill>
                  <a:srgbClr val="3C3851"/>
                </a:solidFill>
              </a:rPr>
              <a:t>partner</a:t>
            </a:r>
            <a:r>
              <a:rPr lang="zh-CN" altLang="en-US" sz="1000" b="1">
                <a:solidFill>
                  <a:srgbClr val="3C3851"/>
                </a:solidFill>
              </a:rPr>
              <a:t>：</a:t>
            </a:r>
            <a:endParaRPr lang="en-US" altLang="zh-CN" sz="1000" b="1">
              <a:solidFill>
                <a:srgbClr val="3C3851"/>
              </a:solidFill>
            </a:endParaRPr>
          </a:p>
        </p:txBody>
      </p:sp>
      <p:sp>
        <p:nvSpPr>
          <p:cNvPr id="38925" name="Text Box 6">
            <a:extLst>
              <a:ext uri="{FF2B5EF4-FFF2-40B4-BE49-F238E27FC236}">
                <a16:creationId xmlns:a16="http://schemas.microsoft.com/office/drawing/2014/main" id="{82AA29BC-FA5A-41A9-8258-206E546B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650" y="803275"/>
            <a:ext cx="3513534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14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Cybex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provides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complete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which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helps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our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partner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focus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market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development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customer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service.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endParaRPr lang="en-US" altLang="zh-CN" sz="1000" dirty="0">
              <a:solidFill>
                <a:schemeClr val="bg2"/>
              </a:solidFill>
            </a:endParaRPr>
          </a:p>
        </p:txBody>
      </p:sp>
      <p:sp>
        <p:nvSpPr>
          <p:cNvPr id="38926" name="矩形 4">
            <a:extLst>
              <a:ext uri="{FF2B5EF4-FFF2-40B4-BE49-F238E27FC236}">
                <a16:creationId xmlns:a16="http://schemas.microsoft.com/office/drawing/2014/main" id="{8267B4AF-2D85-4523-B6A4-62B15ECB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50" y="4465638"/>
            <a:ext cx="351353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 dirty="0">
                <a:solidFill>
                  <a:srgbClr val="F3AB20"/>
                </a:solidFill>
              </a:rPr>
              <a:t>The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gateway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fee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transaction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fee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shares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are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positively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correlated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with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your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user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volume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exchange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activity.</a:t>
            </a:r>
            <a:endParaRPr lang="zh-CN" altLang="en-US" sz="800" dirty="0">
              <a:solidFill>
                <a:srgbClr val="F3AB20"/>
              </a:solidFill>
            </a:endParaRPr>
          </a:p>
        </p:txBody>
      </p:sp>
      <p:pic>
        <p:nvPicPr>
          <p:cNvPr id="38927" name="图片 5">
            <a:extLst>
              <a:ext uri="{FF2B5EF4-FFF2-40B4-BE49-F238E27FC236}">
                <a16:creationId xmlns:a16="http://schemas.microsoft.com/office/drawing/2014/main" id="{7A366E97-5885-48EA-9873-C6E00557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8" y="2076375"/>
            <a:ext cx="2792413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FAA491D4-6F98-4EFC-96F7-8CAF2663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DAE37710-1DB9-4CB0-A8A3-C4BBF858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6824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3C3851"/>
                </a:solidFill>
              </a:rPr>
              <a:t>Annual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Revenue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Estimation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3C3851"/>
                </a:solidFill>
              </a:rPr>
              <a:t>–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White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Label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Exchange</a:t>
            </a:r>
            <a:endParaRPr lang="en-US" altLang="zh-CN" sz="2000" b="1" dirty="0">
              <a:solidFill>
                <a:srgbClr val="3C3851"/>
              </a:solidFill>
            </a:endParaRP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9D01C149-8574-42CD-9C55-C709FA5F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AC1DED2-F6BA-9048-AEAB-12A0AC2A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87254"/>
              </p:ext>
            </p:extLst>
          </p:nvPr>
        </p:nvGraphicFramePr>
        <p:xfrm>
          <a:off x="1007604" y="1089025"/>
          <a:ext cx="7128792" cy="3356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1482126258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5189884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031632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24568166"/>
                    </a:ext>
                  </a:extLst>
                </a:gridCol>
              </a:tblGrid>
              <a:tr h="303187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Items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F2A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94152"/>
                  </a:ext>
                </a:extLst>
              </a:tr>
              <a:tr h="2880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INCOME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Witness Node Shares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Mining as a </a:t>
                      </a:r>
                      <a:r>
                        <a:rPr lang="en-US" altLang="zh-CN" sz="1050" u="none" strike="noStrike" dirty="0">
                          <a:effectLst/>
                        </a:rPr>
                        <a:t>Cybex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witness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node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 </a:t>
                      </a:r>
                      <a:r>
                        <a:rPr lang="en" sz="1050" b="1" u="none" strike="noStrike" dirty="0">
                          <a:effectLst/>
                        </a:rPr>
                        <a:t>15,000.00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9918766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ctr" fontAlgn="ctr"/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Shares</a:t>
                      </a:r>
                      <a:endParaRPr lang="e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Exchange will charge customers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for transaction fees. As a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altLang="zh-CN" sz="1050" u="none" strike="noStrike" dirty="0">
                          <a:effectLst/>
                        </a:rPr>
                        <a:t>gateway, 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fees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are shared </a:t>
                      </a:r>
                      <a:r>
                        <a:rPr lang="en" altLang="zh-CN" sz="1050" u="none" strike="noStrike" dirty="0">
                          <a:effectLst/>
                        </a:rPr>
                        <a:t>according to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 </a:t>
                      </a:r>
                      <a:r>
                        <a:rPr lang="en" altLang="zh-CN" sz="1050" u="none" strike="noStrike" dirty="0">
                          <a:effectLst/>
                        </a:rPr>
                        <a:t>the source of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altLang="zh-CN" sz="1050" u="none" strike="noStrike" dirty="0">
                          <a:effectLst/>
                        </a:rPr>
                        <a:t>customers.</a:t>
                      </a:r>
                      <a:endParaRPr lang="en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" altLang="zh-CN" sz="1050" b="0" u="none" strike="noStrike" dirty="0">
                          <a:effectLst/>
                        </a:rPr>
                        <a:t>US$ 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200</a:t>
                      </a:r>
                      <a:r>
                        <a:rPr lang="en" altLang="zh-CN" sz="1050" b="1" u="none" strike="noStrike" dirty="0">
                          <a:effectLst/>
                        </a:rPr>
                        <a:t>,000.00 </a:t>
                      </a:r>
                      <a:endParaRPr lang="en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81664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l" fontAlgn="ctr"/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Gateway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Service</a:t>
                      </a: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zh-CN" sz="1050" u="none" strike="noStrike" dirty="0">
                          <a:effectLst/>
                        </a:rPr>
                        <a:t>Fees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fees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Cybex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gateway</a:t>
                      </a:r>
                      <a:endParaRPr lang="e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 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30</a:t>
                      </a:r>
                      <a:r>
                        <a:rPr lang="en" sz="1050" b="1" u="none" strike="noStrike" dirty="0">
                          <a:effectLst/>
                        </a:rPr>
                        <a:t>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13586"/>
                  </a:ext>
                </a:extLst>
              </a:tr>
              <a:tr h="704925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Hardware Equipment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(Alibaba Cloud or AWS) CPU: 4 core</a:t>
                      </a:r>
                      <a:br>
                        <a:rPr lang="en" sz="1050" u="none" strike="noStrike" dirty="0">
                          <a:effectLst/>
                        </a:rPr>
                      </a:b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Memory: 32G</a:t>
                      </a:r>
                      <a:br>
                        <a:rPr lang="en" sz="1050" u="none" strike="noStrike" dirty="0">
                          <a:effectLst/>
                        </a:rPr>
                      </a:br>
                      <a:r>
                        <a:rPr lang="zh-CN" altLang="en-US" sz="1050" u="none" strike="noStrike" dirty="0">
                          <a:effectLst/>
                        </a:rPr>
                        <a:t> </a:t>
                      </a:r>
                      <a:r>
                        <a:rPr lang="en" sz="1050" u="none" strike="noStrike" dirty="0">
                          <a:effectLst/>
                        </a:rPr>
                        <a:t>Hard disk: 500G or above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 </a:t>
                      </a:r>
                      <a:r>
                        <a:rPr lang="en" sz="1050" b="1" u="none" strike="noStrike" dirty="0">
                          <a:effectLst/>
                        </a:rPr>
                        <a:t>5,000.00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3095179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l" fontAlgn="ctr"/>
                      <a:endParaRPr lang="en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DAPP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</a:t>
                      </a:r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b="0" u="none" strike="noStrike" dirty="0">
                          <a:effectLst/>
                        </a:rPr>
                        <a:t> US$ </a:t>
                      </a:r>
                      <a:r>
                        <a:rPr lang="en" altLang="zh-CN" sz="1050" b="1" u="none" strike="noStrike" dirty="0">
                          <a:effectLst/>
                        </a:rPr>
                        <a:t>5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0</a:t>
                      </a:r>
                      <a:r>
                        <a:rPr lang="en" altLang="zh-CN" sz="1050" b="1" u="none" strike="noStrike" dirty="0">
                          <a:effectLst/>
                        </a:rPr>
                        <a:t>,000.00 </a:t>
                      </a:r>
                      <a:endParaRPr lang="en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542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INCOME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3C37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50" b="0" u="none" strike="noStrike" dirty="0">
                          <a:effectLst/>
                        </a:rPr>
                        <a:t> US$</a:t>
                      </a:r>
                      <a:r>
                        <a:rPr lang="zh-CN" altLang="en-US" sz="1050" b="0" u="none" strike="noStrike" dirty="0">
                          <a:effectLst/>
                        </a:rPr>
                        <a:t> </a:t>
                      </a:r>
                      <a:r>
                        <a:rPr lang="en" sz="1050" b="1" u="none" strike="noStrike" dirty="0">
                          <a:effectLst/>
                        </a:rPr>
                        <a:t>1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90</a:t>
                      </a:r>
                      <a:r>
                        <a:rPr lang="en" sz="1050" b="1" u="none" strike="noStrike" dirty="0">
                          <a:effectLst/>
                        </a:rPr>
                        <a:t>,000.00 </a:t>
                      </a:r>
                      <a:endParaRPr lang="e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4344521"/>
                  </a:ext>
                </a:extLst>
              </a:tr>
            </a:tbl>
          </a:graphicData>
        </a:graphic>
      </p:graphicFrame>
      <p:sp>
        <p:nvSpPr>
          <p:cNvPr id="7" name="矩形 4">
            <a:extLst>
              <a:ext uri="{FF2B5EF4-FFF2-40B4-BE49-F238E27FC236}">
                <a16:creationId xmlns:a16="http://schemas.microsoft.com/office/drawing/2014/main" id="{503FEAB7-269D-D447-92A9-3E5C5FED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04" y="4551363"/>
            <a:ext cx="6984776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 dirty="0">
                <a:solidFill>
                  <a:srgbClr val="F3AB20"/>
                </a:solidFill>
              </a:rPr>
              <a:t>* </a:t>
            </a:r>
            <a:r>
              <a:rPr lang="en-US" altLang="zh-CN" sz="800" dirty="0">
                <a:solidFill>
                  <a:srgbClr val="F3AB20"/>
                </a:solidFill>
              </a:rPr>
              <a:t>Marketing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and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operation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fees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are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not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included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in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the</a:t>
            </a:r>
            <a:r>
              <a:rPr lang="zh-CN" altLang="en-US" sz="800" dirty="0">
                <a:solidFill>
                  <a:srgbClr val="F3AB20"/>
                </a:solidFill>
              </a:rPr>
              <a:t> </a:t>
            </a:r>
            <a:r>
              <a:rPr lang="en-US" altLang="zh-CN" sz="800" dirty="0">
                <a:solidFill>
                  <a:srgbClr val="F3AB20"/>
                </a:solidFill>
              </a:rPr>
              <a:t>estimation.</a:t>
            </a:r>
            <a:endParaRPr lang="zh-CN" altLang="en-US" sz="800" dirty="0">
              <a:solidFill>
                <a:srgbClr val="F3A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>
            <a:extLst>
              <a:ext uri="{FF2B5EF4-FFF2-40B4-BE49-F238E27FC236}">
                <a16:creationId xmlns:a16="http://schemas.microsoft.com/office/drawing/2014/main" id="{83C1D6B3-F99D-4EBB-9884-34E77C5F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1568450"/>
            <a:ext cx="1987550" cy="1984375"/>
          </a:xfrm>
          <a:prstGeom prst="ellipse">
            <a:avLst/>
          </a:prstGeom>
          <a:solidFill>
            <a:srgbClr val="3C3851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40963" name="Line 33">
            <a:extLst>
              <a:ext uri="{FF2B5EF4-FFF2-40B4-BE49-F238E27FC236}">
                <a16:creationId xmlns:a16="http://schemas.microsoft.com/office/drawing/2014/main" id="{09B400F5-11F8-4AEC-8ACA-B61F7D6BA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0"/>
            <a:ext cx="5003800" cy="4875213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40964" name="Oval 7">
            <a:extLst>
              <a:ext uri="{FF2B5EF4-FFF2-40B4-BE49-F238E27FC236}">
                <a16:creationId xmlns:a16="http://schemas.microsoft.com/office/drawing/2014/main" id="{B96C2E85-E492-4364-9C0B-7022549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1814513"/>
            <a:ext cx="1495425" cy="1492250"/>
          </a:xfrm>
          <a:prstGeom prst="ellipse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40965" name="Text Box 29">
            <a:extLst>
              <a:ext uri="{FF2B5EF4-FFF2-40B4-BE49-F238E27FC236}">
                <a16:creationId xmlns:a16="http://schemas.microsoft.com/office/drawing/2014/main" id="{211E005C-A68D-4742-B4FF-AD8213D80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066925"/>
            <a:ext cx="12525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6000">
                <a:solidFill>
                  <a:srgbClr val="3C3851"/>
                </a:solidFill>
              </a:rPr>
              <a:t>04</a:t>
            </a:r>
          </a:p>
        </p:txBody>
      </p:sp>
      <p:pic>
        <p:nvPicPr>
          <p:cNvPr id="40966" name="图片 25">
            <a:extLst>
              <a:ext uri="{FF2B5EF4-FFF2-40B4-BE49-F238E27FC236}">
                <a16:creationId xmlns:a16="http://schemas.microsoft.com/office/drawing/2014/main" id="{1F4EF00B-1535-403C-8083-11C59ABB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6925"/>
            <a:ext cx="1089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30">
            <a:extLst>
              <a:ext uri="{FF2B5EF4-FFF2-40B4-BE49-F238E27FC236}">
                <a16:creationId xmlns:a16="http://schemas.microsoft.com/office/drawing/2014/main" id="{CF9F5105-1D66-47A0-B797-0DA94B0A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222500"/>
            <a:ext cx="346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3C3851"/>
                </a:solidFill>
              </a:rPr>
              <a:t>Partner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with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Cybex</a:t>
            </a:r>
            <a:endParaRPr lang="en-US" altLang="zh-CN" sz="1100">
              <a:solidFill>
                <a:srgbClr val="3C3851"/>
              </a:solidFill>
            </a:endParaRPr>
          </a:p>
        </p:txBody>
      </p:sp>
      <p:sp>
        <p:nvSpPr>
          <p:cNvPr id="40968" name="Rectangle 31">
            <a:extLst>
              <a:ext uri="{FF2B5EF4-FFF2-40B4-BE49-F238E27FC236}">
                <a16:creationId xmlns:a16="http://schemas.microsoft.com/office/drawing/2014/main" id="{472252E3-F910-4A6B-A636-3E94C1B4B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551113"/>
            <a:ext cx="353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2"/>
                </a:solidFill>
              </a:rPr>
              <a:t>As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a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business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partner,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you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become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part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of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the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Cybex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ecosystem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designed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to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help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you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achieve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new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levels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of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success.</a:t>
            </a:r>
          </a:p>
        </p:txBody>
      </p:sp>
      <p:sp>
        <p:nvSpPr>
          <p:cNvPr id="40969" name="Line 32">
            <a:extLst>
              <a:ext uri="{FF2B5EF4-FFF2-40B4-BE49-F238E27FC236}">
                <a16:creationId xmlns:a16="http://schemas.microsoft.com/office/drawing/2014/main" id="{76B534DB-F757-4536-84E6-8FE489A71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2287588"/>
            <a:ext cx="0" cy="576262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41">
            <a:extLst>
              <a:ext uri="{FF2B5EF4-FFF2-40B4-BE49-F238E27FC236}">
                <a16:creationId xmlns:a16="http://schemas.microsoft.com/office/drawing/2014/main" id="{155D6B93-4372-4382-95EB-636B60185226}"/>
              </a:ext>
            </a:extLst>
          </p:cNvPr>
          <p:cNvSpPr>
            <a:spLocks/>
          </p:cNvSpPr>
          <p:nvPr/>
        </p:nvSpPr>
        <p:spPr bwMode="auto">
          <a:xfrm>
            <a:off x="-323850" y="1554163"/>
            <a:ext cx="7800975" cy="3282950"/>
          </a:xfrm>
          <a:custGeom>
            <a:avLst/>
            <a:gdLst>
              <a:gd name="T0" fmla="*/ 0 w 2454"/>
              <a:gd name="T1" fmla="*/ 2147483646 h 1034"/>
              <a:gd name="T2" fmla="*/ 2147483646 w 2454"/>
              <a:gd name="T3" fmla="*/ 2147483646 h 1034"/>
              <a:gd name="T4" fmla="*/ 2147483646 w 2454"/>
              <a:gd name="T5" fmla="*/ 2147483646 h 1034"/>
              <a:gd name="T6" fmla="*/ 2147483646 w 2454"/>
              <a:gd name="T7" fmla="*/ 2147483646 h 1034"/>
              <a:gd name="T8" fmla="*/ 2147483646 w 2454"/>
              <a:gd name="T9" fmla="*/ 2147483646 h 1034"/>
              <a:gd name="T10" fmla="*/ 2147483646 w 2454"/>
              <a:gd name="T11" fmla="*/ 2147483646 h 1034"/>
              <a:gd name="T12" fmla="*/ 2147483646 w 2454"/>
              <a:gd name="T13" fmla="*/ 2147483646 h 1034"/>
              <a:gd name="T14" fmla="*/ 2147483646 w 2454"/>
              <a:gd name="T15" fmla="*/ 2147483646 h 1034"/>
              <a:gd name="T16" fmla="*/ 2147483646 w 2454"/>
              <a:gd name="T17" fmla="*/ 0 h 10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54" h="1034">
                <a:moveTo>
                  <a:pt x="0" y="1034"/>
                </a:moveTo>
                <a:cubicBezTo>
                  <a:pt x="0" y="1034"/>
                  <a:pt x="194" y="658"/>
                  <a:pt x="534" y="604"/>
                </a:cubicBezTo>
                <a:cubicBezTo>
                  <a:pt x="874" y="550"/>
                  <a:pt x="1077" y="688"/>
                  <a:pt x="1103" y="800"/>
                </a:cubicBezTo>
                <a:cubicBezTo>
                  <a:pt x="1130" y="912"/>
                  <a:pt x="1053" y="1024"/>
                  <a:pt x="918" y="990"/>
                </a:cubicBezTo>
                <a:cubicBezTo>
                  <a:pt x="767" y="952"/>
                  <a:pt x="659" y="713"/>
                  <a:pt x="742" y="512"/>
                </a:cubicBezTo>
                <a:cubicBezTo>
                  <a:pt x="833" y="292"/>
                  <a:pt x="1097" y="196"/>
                  <a:pt x="1321" y="297"/>
                </a:cubicBezTo>
                <a:cubicBezTo>
                  <a:pt x="1542" y="398"/>
                  <a:pt x="1556" y="638"/>
                  <a:pt x="1703" y="749"/>
                </a:cubicBezTo>
                <a:cubicBezTo>
                  <a:pt x="1846" y="857"/>
                  <a:pt x="2135" y="833"/>
                  <a:pt x="2135" y="543"/>
                </a:cubicBezTo>
                <a:cubicBezTo>
                  <a:pt x="2135" y="249"/>
                  <a:pt x="2336" y="78"/>
                  <a:pt x="2454" y="0"/>
                </a:cubicBezTo>
              </a:path>
            </a:pathLst>
          </a:custGeom>
          <a:noFill/>
          <a:ln w="6350" cap="flat">
            <a:solidFill>
              <a:srgbClr val="3C385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Oval 42">
            <a:extLst>
              <a:ext uri="{FF2B5EF4-FFF2-40B4-BE49-F238E27FC236}">
                <a16:creationId xmlns:a16="http://schemas.microsoft.com/office/drawing/2014/main" id="{393CBDE8-0AA7-4235-8473-3C62202A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3287713"/>
            <a:ext cx="876300" cy="876300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2" name="Oval 43">
            <a:extLst>
              <a:ext uri="{FF2B5EF4-FFF2-40B4-BE49-F238E27FC236}">
                <a16:creationId xmlns:a16="http://schemas.microsoft.com/office/drawing/2014/main" id="{F22B12C3-DFC1-4647-B6B2-BFF94A89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3586163"/>
            <a:ext cx="877887" cy="876300"/>
          </a:xfrm>
          <a:prstGeom prst="ellipse">
            <a:avLst/>
          </a:pr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3" name="Oval 44">
            <a:extLst>
              <a:ext uri="{FF2B5EF4-FFF2-40B4-BE49-F238E27FC236}">
                <a16:creationId xmlns:a16="http://schemas.microsoft.com/office/drawing/2014/main" id="{B269340E-6B58-480A-997C-978A296C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2036763"/>
            <a:ext cx="877888" cy="876300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4" name="Oval 45">
            <a:extLst>
              <a:ext uri="{FF2B5EF4-FFF2-40B4-BE49-F238E27FC236}">
                <a16:creationId xmlns:a16="http://schemas.microsoft.com/office/drawing/2014/main" id="{BC4A4D07-5122-41E8-A2AF-1D35A4F2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665538"/>
            <a:ext cx="877888" cy="876300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5" name="Oval 46">
            <a:extLst>
              <a:ext uri="{FF2B5EF4-FFF2-40B4-BE49-F238E27FC236}">
                <a16:creationId xmlns:a16="http://schemas.microsoft.com/office/drawing/2014/main" id="{0C55AC65-8C6C-4620-92C7-6AF87CA4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3446463"/>
            <a:ext cx="877888" cy="876300"/>
          </a:xfrm>
          <a:prstGeom prst="ellipse">
            <a:avLst/>
          </a:pr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6" name="Oval 47">
            <a:extLst>
              <a:ext uri="{FF2B5EF4-FFF2-40B4-BE49-F238E27FC236}">
                <a16:creationId xmlns:a16="http://schemas.microsoft.com/office/drawing/2014/main" id="{BFE19B4A-A30E-428F-8CAC-365D6DAD6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2789238"/>
            <a:ext cx="877887" cy="876300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43017" name="Picture 48" descr="未标题-2">
            <a:extLst>
              <a:ext uri="{FF2B5EF4-FFF2-40B4-BE49-F238E27FC236}">
                <a16:creationId xmlns:a16="http://schemas.microsoft.com/office/drawing/2014/main" id="{31E0C41B-B9E0-4CFE-95DB-96528D97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44370">
            <a:off x="6588125" y="698500"/>
            <a:ext cx="2376488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49" descr="2">
            <a:extLst>
              <a:ext uri="{FF2B5EF4-FFF2-40B4-BE49-F238E27FC236}">
                <a16:creationId xmlns:a16="http://schemas.microsoft.com/office/drawing/2014/main" id="{09410C2B-6E93-4B49-ABE5-7FD5E8EC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1863"/>
            <a:ext cx="103981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50" descr="2">
            <a:extLst>
              <a:ext uri="{FF2B5EF4-FFF2-40B4-BE49-F238E27FC236}">
                <a16:creationId xmlns:a16="http://schemas.microsoft.com/office/drawing/2014/main" id="{DF5C78BB-C1A1-4B11-B880-57058651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138488"/>
            <a:ext cx="827087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51" descr="2">
            <a:extLst>
              <a:ext uri="{FF2B5EF4-FFF2-40B4-BE49-F238E27FC236}">
                <a16:creationId xmlns:a16="http://schemas.microsoft.com/office/drawing/2014/main" id="{863CF73E-5153-411B-BC5B-AA5B5C6D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63738"/>
            <a:ext cx="11064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1" name="Freeform 52">
            <a:extLst>
              <a:ext uri="{FF2B5EF4-FFF2-40B4-BE49-F238E27FC236}">
                <a16:creationId xmlns:a16="http://schemas.microsoft.com/office/drawing/2014/main" id="{A62876AD-2C5D-4854-9287-4320921EB295}"/>
              </a:ext>
            </a:extLst>
          </p:cNvPr>
          <p:cNvSpPr>
            <a:spLocks/>
          </p:cNvSpPr>
          <p:nvPr/>
        </p:nvSpPr>
        <p:spPr bwMode="auto">
          <a:xfrm>
            <a:off x="7518400" y="2590800"/>
            <a:ext cx="104775" cy="95250"/>
          </a:xfrm>
          <a:custGeom>
            <a:avLst/>
            <a:gdLst>
              <a:gd name="T0" fmla="*/ 2147483646 w 73"/>
              <a:gd name="T1" fmla="*/ 0 h 66"/>
              <a:gd name="T2" fmla="*/ 2147483646 w 73"/>
              <a:gd name="T3" fmla="*/ 2147483646 h 66"/>
              <a:gd name="T4" fmla="*/ 2147483646 w 73"/>
              <a:gd name="T5" fmla="*/ 2147483646 h 66"/>
              <a:gd name="T6" fmla="*/ 2147483646 w 73"/>
              <a:gd name="T7" fmla="*/ 2147483646 h 66"/>
              <a:gd name="T8" fmla="*/ 2147483646 w 73"/>
              <a:gd name="T9" fmla="*/ 2147483646 h 66"/>
              <a:gd name="T10" fmla="*/ 2147483646 w 73"/>
              <a:gd name="T11" fmla="*/ 2147483646 h 66"/>
              <a:gd name="T12" fmla="*/ 2147483646 w 73"/>
              <a:gd name="T13" fmla="*/ 2147483646 h 66"/>
              <a:gd name="T14" fmla="*/ 2147483646 w 73"/>
              <a:gd name="T15" fmla="*/ 2147483646 h 66"/>
              <a:gd name="T16" fmla="*/ 0 w 73"/>
              <a:gd name="T17" fmla="*/ 2147483646 h 66"/>
              <a:gd name="T18" fmla="*/ 2147483646 w 73"/>
              <a:gd name="T19" fmla="*/ 2147483646 h 66"/>
              <a:gd name="T20" fmla="*/ 2147483646 w 73"/>
              <a:gd name="T21" fmla="*/ 0 h 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" h="66">
                <a:moveTo>
                  <a:pt x="36" y="0"/>
                </a:moveTo>
                <a:lnTo>
                  <a:pt x="46" y="22"/>
                </a:lnTo>
                <a:lnTo>
                  <a:pt x="73" y="26"/>
                </a:lnTo>
                <a:lnTo>
                  <a:pt x="54" y="42"/>
                </a:lnTo>
                <a:lnTo>
                  <a:pt x="58" y="66"/>
                </a:lnTo>
                <a:lnTo>
                  <a:pt x="36" y="56"/>
                </a:lnTo>
                <a:lnTo>
                  <a:pt x="14" y="66"/>
                </a:lnTo>
                <a:lnTo>
                  <a:pt x="18" y="42"/>
                </a:lnTo>
                <a:lnTo>
                  <a:pt x="0" y="26"/>
                </a:lnTo>
                <a:lnTo>
                  <a:pt x="26" y="22"/>
                </a:lnTo>
                <a:lnTo>
                  <a:pt x="36" y="0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Freeform 53">
            <a:extLst>
              <a:ext uri="{FF2B5EF4-FFF2-40B4-BE49-F238E27FC236}">
                <a16:creationId xmlns:a16="http://schemas.microsoft.com/office/drawing/2014/main" id="{909BAD89-C824-4DDE-A6B4-DD3F3974FB1F}"/>
              </a:ext>
            </a:extLst>
          </p:cNvPr>
          <p:cNvSpPr>
            <a:spLocks/>
          </p:cNvSpPr>
          <p:nvPr/>
        </p:nvSpPr>
        <p:spPr bwMode="auto">
          <a:xfrm>
            <a:off x="7507288" y="3614738"/>
            <a:ext cx="104775" cy="101600"/>
          </a:xfrm>
          <a:custGeom>
            <a:avLst/>
            <a:gdLst>
              <a:gd name="T0" fmla="*/ 2147483646 w 72"/>
              <a:gd name="T1" fmla="*/ 0 h 71"/>
              <a:gd name="T2" fmla="*/ 2147483646 w 72"/>
              <a:gd name="T3" fmla="*/ 2147483646 h 71"/>
              <a:gd name="T4" fmla="*/ 2147483646 w 72"/>
              <a:gd name="T5" fmla="*/ 2147483646 h 71"/>
              <a:gd name="T6" fmla="*/ 2147483646 w 72"/>
              <a:gd name="T7" fmla="*/ 2147483646 h 71"/>
              <a:gd name="T8" fmla="*/ 2147483646 w 72"/>
              <a:gd name="T9" fmla="*/ 2147483646 h 71"/>
              <a:gd name="T10" fmla="*/ 2147483646 w 72"/>
              <a:gd name="T11" fmla="*/ 2147483646 h 71"/>
              <a:gd name="T12" fmla="*/ 2147483646 w 72"/>
              <a:gd name="T13" fmla="*/ 2147483646 h 71"/>
              <a:gd name="T14" fmla="*/ 2147483646 w 72"/>
              <a:gd name="T15" fmla="*/ 2147483646 h 71"/>
              <a:gd name="T16" fmla="*/ 0 w 72"/>
              <a:gd name="T17" fmla="*/ 2147483646 h 71"/>
              <a:gd name="T18" fmla="*/ 2147483646 w 72"/>
              <a:gd name="T19" fmla="*/ 2147483646 h 71"/>
              <a:gd name="T20" fmla="*/ 2147483646 w 72"/>
              <a:gd name="T21" fmla="*/ 0 h 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2" h="71">
                <a:moveTo>
                  <a:pt x="36" y="0"/>
                </a:moveTo>
                <a:lnTo>
                  <a:pt x="48" y="23"/>
                </a:lnTo>
                <a:lnTo>
                  <a:pt x="72" y="27"/>
                </a:lnTo>
                <a:lnTo>
                  <a:pt x="54" y="45"/>
                </a:lnTo>
                <a:lnTo>
                  <a:pt x="58" y="71"/>
                </a:lnTo>
                <a:lnTo>
                  <a:pt x="36" y="59"/>
                </a:lnTo>
                <a:lnTo>
                  <a:pt x="14" y="71"/>
                </a:lnTo>
                <a:lnTo>
                  <a:pt x="18" y="45"/>
                </a:lnTo>
                <a:lnTo>
                  <a:pt x="0" y="27"/>
                </a:lnTo>
                <a:lnTo>
                  <a:pt x="24" y="23"/>
                </a:lnTo>
                <a:lnTo>
                  <a:pt x="36" y="0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Freeform 54">
            <a:extLst>
              <a:ext uri="{FF2B5EF4-FFF2-40B4-BE49-F238E27FC236}">
                <a16:creationId xmlns:a16="http://schemas.microsoft.com/office/drawing/2014/main" id="{D1E5C3D5-940F-4643-8961-E834FF8DEF93}"/>
              </a:ext>
            </a:extLst>
          </p:cNvPr>
          <p:cNvSpPr>
            <a:spLocks/>
          </p:cNvSpPr>
          <p:nvPr/>
        </p:nvSpPr>
        <p:spPr bwMode="auto">
          <a:xfrm>
            <a:off x="6297613" y="1625600"/>
            <a:ext cx="146050" cy="138113"/>
          </a:xfrm>
          <a:custGeom>
            <a:avLst/>
            <a:gdLst>
              <a:gd name="T0" fmla="*/ 2147483646 w 102"/>
              <a:gd name="T1" fmla="*/ 0 h 97"/>
              <a:gd name="T2" fmla="*/ 2147483646 w 102"/>
              <a:gd name="T3" fmla="*/ 2147483646 h 97"/>
              <a:gd name="T4" fmla="*/ 2147483646 w 102"/>
              <a:gd name="T5" fmla="*/ 2147483646 h 97"/>
              <a:gd name="T6" fmla="*/ 2147483646 w 102"/>
              <a:gd name="T7" fmla="*/ 2147483646 h 97"/>
              <a:gd name="T8" fmla="*/ 2147483646 w 102"/>
              <a:gd name="T9" fmla="*/ 2147483646 h 97"/>
              <a:gd name="T10" fmla="*/ 2147483646 w 102"/>
              <a:gd name="T11" fmla="*/ 2147483646 h 97"/>
              <a:gd name="T12" fmla="*/ 2147483646 w 102"/>
              <a:gd name="T13" fmla="*/ 2147483646 h 97"/>
              <a:gd name="T14" fmla="*/ 2147483646 w 102"/>
              <a:gd name="T15" fmla="*/ 2147483646 h 97"/>
              <a:gd name="T16" fmla="*/ 0 w 102"/>
              <a:gd name="T17" fmla="*/ 2147483646 h 97"/>
              <a:gd name="T18" fmla="*/ 2147483646 w 102"/>
              <a:gd name="T19" fmla="*/ 2147483646 h 97"/>
              <a:gd name="T20" fmla="*/ 2147483646 w 102"/>
              <a:gd name="T21" fmla="*/ 0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2" h="97">
                <a:moveTo>
                  <a:pt x="52" y="0"/>
                </a:moveTo>
                <a:lnTo>
                  <a:pt x="68" y="32"/>
                </a:lnTo>
                <a:lnTo>
                  <a:pt x="102" y="36"/>
                </a:lnTo>
                <a:lnTo>
                  <a:pt x="78" y="62"/>
                </a:lnTo>
                <a:lnTo>
                  <a:pt x="84" y="97"/>
                </a:lnTo>
                <a:lnTo>
                  <a:pt x="52" y="81"/>
                </a:lnTo>
                <a:lnTo>
                  <a:pt x="20" y="97"/>
                </a:lnTo>
                <a:lnTo>
                  <a:pt x="26" y="62"/>
                </a:lnTo>
                <a:lnTo>
                  <a:pt x="0" y="36"/>
                </a:lnTo>
                <a:lnTo>
                  <a:pt x="36" y="32"/>
                </a:lnTo>
                <a:lnTo>
                  <a:pt x="52" y="0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Freeform 55">
            <a:extLst>
              <a:ext uri="{FF2B5EF4-FFF2-40B4-BE49-F238E27FC236}">
                <a16:creationId xmlns:a16="http://schemas.microsoft.com/office/drawing/2014/main" id="{177A3247-B50F-4B97-886D-B72A2F4C586D}"/>
              </a:ext>
            </a:extLst>
          </p:cNvPr>
          <p:cNvSpPr>
            <a:spLocks/>
          </p:cNvSpPr>
          <p:nvPr/>
        </p:nvSpPr>
        <p:spPr bwMode="auto">
          <a:xfrm>
            <a:off x="6659563" y="906463"/>
            <a:ext cx="80962" cy="77787"/>
          </a:xfrm>
          <a:custGeom>
            <a:avLst/>
            <a:gdLst>
              <a:gd name="T0" fmla="*/ 2147483646 w 56"/>
              <a:gd name="T1" fmla="*/ 0 h 54"/>
              <a:gd name="T2" fmla="*/ 2147483646 w 56"/>
              <a:gd name="T3" fmla="*/ 2147483646 h 54"/>
              <a:gd name="T4" fmla="*/ 2147483646 w 56"/>
              <a:gd name="T5" fmla="*/ 2147483646 h 54"/>
              <a:gd name="T6" fmla="*/ 2147483646 w 56"/>
              <a:gd name="T7" fmla="*/ 2147483646 h 54"/>
              <a:gd name="T8" fmla="*/ 2147483646 w 56"/>
              <a:gd name="T9" fmla="*/ 2147483646 h 54"/>
              <a:gd name="T10" fmla="*/ 2147483646 w 56"/>
              <a:gd name="T11" fmla="*/ 2147483646 h 54"/>
              <a:gd name="T12" fmla="*/ 2147483646 w 56"/>
              <a:gd name="T13" fmla="*/ 2147483646 h 54"/>
              <a:gd name="T14" fmla="*/ 2147483646 w 56"/>
              <a:gd name="T15" fmla="*/ 2147483646 h 54"/>
              <a:gd name="T16" fmla="*/ 0 w 56"/>
              <a:gd name="T17" fmla="*/ 2147483646 h 54"/>
              <a:gd name="T18" fmla="*/ 2147483646 w 56"/>
              <a:gd name="T19" fmla="*/ 2147483646 h 54"/>
              <a:gd name="T20" fmla="*/ 2147483646 w 56"/>
              <a:gd name="T21" fmla="*/ 0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4">
                <a:moveTo>
                  <a:pt x="28" y="0"/>
                </a:moveTo>
                <a:lnTo>
                  <a:pt x="36" y="18"/>
                </a:lnTo>
                <a:lnTo>
                  <a:pt x="56" y="20"/>
                </a:lnTo>
                <a:lnTo>
                  <a:pt x="42" y="34"/>
                </a:lnTo>
                <a:lnTo>
                  <a:pt x="46" y="54"/>
                </a:lnTo>
                <a:lnTo>
                  <a:pt x="28" y="44"/>
                </a:lnTo>
                <a:lnTo>
                  <a:pt x="10" y="54"/>
                </a:lnTo>
                <a:lnTo>
                  <a:pt x="14" y="34"/>
                </a:lnTo>
                <a:lnTo>
                  <a:pt x="0" y="20"/>
                </a:lnTo>
                <a:lnTo>
                  <a:pt x="20" y="18"/>
                </a:lnTo>
                <a:lnTo>
                  <a:pt x="28" y="0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Freeform 56">
            <a:extLst>
              <a:ext uri="{FF2B5EF4-FFF2-40B4-BE49-F238E27FC236}">
                <a16:creationId xmlns:a16="http://schemas.microsoft.com/office/drawing/2014/main" id="{0A4BBF6B-772A-4B1C-9F67-B834C8F9B3D1}"/>
              </a:ext>
            </a:extLst>
          </p:cNvPr>
          <p:cNvSpPr>
            <a:spLocks/>
          </p:cNvSpPr>
          <p:nvPr/>
        </p:nvSpPr>
        <p:spPr bwMode="auto">
          <a:xfrm>
            <a:off x="8183563" y="3048000"/>
            <a:ext cx="187325" cy="174625"/>
          </a:xfrm>
          <a:custGeom>
            <a:avLst/>
            <a:gdLst>
              <a:gd name="T0" fmla="*/ 2147483646 w 102"/>
              <a:gd name="T1" fmla="*/ 0 h 97"/>
              <a:gd name="T2" fmla="*/ 2147483646 w 102"/>
              <a:gd name="T3" fmla="*/ 2147483646 h 97"/>
              <a:gd name="T4" fmla="*/ 2147483646 w 102"/>
              <a:gd name="T5" fmla="*/ 2147483646 h 97"/>
              <a:gd name="T6" fmla="*/ 2147483646 w 102"/>
              <a:gd name="T7" fmla="*/ 2147483646 h 97"/>
              <a:gd name="T8" fmla="*/ 2147483646 w 102"/>
              <a:gd name="T9" fmla="*/ 2147483646 h 97"/>
              <a:gd name="T10" fmla="*/ 2147483646 w 102"/>
              <a:gd name="T11" fmla="*/ 2147483646 h 97"/>
              <a:gd name="T12" fmla="*/ 2147483646 w 102"/>
              <a:gd name="T13" fmla="*/ 2147483646 h 97"/>
              <a:gd name="T14" fmla="*/ 2147483646 w 102"/>
              <a:gd name="T15" fmla="*/ 2147483646 h 97"/>
              <a:gd name="T16" fmla="*/ 0 w 102"/>
              <a:gd name="T17" fmla="*/ 2147483646 h 97"/>
              <a:gd name="T18" fmla="*/ 2147483646 w 102"/>
              <a:gd name="T19" fmla="*/ 2147483646 h 97"/>
              <a:gd name="T20" fmla="*/ 2147483646 w 102"/>
              <a:gd name="T21" fmla="*/ 0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2" h="97">
                <a:moveTo>
                  <a:pt x="52" y="0"/>
                </a:moveTo>
                <a:lnTo>
                  <a:pt x="68" y="32"/>
                </a:lnTo>
                <a:lnTo>
                  <a:pt x="102" y="36"/>
                </a:lnTo>
                <a:lnTo>
                  <a:pt x="78" y="62"/>
                </a:lnTo>
                <a:lnTo>
                  <a:pt x="84" y="97"/>
                </a:lnTo>
                <a:lnTo>
                  <a:pt x="52" y="81"/>
                </a:lnTo>
                <a:lnTo>
                  <a:pt x="20" y="97"/>
                </a:lnTo>
                <a:lnTo>
                  <a:pt x="26" y="62"/>
                </a:lnTo>
                <a:lnTo>
                  <a:pt x="0" y="36"/>
                </a:lnTo>
                <a:lnTo>
                  <a:pt x="36" y="32"/>
                </a:lnTo>
                <a:lnTo>
                  <a:pt x="52" y="0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Freeform 57">
            <a:extLst>
              <a:ext uri="{FF2B5EF4-FFF2-40B4-BE49-F238E27FC236}">
                <a16:creationId xmlns:a16="http://schemas.microsoft.com/office/drawing/2014/main" id="{4B166BF8-7499-41B3-A4D6-C041700C437D}"/>
              </a:ext>
            </a:extLst>
          </p:cNvPr>
          <p:cNvSpPr>
            <a:spLocks/>
          </p:cNvSpPr>
          <p:nvPr/>
        </p:nvSpPr>
        <p:spPr bwMode="auto">
          <a:xfrm>
            <a:off x="8388350" y="1481138"/>
            <a:ext cx="80963" cy="77787"/>
          </a:xfrm>
          <a:custGeom>
            <a:avLst/>
            <a:gdLst>
              <a:gd name="T0" fmla="*/ 2147483646 w 56"/>
              <a:gd name="T1" fmla="*/ 0 h 54"/>
              <a:gd name="T2" fmla="*/ 2147483646 w 56"/>
              <a:gd name="T3" fmla="*/ 2147483646 h 54"/>
              <a:gd name="T4" fmla="*/ 2147483646 w 56"/>
              <a:gd name="T5" fmla="*/ 2147483646 h 54"/>
              <a:gd name="T6" fmla="*/ 2147483646 w 56"/>
              <a:gd name="T7" fmla="*/ 2147483646 h 54"/>
              <a:gd name="T8" fmla="*/ 2147483646 w 56"/>
              <a:gd name="T9" fmla="*/ 2147483646 h 54"/>
              <a:gd name="T10" fmla="*/ 2147483646 w 56"/>
              <a:gd name="T11" fmla="*/ 2147483646 h 54"/>
              <a:gd name="T12" fmla="*/ 2147483646 w 56"/>
              <a:gd name="T13" fmla="*/ 2147483646 h 54"/>
              <a:gd name="T14" fmla="*/ 2147483646 w 56"/>
              <a:gd name="T15" fmla="*/ 2147483646 h 54"/>
              <a:gd name="T16" fmla="*/ 0 w 56"/>
              <a:gd name="T17" fmla="*/ 2147483646 h 54"/>
              <a:gd name="T18" fmla="*/ 2147483646 w 56"/>
              <a:gd name="T19" fmla="*/ 2147483646 h 54"/>
              <a:gd name="T20" fmla="*/ 2147483646 w 56"/>
              <a:gd name="T21" fmla="*/ 0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54">
                <a:moveTo>
                  <a:pt x="28" y="0"/>
                </a:moveTo>
                <a:lnTo>
                  <a:pt x="36" y="18"/>
                </a:lnTo>
                <a:lnTo>
                  <a:pt x="56" y="20"/>
                </a:lnTo>
                <a:lnTo>
                  <a:pt x="42" y="34"/>
                </a:lnTo>
                <a:lnTo>
                  <a:pt x="46" y="54"/>
                </a:lnTo>
                <a:lnTo>
                  <a:pt x="28" y="44"/>
                </a:lnTo>
                <a:lnTo>
                  <a:pt x="10" y="54"/>
                </a:lnTo>
                <a:lnTo>
                  <a:pt x="14" y="34"/>
                </a:lnTo>
                <a:lnTo>
                  <a:pt x="0" y="20"/>
                </a:lnTo>
                <a:lnTo>
                  <a:pt x="20" y="18"/>
                </a:lnTo>
                <a:lnTo>
                  <a:pt x="28" y="0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Rectangle 64">
            <a:extLst>
              <a:ext uri="{FF2B5EF4-FFF2-40B4-BE49-F238E27FC236}">
                <a16:creationId xmlns:a16="http://schemas.microsoft.com/office/drawing/2014/main" id="{9EE22A9C-FEC3-437E-AB4A-C2447FAF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3586163"/>
            <a:ext cx="939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050" b="1" dirty="0">
                <a:solidFill>
                  <a:schemeClr val="bg1"/>
                </a:solidFill>
              </a:rPr>
              <a:t>Round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out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Portfolio</a:t>
            </a:r>
            <a:endParaRPr lang="zh-CN" altLang="zh-CN" sz="1050" b="1" dirty="0">
              <a:solidFill>
                <a:schemeClr val="bg1"/>
              </a:solidFill>
            </a:endParaRPr>
          </a:p>
        </p:txBody>
      </p:sp>
      <p:sp>
        <p:nvSpPr>
          <p:cNvPr id="44097" name="Rectangle 65">
            <a:extLst>
              <a:ext uri="{FF2B5EF4-FFF2-40B4-BE49-F238E27FC236}">
                <a16:creationId xmlns:a16="http://schemas.microsoft.com/office/drawing/2014/main" id="{240B8393-1133-4292-A097-66D381FE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3856038"/>
            <a:ext cx="939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1050" b="1" dirty="0">
                <a:solidFill>
                  <a:schemeClr val="bg1"/>
                </a:solidFill>
              </a:rPr>
              <a:t>Solution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Consultant</a:t>
            </a:r>
          </a:p>
        </p:txBody>
      </p:sp>
      <p:sp>
        <p:nvSpPr>
          <p:cNvPr id="44098" name="Rectangle 66">
            <a:extLst>
              <a:ext uri="{FF2B5EF4-FFF2-40B4-BE49-F238E27FC236}">
                <a16:creationId xmlns:a16="http://schemas.microsoft.com/office/drawing/2014/main" id="{33A1D78A-26B6-4026-BF0F-CE4E07B5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14575"/>
            <a:ext cx="939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050" b="1" dirty="0">
                <a:solidFill>
                  <a:schemeClr val="bg1"/>
                </a:solidFill>
              </a:rPr>
              <a:t>Integration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050" b="1" dirty="0">
                <a:solidFill>
                  <a:schemeClr val="bg1"/>
                </a:solidFill>
              </a:rPr>
              <a:t>&amp;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Testing</a:t>
            </a:r>
            <a:endParaRPr lang="zh-CN" altLang="zh-CN" sz="1050" b="1" dirty="0">
              <a:solidFill>
                <a:schemeClr val="bg1"/>
              </a:solidFill>
            </a:endParaRPr>
          </a:p>
        </p:txBody>
      </p:sp>
      <p:sp>
        <p:nvSpPr>
          <p:cNvPr id="44099" name="Rectangle 67">
            <a:extLst>
              <a:ext uri="{FF2B5EF4-FFF2-40B4-BE49-F238E27FC236}">
                <a16:creationId xmlns:a16="http://schemas.microsoft.com/office/drawing/2014/main" id="{001123FC-DA4F-48E4-9BE5-CE51CFA6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910013"/>
            <a:ext cx="939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1050" b="1" dirty="0">
                <a:solidFill>
                  <a:schemeClr val="bg1"/>
                </a:solidFill>
              </a:rPr>
              <a:t>Sign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Agreement</a:t>
            </a:r>
          </a:p>
        </p:txBody>
      </p:sp>
      <p:sp>
        <p:nvSpPr>
          <p:cNvPr id="44100" name="Rectangle 68">
            <a:extLst>
              <a:ext uri="{FF2B5EF4-FFF2-40B4-BE49-F238E27FC236}">
                <a16:creationId xmlns:a16="http://schemas.microsoft.com/office/drawing/2014/main" id="{341D59FC-F0E8-49A2-B589-DBE323DD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721100"/>
            <a:ext cx="939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050" b="1" dirty="0">
                <a:solidFill>
                  <a:schemeClr val="bg1"/>
                </a:solidFill>
              </a:rPr>
              <a:t>Training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&amp;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Deployment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endParaRPr lang="zh-CN" altLang="zh-CN" sz="1050" b="1" dirty="0">
              <a:solidFill>
                <a:schemeClr val="bg1"/>
              </a:solidFill>
            </a:endParaRPr>
          </a:p>
        </p:txBody>
      </p:sp>
      <p:sp>
        <p:nvSpPr>
          <p:cNvPr id="44101" name="Rectangle 69">
            <a:extLst>
              <a:ext uri="{FF2B5EF4-FFF2-40B4-BE49-F238E27FC236}">
                <a16:creationId xmlns:a16="http://schemas.microsoft.com/office/drawing/2014/main" id="{E8AAFDA3-17A9-42E2-8081-3AFDC0700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3049588"/>
            <a:ext cx="939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050" b="1" dirty="0">
                <a:solidFill>
                  <a:schemeClr val="bg1"/>
                </a:solidFill>
              </a:rPr>
              <a:t>Online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Maintenance</a:t>
            </a:r>
            <a:endParaRPr lang="zh-CN" altLang="zh-CN" sz="1050" b="1" dirty="0">
              <a:solidFill>
                <a:schemeClr val="bg1"/>
              </a:solidFill>
            </a:endParaRPr>
          </a:p>
        </p:txBody>
      </p:sp>
      <p:sp>
        <p:nvSpPr>
          <p:cNvPr id="43033" name="Rectangle 4">
            <a:extLst>
              <a:ext uri="{FF2B5EF4-FFF2-40B4-BE49-F238E27FC236}">
                <a16:creationId xmlns:a16="http://schemas.microsoft.com/office/drawing/2014/main" id="{68F1098B-C578-48EF-B3CC-261233D17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43034" name="Text Box 5">
            <a:extLst>
              <a:ext uri="{FF2B5EF4-FFF2-40B4-BE49-F238E27FC236}">
                <a16:creationId xmlns:a16="http://schemas.microsoft.com/office/drawing/2014/main" id="{901C5B0D-CCE6-427B-B11A-5434A3B63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250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3C3851"/>
                </a:solidFill>
              </a:rPr>
              <a:t>Partner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with</a:t>
            </a:r>
            <a:r>
              <a:rPr lang="zh-CN" altLang="en-US" sz="2000" b="1">
                <a:solidFill>
                  <a:srgbClr val="F2AB2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Cybex</a:t>
            </a:r>
          </a:p>
        </p:txBody>
      </p:sp>
      <p:sp>
        <p:nvSpPr>
          <p:cNvPr id="43035" name="Text Box 6">
            <a:extLst>
              <a:ext uri="{FF2B5EF4-FFF2-40B4-BE49-F238E27FC236}">
                <a16:creationId xmlns:a16="http://schemas.microsoft.com/office/drawing/2014/main" id="{8D31441F-66DF-4CA1-B723-27F06336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sp>
        <p:nvSpPr>
          <p:cNvPr id="43036" name="Text Box 6">
            <a:extLst>
              <a:ext uri="{FF2B5EF4-FFF2-40B4-BE49-F238E27FC236}">
                <a16:creationId xmlns:a16="http://schemas.microsoft.com/office/drawing/2014/main" id="{F510821E-2D7A-4664-B372-C326B4FE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947738"/>
            <a:ext cx="5530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100" dirty="0">
                <a:solidFill>
                  <a:schemeClr val="bg2"/>
                </a:solidFill>
              </a:rPr>
              <a:t>All business partners are eligible to access the software catalog of </a:t>
            </a:r>
            <a:r>
              <a:rPr lang="en-US" altLang="zh-CN" sz="1100" dirty="0" err="1">
                <a:solidFill>
                  <a:schemeClr val="bg2"/>
                </a:solidFill>
              </a:rPr>
              <a:t>Cybex</a:t>
            </a:r>
            <a:r>
              <a:rPr lang="en-US" altLang="zh-CN" sz="1100" dirty="0">
                <a:solidFill>
                  <a:schemeClr val="bg2"/>
                </a:solidFill>
              </a:rPr>
              <a:t> for demonstration, evaluation, development and testing of commercial solutions by a</a:t>
            </a:r>
            <a:r>
              <a:rPr lang="zh-CN" altLang="en-US" sz="1100" dirty="0">
                <a:solidFill>
                  <a:schemeClr val="bg2"/>
                </a:solidFill>
              </a:rPr>
              <a:t> </a:t>
            </a:r>
            <a:r>
              <a:rPr lang="en-US" altLang="zh-CN" sz="1100" dirty="0">
                <a:solidFill>
                  <a:schemeClr val="bg2"/>
                </a:solidFill>
              </a:rPr>
              <a:t>certain amount of CYB</a:t>
            </a:r>
            <a:r>
              <a:rPr lang="zh-CN" altLang="en-US" sz="1100" dirty="0">
                <a:solidFill>
                  <a:schemeClr val="bg2"/>
                </a:solidFill>
              </a:rPr>
              <a:t> </a:t>
            </a:r>
            <a:r>
              <a:rPr lang="en-US" altLang="zh-CN" sz="1100" dirty="0">
                <a:solidFill>
                  <a:schemeClr val="bg2"/>
                </a:solidFill>
              </a:rPr>
              <a:t>as</a:t>
            </a:r>
            <a:r>
              <a:rPr lang="zh-CN" altLang="en-US" sz="1100" dirty="0">
                <a:solidFill>
                  <a:schemeClr val="bg2"/>
                </a:solidFill>
              </a:rPr>
              <a:t> </a:t>
            </a:r>
            <a:r>
              <a:rPr lang="en-US" altLang="zh-CN" sz="1100" dirty="0">
                <a:solidFill>
                  <a:schemeClr val="bg2"/>
                </a:solidFill>
              </a:rPr>
              <a:t>collateral.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5AEDB134-4A09-4B52-B951-94958BA9B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44035" name="Text Box 5">
            <a:extLst>
              <a:ext uri="{FF2B5EF4-FFF2-40B4-BE49-F238E27FC236}">
                <a16:creationId xmlns:a16="http://schemas.microsoft.com/office/drawing/2014/main" id="{020DF7AE-8CE7-416B-AF95-46E3B800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32115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3C3851"/>
                </a:solidFill>
              </a:rPr>
              <a:t>Learn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More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About</a:t>
            </a:r>
            <a:r>
              <a:rPr lang="zh-CN" altLang="en-US" sz="2000" b="1">
                <a:solidFill>
                  <a:srgbClr val="F2AB2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Cybex</a:t>
            </a:r>
            <a:endParaRPr lang="en-US" altLang="zh-CN" sz="2000" b="1">
              <a:solidFill>
                <a:srgbClr val="3C3851"/>
              </a:solidFill>
            </a:endParaRPr>
          </a:p>
        </p:txBody>
      </p:sp>
      <p:sp>
        <p:nvSpPr>
          <p:cNvPr id="44036" name="Text Box 6">
            <a:extLst>
              <a:ext uri="{FF2B5EF4-FFF2-40B4-BE49-F238E27FC236}">
                <a16:creationId xmlns:a16="http://schemas.microsoft.com/office/drawing/2014/main" id="{500B346F-547C-41AC-A8EE-68E739EC6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grpSp>
        <p:nvGrpSpPr>
          <p:cNvPr id="44037" name="组合 38">
            <a:extLst>
              <a:ext uri="{FF2B5EF4-FFF2-40B4-BE49-F238E27FC236}">
                <a16:creationId xmlns:a16="http://schemas.microsoft.com/office/drawing/2014/main" id="{3890226A-B90E-45E7-9301-436329682A9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90663"/>
            <a:ext cx="7408862" cy="407987"/>
            <a:chOff x="960004" y="1525625"/>
            <a:chExt cx="7408862" cy="407254"/>
          </a:xfrm>
        </p:grpSpPr>
        <p:sp>
          <p:nvSpPr>
            <p:cNvPr id="73" name="圆角矩形 27">
              <a:extLst>
                <a:ext uri="{FF2B5EF4-FFF2-40B4-BE49-F238E27FC236}">
                  <a16:creationId xmlns:a16="http://schemas.microsoft.com/office/drawing/2014/main" id="{0A855987-9C61-4C39-A47D-F49CC26B7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04" y="1525625"/>
              <a:ext cx="7408862" cy="407254"/>
            </a:xfrm>
            <a:prstGeom prst="roundRect">
              <a:avLst>
                <a:gd name="adj" fmla="val 9000"/>
              </a:avLst>
            </a:prstGeom>
            <a:solidFill>
              <a:srgbClr val="F2AC41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zh-CN" dirty="0">
                <a:solidFill>
                  <a:srgbClr val="3C3751"/>
                </a:solidFill>
                <a:highlight>
                  <a:srgbClr val="3C3751"/>
                </a:highlight>
              </a:endParaRPr>
            </a:p>
          </p:txBody>
        </p:sp>
        <p:sp>
          <p:nvSpPr>
            <p:cNvPr id="44055" name="矩形 28">
              <a:extLst>
                <a:ext uri="{FF2B5EF4-FFF2-40B4-BE49-F238E27FC236}">
                  <a16:creationId xmlns:a16="http://schemas.microsoft.com/office/drawing/2014/main" id="{6A1F0A62-B102-4F69-9726-A2ECF104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1525627"/>
              <a:ext cx="6953622" cy="4072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44056" name="TextBox 30">
              <a:extLst>
                <a:ext uri="{FF2B5EF4-FFF2-40B4-BE49-F238E27FC236}">
                  <a16:creationId xmlns:a16="http://schemas.microsoft.com/office/drawing/2014/main" id="{99644609-EF1B-4792-93C2-9C053056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65" y="1525625"/>
              <a:ext cx="6254750" cy="3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Cybex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Official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Website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>
                  <a:solidFill>
                    <a:srgbClr val="59595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www.cybex.io</a:t>
              </a:r>
              <a:endParaRPr lang="zh-CN" altLang="en-US" sz="120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038" name="组合 39">
            <a:extLst>
              <a:ext uri="{FF2B5EF4-FFF2-40B4-BE49-F238E27FC236}">
                <a16:creationId xmlns:a16="http://schemas.microsoft.com/office/drawing/2014/main" id="{F68EB6DF-0C8E-4F72-AEFB-B0599A6C9EF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058988"/>
            <a:ext cx="7408862" cy="406400"/>
            <a:chOff x="960004" y="2032077"/>
            <a:chExt cx="7408862" cy="407254"/>
          </a:xfrm>
        </p:grpSpPr>
        <p:sp>
          <p:nvSpPr>
            <p:cNvPr id="88" name="圆角矩形 27">
              <a:extLst>
                <a:ext uri="{FF2B5EF4-FFF2-40B4-BE49-F238E27FC236}">
                  <a16:creationId xmlns:a16="http://schemas.microsoft.com/office/drawing/2014/main" id="{CB34A6A9-BC42-4809-91D7-7844EC20D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04" y="2032077"/>
              <a:ext cx="7408862" cy="407254"/>
            </a:xfrm>
            <a:prstGeom prst="roundRect">
              <a:avLst>
                <a:gd name="adj" fmla="val 9000"/>
              </a:avLst>
            </a:prstGeom>
            <a:solidFill>
              <a:srgbClr val="3C3751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zh-CN" dirty="0">
                <a:solidFill>
                  <a:srgbClr val="3C3751"/>
                </a:solidFill>
                <a:highlight>
                  <a:srgbClr val="3C3751"/>
                </a:highlight>
              </a:endParaRPr>
            </a:p>
          </p:txBody>
        </p:sp>
        <p:sp>
          <p:nvSpPr>
            <p:cNvPr id="44052" name="矩形 28">
              <a:extLst>
                <a:ext uri="{FF2B5EF4-FFF2-40B4-BE49-F238E27FC236}">
                  <a16:creationId xmlns:a16="http://schemas.microsoft.com/office/drawing/2014/main" id="{1958FC06-9EEB-4D19-AB8B-C8033E8A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2032079"/>
              <a:ext cx="6953622" cy="4072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44053" name="TextBox 30">
              <a:extLst>
                <a:ext uri="{FF2B5EF4-FFF2-40B4-BE49-F238E27FC236}">
                  <a16:creationId xmlns:a16="http://schemas.microsoft.com/office/drawing/2014/main" id="{A71D919B-9331-4DD5-BE5E-1D229CA6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65" y="2032077"/>
              <a:ext cx="6254750" cy="3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Cybex</a:t>
              </a:r>
              <a:r>
                <a:rPr lang="zh-CN" altLang="en-US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Decentralized</a:t>
              </a:r>
              <a:r>
                <a:rPr lang="zh-CN" altLang="en-US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Exchange</a:t>
              </a:r>
              <a:r>
                <a:rPr lang="zh-CN" altLang="en-US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>
                  <a:solidFill>
                    <a:srgbClr val="59595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dex.cybex.io</a:t>
              </a:r>
              <a:endParaRPr lang="zh-CN" altLang="en-US" sz="120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039" name="组合 40">
            <a:extLst>
              <a:ext uri="{FF2B5EF4-FFF2-40B4-BE49-F238E27FC236}">
                <a16:creationId xmlns:a16="http://schemas.microsoft.com/office/drawing/2014/main" id="{80B1ADC6-F1CE-4A98-8F60-54136E7F976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625725"/>
            <a:ext cx="7408862" cy="406400"/>
            <a:chOff x="960004" y="2589540"/>
            <a:chExt cx="7408862" cy="407254"/>
          </a:xfrm>
        </p:grpSpPr>
        <p:sp>
          <p:nvSpPr>
            <p:cNvPr id="91" name="圆角矩形 27">
              <a:extLst>
                <a:ext uri="{FF2B5EF4-FFF2-40B4-BE49-F238E27FC236}">
                  <a16:creationId xmlns:a16="http://schemas.microsoft.com/office/drawing/2014/main" id="{6162BF91-6043-4C8D-9930-ACC4B9EC6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04" y="2589540"/>
              <a:ext cx="7408862" cy="407254"/>
            </a:xfrm>
            <a:prstGeom prst="roundRect">
              <a:avLst>
                <a:gd name="adj" fmla="val 9000"/>
              </a:avLst>
            </a:prstGeom>
            <a:solidFill>
              <a:srgbClr val="F2AC41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zh-CN" dirty="0">
                <a:solidFill>
                  <a:srgbClr val="3C3751"/>
                </a:solidFill>
                <a:highlight>
                  <a:srgbClr val="3C3751"/>
                </a:highlight>
              </a:endParaRPr>
            </a:p>
          </p:txBody>
        </p:sp>
        <p:sp>
          <p:nvSpPr>
            <p:cNvPr id="44049" name="矩形 28">
              <a:extLst>
                <a:ext uri="{FF2B5EF4-FFF2-40B4-BE49-F238E27FC236}">
                  <a16:creationId xmlns:a16="http://schemas.microsoft.com/office/drawing/2014/main" id="{CADE38F5-9999-453D-A829-BC1308449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2589542"/>
              <a:ext cx="6953622" cy="4072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44050" name="TextBox 30">
              <a:extLst>
                <a:ext uri="{FF2B5EF4-FFF2-40B4-BE49-F238E27FC236}">
                  <a16:creationId xmlns:a16="http://schemas.microsoft.com/office/drawing/2014/main" id="{7D80A524-FAD1-486F-9BB6-3C51A922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65" y="2589540"/>
              <a:ext cx="6254750" cy="335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Cybex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Developers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Wiki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>
                  <a:solidFill>
                    <a:srgbClr val="59595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github.com/CybexDex/cybex-node-doc/wiki</a:t>
              </a:r>
              <a:endParaRPr lang="zh-CN" altLang="en-US" sz="120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040" name="组合 102">
            <a:extLst>
              <a:ext uri="{FF2B5EF4-FFF2-40B4-BE49-F238E27FC236}">
                <a16:creationId xmlns:a16="http://schemas.microsoft.com/office/drawing/2014/main" id="{F805C1CA-62ED-4936-96D5-D2BE10E24B9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192463"/>
            <a:ext cx="7408862" cy="407987"/>
            <a:chOff x="960004" y="3147009"/>
            <a:chExt cx="7408862" cy="407254"/>
          </a:xfrm>
        </p:grpSpPr>
        <p:sp>
          <p:nvSpPr>
            <p:cNvPr id="94" name="圆角矩形 27">
              <a:extLst>
                <a:ext uri="{FF2B5EF4-FFF2-40B4-BE49-F238E27FC236}">
                  <a16:creationId xmlns:a16="http://schemas.microsoft.com/office/drawing/2014/main" id="{DE50A471-F592-4AC9-B758-C9B0079FE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04" y="3147009"/>
              <a:ext cx="7408862" cy="407254"/>
            </a:xfrm>
            <a:prstGeom prst="roundRect">
              <a:avLst>
                <a:gd name="adj" fmla="val 9000"/>
              </a:avLst>
            </a:prstGeom>
            <a:solidFill>
              <a:srgbClr val="3C3751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zh-CN" dirty="0">
                <a:solidFill>
                  <a:srgbClr val="3C3751"/>
                </a:solidFill>
                <a:highlight>
                  <a:srgbClr val="3C3751"/>
                </a:highlight>
              </a:endParaRPr>
            </a:p>
          </p:txBody>
        </p:sp>
        <p:sp>
          <p:nvSpPr>
            <p:cNvPr id="44046" name="矩形 28">
              <a:extLst>
                <a:ext uri="{FF2B5EF4-FFF2-40B4-BE49-F238E27FC236}">
                  <a16:creationId xmlns:a16="http://schemas.microsoft.com/office/drawing/2014/main" id="{1695C5AA-283D-4682-B57D-5BEEE10BB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3147011"/>
              <a:ext cx="6953622" cy="4072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44047" name="TextBox 30">
              <a:extLst>
                <a:ext uri="{FF2B5EF4-FFF2-40B4-BE49-F238E27FC236}">
                  <a16:creationId xmlns:a16="http://schemas.microsoft.com/office/drawing/2014/main" id="{D94F5326-D404-40E7-A85A-EE26C2D0A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65" y="3147009"/>
              <a:ext cx="6254750" cy="335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Jadepool</a:t>
              </a:r>
              <a:r>
                <a:rPr lang="zh-CN" altLang="en-US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Brochure</a:t>
              </a:r>
              <a:r>
                <a:rPr lang="zh-CN" altLang="en-US" sz="1200" b="1">
                  <a:solidFill>
                    <a:srgbClr val="3C375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>
                  <a:solidFill>
                    <a:srgbClr val="59595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www.nbltrust.com/jadepool_brochure_en.pdf</a:t>
              </a:r>
              <a:endParaRPr lang="zh-CN" altLang="en-US" sz="120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041" name="组合 103">
            <a:extLst>
              <a:ext uri="{FF2B5EF4-FFF2-40B4-BE49-F238E27FC236}">
                <a16:creationId xmlns:a16="http://schemas.microsoft.com/office/drawing/2014/main" id="{3E78504C-D10E-4635-9463-5CEA154FCB9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760788"/>
            <a:ext cx="7408862" cy="406400"/>
            <a:chOff x="960004" y="3651058"/>
            <a:chExt cx="7408862" cy="407254"/>
          </a:xfrm>
        </p:grpSpPr>
        <p:sp>
          <p:nvSpPr>
            <p:cNvPr id="97" name="圆角矩形 27">
              <a:extLst>
                <a:ext uri="{FF2B5EF4-FFF2-40B4-BE49-F238E27FC236}">
                  <a16:creationId xmlns:a16="http://schemas.microsoft.com/office/drawing/2014/main" id="{D70DD827-AD3F-43B8-850C-1561C97B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04" y="3651058"/>
              <a:ext cx="7408862" cy="407254"/>
            </a:xfrm>
            <a:prstGeom prst="roundRect">
              <a:avLst>
                <a:gd name="adj" fmla="val 9000"/>
              </a:avLst>
            </a:prstGeom>
            <a:solidFill>
              <a:srgbClr val="F2AC41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zh-CN" dirty="0">
                <a:solidFill>
                  <a:srgbClr val="3C3751"/>
                </a:solidFill>
                <a:highlight>
                  <a:srgbClr val="3C3751"/>
                </a:highlight>
              </a:endParaRPr>
            </a:p>
          </p:txBody>
        </p:sp>
        <p:sp>
          <p:nvSpPr>
            <p:cNvPr id="44043" name="矩形 28">
              <a:extLst>
                <a:ext uri="{FF2B5EF4-FFF2-40B4-BE49-F238E27FC236}">
                  <a16:creationId xmlns:a16="http://schemas.microsoft.com/office/drawing/2014/main" id="{BFF4B818-1896-4411-971F-E90F06A8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3651060"/>
              <a:ext cx="6953622" cy="40725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</a:endParaRPr>
            </a:p>
          </p:txBody>
        </p:sp>
        <p:sp>
          <p:nvSpPr>
            <p:cNvPr id="44044" name="TextBox 30">
              <a:extLst>
                <a:ext uri="{FF2B5EF4-FFF2-40B4-BE49-F238E27FC236}">
                  <a16:creationId xmlns:a16="http://schemas.microsoft.com/office/drawing/2014/main" id="{4D2335F0-9B3B-43B9-9EB3-F1EF1554A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865" y="3651058"/>
              <a:ext cx="6254750" cy="3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Wookong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Official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Website</a:t>
              </a:r>
              <a:r>
                <a:rPr lang="zh-CN" altLang="en-US" sz="1200" b="1">
                  <a:solidFill>
                    <a:srgbClr val="F2AC4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200">
                  <a:solidFill>
                    <a:srgbClr val="59595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wookong.nbltrust.com/</a:t>
              </a:r>
              <a:endParaRPr lang="zh-CN" altLang="en-US" sz="120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18">
            <a:extLst>
              <a:ext uri="{FF2B5EF4-FFF2-40B4-BE49-F238E27FC236}">
                <a16:creationId xmlns:a16="http://schemas.microsoft.com/office/drawing/2014/main" id="{52646CAB-1DE7-4A67-AB6D-30F7EAA3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528763"/>
            <a:ext cx="2857500" cy="2851150"/>
          </a:xfrm>
          <a:prstGeom prst="ellipse">
            <a:avLst/>
          </a:prstGeom>
          <a:solidFill>
            <a:srgbClr val="3C3851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27651" name="Freeform 28">
            <a:extLst>
              <a:ext uri="{FF2B5EF4-FFF2-40B4-BE49-F238E27FC236}">
                <a16:creationId xmlns:a16="http://schemas.microsoft.com/office/drawing/2014/main" id="{A74DAF32-CD9A-4275-B972-F711D123CF7D}"/>
              </a:ext>
            </a:extLst>
          </p:cNvPr>
          <p:cNvSpPr>
            <a:spLocks/>
          </p:cNvSpPr>
          <p:nvPr/>
        </p:nvSpPr>
        <p:spPr bwMode="auto">
          <a:xfrm>
            <a:off x="5308600" y="1882775"/>
            <a:ext cx="895350" cy="485775"/>
          </a:xfrm>
          <a:custGeom>
            <a:avLst/>
            <a:gdLst>
              <a:gd name="T0" fmla="*/ 0 w 1071"/>
              <a:gd name="T1" fmla="*/ 2147483646 h 378"/>
              <a:gd name="T2" fmla="*/ 2147483646 w 1071"/>
              <a:gd name="T3" fmla="*/ 0 h 378"/>
              <a:gd name="T4" fmla="*/ 2147483646 w 1071"/>
              <a:gd name="T5" fmla="*/ 0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1" h="378">
                <a:moveTo>
                  <a:pt x="0" y="378"/>
                </a:moveTo>
                <a:lnTo>
                  <a:pt x="378" y="0"/>
                </a:lnTo>
                <a:lnTo>
                  <a:pt x="1071" y="0"/>
                </a:lnTo>
              </a:path>
            </a:pathLst>
          </a:custGeom>
          <a:noFill/>
          <a:ln w="6350" cap="flat">
            <a:solidFill>
              <a:srgbClr val="F2AB21"/>
            </a:solidFill>
            <a:prstDash val="solid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Freeform 29">
            <a:extLst>
              <a:ext uri="{FF2B5EF4-FFF2-40B4-BE49-F238E27FC236}">
                <a16:creationId xmlns:a16="http://schemas.microsoft.com/office/drawing/2014/main" id="{ACBBD996-240A-4234-83D6-45A18181165C}"/>
              </a:ext>
            </a:extLst>
          </p:cNvPr>
          <p:cNvSpPr>
            <a:spLocks/>
          </p:cNvSpPr>
          <p:nvPr/>
        </p:nvSpPr>
        <p:spPr bwMode="auto">
          <a:xfrm>
            <a:off x="2938463" y="1882775"/>
            <a:ext cx="895350" cy="485775"/>
          </a:xfrm>
          <a:custGeom>
            <a:avLst/>
            <a:gdLst>
              <a:gd name="T0" fmla="*/ 2147483646 w 1070"/>
              <a:gd name="T1" fmla="*/ 2147483646 h 378"/>
              <a:gd name="T2" fmla="*/ 2147483646 w 1070"/>
              <a:gd name="T3" fmla="*/ 0 h 378"/>
              <a:gd name="T4" fmla="*/ 0 w 1070"/>
              <a:gd name="T5" fmla="*/ 0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0" h="378">
                <a:moveTo>
                  <a:pt x="1070" y="378"/>
                </a:moveTo>
                <a:lnTo>
                  <a:pt x="692" y="0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F2AB21"/>
            </a:solidFill>
            <a:prstDash val="solid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Freeform 30">
            <a:extLst>
              <a:ext uri="{FF2B5EF4-FFF2-40B4-BE49-F238E27FC236}">
                <a16:creationId xmlns:a16="http://schemas.microsoft.com/office/drawing/2014/main" id="{5A5C2390-8A90-4275-A9F4-BF209403D684}"/>
              </a:ext>
            </a:extLst>
          </p:cNvPr>
          <p:cNvSpPr>
            <a:spLocks/>
          </p:cNvSpPr>
          <p:nvPr/>
        </p:nvSpPr>
        <p:spPr bwMode="auto">
          <a:xfrm>
            <a:off x="5308600" y="3524250"/>
            <a:ext cx="895350" cy="485775"/>
          </a:xfrm>
          <a:custGeom>
            <a:avLst/>
            <a:gdLst>
              <a:gd name="T0" fmla="*/ 0 w 1071"/>
              <a:gd name="T1" fmla="*/ 0 h 378"/>
              <a:gd name="T2" fmla="*/ 2147483646 w 1071"/>
              <a:gd name="T3" fmla="*/ 2147483646 h 378"/>
              <a:gd name="T4" fmla="*/ 2147483646 w 1071"/>
              <a:gd name="T5" fmla="*/ 2147483646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1" h="378">
                <a:moveTo>
                  <a:pt x="0" y="0"/>
                </a:moveTo>
                <a:lnTo>
                  <a:pt x="378" y="378"/>
                </a:lnTo>
                <a:lnTo>
                  <a:pt x="1071" y="378"/>
                </a:lnTo>
              </a:path>
            </a:pathLst>
          </a:custGeom>
          <a:noFill/>
          <a:ln w="6350" cap="flat">
            <a:solidFill>
              <a:srgbClr val="F2AB21"/>
            </a:solidFill>
            <a:prstDash val="solid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Freeform 31">
            <a:extLst>
              <a:ext uri="{FF2B5EF4-FFF2-40B4-BE49-F238E27FC236}">
                <a16:creationId xmlns:a16="http://schemas.microsoft.com/office/drawing/2014/main" id="{B96134DB-8F71-4E45-9DB5-A6BDE95D292D}"/>
              </a:ext>
            </a:extLst>
          </p:cNvPr>
          <p:cNvSpPr>
            <a:spLocks/>
          </p:cNvSpPr>
          <p:nvPr/>
        </p:nvSpPr>
        <p:spPr bwMode="auto">
          <a:xfrm>
            <a:off x="2938463" y="3524250"/>
            <a:ext cx="895350" cy="485775"/>
          </a:xfrm>
          <a:custGeom>
            <a:avLst/>
            <a:gdLst>
              <a:gd name="T0" fmla="*/ 2147483646 w 1070"/>
              <a:gd name="T1" fmla="*/ 0 h 378"/>
              <a:gd name="T2" fmla="*/ 2147483646 w 1070"/>
              <a:gd name="T3" fmla="*/ 2147483646 h 378"/>
              <a:gd name="T4" fmla="*/ 0 w 1070"/>
              <a:gd name="T5" fmla="*/ 2147483646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0" h="378">
                <a:moveTo>
                  <a:pt x="1070" y="0"/>
                </a:moveTo>
                <a:lnTo>
                  <a:pt x="692" y="378"/>
                </a:lnTo>
                <a:lnTo>
                  <a:pt x="0" y="378"/>
                </a:lnTo>
              </a:path>
            </a:pathLst>
          </a:custGeom>
          <a:noFill/>
          <a:ln w="6350" cap="flat">
            <a:solidFill>
              <a:srgbClr val="F2AB21"/>
            </a:solidFill>
            <a:prstDash val="solid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19">
            <a:extLst>
              <a:ext uri="{FF2B5EF4-FFF2-40B4-BE49-F238E27FC236}">
                <a16:creationId xmlns:a16="http://schemas.microsoft.com/office/drawing/2014/main" id="{B203E580-D91C-4FFD-800D-05B25E0C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1882775"/>
            <a:ext cx="2146300" cy="2143125"/>
          </a:xfrm>
          <a:prstGeom prst="ellipse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27656" name="Text Box 23">
            <a:extLst>
              <a:ext uri="{FF2B5EF4-FFF2-40B4-BE49-F238E27FC236}">
                <a16:creationId xmlns:a16="http://schemas.microsoft.com/office/drawing/2014/main" id="{10A8229A-2CF2-42FF-8226-083965AC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27025"/>
            <a:ext cx="21590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3C3851"/>
                </a:solidFill>
              </a:rPr>
              <a:t>CONTENTS</a:t>
            </a:r>
          </a:p>
        </p:txBody>
      </p:sp>
      <p:sp>
        <p:nvSpPr>
          <p:cNvPr id="27657" name="Text Box 24">
            <a:extLst>
              <a:ext uri="{FF2B5EF4-FFF2-40B4-BE49-F238E27FC236}">
                <a16:creationId xmlns:a16="http://schemas.microsoft.com/office/drawing/2014/main" id="{FEE55D70-A830-4B0E-842F-DA809013D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827088"/>
            <a:ext cx="27940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sp>
        <p:nvSpPr>
          <p:cNvPr id="27658" name="Rectangle 34">
            <a:extLst>
              <a:ext uri="{FF2B5EF4-FFF2-40B4-BE49-F238E27FC236}">
                <a16:creationId xmlns:a16="http://schemas.microsoft.com/office/drawing/2014/main" id="{51D0E687-F62D-4EE0-8906-FA217EF5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1616075"/>
            <a:ext cx="18430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3C3851"/>
                </a:solidFill>
              </a:rPr>
              <a:t>Partners</a:t>
            </a:r>
            <a:r>
              <a:rPr lang="zh-CN" altLang="en-US" sz="1600" b="1" dirty="0">
                <a:solidFill>
                  <a:srgbClr val="3C3851"/>
                </a:solidFill>
              </a:rPr>
              <a:t> </a:t>
            </a:r>
            <a:r>
              <a:rPr lang="en-US" altLang="zh-CN" sz="1600" b="1" dirty="0">
                <a:solidFill>
                  <a:srgbClr val="3C3851"/>
                </a:solidFill>
              </a:rPr>
              <a:t>Program</a:t>
            </a:r>
            <a:r>
              <a:rPr lang="zh-CN" altLang="en-US" sz="1600" b="1" dirty="0">
                <a:solidFill>
                  <a:srgbClr val="3C3851"/>
                </a:solidFill>
              </a:rPr>
              <a:t> </a:t>
            </a:r>
            <a:r>
              <a:rPr lang="en-US" altLang="zh-CN" sz="1600" b="1" dirty="0">
                <a:solidFill>
                  <a:srgbClr val="3C3851"/>
                </a:solidFill>
              </a:rPr>
              <a:t>Overview</a:t>
            </a:r>
            <a:endParaRPr lang="zh-CN" altLang="en-US" sz="1600" b="1" dirty="0">
              <a:solidFill>
                <a:srgbClr val="3C3851"/>
              </a:solidFill>
            </a:endParaRPr>
          </a:p>
        </p:txBody>
      </p:sp>
      <p:sp>
        <p:nvSpPr>
          <p:cNvPr id="27659" name="Text Box 35">
            <a:extLst>
              <a:ext uri="{FF2B5EF4-FFF2-40B4-BE49-F238E27FC236}">
                <a16:creationId xmlns:a16="http://schemas.microsoft.com/office/drawing/2014/main" id="{8DEACBC5-1E92-4209-891E-0BDB010CD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528763"/>
            <a:ext cx="74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3C3851"/>
                </a:solidFill>
              </a:rPr>
              <a:t>02</a:t>
            </a:r>
          </a:p>
        </p:txBody>
      </p:sp>
      <p:sp>
        <p:nvSpPr>
          <p:cNvPr id="27660" name="Rectangle 36">
            <a:extLst>
              <a:ext uri="{FF2B5EF4-FFF2-40B4-BE49-F238E27FC236}">
                <a16:creationId xmlns:a16="http://schemas.microsoft.com/office/drawing/2014/main" id="{F2BB24DE-B85D-4BEC-9EDF-2BFD0157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3743325"/>
            <a:ext cx="1606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3C3851"/>
                </a:solidFill>
              </a:rPr>
              <a:t>Partners</a:t>
            </a:r>
            <a:r>
              <a:rPr lang="zh-CN" altLang="en-US" sz="1600" b="1">
                <a:solidFill>
                  <a:srgbClr val="3C3851"/>
                </a:solidFill>
              </a:rPr>
              <a:t> </a:t>
            </a:r>
            <a:r>
              <a:rPr lang="en-US" altLang="zh-CN" sz="1600" b="1">
                <a:solidFill>
                  <a:srgbClr val="3C3851"/>
                </a:solidFill>
              </a:rPr>
              <a:t>with</a:t>
            </a:r>
            <a:r>
              <a:rPr lang="zh-CN" altLang="en-US" sz="1600" b="1">
                <a:solidFill>
                  <a:srgbClr val="3C3851"/>
                </a:solidFill>
              </a:rPr>
              <a:t> </a:t>
            </a:r>
            <a:r>
              <a:rPr lang="en-US" altLang="zh-CN" sz="1600" b="1">
                <a:solidFill>
                  <a:srgbClr val="3C3851"/>
                </a:solidFill>
              </a:rPr>
              <a:t>Cybex</a:t>
            </a:r>
            <a:endParaRPr lang="zh-CN" altLang="en-US" sz="1600" b="1">
              <a:solidFill>
                <a:srgbClr val="3C3851"/>
              </a:solidFill>
            </a:endParaRPr>
          </a:p>
        </p:txBody>
      </p:sp>
      <p:sp>
        <p:nvSpPr>
          <p:cNvPr id="27661" name="Text Box 37">
            <a:extLst>
              <a:ext uri="{FF2B5EF4-FFF2-40B4-BE49-F238E27FC236}">
                <a16:creationId xmlns:a16="http://schemas.microsoft.com/office/drawing/2014/main" id="{45880A89-E635-419F-85FA-CAFE3B62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656013"/>
            <a:ext cx="74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3C3851"/>
                </a:solidFill>
              </a:rPr>
              <a:t>04</a:t>
            </a:r>
          </a:p>
        </p:txBody>
      </p:sp>
      <p:sp>
        <p:nvSpPr>
          <p:cNvPr id="27662" name="Rectangle 38">
            <a:extLst>
              <a:ext uri="{FF2B5EF4-FFF2-40B4-BE49-F238E27FC236}">
                <a16:creationId xmlns:a16="http://schemas.microsoft.com/office/drawing/2014/main" id="{479E8341-E193-4411-A63A-ACB77B8F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16075"/>
            <a:ext cx="1625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3C3851"/>
                </a:solidFill>
              </a:rPr>
              <a:t>Products</a:t>
            </a:r>
            <a:r>
              <a:rPr lang="zh-CN" altLang="en-US" sz="1600" b="1">
                <a:solidFill>
                  <a:srgbClr val="3C3851"/>
                </a:solidFill>
              </a:rPr>
              <a:t> </a:t>
            </a:r>
            <a:r>
              <a:rPr lang="en-US" altLang="zh-CN" sz="1600" b="1">
                <a:solidFill>
                  <a:srgbClr val="3C3851"/>
                </a:solidFill>
              </a:rPr>
              <a:t>and</a:t>
            </a:r>
            <a:r>
              <a:rPr lang="zh-CN" altLang="en-US" sz="1600" b="1">
                <a:solidFill>
                  <a:srgbClr val="3C3851"/>
                </a:solidFill>
              </a:rPr>
              <a:t> </a:t>
            </a:r>
            <a:r>
              <a:rPr lang="en-US" altLang="zh-CN" sz="1600" b="1">
                <a:solidFill>
                  <a:srgbClr val="3C3851"/>
                </a:solidFill>
              </a:rPr>
              <a:t>Solutions</a:t>
            </a:r>
            <a:endParaRPr lang="zh-CN" altLang="en-US" sz="1600" b="1">
              <a:solidFill>
                <a:srgbClr val="3C3851"/>
              </a:solidFill>
            </a:endParaRPr>
          </a:p>
        </p:txBody>
      </p:sp>
      <p:sp>
        <p:nvSpPr>
          <p:cNvPr id="27663" name="Text Box 39">
            <a:extLst>
              <a:ext uri="{FF2B5EF4-FFF2-40B4-BE49-F238E27FC236}">
                <a16:creationId xmlns:a16="http://schemas.microsoft.com/office/drawing/2014/main" id="{D6D89C1D-44C9-4983-A2B4-5BAF8C44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1528763"/>
            <a:ext cx="74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3C3851"/>
                </a:solidFill>
              </a:rPr>
              <a:t>01</a:t>
            </a:r>
          </a:p>
        </p:txBody>
      </p:sp>
      <p:sp>
        <p:nvSpPr>
          <p:cNvPr id="27664" name="Rectangle 40">
            <a:extLst>
              <a:ext uri="{FF2B5EF4-FFF2-40B4-BE49-F238E27FC236}">
                <a16:creationId xmlns:a16="http://schemas.microsoft.com/office/drawing/2014/main" id="{D9619620-B6E6-4C34-AABD-C04553E4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33800"/>
            <a:ext cx="1625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3C3851"/>
                </a:solidFill>
              </a:rPr>
              <a:t>Benefits</a:t>
            </a:r>
            <a:r>
              <a:rPr lang="zh-CN" altLang="en-US" sz="1600" b="1">
                <a:solidFill>
                  <a:srgbClr val="3C3851"/>
                </a:solidFill>
              </a:rPr>
              <a:t> </a:t>
            </a:r>
            <a:r>
              <a:rPr lang="en-US" altLang="zh-CN" sz="1600" b="1">
                <a:solidFill>
                  <a:srgbClr val="3C3851"/>
                </a:solidFill>
              </a:rPr>
              <a:t>and</a:t>
            </a:r>
            <a:r>
              <a:rPr lang="zh-CN" altLang="en-US" sz="1600" b="1">
                <a:solidFill>
                  <a:srgbClr val="3C3851"/>
                </a:solidFill>
              </a:rPr>
              <a:t> </a:t>
            </a:r>
            <a:r>
              <a:rPr lang="en-US" altLang="zh-CN" sz="1600" b="1">
                <a:solidFill>
                  <a:srgbClr val="3C3851"/>
                </a:solidFill>
              </a:rPr>
              <a:t>Rewards</a:t>
            </a:r>
            <a:endParaRPr lang="zh-CN" altLang="en-US" sz="1600" b="1">
              <a:solidFill>
                <a:srgbClr val="3C3851"/>
              </a:solidFill>
            </a:endParaRPr>
          </a:p>
        </p:txBody>
      </p:sp>
      <p:sp>
        <p:nvSpPr>
          <p:cNvPr id="27665" name="Text Box 41">
            <a:extLst>
              <a:ext uri="{FF2B5EF4-FFF2-40B4-BE49-F238E27FC236}">
                <a16:creationId xmlns:a16="http://schemas.microsoft.com/office/drawing/2014/main" id="{50EA5F58-05C2-4707-AD46-78FD17649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3656013"/>
            <a:ext cx="74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3C3851"/>
                </a:solidFill>
              </a:rPr>
              <a:t>03</a:t>
            </a:r>
          </a:p>
        </p:txBody>
      </p:sp>
      <p:pic>
        <p:nvPicPr>
          <p:cNvPr id="27666" name="图片 31">
            <a:extLst>
              <a:ext uri="{FF2B5EF4-FFF2-40B4-BE49-F238E27FC236}">
                <a16:creationId xmlns:a16="http://schemas.microsoft.com/office/drawing/2014/main" id="{88F85431-AF6E-4AD4-AD97-1A239D26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2247900"/>
            <a:ext cx="1482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6">
            <a:extLst>
              <a:ext uri="{FF2B5EF4-FFF2-40B4-BE49-F238E27FC236}">
                <a16:creationId xmlns:a16="http://schemas.microsoft.com/office/drawing/2014/main" id="{C1C8A0BB-9A7D-4AA9-A936-09DA56F8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775" y="3341688"/>
            <a:ext cx="6742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THANK</a:t>
            </a:r>
            <a:r>
              <a:rPr lang="zh-CN" altLang="en-US" sz="2400" dirty="0">
                <a:solidFill>
                  <a:schemeClr val="bg1"/>
                </a:solidFill>
                <a:latin typeface="Arial Black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  <a:latin typeface="Arial Black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  <a:latin typeface="Arial Black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YOUR</a:t>
            </a:r>
            <a:r>
              <a:rPr lang="zh-CN" altLang="en-US" sz="2400" dirty="0">
                <a:solidFill>
                  <a:schemeClr val="bg1"/>
                </a:solidFill>
                <a:latin typeface="Arial Black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Black" charset="0"/>
              </a:rPr>
              <a:t>COOPERATION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5059" name="Text Box 27">
            <a:extLst>
              <a:ext uri="{FF2B5EF4-FFF2-40B4-BE49-F238E27FC236}">
                <a16:creationId xmlns:a16="http://schemas.microsoft.com/office/drawing/2014/main" id="{2D4B5EC0-3529-4041-8F25-FCC3A7E99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3867150"/>
            <a:ext cx="34274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Decentralized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Financial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Infrastructure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45060" name="Line 29">
            <a:extLst>
              <a:ext uri="{FF2B5EF4-FFF2-40B4-BE49-F238E27FC236}">
                <a16:creationId xmlns:a16="http://schemas.microsoft.com/office/drawing/2014/main" id="{6DC20D81-BFFB-4C6C-9764-6FD0F0DD60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0" y="4008438"/>
            <a:ext cx="2794000" cy="7937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45061" name="Line 29">
            <a:extLst>
              <a:ext uri="{FF2B5EF4-FFF2-40B4-BE49-F238E27FC236}">
                <a16:creationId xmlns:a16="http://schemas.microsoft.com/office/drawing/2014/main" id="{7B0719EC-E44D-4979-A91E-D852439CCB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37300" y="4011613"/>
            <a:ext cx="2794000" cy="7937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ea typeface="宋体" charset="-122"/>
            </a:endParaRPr>
          </a:p>
        </p:txBody>
      </p:sp>
      <p:sp>
        <p:nvSpPr>
          <p:cNvPr id="45062" name="Rectangle 32">
            <a:extLst>
              <a:ext uri="{FF2B5EF4-FFF2-40B4-BE49-F238E27FC236}">
                <a16:creationId xmlns:a16="http://schemas.microsoft.com/office/drawing/2014/main" id="{45B83F4A-F132-40DB-8B14-4A0490CA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443413"/>
            <a:ext cx="3025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Cybex</a:t>
            </a:r>
            <a:r>
              <a:rPr lang="zh-CN" altLang="en-US" sz="800">
                <a:solidFill>
                  <a:schemeClr val="bg1"/>
                </a:solidFill>
              </a:rPr>
              <a:t> </a:t>
            </a:r>
            <a:r>
              <a:rPr lang="zh-CN" altLang="zh-CN" sz="800">
                <a:solidFill>
                  <a:schemeClr val="bg1"/>
                </a:solidFill>
              </a:rPr>
              <a:t>Confidential Proprietary</a:t>
            </a:r>
          </a:p>
        </p:txBody>
      </p:sp>
      <p:pic>
        <p:nvPicPr>
          <p:cNvPr id="45063" name="图片 5">
            <a:extLst>
              <a:ext uri="{FF2B5EF4-FFF2-40B4-BE49-F238E27FC236}">
                <a16:creationId xmlns:a16="http://schemas.microsoft.com/office/drawing/2014/main" id="{DCD59D0D-051A-4F4D-AF50-3A81A2B6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998538"/>
            <a:ext cx="21558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>
            <a:extLst>
              <a:ext uri="{FF2B5EF4-FFF2-40B4-BE49-F238E27FC236}">
                <a16:creationId xmlns:a16="http://schemas.microsoft.com/office/drawing/2014/main" id="{1CF91F3B-D495-4983-91DC-19D411FCC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1568450"/>
            <a:ext cx="1987550" cy="1984375"/>
          </a:xfrm>
          <a:prstGeom prst="ellipse">
            <a:avLst/>
          </a:prstGeom>
          <a:solidFill>
            <a:srgbClr val="3C3851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28675" name="Line 33">
            <a:extLst>
              <a:ext uri="{FF2B5EF4-FFF2-40B4-BE49-F238E27FC236}">
                <a16:creationId xmlns:a16="http://schemas.microsoft.com/office/drawing/2014/main" id="{E9A75A3D-4367-457A-9257-13972E16E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0"/>
            <a:ext cx="5003800" cy="4875213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28676" name="Oval 7">
            <a:extLst>
              <a:ext uri="{FF2B5EF4-FFF2-40B4-BE49-F238E27FC236}">
                <a16:creationId xmlns:a16="http://schemas.microsoft.com/office/drawing/2014/main" id="{60A0DBA4-CABD-4B0D-8EEA-2D491FF8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1814513"/>
            <a:ext cx="1495425" cy="1492250"/>
          </a:xfrm>
          <a:prstGeom prst="ellipse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28677" name="Text Box 29">
            <a:extLst>
              <a:ext uri="{FF2B5EF4-FFF2-40B4-BE49-F238E27FC236}">
                <a16:creationId xmlns:a16="http://schemas.microsoft.com/office/drawing/2014/main" id="{D817C4AE-3D7F-48F2-BF73-074A5A505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066925"/>
            <a:ext cx="12525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6000">
                <a:solidFill>
                  <a:srgbClr val="3C3851"/>
                </a:solidFill>
              </a:rPr>
              <a:t>01</a:t>
            </a:r>
          </a:p>
        </p:txBody>
      </p:sp>
      <p:sp>
        <p:nvSpPr>
          <p:cNvPr id="28678" name="Rectangle 30">
            <a:extLst>
              <a:ext uri="{FF2B5EF4-FFF2-40B4-BE49-F238E27FC236}">
                <a16:creationId xmlns:a16="http://schemas.microsoft.com/office/drawing/2014/main" id="{450A8FE2-21F7-4D9E-BA9E-0BA488A9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222500"/>
            <a:ext cx="299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3C3851"/>
                </a:solidFill>
              </a:rPr>
              <a:t>Products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and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Solutions</a:t>
            </a:r>
            <a:endParaRPr lang="en-US" altLang="zh-CN" sz="1100">
              <a:solidFill>
                <a:srgbClr val="3C3851"/>
              </a:solidFill>
            </a:endParaRPr>
          </a:p>
        </p:txBody>
      </p:sp>
      <p:sp>
        <p:nvSpPr>
          <p:cNvPr id="28679" name="Rectangle 31">
            <a:extLst>
              <a:ext uri="{FF2B5EF4-FFF2-40B4-BE49-F238E27FC236}">
                <a16:creationId xmlns:a16="http://schemas.microsoft.com/office/drawing/2014/main" id="{11D11777-8712-41CC-999B-597E3950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551113"/>
            <a:ext cx="3678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 err="1">
                <a:solidFill>
                  <a:schemeClr val="bg2"/>
                </a:solidFill>
              </a:rPr>
              <a:t>Cybex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provides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business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partners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with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products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that will accelerate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their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time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for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value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growth.</a:t>
            </a:r>
          </a:p>
        </p:txBody>
      </p:sp>
      <p:sp>
        <p:nvSpPr>
          <p:cNvPr id="28680" name="Line 32">
            <a:extLst>
              <a:ext uri="{FF2B5EF4-FFF2-40B4-BE49-F238E27FC236}">
                <a16:creationId xmlns:a16="http://schemas.microsoft.com/office/drawing/2014/main" id="{33378FF7-2BBA-48B6-BCF3-5E59479CB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2287588"/>
            <a:ext cx="0" cy="576262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pic>
        <p:nvPicPr>
          <p:cNvPr id="28681" name="图片 25">
            <a:extLst>
              <a:ext uri="{FF2B5EF4-FFF2-40B4-BE49-F238E27FC236}">
                <a16:creationId xmlns:a16="http://schemas.microsoft.com/office/drawing/2014/main" id="{0D445DCB-DBD7-417B-B8CE-838B03A9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6925"/>
            <a:ext cx="1089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37">
            <a:extLst>
              <a:ext uri="{FF2B5EF4-FFF2-40B4-BE49-F238E27FC236}">
                <a16:creationId xmlns:a16="http://schemas.microsoft.com/office/drawing/2014/main" id="{B8EC5348-B50E-4EAD-8F1A-98EC8C84628C}"/>
              </a:ext>
            </a:extLst>
          </p:cNvPr>
          <p:cNvSpPr>
            <a:spLocks/>
          </p:cNvSpPr>
          <p:nvPr/>
        </p:nvSpPr>
        <p:spPr bwMode="auto">
          <a:xfrm>
            <a:off x="2938463" y="3783013"/>
            <a:ext cx="407987" cy="1357312"/>
          </a:xfrm>
          <a:custGeom>
            <a:avLst/>
            <a:gdLst>
              <a:gd name="T0" fmla="*/ 0 w 257"/>
              <a:gd name="T1" fmla="*/ 2147483646 h 855"/>
              <a:gd name="T2" fmla="*/ 0 w 257"/>
              <a:gd name="T3" fmla="*/ 2147483646 h 855"/>
              <a:gd name="T4" fmla="*/ 2147483646 w 257"/>
              <a:gd name="T5" fmla="*/ 2147483646 h 855"/>
              <a:gd name="T6" fmla="*/ 2147483646 w 257"/>
              <a:gd name="T7" fmla="*/ 2147483646 h 855"/>
              <a:gd name="T8" fmla="*/ 2147483646 w 257"/>
              <a:gd name="T9" fmla="*/ 0 h 855"/>
              <a:gd name="T10" fmla="*/ 0 w 257"/>
              <a:gd name="T11" fmla="*/ 2147483646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7" h="855">
                <a:moveTo>
                  <a:pt x="0" y="257"/>
                </a:moveTo>
                <a:lnTo>
                  <a:pt x="0" y="855"/>
                </a:lnTo>
                <a:lnTo>
                  <a:pt x="257" y="855"/>
                </a:lnTo>
                <a:lnTo>
                  <a:pt x="257" y="257"/>
                </a:lnTo>
                <a:lnTo>
                  <a:pt x="25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Rectangle 38">
            <a:extLst>
              <a:ext uri="{FF2B5EF4-FFF2-40B4-BE49-F238E27FC236}">
                <a16:creationId xmlns:a16="http://schemas.microsoft.com/office/drawing/2014/main" id="{80D9C062-BD2C-42F9-BE9B-4564754A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783013"/>
            <a:ext cx="407988" cy="407987"/>
          </a:xfrm>
          <a:prstGeom prst="rect">
            <a:avLst/>
          </a:pr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0" name="Rectangle 39">
            <a:extLst>
              <a:ext uri="{FF2B5EF4-FFF2-40B4-BE49-F238E27FC236}">
                <a16:creationId xmlns:a16="http://schemas.microsoft.com/office/drawing/2014/main" id="{DE4BE03A-B1DD-45F6-8A2A-8BF78AD8F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2967038"/>
            <a:ext cx="409575" cy="407987"/>
          </a:xfrm>
          <a:prstGeom prst="rect">
            <a:avLst/>
          </a:pr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1" name="Freeform 40">
            <a:extLst>
              <a:ext uri="{FF2B5EF4-FFF2-40B4-BE49-F238E27FC236}">
                <a16:creationId xmlns:a16="http://schemas.microsoft.com/office/drawing/2014/main" id="{AEB4A551-4BAF-411E-9780-1AECC98A4F64}"/>
              </a:ext>
            </a:extLst>
          </p:cNvPr>
          <p:cNvSpPr>
            <a:spLocks/>
          </p:cNvSpPr>
          <p:nvPr/>
        </p:nvSpPr>
        <p:spPr bwMode="auto">
          <a:xfrm>
            <a:off x="3754438" y="2967038"/>
            <a:ext cx="407987" cy="1223962"/>
          </a:xfrm>
          <a:custGeom>
            <a:avLst/>
            <a:gdLst>
              <a:gd name="T0" fmla="*/ 0 w 257"/>
              <a:gd name="T1" fmla="*/ 2147483646 h 771"/>
              <a:gd name="T2" fmla="*/ 0 w 257"/>
              <a:gd name="T3" fmla="*/ 2147483646 h 771"/>
              <a:gd name="T4" fmla="*/ 0 w 257"/>
              <a:gd name="T5" fmla="*/ 2147483646 h 771"/>
              <a:gd name="T6" fmla="*/ 2147483646 w 257"/>
              <a:gd name="T7" fmla="*/ 2147483646 h 771"/>
              <a:gd name="T8" fmla="*/ 2147483646 w 257"/>
              <a:gd name="T9" fmla="*/ 2147483646 h 771"/>
              <a:gd name="T10" fmla="*/ 2147483646 w 257"/>
              <a:gd name="T11" fmla="*/ 0 h 771"/>
              <a:gd name="T12" fmla="*/ 0 w 257"/>
              <a:gd name="T13" fmla="*/ 2147483646 h 7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7" h="771">
                <a:moveTo>
                  <a:pt x="0" y="257"/>
                </a:moveTo>
                <a:lnTo>
                  <a:pt x="0" y="514"/>
                </a:lnTo>
                <a:lnTo>
                  <a:pt x="0" y="771"/>
                </a:lnTo>
                <a:lnTo>
                  <a:pt x="257" y="514"/>
                </a:lnTo>
                <a:lnTo>
                  <a:pt x="257" y="257"/>
                </a:lnTo>
                <a:lnTo>
                  <a:pt x="25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Freeform 41">
            <a:extLst>
              <a:ext uri="{FF2B5EF4-FFF2-40B4-BE49-F238E27FC236}">
                <a16:creationId xmlns:a16="http://schemas.microsoft.com/office/drawing/2014/main" id="{6D9A2127-9FCE-41BD-B2BF-7D8519D5B984}"/>
              </a:ext>
            </a:extLst>
          </p:cNvPr>
          <p:cNvSpPr>
            <a:spLocks/>
          </p:cNvSpPr>
          <p:nvPr/>
        </p:nvSpPr>
        <p:spPr bwMode="auto">
          <a:xfrm>
            <a:off x="5387975" y="1203325"/>
            <a:ext cx="407988" cy="1355725"/>
          </a:xfrm>
          <a:custGeom>
            <a:avLst/>
            <a:gdLst>
              <a:gd name="T0" fmla="*/ 0 w 257"/>
              <a:gd name="T1" fmla="*/ 0 h 854"/>
              <a:gd name="T2" fmla="*/ 0 w 257"/>
              <a:gd name="T3" fmla="*/ 2147483646 h 854"/>
              <a:gd name="T4" fmla="*/ 0 w 257"/>
              <a:gd name="T5" fmla="*/ 2147483646 h 854"/>
              <a:gd name="T6" fmla="*/ 2147483646 w 257"/>
              <a:gd name="T7" fmla="*/ 2147483646 h 854"/>
              <a:gd name="T8" fmla="*/ 2147483646 w 257"/>
              <a:gd name="T9" fmla="*/ 0 h 854"/>
              <a:gd name="T10" fmla="*/ 0 w 257"/>
              <a:gd name="T11" fmla="*/ 0 h 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7" h="854">
                <a:moveTo>
                  <a:pt x="0" y="0"/>
                </a:moveTo>
                <a:lnTo>
                  <a:pt x="0" y="597"/>
                </a:lnTo>
                <a:lnTo>
                  <a:pt x="0" y="854"/>
                </a:lnTo>
                <a:lnTo>
                  <a:pt x="257" y="597"/>
                </a:lnTo>
                <a:lnTo>
                  <a:pt x="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Rectangle 42">
            <a:extLst>
              <a:ext uri="{FF2B5EF4-FFF2-40B4-BE49-F238E27FC236}">
                <a16:creationId xmlns:a16="http://schemas.microsoft.com/office/drawing/2014/main" id="{6819D04F-8930-48BC-8271-13E41D38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2151063"/>
            <a:ext cx="407987" cy="407987"/>
          </a:xfrm>
          <a:prstGeom prst="rect">
            <a:avLst/>
          </a:pr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4" name="Freeform 43">
            <a:extLst>
              <a:ext uri="{FF2B5EF4-FFF2-40B4-BE49-F238E27FC236}">
                <a16:creationId xmlns:a16="http://schemas.microsoft.com/office/drawing/2014/main" id="{9382F8A5-51D0-45C7-888A-D2CBEDEBF4A7}"/>
              </a:ext>
            </a:extLst>
          </p:cNvPr>
          <p:cNvSpPr>
            <a:spLocks/>
          </p:cNvSpPr>
          <p:nvPr/>
        </p:nvSpPr>
        <p:spPr bwMode="auto">
          <a:xfrm>
            <a:off x="4572000" y="2151063"/>
            <a:ext cx="407988" cy="1223962"/>
          </a:xfrm>
          <a:custGeom>
            <a:avLst/>
            <a:gdLst>
              <a:gd name="T0" fmla="*/ 0 w 257"/>
              <a:gd name="T1" fmla="*/ 2147483646 h 771"/>
              <a:gd name="T2" fmla="*/ 0 w 257"/>
              <a:gd name="T3" fmla="*/ 2147483646 h 771"/>
              <a:gd name="T4" fmla="*/ 0 w 257"/>
              <a:gd name="T5" fmla="*/ 2147483646 h 771"/>
              <a:gd name="T6" fmla="*/ 2147483646 w 257"/>
              <a:gd name="T7" fmla="*/ 2147483646 h 771"/>
              <a:gd name="T8" fmla="*/ 2147483646 w 257"/>
              <a:gd name="T9" fmla="*/ 2147483646 h 771"/>
              <a:gd name="T10" fmla="*/ 2147483646 w 257"/>
              <a:gd name="T11" fmla="*/ 0 h 771"/>
              <a:gd name="T12" fmla="*/ 0 w 257"/>
              <a:gd name="T13" fmla="*/ 2147483646 h 7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7" h="771">
                <a:moveTo>
                  <a:pt x="0" y="257"/>
                </a:moveTo>
                <a:lnTo>
                  <a:pt x="0" y="514"/>
                </a:lnTo>
                <a:lnTo>
                  <a:pt x="0" y="771"/>
                </a:lnTo>
                <a:lnTo>
                  <a:pt x="257" y="514"/>
                </a:lnTo>
                <a:lnTo>
                  <a:pt x="257" y="257"/>
                </a:lnTo>
                <a:lnTo>
                  <a:pt x="25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47">
            <a:extLst>
              <a:ext uri="{FF2B5EF4-FFF2-40B4-BE49-F238E27FC236}">
                <a16:creationId xmlns:a16="http://schemas.microsoft.com/office/drawing/2014/main" id="{4C8111E8-A87F-4EEA-9978-85572057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3798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9706" name="Text Box 48">
            <a:extLst>
              <a:ext uri="{FF2B5EF4-FFF2-40B4-BE49-F238E27FC236}">
                <a16:creationId xmlns:a16="http://schemas.microsoft.com/office/drawing/2014/main" id="{687955A9-B020-454D-AC91-8D44884FF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2984500"/>
            <a:ext cx="439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9707" name="Text Box 49">
            <a:extLst>
              <a:ext uri="{FF2B5EF4-FFF2-40B4-BE49-F238E27FC236}">
                <a16:creationId xmlns:a16="http://schemas.microsoft.com/office/drawing/2014/main" id="{1A15A2A6-50DE-4E7A-BE07-4C64AAF9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170113"/>
            <a:ext cx="439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F065370F-99AA-42D9-B904-C2CC763F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1636713"/>
            <a:ext cx="2447925" cy="94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200" b="1" dirty="0">
                <a:solidFill>
                  <a:srgbClr val="F2AB21"/>
                </a:solidFill>
                <a:latin typeface="+mn-lt"/>
              </a:rPr>
              <a:t>DECENTRALIZED</a:t>
            </a:r>
            <a:r>
              <a:rPr lang="zh-CN" altLang="en-US" sz="1200" b="1" dirty="0">
                <a:solidFill>
                  <a:srgbClr val="F2AB21"/>
                </a:solidFill>
                <a:latin typeface="+mn-lt"/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  <a:latin typeface="+mn-lt"/>
              </a:rPr>
              <a:t>EXCHANGE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000" dirty="0">
                <a:solidFill>
                  <a:srgbClr val="808080"/>
                </a:solidFill>
                <a:latin typeface="Arial"/>
              </a:rPr>
              <a:t>DEX</a:t>
            </a:r>
            <a:r>
              <a:rPr lang="zh-CN" altLang="en-US" sz="10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Arial"/>
              </a:rPr>
              <a:t>is</a:t>
            </a:r>
            <a:r>
              <a:rPr lang="zh-CN" altLang="en-US" sz="10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Arial"/>
              </a:rPr>
              <a:t>a</a:t>
            </a:r>
            <a:r>
              <a:rPr lang="zh-CN" altLang="en-US" sz="10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Arial"/>
              </a:rPr>
              <a:t>wallet based accounts system with order book and match engine. It setup a decentralized</a:t>
            </a:r>
            <a:r>
              <a:rPr lang="zh-CN" altLang="en-US" sz="10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altLang="zh-CN" sz="1000" dirty="0">
                <a:solidFill>
                  <a:srgbClr val="808080"/>
                </a:solidFill>
                <a:latin typeface="Arial"/>
              </a:rPr>
              <a:t>marketplace  for crypto</a:t>
            </a:r>
            <a:r>
              <a:rPr lang="en" altLang="zh-CN" sz="1000" dirty="0">
                <a:solidFill>
                  <a:srgbClr val="808080"/>
                </a:solidFill>
                <a:latin typeface="Arial"/>
              </a:rPr>
              <a:t>assets</a:t>
            </a:r>
            <a:r>
              <a:rPr lang="en-US" altLang="zh-CN" sz="1000" dirty="0">
                <a:solidFill>
                  <a:srgbClr val="808080"/>
                </a:solidFill>
                <a:latin typeface="Arial"/>
              </a:rPr>
              <a:t> on blockchain.</a:t>
            </a:r>
            <a:r>
              <a:rPr lang="en" altLang="zh-CN" sz="1000" dirty="0">
                <a:solidFill>
                  <a:srgbClr val="808080"/>
                </a:solidFill>
                <a:latin typeface="Arial"/>
              </a:rPr>
              <a:t> </a:t>
            </a:r>
          </a:p>
        </p:txBody>
      </p:sp>
      <p:sp>
        <p:nvSpPr>
          <p:cNvPr id="29709" name="Rectangle 52">
            <a:extLst>
              <a:ext uri="{FF2B5EF4-FFF2-40B4-BE49-F238E27FC236}">
                <a16:creationId xmlns:a16="http://schemas.microsoft.com/office/drawing/2014/main" id="{199858FE-2FFC-4AAD-8258-F4A3077F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846513"/>
            <a:ext cx="3805237" cy="57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 err="1">
                <a:solidFill>
                  <a:srgbClr val="F2AB21"/>
                </a:solidFill>
              </a:rPr>
              <a:t>WOOKONG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(Enterprise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Version)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00" dirty="0" err="1">
                <a:solidFill>
                  <a:srgbClr val="808080"/>
                </a:solidFill>
              </a:rPr>
              <a:t>Wookong</a:t>
            </a:r>
            <a:r>
              <a:rPr lang="en-US" altLang="zh-CN" sz="1000" dirty="0">
                <a:solidFill>
                  <a:srgbClr val="808080"/>
                </a:solidFill>
              </a:rPr>
              <a:t>, as a cold wallet, implements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hardware multi-signature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capability with secret sharing cryptography algorithm</a:t>
            </a:r>
            <a:r>
              <a:rPr lang="zh-CN" altLang="zh-CN" sz="1000" dirty="0">
                <a:solidFill>
                  <a:srgbClr val="808080"/>
                </a:solidFill>
              </a:rPr>
              <a:t>.</a:t>
            </a:r>
            <a:r>
              <a:rPr lang="zh-CN" altLang="zh-CN" sz="1000" dirty="0">
                <a:solidFill>
                  <a:srgbClr val="000000"/>
                </a:solidFill>
              </a:rPr>
              <a:t> </a:t>
            </a:r>
            <a:endParaRPr lang="zh-CN" altLang="zh-CN" sz="1000" dirty="0">
              <a:solidFill>
                <a:srgbClr val="808080"/>
              </a:solidFill>
            </a:endParaRPr>
          </a:p>
        </p:txBody>
      </p:sp>
      <p:sp>
        <p:nvSpPr>
          <p:cNvPr id="29710" name="Rectangle 53">
            <a:extLst>
              <a:ext uri="{FF2B5EF4-FFF2-40B4-BE49-F238E27FC236}">
                <a16:creationId xmlns:a16="http://schemas.microsoft.com/office/drawing/2014/main" id="{93ACAFAB-B110-43A7-A2D1-B2D709D9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1098550"/>
            <a:ext cx="3095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100" dirty="0">
                <a:solidFill>
                  <a:srgbClr val="3C3851"/>
                </a:solidFill>
              </a:rPr>
              <a:t>WHAT </a:t>
            </a:r>
            <a:r>
              <a:rPr lang="en-US" altLang="zh-CN" sz="1100" dirty="0">
                <a:solidFill>
                  <a:srgbClr val="3C3851"/>
                </a:solidFill>
              </a:rPr>
              <a:t>MAKES</a:t>
            </a:r>
            <a:r>
              <a:rPr lang="zh-CN" altLang="en-US" sz="1100" dirty="0">
                <a:solidFill>
                  <a:srgbClr val="3C3851"/>
                </a:solidFill>
              </a:rPr>
              <a:t> </a:t>
            </a:r>
            <a:r>
              <a:rPr lang="en-US" altLang="zh-CN" sz="1100" dirty="0">
                <a:solidFill>
                  <a:srgbClr val="3C3851"/>
                </a:solidFill>
              </a:rPr>
              <a:t>CYBEX</a:t>
            </a:r>
            <a:endParaRPr lang="en-US" altLang="zh-CN" sz="1100" b="1" dirty="0">
              <a:solidFill>
                <a:srgbClr val="3C385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2AB21"/>
                </a:solidFill>
              </a:rPr>
              <a:t>DIFFERENT</a:t>
            </a:r>
            <a:r>
              <a:rPr lang="zh-CN" altLang="en-US" sz="1800" dirty="0">
                <a:solidFill>
                  <a:srgbClr val="3C3851"/>
                </a:solidFill>
              </a:rPr>
              <a:t>?</a:t>
            </a:r>
          </a:p>
        </p:txBody>
      </p:sp>
      <p:sp>
        <p:nvSpPr>
          <p:cNvPr id="29711" name="Freeform 61">
            <a:extLst>
              <a:ext uri="{FF2B5EF4-FFF2-40B4-BE49-F238E27FC236}">
                <a16:creationId xmlns:a16="http://schemas.microsoft.com/office/drawing/2014/main" id="{48B13E3B-DFDA-4DE0-AAC3-EC835A988AEB}"/>
              </a:ext>
            </a:extLst>
          </p:cNvPr>
          <p:cNvSpPr>
            <a:spLocks noEditPoints="1"/>
          </p:cNvSpPr>
          <p:nvPr/>
        </p:nvSpPr>
        <p:spPr bwMode="auto">
          <a:xfrm>
            <a:off x="498475" y="3636963"/>
            <a:ext cx="117475" cy="187325"/>
          </a:xfrm>
          <a:custGeom>
            <a:avLst/>
            <a:gdLst>
              <a:gd name="T0" fmla="*/ 2147483646 w 80"/>
              <a:gd name="T1" fmla="*/ 2147483646 h 128"/>
              <a:gd name="T2" fmla="*/ 2147483646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2147483646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2147483646 w 80"/>
              <a:gd name="T31" fmla="*/ 2147483646 h 128"/>
              <a:gd name="T32" fmla="*/ 2147483646 w 80"/>
              <a:gd name="T33" fmla="*/ 2147483646 h 128"/>
              <a:gd name="T34" fmla="*/ 2147483646 w 80"/>
              <a:gd name="T35" fmla="*/ 2147483646 h 128"/>
              <a:gd name="T36" fmla="*/ 2147483646 w 80"/>
              <a:gd name="T37" fmla="*/ 2147483646 h 128"/>
              <a:gd name="T38" fmla="*/ 2147483646 w 80"/>
              <a:gd name="T39" fmla="*/ 2147483646 h 128"/>
              <a:gd name="T40" fmla="*/ 2147483646 w 80"/>
              <a:gd name="T41" fmla="*/ 2147483646 h 128"/>
              <a:gd name="T42" fmla="*/ 2147483646 w 80"/>
              <a:gd name="T43" fmla="*/ 2147483646 h 128"/>
              <a:gd name="T44" fmla="*/ 2147483646 w 80"/>
              <a:gd name="T45" fmla="*/ 2147483646 h 128"/>
              <a:gd name="T46" fmla="*/ 2147483646 w 80"/>
              <a:gd name="T47" fmla="*/ 2147483646 h 128"/>
              <a:gd name="T48" fmla="*/ 2147483646 w 80"/>
              <a:gd name="T49" fmla="*/ 2147483646 h 128"/>
              <a:gd name="T50" fmla="*/ 2147483646 w 80"/>
              <a:gd name="T51" fmla="*/ 2147483646 h 128"/>
              <a:gd name="T52" fmla="*/ 2147483646 w 80"/>
              <a:gd name="T53" fmla="*/ 0 h 128"/>
              <a:gd name="T54" fmla="*/ 0 w 80"/>
              <a:gd name="T55" fmla="*/ 2147483646 h 128"/>
              <a:gd name="T56" fmla="*/ 2147483646 w 80"/>
              <a:gd name="T57" fmla="*/ 2147483646 h 128"/>
              <a:gd name="T58" fmla="*/ 2147483646 w 80"/>
              <a:gd name="T59" fmla="*/ 2147483646 h 128"/>
              <a:gd name="T60" fmla="*/ 2147483646 w 80"/>
              <a:gd name="T61" fmla="*/ 2147483646 h 128"/>
              <a:gd name="T62" fmla="*/ 2147483646 w 80"/>
              <a:gd name="T63" fmla="*/ 2147483646 h 128"/>
              <a:gd name="T64" fmla="*/ 2147483646 w 80"/>
              <a:gd name="T65" fmla="*/ 2147483646 h 128"/>
              <a:gd name="T66" fmla="*/ 2147483646 w 80"/>
              <a:gd name="T67" fmla="*/ 2147483646 h 128"/>
              <a:gd name="T68" fmla="*/ 2147483646 w 80"/>
              <a:gd name="T69" fmla="*/ 2147483646 h 128"/>
              <a:gd name="T70" fmla="*/ 2147483646 w 80"/>
              <a:gd name="T71" fmla="*/ 0 h 1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close/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close/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Text Box 48">
            <a:extLst>
              <a:ext uri="{FF2B5EF4-FFF2-40B4-BE49-F238E27FC236}">
                <a16:creationId xmlns:a16="http://schemas.microsoft.com/office/drawing/2014/main" id="{78E86829-FDD9-4CA0-BB87-69BDA5EB4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34020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713" name="Text Box 48">
            <a:extLst>
              <a:ext uri="{FF2B5EF4-FFF2-40B4-BE49-F238E27FC236}">
                <a16:creationId xmlns:a16="http://schemas.microsoft.com/office/drawing/2014/main" id="{694C26D2-8031-4D4F-81F4-D6B30DE7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2554288"/>
            <a:ext cx="4413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9714" name="Rectangle 51">
            <a:extLst>
              <a:ext uri="{FF2B5EF4-FFF2-40B4-BE49-F238E27FC236}">
                <a16:creationId xmlns:a16="http://schemas.microsoft.com/office/drawing/2014/main" id="{4E045295-F66F-45E7-8C49-54191CDF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2002660"/>
            <a:ext cx="3259782" cy="75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751"/>
                </a:solidFill>
              </a:rPr>
              <a:t>REALTIME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ORDER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MATCHING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ENGINE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>
                <a:solidFill>
                  <a:srgbClr val="808080"/>
                </a:solidFill>
              </a:rPr>
              <a:t>ROME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gets</a:t>
            </a:r>
            <a:r>
              <a:rPr lang="zh-CN" altLang="zh-CN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order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matched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zh-CN" altLang="zh-CN" sz="1000" dirty="0">
                <a:solidFill>
                  <a:srgbClr val="808080"/>
                </a:solidFill>
              </a:rPr>
              <a:t>in real time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like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centralized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exchanges without sacrificing on-chain transparency.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It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facilitates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Market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Markers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to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provide liquidity to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DEX.</a:t>
            </a:r>
          </a:p>
        </p:txBody>
      </p:sp>
      <p:sp>
        <p:nvSpPr>
          <p:cNvPr id="29715" name="Rectangle 52">
            <a:extLst>
              <a:ext uri="{FF2B5EF4-FFF2-40B4-BE49-F238E27FC236}">
                <a16:creationId xmlns:a16="http://schemas.microsoft.com/office/drawing/2014/main" id="{BFA696AD-30B0-4497-AE50-81D709EE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3046413"/>
            <a:ext cx="2330450" cy="94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F2AB21"/>
                </a:solidFill>
              </a:rPr>
              <a:t>CYBEX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GATEWAY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808080"/>
                </a:solidFill>
              </a:rPr>
              <a:t>Gateways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channel multi-chain crypto assets to </a:t>
            </a:r>
            <a:r>
              <a:rPr lang="zh-CN" altLang="zh-CN" sz="1000" dirty="0">
                <a:solidFill>
                  <a:srgbClr val="808080"/>
                </a:solidFill>
              </a:rPr>
              <a:t>the Cybex </a:t>
            </a:r>
            <a:r>
              <a:rPr lang="en-US" altLang="zh-CN" sz="1000" dirty="0">
                <a:solidFill>
                  <a:srgbClr val="808080"/>
                </a:solidFill>
              </a:rPr>
              <a:t>blockchain</a:t>
            </a:r>
            <a:r>
              <a:rPr lang="zh-CN" altLang="zh-CN" sz="1000" dirty="0">
                <a:solidFill>
                  <a:srgbClr val="808080"/>
                </a:solidFill>
              </a:rPr>
              <a:t>.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en-US" altLang="zh-CN" sz="1000" dirty="0">
                <a:solidFill>
                  <a:srgbClr val="808080"/>
                </a:solidFill>
              </a:rPr>
              <a:t>It</a:t>
            </a:r>
            <a:r>
              <a:rPr lang="zh-CN" altLang="en-US" sz="1000" dirty="0">
                <a:solidFill>
                  <a:srgbClr val="808080"/>
                </a:solidFill>
              </a:rPr>
              <a:t> </a:t>
            </a:r>
            <a:r>
              <a:rPr lang="zh-CN" altLang="zh-CN" sz="1000" dirty="0">
                <a:solidFill>
                  <a:srgbClr val="808080"/>
                </a:solidFill>
              </a:rPr>
              <a:t>issues redeemable IOUs as fungible </a:t>
            </a:r>
            <a:r>
              <a:rPr lang="en-US" altLang="zh-CN" sz="1000" dirty="0">
                <a:solidFill>
                  <a:srgbClr val="808080"/>
                </a:solidFill>
              </a:rPr>
              <a:t>and </a:t>
            </a:r>
            <a:r>
              <a:rPr lang="zh-CN" altLang="zh-CN" sz="1000" dirty="0">
                <a:solidFill>
                  <a:srgbClr val="808080"/>
                </a:solidFill>
              </a:rPr>
              <a:t>divisible assets on the Cybex blockchain.</a:t>
            </a:r>
          </a:p>
        </p:txBody>
      </p:sp>
      <p:sp>
        <p:nvSpPr>
          <p:cNvPr id="29716" name="Rectangle 50">
            <a:extLst>
              <a:ext uri="{FF2B5EF4-FFF2-40B4-BE49-F238E27FC236}">
                <a16:creationId xmlns:a16="http://schemas.microsoft.com/office/drawing/2014/main" id="{3C151891-7DC5-4E9C-A350-B25F5F36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2830513"/>
            <a:ext cx="2928937" cy="75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751"/>
                </a:solidFill>
              </a:rPr>
              <a:t>JADEPOOL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000" dirty="0">
                <a:solidFill>
                  <a:srgbClr val="808080"/>
                </a:solidFill>
              </a:rPr>
              <a:t>Jadepool, as </a:t>
            </a:r>
            <a:r>
              <a:rPr lang="en-US" altLang="zh-CN" sz="1000" dirty="0">
                <a:solidFill>
                  <a:srgbClr val="808080"/>
                </a:solidFill>
              </a:rPr>
              <a:t>a </a:t>
            </a:r>
            <a:r>
              <a:rPr lang="zh-CN" altLang="zh-CN" sz="1000" dirty="0">
                <a:solidFill>
                  <a:srgbClr val="808080"/>
                </a:solidFill>
              </a:rPr>
              <a:t>hot wallet, </a:t>
            </a:r>
            <a:r>
              <a:rPr lang="en-US" altLang="zh-CN" sz="1000" dirty="0">
                <a:solidFill>
                  <a:srgbClr val="808080"/>
                </a:solidFill>
              </a:rPr>
              <a:t>is </a:t>
            </a:r>
            <a:r>
              <a:rPr lang="zh-CN" altLang="zh-CN" sz="1000" dirty="0">
                <a:solidFill>
                  <a:srgbClr val="808080"/>
                </a:solidFill>
              </a:rPr>
              <a:t>developed </a:t>
            </a:r>
            <a:r>
              <a:rPr lang="en-US" altLang="zh-CN" sz="1000" dirty="0">
                <a:solidFill>
                  <a:srgbClr val="808080"/>
                </a:solidFill>
              </a:rPr>
              <a:t>with custodian security to automatically</a:t>
            </a:r>
            <a:r>
              <a:rPr lang="zh-CN" altLang="zh-CN" sz="1000" dirty="0">
                <a:solidFill>
                  <a:srgbClr val="808080"/>
                </a:solidFill>
              </a:rPr>
              <a:t> deposit and withdrawal of </a:t>
            </a:r>
            <a:r>
              <a:rPr lang="en-US" altLang="zh-CN" sz="1000" dirty="0">
                <a:solidFill>
                  <a:srgbClr val="808080"/>
                </a:solidFill>
              </a:rPr>
              <a:t>multi-chain crypto currency</a:t>
            </a:r>
            <a:endParaRPr lang="zh-CN" altLang="zh-CN" sz="1000" dirty="0">
              <a:solidFill>
                <a:srgbClr val="808080"/>
              </a:solidFill>
            </a:endParaRPr>
          </a:p>
        </p:txBody>
      </p:sp>
      <p:sp>
        <p:nvSpPr>
          <p:cNvPr id="29717" name="Rectangle 4">
            <a:extLst>
              <a:ext uri="{FF2B5EF4-FFF2-40B4-BE49-F238E27FC236}">
                <a16:creationId xmlns:a16="http://schemas.microsoft.com/office/drawing/2014/main" id="{883B80FF-BFC5-4A68-922C-F5E3833F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29718" name="Text Box 5">
            <a:extLst>
              <a:ext uri="{FF2B5EF4-FFF2-40B4-BE49-F238E27FC236}">
                <a16:creationId xmlns:a16="http://schemas.microsoft.com/office/drawing/2014/main" id="{D04AABD2-772A-4EAE-982D-DA8AF072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3063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3C3851"/>
                </a:solidFill>
              </a:rPr>
              <a:t>Products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and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Solutions</a:t>
            </a:r>
          </a:p>
        </p:txBody>
      </p:sp>
      <p:sp>
        <p:nvSpPr>
          <p:cNvPr id="29719" name="Text Box 6">
            <a:extLst>
              <a:ext uri="{FF2B5EF4-FFF2-40B4-BE49-F238E27FC236}">
                <a16:creationId xmlns:a16="http://schemas.microsoft.com/office/drawing/2014/main" id="{7E7CD6EC-77F1-48D7-B5BB-DECEB616B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D5554B0F-E161-4DDB-ACA4-8CEB78CB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0723" name="Text Box 5">
            <a:extLst>
              <a:ext uri="{FF2B5EF4-FFF2-40B4-BE49-F238E27FC236}">
                <a16:creationId xmlns:a16="http://schemas.microsoft.com/office/drawing/2014/main" id="{5A5E76AE-74E6-41A7-B782-D3FB79A0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31099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3C3851"/>
                </a:solidFill>
              </a:rPr>
              <a:t>Ecosystem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F2AB21"/>
                </a:solidFill>
              </a:rPr>
              <a:t>Architecture</a:t>
            </a:r>
          </a:p>
        </p:txBody>
      </p:sp>
      <p:sp>
        <p:nvSpPr>
          <p:cNvPr id="30724" name="Text Box 6">
            <a:extLst>
              <a:ext uri="{FF2B5EF4-FFF2-40B4-BE49-F238E27FC236}">
                <a16:creationId xmlns:a16="http://schemas.microsoft.com/office/drawing/2014/main" id="{8A77B781-147E-488A-BD84-CC626D39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BCA64E-6DAA-4541-8FB3-C88304E9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" y="1418828"/>
            <a:ext cx="7927848" cy="27843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>
            <a:extLst>
              <a:ext uri="{FF2B5EF4-FFF2-40B4-BE49-F238E27FC236}">
                <a16:creationId xmlns:a16="http://schemas.microsoft.com/office/drawing/2014/main" id="{7BF96E6A-4954-4FCE-8DB5-C20DDB15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1568450"/>
            <a:ext cx="1987550" cy="1984375"/>
          </a:xfrm>
          <a:prstGeom prst="ellipse">
            <a:avLst/>
          </a:prstGeom>
          <a:solidFill>
            <a:srgbClr val="3C3851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1747" name="Line 33">
            <a:extLst>
              <a:ext uri="{FF2B5EF4-FFF2-40B4-BE49-F238E27FC236}">
                <a16:creationId xmlns:a16="http://schemas.microsoft.com/office/drawing/2014/main" id="{0AE93ACB-ECE5-46C7-9764-65782988FB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0"/>
            <a:ext cx="5003800" cy="4875213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1748" name="Oval 7">
            <a:extLst>
              <a:ext uri="{FF2B5EF4-FFF2-40B4-BE49-F238E27FC236}">
                <a16:creationId xmlns:a16="http://schemas.microsoft.com/office/drawing/2014/main" id="{AFDC889F-78BA-47BE-A02C-09B99723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1814513"/>
            <a:ext cx="1495425" cy="1492250"/>
          </a:xfrm>
          <a:prstGeom prst="ellipse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1749" name="Text Box 29">
            <a:extLst>
              <a:ext uri="{FF2B5EF4-FFF2-40B4-BE49-F238E27FC236}">
                <a16:creationId xmlns:a16="http://schemas.microsoft.com/office/drawing/2014/main" id="{F6FC673E-D928-45D1-AD64-8A474268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066925"/>
            <a:ext cx="12525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6000">
                <a:solidFill>
                  <a:srgbClr val="3C3851"/>
                </a:solidFill>
              </a:rPr>
              <a:t>02</a:t>
            </a:r>
          </a:p>
        </p:txBody>
      </p:sp>
      <p:pic>
        <p:nvPicPr>
          <p:cNvPr id="31750" name="图片 25">
            <a:extLst>
              <a:ext uri="{FF2B5EF4-FFF2-40B4-BE49-F238E27FC236}">
                <a16:creationId xmlns:a16="http://schemas.microsoft.com/office/drawing/2014/main" id="{91605597-3E4C-477D-8853-D32FB84F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6925"/>
            <a:ext cx="1089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30">
            <a:extLst>
              <a:ext uri="{FF2B5EF4-FFF2-40B4-BE49-F238E27FC236}">
                <a16:creationId xmlns:a16="http://schemas.microsoft.com/office/drawing/2014/main" id="{A590C6D8-418C-4005-A9A0-5E47E4CD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222500"/>
            <a:ext cx="346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3C3851"/>
                </a:solidFill>
              </a:rPr>
              <a:t>Partners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Program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Overview</a:t>
            </a:r>
            <a:endParaRPr lang="en-US" altLang="zh-CN" sz="1100">
              <a:solidFill>
                <a:srgbClr val="3C3851"/>
              </a:solidFill>
            </a:endParaRPr>
          </a:p>
        </p:txBody>
      </p:sp>
      <p:sp>
        <p:nvSpPr>
          <p:cNvPr id="31752" name="Rectangle 31">
            <a:extLst>
              <a:ext uri="{FF2B5EF4-FFF2-40B4-BE49-F238E27FC236}">
                <a16:creationId xmlns:a16="http://schemas.microsoft.com/office/drawing/2014/main" id="{6F82769E-0C11-4882-BB15-BE4771C9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551113"/>
            <a:ext cx="360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2"/>
                </a:solidFill>
              </a:rPr>
              <a:t>Round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out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your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portfolio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of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products,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solutions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and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services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to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enter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the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Cybex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ecosystem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of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opportunity.</a:t>
            </a:r>
          </a:p>
        </p:txBody>
      </p:sp>
      <p:sp>
        <p:nvSpPr>
          <p:cNvPr id="31753" name="Line 32">
            <a:extLst>
              <a:ext uri="{FF2B5EF4-FFF2-40B4-BE49-F238E27FC236}">
                <a16:creationId xmlns:a16="http://schemas.microsoft.com/office/drawing/2014/main" id="{F9C16BE9-A82A-487F-A64C-544567081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2287588"/>
            <a:ext cx="0" cy="576262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AC4C260B-4103-4194-AD77-9F4E27C2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2771" name="Text Box 5">
            <a:extLst>
              <a:ext uri="{FF2B5EF4-FFF2-40B4-BE49-F238E27FC236}">
                <a16:creationId xmlns:a16="http://schemas.microsoft.com/office/drawing/2014/main" id="{8C790754-C8B8-4832-9AAE-673D6AA52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34464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3C3851"/>
                </a:solidFill>
              </a:rPr>
              <a:t>Explore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the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Function Units</a:t>
            </a:r>
          </a:p>
        </p:txBody>
      </p:sp>
      <p:sp>
        <p:nvSpPr>
          <p:cNvPr id="32772" name="Text Box 6">
            <a:extLst>
              <a:ext uri="{FF2B5EF4-FFF2-40B4-BE49-F238E27FC236}">
                <a16:creationId xmlns:a16="http://schemas.microsoft.com/office/drawing/2014/main" id="{31620898-8B3C-41BC-95A9-22AC7281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  <p:sp>
        <p:nvSpPr>
          <p:cNvPr id="32773" name="Freeform 38">
            <a:extLst>
              <a:ext uri="{FF2B5EF4-FFF2-40B4-BE49-F238E27FC236}">
                <a16:creationId xmlns:a16="http://schemas.microsoft.com/office/drawing/2014/main" id="{3A967B75-2E50-4FF3-BE2F-B3083B85C3FC}"/>
              </a:ext>
            </a:extLst>
          </p:cNvPr>
          <p:cNvSpPr>
            <a:spLocks/>
          </p:cNvSpPr>
          <p:nvPr/>
        </p:nvSpPr>
        <p:spPr bwMode="auto">
          <a:xfrm>
            <a:off x="3281363" y="2625725"/>
            <a:ext cx="673100" cy="1751013"/>
          </a:xfrm>
          <a:custGeom>
            <a:avLst/>
            <a:gdLst>
              <a:gd name="T0" fmla="*/ 2147483646 w 260"/>
              <a:gd name="T1" fmla="*/ 0 h 676"/>
              <a:gd name="T2" fmla="*/ 0 w 260"/>
              <a:gd name="T3" fmla="*/ 2147483646 h 676"/>
              <a:gd name="T4" fmla="*/ 0 w 260"/>
              <a:gd name="T5" fmla="*/ 2147483646 h 676"/>
              <a:gd name="T6" fmla="*/ 2147483646 w 260"/>
              <a:gd name="T7" fmla="*/ 2147483646 h 676"/>
              <a:gd name="T8" fmla="*/ 2147483646 w 260"/>
              <a:gd name="T9" fmla="*/ 2147483646 h 676"/>
              <a:gd name="T10" fmla="*/ 2147483646 w 260"/>
              <a:gd name="T11" fmla="*/ 2147483646 h 676"/>
              <a:gd name="T12" fmla="*/ 2147483646 w 260"/>
              <a:gd name="T13" fmla="*/ 0 h 6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0" h="676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546"/>
                  <a:pt x="0" y="546"/>
                  <a:pt x="0" y="546"/>
                </a:cubicBezTo>
                <a:cubicBezTo>
                  <a:pt x="0" y="618"/>
                  <a:pt x="58" y="676"/>
                  <a:pt x="130" y="676"/>
                </a:cubicBezTo>
                <a:cubicBezTo>
                  <a:pt x="202" y="676"/>
                  <a:pt x="260" y="618"/>
                  <a:pt x="260" y="54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60" y="58"/>
                  <a:pt x="202" y="0"/>
                  <a:pt x="130" y="0"/>
                </a:cubicBezTo>
                <a:close/>
              </a:path>
            </a:pathLst>
          </a:custGeom>
          <a:solidFill>
            <a:srgbClr val="3C385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Freeform 39">
            <a:extLst>
              <a:ext uri="{FF2B5EF4-FFF2-40B4-BE49-F238E27FC236}">
                <a16:creationId xmlns:a16="http://schemas.microsoft.com/office/drawing/2014/main" id="{E88183D6-D7AB-47FA-8472-1ECDDDFD2770}"/>
              </a:ext>
            </a:extLst>
          </p:cNvPr>
          <p:cNvSpPr>
            <a:spLocks/>
          </p:cNvSpPr>
          <p:nvPr/>
        </p:nvSpPr>
        <p:spPr bwMode="auto">
          <a:xfrm>
            <a:off x="3281363" y="2625725"/>
            <a:ext cx="2584450" cy="673100"/>
          </a:xfrm>
          <a:custGeom>
            <a:avLst/>
            <a:gdLst>
              <a:gd name="T0" fmla="*/ 2147483646 w 998"/>
              <a:gd name="T1" fmla="*/ 0 h 260"/>
              <a:gd name="T2" fmla="*/ 2147483646 w 998"/>
              <a:gd name="T3" fmla="*/ 0 h 260"/>
              <a:gd name="T4" fmla="*/ 0 w 998"/>
              <a:gd name="T5" fmla="*/ 2147483646 h 260"/>
              <a:gd name="T6" fmla="*/ 2147483646 w 998"/>
              <a:gd name="T7" fmla="*/ 2147483646 h 260"/>
              <a:gd name="T8" fmla="*/ 2147483646 w 998"/>
              <a:gd name="T9" fmla="*/ 2147483646 h 260"/>
              <a:gd name="T10" fmla="*/ 2147483646 w 998"/>
              <a:gd name="T11" fmla="*/ 2147483646 h 260"/>
              <a:gd name="T12" fmla="*/ 2147483646 w 998"/>
              <a:gd name="T13" fmla="*/ 0 h 2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8" h="260">
                <a:moveTo>
                  <a:pt x="868" y="0"/>
                </a:moveTo>
                <a:cubicBezTo>
                  <a:pt x="130" y="0"/>
                  <a:pt x="130" y="0"/>
                  <a:pt x="130" y="0"/>
                </a:cubicBezTo>
                <a:cubicBezTo>
                  <a:pt x="58" y="0"/>
                  <a:pt x="0" y="58"/>
                  <a:pt x="0" y="130"/>
                </a:cubicBezTo>
                <a:cubicBezTo>
                  <a:pt x="0" y="202"/>
                  <a:pt x="58" y="260"/>
                  <a:pt x="130" y="260"/>
                </a:cubicBezTo>
                <a:cubicBezTo>
                  <a:pt x="868" y="260"/>
                  <a:pt x="868" y="260"/>
                  <a:pt x="868" y="260"/>
                </a:cubicBezTo>
                <a:cubicBezTo>
                  <a:pt x="940" y="260"/>
                  <a:pt x="998" y="202"/>
                  <a:pt x="998" y="130"/>
                </a:cubicBezTo>
                <a:cubicBezTo>
                  <a:pt x="998" y="58"/>
                  <a:pt x="940" y="0"/>
                  <a:pt x="868" y="0"/>
                </a:cubicBezTo>
                <a:close/>
              </a:path>
            </a:pathLst>
          </a:custGeom>
          <a:solidFill>
            <a:srgbClr val="3C385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40">
            <a:extLst>
              <a:ext uri="{FF2B5EF4-FFF2-40B4-BE49-F238E27FC236}">
                <a16:creationId xmlns:a16="http://schemas.microsoft.com/office/drawing/2014/main" id="{6E21026E-F3D7-4C73-9AD7-B551E627D594}"/>
              </a:ext>
            </a:extLst>
          </p:cNvPr>
          <p:cNvSpPr>
            <a:spLocks/>
          </p:cNvSpPr>
          <p:nvPr/>
        </p:nvSpPr>
        <p:spPr bwMode="auto">
          <a:xfrm>
            <a:off x="5192713" y="1547813"/>
            <a:ext cx="673100" cy="1751012"/>
          </a:xfrm>
          <a:custGeom>
            <a:avLst/>
            <a:gdLst>
              <a:gd name="T0" fmla="*/ 2147483646 w 260"/>
              <a:gd name="T1" fmla="*/ 0 h 676"/>
              <a:gd name="T2" fmla="*/ 0 w 260"/>
              <a:gd name="T3" fmla="*/ 2147483646 h 676"/>
              <a:gd name="T4" fmla="*/ 0 w 260"/>
              <a:gd name="T5" fmla="*/ 2147483646 h 676"/>
              <a:gd name="T6" fmla="*/ 2147483646 w 260"/>
              <a:gd name="T7" fmla="*/ 2147483646 h 676"/>
              <a:gd name="T8" fmla="*/ 2147483646 w 260"/>
              <a:gd name="T9" fmla="*/ 2147483646 h 676"/>
              <a:gd name="T10" fmla="*/ 2147483646 w 260"/>
              <a:gd name="T11" fmla="*/ 2147483646 h 676"/>
              <a:gd name="T12" fmla="*/ 2147483646 w 260"/>
              <a:gd name="T13" fmla="*/ 0 h 6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0" h="676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546"/>
                  <a:pt x="0" y="546"/>
                  <a:pt x="0" y="546"/>
                </a:cubicBezTo>
                <a:cubicBezTo>
                  <a:pt x="0" y="618"/>
                  <a:pt x="58" y="676"/>
                  <a:pt x="130" y="676"/>
                </a:cubicBezTo>
                <a:cubicBezTo>
                  <a:pt x="202" y="676"/>
                  <a:pt x="260" y="618"/>
                  <a:pt x="260" y="54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60" y="58"/>
                  <a:pt x="202" y="0"/>
                  <a:pt x="130" y="0"/>
                </a:cubicBezTo>
                <a:close/>
              </a:path>
            </a:pathLst>
          </a:custGeom>
          <a:solidFill>
            <a:srgbClr val="3C385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Freeform 41">
            <a:extLst>
              <a:ext uri="{FF2B5EF4-FFF2-40B4-BE49-F238E27FC236}">
                <a16:creationId xmlns:a16="http://schemas.microsoft.com/office/drawing/2014/main" id="{8E0BD0B9-3B96-4CE6-B741-797D2ED57BD6}"/>
              </a:ext>
            </a:extLst>
          </p:cNvPr>
          <p:cNvSpPr>
            <a:spLocks/>
          </p:cNvSpPr>
          <p:nvPr/>
        </p:nvSpPr>
        <p:spPr bwMode="auto">
          <a:xfrm>
            <a:off x="3281363" y="1547813"/>
            <a:ext cx="2584450" cy="673100"/>
          </a:xfrm>
          <a:custGeom>
            <a:avLst/>
            <a:gdLst>
              <a:gd name="T0" fmla="*/ 2147483646 w 998"/>
              <a:gd name="T1" fmla="*/ 0 h 260"/>
              <a:gd name="T2" fmla="*/ 2147483646 w 998"/>
              <a:gd name="T3" fmla="*/ 0 h 260"/>
              <a:gd name="T4" fmla="*/ 0 w 998"/>
              <a:gd name="T5" fmla="*/ 2147483646 h 260"/>
              <a:gd name="T6" fmla="*/ 2147483646 w 998"/>
              <a:gd name="T7" fmla="*/ 2147483646 h 260"/>
              <a:gd name="T8" fmla="*/ 2147483646 w 998"/>
              <a:gd name="T9" fmla="*/ 2147483646 h 260"/>
              <a:gd name="T10" fmla="*/ 2147483646 w 998"/>
              <a:gd name="T11" fmla="*/ 2147483646 h 260"/>
              <a:gd name="T12" fmla="*/ 2147483646 w 998"/>
              <a:gd name="T13" fmla="*/ 0 h 2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8" h="260">
                <a:moveTo>
                  <a:pt x="868" y="0"/>
                </a:moveTo>
                <a:cubicBezTo>
                  <a:pt x="130" y="0"/>
                  <a:pt x="130" y="0"/>
                  <a:pt x="130" y="0"/>
                </a:cubicBezTo>
                <a:cubicBezTo>
                  <a:pt x="58" y="0"/>
                  <a:pt x="0" y="58"/>
                  <a:pt x="0" y="130"/>
                </a:cubicBezTo>
                <a:cubicBezTo>
                  <a:pt x="0" y="202"/>
                  <a:pt x="58" y="260"/>
                  <a:pt x="130" y="260"/>
                </a:cubicBezTo>
                <a:cubicBezTo>
                  <a:pt x="868" y="260"/>
                  <a:pt x="868" y="260"/>
                  <a:pt x="868" y="260"/>
                </a:cubicBezTo>
                <a:cubicBezTo>
                  <a:pt x="940" y="260"/>
                  <a:pt x="998" y="202"/>
                  <a:pt x="998" y="130"/>
                </a:cubicBezTo>
                <a:cubicBezTo>
                  <a:pt x="998" y="58"/>
                  <a:pt x="940" y="0"/>
                  <a:pt x="868" y="0"/>
                </a:cubicBezTo>
                <a:close/>
              </a:path>
            </a:pathLst>
          </a:custGeom>
          <a:solidFill>
            <a:srgbClr val="3C385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Oval 42">
            <a:extLst>
              <a:ext uri="{FF2B5EF4-FFF2-40B4-BE49-F238E27FC236}">
                <a16:creationId xmlns:a16="http://schemas.microsoft.com/office/drawing/2014/main" id="{05DBBE04-E416-4812-BD22-39191086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616075"/>
            <a:ext cx="538162" cy="538163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8" name="Oval 43">
            <a:extLst>
              <a:ext uri="{FF2B5EF4-FFF2-40B4-BE49-F238E27FC236}">
                <a16:creationId xmlns:a16="http://schemas.microsoft.com/office/drawing/2014/main" id="{E1E673E2-C69C-4EC3-8D93-C522BF5E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693988"/>
            <a:ext cx="538162" cy="538162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9" name="Oval 44">
            <a:extLst>
              <a:ext uri="{FF2B5EF4-FFF2-40B4-BE49-F238E27FC236}">
                <a16:creationId xmlns:a16="http://schemas.microsoft.com/office/drawing/2014/main" id="{E196AAEE-AD95-459D-A2EC-9C6869D0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616075"/>
            <a:ext cx="538162" cy="538163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0" name="Oval 45">
            <a:extLst>
              <a:ext uri="{FF2B5EF4-FFF2-40B4-BE49-F238E27FC236}">
                <a16:creationId xmlns:a16="http://schemas.microsoft.com/office/drawing/2014/main" id="{CEB3CA43-99C9-49E0-B264-29ED39C8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2693988"/>
            <a:ext cx="538162" cy="538162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1" name="Oval 46">
            <a:extLst>
              <a:ext uri="{FF2B5EF4-FFF2-40B4-BE49-F238E27FC236}">
                <a16:creationId xmlns:a16="http://schemas.microsoft.com/office/drawing/2014/main" id="{D4C224C9-142A-42B2-BF96-1DCAADE6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3770313"/>
            <a:ext cx="538162" cy="5381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2" name="Freeform 47">
            <a:extLst>
              <a:ext uri="{FF2B5EF4-FFF2-40B4-BE49-F238E27FC236}">
                <a16:creationId xmlns:a16="http://schemas.microsoft.com/office/drawing/2014/main" id="{D23C6F13-CAFA-479A-82FE-537E55C98AF9}"/>
              </a:ext>
            </a:extLst>
          </p:cNvPr>
          <p:cNvSpPr>
            <a:spLocks/>
          </p:cNvSpPr>
          <p:nvPr/>
        </p:nvSpPr>
        <p:spPr bwMode="auto">
          <a:xfrm>
            <a:off x="3281363" y="3703638"/>
            <a:ext cx="2584450" cy="673100"/>
          </a:xfrm>
          <a:custGeom>
            <a:avLst/>
            <a:gdLst>
              <a:gd name="T0" fmla="*/ 2147483646 w 998"/>
              <a:gd name="T1" fmla="*/ 0 h 260"/>
              <a:gd name="T2" fmla="*/ 2147483646 w 998"/>
              <a:gd name="T3" fmla="*/ 0 h 260"/>
              <a:gd name="T4" fmla="*/ 0 w 998"/>
              <a:gd name="T5" fmla="*/ 2147483646 h 260"/>
              <a:gd name="T6" fmla="*/ 2147483646 w 998"/>
              <a:gd name="T7" fmla="*/ 2147483646 h 260"/>
              <a:gd name="T8" fmla="*/ 2147483646 w 998"/>
              <a:gd name="T9" fmla="*/ 2147483646 h 260"/>
              <a:gd name="T10" fmla="*/ 2147483646 w 998"/>
              <a:gd name="T11" fmla="*/ 2147483646 h 260"/>
              <a:gd name="T12" fmla="*/ 2147483646 w 998"/>
              <a:gd name="T13" fmla="*/ 0 h 2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8" h="260">
                <a:moveTo>
                  <a:pt x="868" y="0"/>
                </a:moveTo>
                <a:cubicBezTo>
                  <a:pt x="130" y="0"/>
                  <a:pt x="130" y="0"/>
                  <a:pt x="130" y="0"/>
                </a:cubicBezTo>
                <a:cubicBezTo>
                  <a:pt x="58" y="0"/>
                  <a:pt x="0" y="58"/>
                  <a:pt x="0" y="130"/>
                </a:cubicBezTo>
                <a:cubicBezTo>
                  <a:pt x="0" y="202"/>
                  <a:pt x="58" y="260"/>
                  <a:pt x="130" y="260"/>
                </a:cubicBezTo>
                <a:cubicBezTo>
                  <a:pt x="868" y="260"/>
                  <a:pt x="868" y="260"/>
                  <a:pt x="868" y="260"/>
                </a:cubicBezTo>
                <a:cubicBezTo>
                  <a:pt x="940" y="260"/>
                  <a:pt x="998" y="202"/>
                  <a:pt x="998" y="130"/>
                </a:cubicBezTo>
                <a:cubicBezTo>
                  <a:pt x="998" y="58"/>
                  <a:pt x="940" y="0"/>
                  <a:pt x="868" y="0"/>
                </a:cubicBezTo>
                <a:close/>
              </a:path>
            </a:pathLst>
          </a:custGeom>
          <a:solidFill>
            <a:srgbClr val="3C385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Oval 48">
            <a:extLst>
              <a:ext uri="{FF2B5EF4-FFF2-40B4-BE49-F238E27FC236}">
                <a16:creationId xmlns:a16="http://schemas.microsoft.com/office/drawing/2014/main" id="{FA9BF23B-85DA-4C30-AE3D-80E42C13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70313"/>
            <a:ext cx="538162" cy="538162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4" name="Oval 49">
            <a:extLst>
              <a:ext uri="{FF2B5EF4-FFF2-40B4-BE49-F238E27FC236}">
                <a16:creationId xmlns:a16="http://schemas.microsoft.com/office/drawing/2014/main" id="{2F59EA41-C50E-4487-AB28-B96AD3B28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3770313"/>
            <a:ext cx="538162" cy="538162"/>
          </a:xfrm>
          <a:prstGeom prst="ellipse">
            <a:avLst/>
          </a:pr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5" name="Freeform 50">
            <a:extLst>
              <a:ext uri="{FF2B5EF4-FFF2-40B4-BE49-F238E27FC236}">
                <a16:creationId xmlns:a16="http://schemas.microsoft.com/office/drawing/2014/main" id="{E30FF2DC-7092-4EE3-B65D-E5030794122C}"/>
              </a:ext>
            </a:extLst>
          </p:cNvPr>
          <p:cNvSpPr>
            <a:spLocks noEditPoints="1"/>
          </p:cNvSpPr>
          <p:nvPr/>
        </p:nvSpPr>
        <p:spPr bwMode="auto">
          <a:xfrm>
            <a:off x="5413375" y="2836863"/>
            <a:ext cx="242888" cy="250825"/>
          </a:xfrm>
          <a:custGeom>
            <a:avLst/>
            <a:gdLst>
              <a:gd name="T0" fmla="*/ 2147483646 w 94"/>
              <a:gd name="T1" fmla="*/ 2147483646 h 96"/>
              <a:gd name="T2" fmla="*/ 2147483646 w 94"/>
              <a:gd name="T3" fmla="*/ 2147483646 h 96"/>
              <a:gd name="T4" fmla="*/ 2147483646 w 94"/>
              <a:gd name="T5" fmla="*/ 2147483646 h 96"/>
              <a:gd name="T6" fmla="*/ 2147483646 w 94"/>
              <a:gd name="T7" fmla="*/ 2147483646 h 96"/>
              <a:gd name="T8" fmla="*/ 2147483646 w 94"/>
              <a:gd name="T9" fmla="*/ 0 h 96"/>
              <a:gd name="T10" fmla="*/ 2147483646 w 94"/>
              <a:gd name="T11" fmla="*/ 2147483646 h 96"/>
              <a:gd name="T12" fmla="*/ 0 w 94"/>
              <a:gd name="T13" fmla="*/ 2147483646 h 96"/>
              <a:gd name="T14" fmla="*/ 2147483646 w 94"/>
              <a:gd name="T15" fmla="*/ 2147483646 h 96"/>
              <a:gd name="T16" fmla="*/ 2147483646 w 94"/>
              <a:gd name="T17" fmla="*/ 2147483646 h 96"/>
              <a:gd name="T18" fmla="*/ 2147483646 w 94"/>
              <a:gd name="T19" fmla="*/ 2147483646 h 96"/>
              <a:gd name="T20" fmla="*/ 2147483646 w 94"/>
              <a:gd name="T21" fmla="*/ 2147483646 h 96"/>
              <a:gd name="T22" fmla="*/ 2147483646 w 94"/>
              <a:gd name="T23" fmla="*/ 2147483646 h 96"/>
              <a:gd name="T24" fmla="*/ 2147483646 w 94"/>
              <a:gd name="T25" fmla="*/ 2147483646 h 96"/>
              <a:gd name="T26" fmla="*/ 2147483646 w 94"/>
              <a:gd name="T27" fmla="*/ 2147483646 h 96"/>
              <a:gd name="T28" fmla="*/ 2147483646 w 94"/>
              <a:gd name="T29" fmla="*/ 2147483646 h 96"/>
              <a:gd name="T30" fmla="*/ 2147483646 w 94"/>
              <a:gd name="T31" fmla="*/ 2147483646 h 96"/>
              <a:gd name="T32" fmla="*/ 2147483646 w 94"/>
              <a:gd name="T33" fmla="*/ 2147483646 h 96"/>
              <a:gd name="T34" fmla="*/ 2147483646 w 94"/>
              <a:gd name="T35" fmla="*/ 2147483646 h 96"/>
              <a:gd name="T36" fmla="*/ 2147483646 w 94"/>
              <a:gd name="T37" fmla="*/ 2147483646 h 96"/>
              <a:gd name="T38" fmla="*/ 2147483646 w 94"/>
              <a:gd name="T39" fmla="*/ 2147483646 h 96"/>
              <a:gd name="T40" fmla="*/ 2147483646 w 94"/>
              <a:gd name="T41" fmla="*/ 2147483646 h 96"/>
              <a:gd name="T42" fmla="*/ 2147483646 w 94"/>
              <a:gd name="T43" fmla="*/ 2147483646 h 96"/>
              <a:gd name="T44" fmla="*/ 2147483646 w 94"/>
              <a:gd name="T45" fmla="*/ 2147483646 h 96"/>
              <a:gd name="T46" fmla="*/ 2147483646 w 94"/>
              <a:gd name="T47" fmla="*/ 2147483646 h 96"/>
              <a:gd name="T48" fmla="*/ 2147483646 w 94"/>
              <a:gd name="T49" fmla="*/ 2147483646 h 96"/>
              <a:gd name="T50" fmla="*/ 2147483646 w 94"/>
              <a:gd name="T51" fmla="*/ 2147483646 h 96"/>
              <a:gd name="T52" fmla="*/ 2147483646 w 94"/>
              <a:gd name="T53" fmla="*/ 2147483646 h 96"/>
              <a:gd name="T54" fmla="*/ 2147483646 w 94"/>
              <a:gd name="T55" fmla="*/ 2147483646 h 96"/>
              <a:gd name="T56" fmla="*/ 2147483646 w 94"/>
              <a:gd name="T57" fmla="*/ 2147483646 h 96"/>
              <a:gd name="T58" fmla="*/ 2147483646 w 94"/>
              <a:gd name="T59" fmla="*/ 2147483646 h 96"/>
              <a:gd name="T60" fmla="*/ 2147483646 w 94"/>
              <a:gd name="T61" fmla="*/ 2147483646 h 96"/>
              <a:gd name="T62" fmla="*/ 2147483646 w 94"/>
              <a:gd name="T63" fmla="*/ 2147483646 h 96"/>
              <a:gd name="T64" fmla="*/ 2147483646 w 94"/>
              <a:gd name="T65" fmla="*/ 2147483646 h 96"/>
              <a:gd name="T66" fmla="*/ 2147483646 w 94"/>
              <a:gd name="T67" fmla="*/ 2147483646 h 96"/>
              <a:gd name="T68" fmla="*/ 2147483646 w 94"/>
              <a:gd name="T69" fmla="*/ 2147483646 h 96"/>
              <a:gd name="T70" fmla="*/ 2147483646 w 94"/>
              <a:gd name="T71" fmla="*/ 2147483646 h 96"/>
              <a:gd name="T72" fmla="*/ 2147483646 w 94"/>
              <a:gd name="T73" fmla="*/ 2147483646 h 96"/>
              <a:gd name="T74" fmla="*/ 2147483646 w 94"/>
              <a:gd name="T75" fmla="*/ 2147483646 h 96"/>
              <a:gd name="T76" fmla="*/ 2147483646 w 94"/>
              <a:gd name="T77" fmla="*/ 2147483646 h 96"/>
              <a:gd name="T78" fmla="*/ 2147483646 w 94"/>
              <a:gd name="T79" fmla="*/ 2147483646 h 96"/>
              <a:gd name="T80" fmla="*/ 2147483646 w 94"/>
              <a:gd name="T81" fmla="*/ 2147483646 h 96"/>
              <a:gd name="T82" fmla="*/ 2147483646 w 94"/>
              <a:gd name="T83" fmla="*/ 2147483646 h 96"/>
              <a:gd name="T84" fmla="*/ 2147483646 w 94"/>
              <a:gd name="T85" fmla="*/ 2147483646 h 96"/>
              <a:gd name="T86" fmla="*/ 2147483646 w 94"/>
              <a:gd name="T87" fmla="*/ 2147483646 h 96"/>
              <a:gd name="T88" fmla="*/ 2147483646 w 94"/>
              <a:gd name="T89" fmla="*/ 2147483646 h 96"/>
              <a:gd name="T90" fmla="*/ 2147483646 w 94"/>
              <a:gd name="T91" fmla="*/ 2147483646 h 96"/>
              <a:gd name="T92" fmla="*/ 2147483646 w 94"/>
              <a:gd name="T93" fmla="*/ 2147483646 h 96"/>
              <a:gd name="T94" fmla="*/ 2147483646 w 94"/>
              <a:gd name="T95" fmla="*/ 2147483646 h 96"/>
              <a:gd name="T96" fmla="*/ 2147483646 w 94"/>
              <a:gd name="T97" fmla="*/ 2147483646 h 96"/>
              <a:gd name="T98" fmla="*/ 2147483646 w 94"/>
              <a:gd name="T99" fmla="*/ 2147483646 h 96"/>
              <a:gd name="T100" fmla="*/ 2147483646 w 94"/>
              <a:gd name="T101" fmla="*/ 2147483646 h 96"/>
              <a:gd name="T102" fmla="*/ 2147483646 w 94"/>
              <a:gd name="T103" fmla="*/ 2147483646 h 96"/>
              <a:gd name="T104" fmla="*/ 2147483646 w 94"/>
              <a:gd name="T105" fmla="*/ 2147483646 h 9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94" h="96">
                <a:moveTo>
                  <a:pt x="93" y="75"/>
                </a:moveTo>
                <a:cubicBezTo>
                  <a:pt x="66" y="48"/>
                  <a:pt x="66" y="48"/>
                  <a:pt x="66" y="48"/>
                </a:cubicBezTo>
                <a:cubicBezTo>
                  <a:pt x="68" y="44"/>
                  <a:pt x="69" y="39"/>
                  <a:pt x="69" y="34"/>
                </a:cubicBezTo>
                <a:cubicBezTo>
                  <a:pt x="69" y="26"/>
                  <a:pt x="66" y="17"/>
                  <a:pt x="59" y="10"/>
                </a:cubicBezTo>
                <a:cubicBezTo>
                  <a:pt x="52" y="3"/>
                  <a:pt x="43" y="0"/>
                  <a:pt x="34" y="0"/>
                </a:cubicBezTo>
                <a:cubicBezTo>
                  <a:pt x="26" y="0"/>
                  <a:pt x="17" y="3"/>
                  <a:pt x="10" y="10"/>
                </a:cubicBezTo>
                <a:cubicBezTo>
                  <a:pt x="3" y="17"/>
                  <a:pt x="0" y="26"/>
                  <a:pt x="0" y="34"/>
                </a:cubicBezTo>
                <a:cubicBezTo>
                  <a:pt x="0" y="43"/>
                  <a:pt x="3" y="52"/>
                  <a:pt x="10" y="59"/>
                </a:cubicBezTo>
                <a:cubicBezTo>
                  <a:pt x="17" y="66"/>
                  <a:pt x="26" y="69"/>
                  <a:pt x="34" y="69"/>
                </a:cubicBezTo>
                <a:cubicBezTo>
                  <a:pt x="38" y="69"/>
                  <a:pt x="41" y="69"/>
                  <a:pt x="45" y="68"/>
                </a:cubicBezTo>
                <a:cubicBezTo>
                  <a:pt x="72" y="95"/>
                  <a:pt x="72" y="95"/>
                  <a:pt x="72" y="95"/>
                </a:cubicBezTo>
                <a:cubicBezTo>
                  <a:pt x="73" y="96"/>
                  <a:pt x="74" y="96"/>
                  <a:pt x="75" y="96"/>
                </a:cubicBezTo>
                <a:cubicBezTo>
                  <a:pt x="90" y="96"/>
                  <a:pt x="90" y="96"/>
                  <a:pt x="90" y="96"/>
                </a:cubicBezTo>
                <a:cubicBezTo>
                  <a:pt x="92" y="96"/>
                  <a:pt x="94" y="95"/>
                  <a:pt x="94" y="93"/>
                </a:cubicBezTo>
                <a:cubicBezTo>
                  <a:pt x="94" y="77"/>
                  <a:pt x="94" y="77"/>
                  <a:pt x="94" y="77"/>
                </a:cubicBezTo>
                <a:cubicBezTo>
                  <a:pt x="94" y="76"/>
                  <a:pt x="93" y="75"/>
                  <a:pt x="93" y="75"/>
                </a:cubicBezTo>
                <a:close/>
                <a:moveTo>
                  <a:pt x="44" y="60"/>
                </a:moveTo>
                <a:cubicBezTo>
                  <a:pt x="44" y="60"/>
                  <a:pt x="44" y="60"/>
                  <a:pt x="44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41" y="61"/>
                  <a:pt x="38" y="62"/>
                  <a:pt x="34" y="62"/>
                </a:cubicBezTo>
                <a:cubicBezTo>
                  <a:pt x="27" y="62"/>
                  <a:pt x="20" y="59"/>
                  <a:pt x="15" y="54"/>
                </a:cubicBezTo>
                <a:cubicBezTo>
                  <a:pt x="10" y="49"/>
                  <a:pt x="7" y="42"/>
                  <a:pt x="7" y="34"/>
                </a:cubicBezTo>
                <a:cubicBezTo>
                  <a:pt x="7" y="27"/>
                  <a:pt x="10" y="20"/>
                  <a:pt x="15" y="15"/>
                </a:cubicBezTo>
                <a:cubicBezTo>
                  <a:pt x="20" y="10"/>
                  <a:pt x="27" y="7"/>
                  <a:pt x="34" y="7"/>
                </a:cubicBezTo>
                <a:cubicBezTo>
                  <a:pt x="41" y="7"/>
                  <a:pt x="49" y="10"/>
                  <a:pt x="54" y="15"/>
                </a:cubicBezTo>
                <a:cubicBezTo>
                  <a:pt x="59" y="20"/>
                  <a:pt x="62" y="27"/>
                  <a:pt x="62" y="34"/>
                </a:cubicBezTo>
                <a:cubicBezTo>
                  <a:pt x="62" y="46"/>
                  <a:pt x="55" y="56"/>
                  <a:pt x="44" y="60"/>
                </a:cubicBezTo>
                <a:close/>
                <a:moveTo>
                  <a:pt x="76" y="89"/>
                </a:moveTo>
                <a:cubicBezTo>
                  <a:pt x="76" y="89"/>
                  <a:pt x="76" y="89"/>
                  <a:pt x="76" y="89"/>
                </a:cubicBezTo>
                <a:cubicBezTo>
                  <a:pt x="52" y="65"/>
                  <a:pt x="52" y="65"/>
                  <a:pt x="52" y="65"/>
                </a:cubicBezTo>
                <a:cubicBezTo>
                  <a:pt x="53" y="64"/>
                  <a:pt x="55" y="63"/>
                  <a:pt x="56" y="62"/>
                </a:cubicBezTo>
                <a:cubicBezTo>
                  <a:pt x="83" y="89"/>
                  <a:pt x="83" y="89"/>
                  <a:pt x="83" y="89"/>
                </a:cubicBezTo>
                <a:cubicBezTo>
                  <a:pt x="76" y="89"/>
                  <a:pt x="76" y="89"/>
                  <a:pt x="76" y="89"/>
                </a:cubicBezTo>
                <a:close/>
                <a:moveTo>
                  <a:pt x="86" y="86"/>
                </a:moveTo>
                <a:cubicBezTo>
                  <a:pt x="86" y="86"/>
                  <a:pt x="86" y="86"/>
                  <a:pt x="86" y="86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1" y="57"/>
                  <a:pt x="62" y="56"/>
                  <a:pt x="63" y="55"/>
                </a:cubicBezTo>
                <a:cubicBezTo>
                  <a:pt x="86" y="79"/>
                  <a:pt x="86" y="79"/>
                  <a:pt x="86" y="79"/>
                </a:cubicBezTo>
                <a:cubicBezTo>
                  <a:pt x="86" y="86"/>
                  <a:pt x="86" y="86"/>
                  <a:pt x="86" y="86"/>
                </a:cubicBezTo>
                <a:close/>
                <a:moveTo>
                  <a:pt x="34" y="22"/>
                </a:moveTo>
                <a:cubicBezTo>
                  <a:pt x="34" y="22"/>
                  <a:pt x="34" y="22"/>
                  <a:pt x="34" y="22"/>
                </a:cubicBezTo>
                <a:cubicBezTo>
                  <a:pt x="27" y="22"/>
                  <a:pt x="22" y="28"/>
                  <a:pt x="22" y="34"/>
                </a:cubicBezTo>
                <a:cubicBezTo>
                  <a:pt x="22" y="41"/>
                  <a:pt x="27" y="47"/>
                  <a:pt x="34" y="47"/>
                </a:cubicBezTo>
                <a:cubicBezTo>
                  <a:pt x="41" y="47"/>
                  <a:pt x="47" y="41"/>
                  <a:pt x="47" y="34"/>
                </a:cubicBezTo>
                <a:cubicBezTo>
                  <a:pt x="47" y="28"/>
                  <a:pt x="41" y="22"/>
                  <a:pt x="34" y="22"/>
                </a:cubicBezTo>
                <a:close/>
                <a:moveTo>
                  <a:pt x="34" y="43"/>
                </a:moveTo>
                <a:cubicBezTo>
                  <a:pt x="34" y="43"/>
                  <a:pt x="34" y="43"/>
                  <a:pt x="34" y="43"/>
                </a:cubicBezTo>
                <a:cubicBezTo>
                  <a:pt x="30" y="43"/>
                  <a:pt x="26" y="39"/>
                  <a:pt x="26" y="34"/>
                </a:cubicBezTo>
                <a:cubicBezTo>
                  <a:pt x="26" y="30"/>
                  <a:pt x="30" y="26"/>
                  <a:pt x="34" y="26"/>
                </a:cubicBezTo>
                <a:cubicBezTo>
                  <a:pt x="39" y="26"/>
                  <a:pt x="43" y="30"/>
                  <a:pt x="43" y="34"/>
                </a:cubicBezTo>
                <a:cubicBezTo>
                  <a:pt x="43" y="39"/>
                  <a:pt x="39" y="43"/>
                  <a:pt x="3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Freeform 51">
            <a:extLst>
              <a:ext uri="{FF2B5EF4-FFF2-40B4-BE49-F238E27FC236}">
                <a16:creationId xmlns:a16="http://schemas.microsoft.com/office/drawing/2014/main" id="{12FD9C94-C778-408A-B120-6555199CB5B3}"/>
              </a:ext>
            </a:extLst>
          </p:cNvPr>
          <p:cNvSpPr>
            <a:spLocks noEditPoints="1"/>
          </p:cNvSpPr>
          <p:nvPr/>
        </p:nvSpPr>
        <p:spPr bwMode="auto">
          <a:xfrm>
            <a:off x="3498850" y="2833688"/>
            <a:ext cx="241300" cy="214312"/>
          </a:xfrm>
          <a:custGeom>
            <a:avLst/>
            <a:gdLst>
              <a:gd name="T0" fmla="*/ 2147483646 w 93"/>
              <a:gd name="T1" fmla="*/ 2147483646 h 83"/>
              <a:gd name="T2" fmla="*/ 2147483646 w 93"/>
              <a:gd name="T3" fmla="*/ 2147483646 h 83"/>
              <a:gd name="T4" fmla="*/ 2147483646 w 93"/>
              <a:gd name="T5" fmla="*/ 2147483646 h 83"/>
              <a:gd name="T6" fmla="*/ 2147483646 w 93"/>
              <a:gd name="T7" fmla="*/ 2147483646 h 83"/>
              <a:gd name="T8" fmla="*/ 2147483646 w 93"/>
              <a:gd name="T9" fmla="*/ 2147483646 h 83"/>
              <a:gd name="T10" fmla="*/ 2147483646 w 93"/>
              <a:gd name="T11" fmla="*/ 2147483646 h 83"/>
              <a:gd name="T12" fmla="*/ 0 w 93"/>
              <a:gd name="T13" fmla="*/ 2147483646 h 83"/>
              <a:gd name="T14" fmla="*/ 2147483646 w 93"/>
              <a:gd name="T15" fmla="*/ 2147483646 h 83"/>
              <a:gd name="T16" fmla="*/ 2147483646 w 93"/>
              <a:gd name="T17" fmla="*/ 0 h 83"/>
              <a:gd name="T18" fmla="*/ 2147483646 w 93"/>
              <a:gd name="T19" fmla="*/ 0 h 83"/>
              <a:gd name="T20" fmla="*/ 2147483646 w 93"/>
              <a:gd name="T21" fmla="*/ 2147483646 h 83"/>
              <a:gd name="T22" fmla="*/ 2147483646 w 93"/>
              <a:gd name="T23" fmla="*/ 2147483646 h 83"/>
              <a:gd name="T24" fmla="*/ 2147483646 w 93"/>
              <a:gd name="T25" fmla="*/ 2147483646 h 83"/>
              <a:gd name="T26" fmla="*/ 2147483646 w 93"/>
              <a:gd name="T27" fmla="*/ 2147483646 h 83"/>
              <a:gd name="T28" fmla="*/ 2147483646 w 93"/>
              <a:gd name="T29" fmla="*/ 2147483646 h 83"/>
              <a:gd name="T30" fmla="*/ 2147483646 w 93"/>
              <a:gd name="T31" fmla="*/ 2147483646 h 83"/>
              <a:gd name="T32" fmla="*/ 2147483646 w 93"/>
              <a:gd name="T33" fmla="*/ 2147483646 h 83"/>
              <a:gd name="T34" fmla="*/ 2147483646 w 93"/>
              <a:gd name="T35" fmla="*/ 2147483646 h 83"/>
              <a:gd name="T36" fmla="*/ 2147483646 w 93"/>
              <a:gd name="T37" fmla="*/ 2147483646 h 83"/>
              <a:gd name="T38" fmla="*/ 2147483646 w 93"/>
              <a:gd name="T39" fmla="*/ 2147483646 h 83"/>
              <a:gd name="T40" fmla="*/ 2147483646 w 93"/>
              <a:gd name="T41" fmla="*/ 2147483646 h 83"/>
              <a:gd name="T42" fmla="*/ 2147483646 w 93"/>
              <a:gd name="T43" fmla="*/ 2147483646 h 83"/>
              <a:gd name="T44" fmla="*/ 2147483646 w 93"/>
              <a:gd name="T45" fmla="*/ 2147483646 h 83"/>
              <a:gd name="T46" fmla="*/ 2147483646 w 93"/>
              <a:gd name="T47" fmla="*/ 2147483646 h 83"/>
              <a:gd name="T48" fmla="*/ 2147483646 w 93"/>
              <a:gd name="T49" fmla="*/ 2147483646 h 83"/>
              <a:gd name="T50" fmla="*/ 2147483646 w 93"/>
              <a:gd name="T51" fmla="*/ 2147483646 h 83"/>
              <a:gd name="T52" fmla="*/ 2147483646 w 93"/>
              <a:gd name="T53" fmla="*/ 2147483646 h 83"/>
              <a:gd name="T54" fmla="*/ 2147483646 w 93"/>
              <a:gd name="T55" fmla="*/ 2147483646 h 83"/>
              <a:gd name="T56" fmla="*/ 2147483646 w 93"/>
              <a:gd name="T57" fmla="*/ 2147483646 h 83"/>
              <a:gd name="T58" fmla="*/ 2147483646 w 93"/>
              <a:gd name="T59" fmla="*/ 2147483646 h 83"/>
              <a:gd name="T60" fmla="*/ 2147483646 w 93"/>
              <a:gd name="T61" fmla="*/ 2147483646 h 83"/>
              <a:gd name="T62" fmla="*/ 2147483646 w 93"/>
              <a:gd name="T63" fmla="*/ 2147483646 h 83"/>
              <a:gd name="T64" fmla="*/ 2147483646 w 93"/>
              <a:gd name="T65" fmla="*/ 2147483646 h 83"/>
              <a:gd name="T66" fmla="*/ 2147483646 w 93"/>
              <a:gd name="T67" fmla="*/ 2147483646 h 83"/>
              <a:gd name="T68" fmla="*/ 2147483646 w 93"/>
              <a:gd name="T69" fmla="*/ 2147483646 h 83"/>
              <a:gd name="T70" fmla="*/ 2147483646 w 93"/>
              <a:gd name="T71" fmla="*/ 2147483646 h 83"/>
              <a:gd name="T72" fmla="*/ 2147483646 w 93"/>
              <a:gd name="T73" fmla="*/ 2147483646 h 83"/>
              <a:gd name="T74" fmla="*/ 2147483646 w 93"/>
              <a:gd name="T75" fmla="*/ 2147483646 h 83"/>
              <a:gd name="T76" fmla="*/ 2147483646 w 93"/>
              <a:gd name="T77" fmla="*/ 2147483646 h 83"/>
              <a:gd name="T78" fmla="*/ 2147483646 w 93"/>
              <a:gd name="T79" fmla="*/ 2147483646 h 83"/>
              <a:gd name="T80" fmla="*/ 2147483646 w 93"/>
              <a:gd name="T81" fmla="*/ 2147483646 h 83"/>
              <a:gd name="T82" fmla="*/ 2147483646 w 93"/>
              <a:gd name="T83" fmla="*/ 2147483646 h 83"/>
              <a:gd name="T84" fmla="*/ 2147483646 w 93"/>
              <a:gd name="T85" fmla="*/ 2147483646 h 83"/>
              <a:gd name="T86" fmla="*/ 2147483646 w 93"/>
              <a:gd name="T87" fmla="*/ 2147483646 h 83"/>
              <a:gd name="T88" fmla="*/ 2147483646 w 93"/>
              <a:gd name="T89" fmla="*/ 2147483646 h 83"/>
              <a:gd name="T90" fmla="*/ 0 w 93"/>
              <a:gd name="T91" fmla="*/ 2147483646 h 83"/>
              <a:gd name="T92" fmla="*/ 2147483646 w 93"/>
              <a:gd name="T93" fmla="*/ 2147483646 h 83"/>
              <a:gd name="T94" fmla="*/ 2147483646 w 93"/>
              <a:gd name="T95" fmla="*/ 2147483646 h 83"/>
              <a:gd name="T96" fmla="*/ 2147483646 w 93"/>
              <a:gd name="T97" fmla="*/ 2147483646 h 83"/>
              <a:gd name="T98" fmla="*/ 2147483646 w 93"/>
              <a:gd name="T99" fmla="*/ 2147483646 h 83"/>
              <a:gd name="T100" fmla="*/ 2147483646 w 93"/>
              <a:gd name="T101" fmla="*/ 2147483646 h 8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93" h="83">
                <a:moveTo>
                  <a:pt x="8" y="73"/>
                </a:moveTo>
                <a:cubicBezTo>
                  <a:pt x="6" y="73"/>
                  <a:pt x="5" y="72"/>
                  <a:pt x="5" y="71"/>
                </a:cubicBezTo>
                <a:cubicBezTo>
                  <a:pt x="5" y="70"/>
                  <a:pt x="6" y="69"/>
                  <a:pt x="8" y="69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29"/>
                  <a:pt x="11" y="29"/>
                  <a:pt x="11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29"/>
                  <a:pt x="0" y="27"/>
                  <a:pt x="0" y="25"/>
                </a:cubicBezTo>
                <a:cubicBezTo>
                  <a:pt x="0" y="23"/>
                  <a:pt x="1" y="22"/>
                  <a:pt x="2" y="2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7" y="0"/>
                  <a:pt x="48" y="0"/>
                </a:cubicBezTo>
                <a:cubicBezTo>
                  <a:pt x="90" y="22"/>
                  <a:pt x="90" y="22"/>
                  <a:pt x="90" y="22"/>
                </a:cubicBezTo>
                <a:cubicBezTo>
                  <a:pt x="92" y="23"/>
                  <a:pt x="93" y="25"/>
                  <a:pt x="92" y="27"/>
                </a:cubicBezTo>
                <a:cubicBezTo>
                  <a:pt x="91" y="28"/>
                  <a:pt x="90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69"/>
                  <a:pt x="81" y="69"/>
                  <a:pt x="81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6" y="69"/>
                  <a:pt x="87" y="70"/>
                  <a:pt x="87" y="71"/>
                </a:cubicBezTo>
                <a:cubicBezTo>
                  <a:pt x="87" y="72"/>
                  <a:pt x="86" y="73"/>
                  <a:pt x="84" y="73"/>
                </a:cubicBezTo>
                <a:cubicBezTo>
                  <a:pt x="8" y="73"/>
                  <a:pt x="8" y="73"/>
                  <a:pt x="8" y="73"/>
                </a:cubicBezTo>
                <a:close/>
                <a:moveTo>
                  <a:pt x="19" y="29"/>
                </a:moveTo>
                <a:cubicBezTo>
                  <a:pt x="19" y="29"/>
                  <a:pt x="19" y="29"/>
                  <a:pt x="19" y="29"/>
                </a:cubicBezTo>
                <a:cubicBezTo>
                  <a:pt x="19" y="69"/>
                  <a:pt x="19" y="69"/>
                  <a:pt x="19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29"/>
                  <a:pt x="32" y="29"/>
                  <a:pt x="32" y="29"/>
                </a:cubicBezTo>
                <a:cubicBezTo>
                  <a:pt x="19" y="29"/>
                  <a:pt x="19" y="29"/>
                  <a:pt x="19" y="29"/>
                </a:cubicBezTo>
                <a:close/>
                <a:moveTo>
                  <a:pt x="39" y="29"/>
                </a:moveTo>
                <a:cubicBezTo>
                  <a:pt x="39" y="29"/>
                  <a:pt x="39" y="29"/>
                  <a:pt x="39" y="29"/>
                </a:cubicBezTo>
                <a:cubicBezTo>
                  <a:pt x="39" y="69"/>
                  <a:pt x="39" y="69"/>
                  <a:pt x="39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29"/>
                  <a:pt x="53" y="29"/>
                  <a:pt x="53" y="29"/>
                </a:cubicBezTo>
                <a:cubicBezTo>
                  <a:pt x="39" y="29"/>
                  <a:pt x="39" y="29"/>
                  <a:pt x="39" y="29"/>
                </a:cubicBezTo>
                <a:close/>
                <a:moveTo>
                  <a:pt x="60" y="29"/>
                </a:moveTo>
                <a:cubicBezTo>
                  <a:pt x="60" y="29"/>
                  <a:pt x="60" y="29"/>
                  <a:pt x="60" y="29"/>
                </a:cubicBezTo>
                <a:cubicBezTo>
                  <a:pt x="60" y="69"/>
                  <a:pt x="60" y="69"/>
                  <a:pt x="60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29"/>
                  <a:pt x="73" y="29"/>
                  <a:pt x="73" y="29"/>
                </a:cubicBezTo>
                <a:cubicBezTo>
                  <a:pt x="60" y="29"/>
                  <a:pt x="60" y="29"/>
                  <a:pt x="60" y="29"/>
                </a:cubicBezTo>
                <a:close/>
                <a:moveTo>
                  <a:pt x="73" y="21"/>
                </a:moveTo>
                <a:cubicBezTo>
                  <a:pt x="73" y="21"/>
                  <a:pt x="73" y="21"/>
                  <a:pt x="73" y="21"/>
                </a:cubicBezTo>
                <a:cubicBezTo>
                  <a:pt x="46" y="8"/>
                  <a:pt x="46" y="8"/>
                  <a:pt x="46" y="8"/>
                </a:cubicBezTo>
                <a:cubicBezTo>
                  <a:pt x="19" y="21"/>
                  <a:pt x="19" y="21"/>
                  <a:pt x="19" y="21"/>
                </a:cubicBezTo>
                <a:cubicBezTo>
                  <a:pt x="73" y="21"/>
                  <a:pt x="73" y="21"/>
                  <a:pt x="73" y="21"/>
                </a:cubicBezTo>
                <a:close/>
                <a:moveTo>
                  <a:pt x="4" y="83"/>
                </a:moveTo>
                <a:cubicBezTo>
                  <a:pt x="4" y="83"/>
                  <a:pt x="4" y="83"/>
                  <a:pt x="4" y="83"/>
                </a:cubicBezTo>
                <a:cubicBezTo>
                  <a:pt x="2" y="83"/>
                  <a:pt x="0" y="81"/>
                  <a:pt x="0" y="79"/>
                </a:cubicBezTo>
                <a:cubicBezTo>
                  <a:pt x="0" y="77"/>
                  <a:pt x="2" y="76"/>
                  <a:pt x="4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90" y="76"/>
                  <a:pt x="92" y="77"/>
                  <a:pt x="92" y="79"/>
                </a:cubicBezTo>
                <a:cubicBezTo>
                  <a:pt x="92" y="81"/>
                  <a:pt x="90" y="83"/>
                  <a:pt x="88" y="83"/>
                </a:cubicBezTo>
                <a:cubicBezTo>
                  <a:pt x="4" y="83"/>
                  <a:pt x="4" y="83"/>
                  <a:pt x="4" y="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52">
            <a:extLst>
              <a:ext uri="{FF2B5EF4-FFF2-40B4-BE49-F238E27FC236}">
                <a16:creationId xmlns:a16="http://schemas.microsoft.com/office/drawing/2014/main" id="{703BFE92-D2D0-45B1-B215-3B1CC7D425EA}"/>
              </a:ext>
            </a:extLst>
          </p:cNvPr>
          <p:cNvSpPr>
            <a:spLocks noEditPoints="1"/>
          </p:cNvSpPr>
          <p:nvPr/>
        </p:nvSpPr>
        <p:spPr bwMode="auto">
          <a:xfrm>
            <a:off x="3492500" y="1768475"/>
            <a:ext cx="252413" cy="230188"/>
          </a:xfrm>
          <a:custGeom>
            <a:avLst/>
            <a:gdLst>
              <a:gd name="T0" fmla="*/ 2147483646 w 97"/>
              <a:gd name="T1" fmla="*/ 2147483646 h 89"/>
              <a:gd name="T2" fmla="*/ 2147483646 w 97"/>
              <a:gd name="T3" fmla="*/ 2147483646 h 89"/>
              <a:gd name="T4" fmla="*/ 2147483646 w 97"/>
              <a:gd name="T5" fmla="*/ 2147483646 h 89"/>
              <a:gd name="T6" fmla="*/ 2147483646 w 97"/>
              <a:gd name="T7" fmla="*/ 2147483646 h 89"/>
              <a:gd name="T8" fmla="*/ 2147483646 w 97"/>
              <a:gd name="T9" fmla="*/ 2147483646 h 89"/>
              <a:gd name="T10" fmla="*/ 2147483646 w 97"/>
              <a:gd name="T11" fmla="*/ 2147483646 h 89"/>
              <a:gd name="T12" fmla="*/ 2147483646 w 97"/>
              <a:gd name="T13" fmla="*/ 2147483646 h 89"/>
              <a:gd name="T14" fmla="*/ 2147483646 w 97"/>
              <a:gd name="T15" fmla="*/ 2147483646 h 89"/>
              <a:gd name="T16" fmla="*/ 2147483646 w 97"/>
              <a:gd name="T17" fmla="*/ 2147483646 h 89"/>
              <a:gd name="T18" fmla="*/ 2147483646 w 97"/>
              <a:gd name="T19" fmla="*/ 2147483646 h 89"/>
              <a:gd name="T20" fmla="*/ 2147483646 w 97"/>
              <a:gd name="T21" fmla="*/ 2147483646 h 89"/>
              <a:gd name="T22" fmla="*/ 2147483646 w 97"/>
              <a:gd name="T23" fmla="*/ 2147483646 h 89"/>
              <a:gd name="T24" fmla="*/ 2147483646 w 97"/>
              <a:gd name="T25" fmla="*/ 2147483646 h 89"/>
              <a:gd name="T26" fmla="*/ 2147483646 w 97"/>
              <a:gd name="T27" fmla="*/ 2147483646 h 89"/>
              <a:gd name="T28" fmla="*/ 2147483646 w 97"/>
              <a:gd name="T29" fmla="*/ 2147483646 h 89"/>
              <a:gd name="T30" fmla="*/ 0 w 97"/>
              <a:gd name="T31" fmla="*/ 2147483646 h 89"/>
              <a:gd name="T32" fmla="*/ 0 w 97"/>
              <a:gd name="T33" fmla="*/ 2147483646 h 89"/>
              <a:gd name="T34" fmla="*/ 0 w 97"/>
              <a:gd name="T35" fmla="*/ 2147483646 h 89"/>
              <a:gd name="T36" fmla="*/ 2147483646 w 97"/>
              <a:gd name="T37" fmla="*/ 2147483646 h 89"/>
              <a:gd name="T38" fmla="*/ 2147483646 w 97"/>
              <a:gd name="T39" fmla="*/ 2147483646 h 89"/>
              <a:gd name="T40" fmla="*/ 2147483646 w 97"/>
              <a:gd name="T41" fmla="*/ 2147483646 h 89"/>
              <a:gd name="T42" fmla="*/ 2147483646 w 97"/>
              <a:gd name="T43" fmla="*/ 2147483646 h 89"/>
              <a:gd name="T44" fmla="*/ 2147483646 w 97"/>
              <a:gd name="T45" fmla="*/ 2147483646 h 89"/>
              <a:gd name="T46" fmla="*/ 2147483646 w 97"/>
              <a:gd name="T47" fmla="*/ 2147483646 h 89"/>
              <a:gd name="T48" fmla="*/ 2147483646 w 97"/>
              <a:gd name="T49" fmla="*/ 2147483646 h 89"/>
              <a:gd name="T50" fmla="*/ 2147483646 w 97"/>
              <a:gd name="T51" fmla="*/ 2147483646 h 89"/>
              <a:gd name="T52" fmla="*/ 2147483646 w 97"/>
              <a:gd name="T53" fmla="*/ 2147483646 h 89"/>
              <a:gd name="T54" fmla="*/ 2147483646 w 97"/>
              <a:gd name="T55" fmla="*/ 2147483646 h 89"/>
              <a:gd name="T56" fmla="*/ 2147483646 w 97"/>
              <a:gd name="T57" fmla="*/ 2147483646 h 89"/>
              <a:gd name="T58" fmla="*/ 2147483646 w 97"/>
              <a:gd name="T59" fmla="*/ 2147483646 h 89"/>
              <a:gd name="T60" fmla="*/ 2147483646 w 97"/>
              <a:gd name="T61" fmla="*/ 2147483646 h 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97" h="89">
                <a:moveTo>
                  <a:pt x="7" y="55"/>
                </a:move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6" y="57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77"/>
                  <a:pt x="56" y="77"/>
                  <a:pt x="56" y="77"/>
                </a:cubicBezTo>
                <a:cubicBezTo>
                  <a:pt x="87" y="45"/>
                  <a:pt x="87" y="45"/>
                  <a:pt x="87" y="45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3"/>
                  <a:pt x="54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55"/>
                  <a:pt x="7" y="55"/>
                  <a:pt x="7" y="55"/>
                </a:cubicBezTo>
                <a:close/>
                <a:moveTo>
                  <a:pt x="48" y="63"/>
                </a:moveTo>
                <a:cubicBezTo>
                  <a:pt x="48" y="63"/>
                  <a:pt x="48" y="63"/>
                  <a:pt x="48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1"/>
                  <a:pt x="0" y="5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3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3"/>
                  <a:pt x="49" y="2"/>
                  <a:pt x="49" y="2"/>
                </a:cubicBezTo>
                <a:cubicBezTo>
                  <a:pt x="51" y="0"/>
                  <a:pt x="53" y="0"/>
                  <a:pt x="55" y="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7" y="44"/>
                  <a:pt x="97" y="46"/>
                  <a:pt x="95" y="48"/>
                </a:cubicBezTo>
                <a:cubicBezTo>
                  <a:pt x="55" y="88"/>
                  <a:pt x="55" y="88"/>
                  <a:pt x="55" y="88"/>
                </a:cubicBezTo>
                <a:cubicBezTo>
                  <a:pt x="54" y="89"/>
                  <a:pt x="53" y="89"/>
                  <a:pt x="52" y="89"/>
                </a:cubicBezTo>
                <a:cubicBezTo>
                  <a:pt x="50" y="89"/>
                  <a:pt x="48" y="88"/>
                  <a:pt x="48" y="86"/>
                </a:cubicBezTo>
                <a:cubicBezTo>
                  <a:pt x="48" y="63"/>
                  <a:pt x="48" y="63"/>
                  <a:pt x="4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Freeform 53">
            <a:extLst>
              <a:ext uri="{FF2B5EF4-FFF2-40B4-BE49-F238E27FC236}">
                <a16:creationId xmlns:a16="http://schemas.microsoft.com/office/drawing/2014/main" id="{6E3E32F9-612B-4C81-98E5-AA918B1CA510}"/>
              </a:ext>
            </a:extLst>
          </p:cNvPr>
          <p:cNvSpPr>
            <a:spLocks noEditPoints="1"/>
          </p:cNvSpPr>
          <p:nvPr/>
        </p:nvSpPr>
        <p:spPr bwMode="auto">
          <a:xfrm>
            <a:off x="5403850" y="3924300"/>
            <a:ext cx="252413" cy="228600"/>
          </a:xfrm>
          <a:custGeom>
            <a:avLst/>
            <a:gdLst>
              <a:gd name="T0" fmla="*/ 2147483646 w 97"/>
              <a:gd name="T1" fmla="*/ 2147483646 h 89"/>
              <a:gd name="T2" fmla="*/ 2147483646 w 97"/>
              <a:gd name="T3" fmla="*/ 2147483646 h 89"/>
              <a:gd name="T4" fmla="*/ 2147483646 w 97"/>
              <a:gd name="T5" fmla="*/ 2147483646 h 89"/>
              <a:gd name="T6" fmla="*/ 2147483646 w 97"/>
              <a:gd name="T7" fmla="*/ 2147483646 h 89"/>
              <a:gd name="T8" fmla="*/ 2147483646 w 97"/>
              <a:gd name="T9" fmla="*/ 2147483646 h 89"/>
              <a:gd name="T10" fmla="*/ 2147483646 w 97"/>
              <a:gd name="T11" fmla="*/ 2147483646 h 89"/>
              <a:gd name="T12" fmla="*/ 2147483646 w 97"/>
              <a:gd name="T13" fmla="*/ 2147483646 h 89"/>
              <a:gd name="T14" fmla="*/ 2147483646 w 97"/>
              <a:gd name="T15" fmla="*/ 2147483646 h 89"/>
              <a:gd name="T16" fmla="*/ 2147483646 w 97"/>
              <a:gd name="T17" fmla="*/ 2147483646 h 89"/>
              <a:gd name="T18" fmla="*/ 2147483646 w 97"/>
              <a:gd name="T19" fmla="*/ 2147483646 h 89"/>
              <a:gd name="T20" fmla="*/ 2147483646 w 97"/>
              <a:gd name="T21" fmla="*/ 2147483646 h 89"/>
              <a:gd name="T22" fmla="*/ 2147483646 w 97"/>
              <a:gd name="T23" fmla="*/ 2147483646 h 89"/>
              <a:gd name="T24" fmla="*/ 2147483646 w 97"/>
              <a:gd name="T25" fmla="*/ 2147483646 h 89"/>
              <a:gd name="T26" fmla="*/ 2147483646 w 97"/>
              <a:gd name="T27" fmla="*/ 2147483646 h 89"/>
              <a:gd name="T28" fmla="*/ 2147483646 w 97"/>
              <a:gd name="T29" fmla="*/ 2147483646 h 89"/>
              <a:gd name="T30" fmla="*/ 0 w 97"/>
              <a:gd name="T31" fmla="*/ 2147483646 h 89"/>
              <a:gd name="T32" fmla="*/ 0 w 97"/>
              <a:gd name="T33" fmla="*/ 2147483646 h 89"/>
              <a:gd name="T34" fmla="*/ 0 w 97"/>
              <a:gd name="T35" fmla="*/ 2147483646 h 89"/>
              <a:gd name="T36" fmla="*/ 2147483646 w 97"/>
              <a:gd name="T37" fmla="*/ 2147483646 h 89"/>
              <a:gd name="T38" fmla="*/ 2147483646 w 97"/>
              <a:gd name="T39" fmla="*/ 2147483646 h 89"/>
              <a:gd name="T40" fmla="*/ 2147483646 w 97"/>
              <a:gd name="T41" fmla="*/ 2147483646 h 89"/>
              <a:gd name="T42" fmla="*/ 2147483646 w 97"/>
              <a:gd name="T43" fmla="*/ 2147483646 h 89"/>
              <a:gd name="T44" fmla="*/ 2147483646 w 97"/>
              <a:gd name="T45" fmla="*/ 2147483646 h 89"/>
              <a:gd name="T46" fmla="*/ 2147483646 w 97"/>
              <a:gd name="T47" fmla="*/ 2147483646 h 89"/>
              <a:gd name="T48" fmla="*/ 2147483646 w 97"/>
              <a:gd name="T49" fmla="*/ 2147483646 h 89"/>
              <a:gd name="T50" fmla="*/ 2147483646 w 97"/>
              <a:gd name="T51" fmla="*/ 2147483646 h 89"/>
              <a:gd name="T52" fmla="*/ 2147483646 w 97"/>
              <a:gd name="T53" fmla="*/ 2147483646 h 89"/>
              <a:gd name="T54" fmla="*/ 2147483646 w 97"/>
              <a:gd name="T55" fmla="*/ 2147483646 h 89"/>
              <a:gd name="T56" fmla="*/ 2147483646 w 97"/>
              <a:gd name="T57" fmla="*/ 2147483646 h 89"/>
              <a:gd name="T58" fmla="*/ 2147483646 w 97"/>
              <a:gd name="T59" fmla="*/ 2147483646 h 89"/>
              <a:gd name="T60" fmla="*/ 2147483646 w 97"/>
              <a:gd name="T61" fmla="*/ 2147483646 h 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97" h="89">
                <a:moveTo>
                  <a:pt x="7" y="55"/>
                </a:move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6" y="57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77"/>
                  <a:pt x="56" y="77"/>
                  <a:pt x="56" y="77"/>
                </a:cubicBezTo>
                <a:cubicBezTo>
                  <a:pt x="87" y="45"/>
                  <a:pt x="87" y="45"/>
                  <a:pt x="87" y="45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3"/>
                  <a:pt x="54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55"/>
                  <a:pt x="7" y="55"/>
                  <a:pt x="7" y="55"/>
                </a:cubicBezTo>
                <a:close/>
                <a:moveTo>
                  <a:pt x="48" y="63"/>
                </a:moveTo>
                <a:cubicBezTo>
                  <a:pt x="48" y="63"/>
                  <a:pt x="48" y="63"/>
                  <a:pt x="48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1"/>
                  <a:pt x="0" y="5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3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3"/>
                  <a:pt x="49" y="3"/>
                  <a:pt x="49" y="2"/>
                </a:cubicBezTo>
                <a:cubicBezTo>
                  <a:pt x="51" y="0"/>
                  <a:pt x="53" y="0"/>
                  <a:pt x="55" y="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7" y="44"/>
                  <a:pt x="97" y="46"/>
                  <a:pt x="95" y="48"/>
                </a:cubicBezTo>
                <a:cubicBezTo>
                  <a:pt x="55" y="88"/>
                  <a:pt x="55" y="88"/>
                  <a:pt x="55" y="88"/>
                </a:cubicBezTo>
                <a:cubicBezTo>
                  <a:pt x="54" y="89"/>
                  <a:pt x="53" y="89"/>
                  <a:pt x="52" y="89"/>
                </a:cubicBezTo>
                <a:cubicBezTo>
                  <a:pt x="50" y="89"/>
                  <a:pt x="48" y="88"/>
                  <a:pt x="48" y="86"/>
                </a:cubicBezTo>
                <a:cubicBezTo>
                  <a:pt x="48" y="63"/>
                  <a:pt x="48" y="63"/>
                  <a:pt x="4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Freeform 54">
            <a:extLst>
              <a:ext uri="{FF2B5EF4-FFF2-40B4-BE49-F238E27FC236}">
                <a16:creationId xmlns:a16="http://schemas.microsoft.com/office/drawing/2014/main" id="{B36690C7-629B-47D2-B91E-D74FE1F72EFC}"/>
              </a:ext>
            </a:extLst>
          </p:cNvPr>
          <p:cNvSpPr>
            <a:spLocks noEditPoints="1"/>
          </p:cNvSpPr>
          <p:nvPr/>
        </p:nvSpPr>
        <p:spPr bwMode="auto">
          <a:xfrm>
            <a:off x="5413375" y="1760538"/>
            <a:ext cx="231775" cy="249237"/>
          </a:xfrm>
          <a:custGeom>
            <a:avLst/>
            <a:gdLst>
              <a:gd name="T0" fmla="*/ 2147483646 w 90"/>
              <a:gd name="T1" fmla="*/ 2147483646 h 96"/>
              <a:gd name="T2" fmla="*/ 2147483646 w 90"/>
              <a:gd name="T3" fmla="*/ 2147483646 h 96"/>
              <a:gd name="T4" fmla="*/ 2147483646 w 90"/>
              <a:gd name="T5" fmla="*/ 2147483646 h 96"/>
              <a:gd name="T6" fmla="*/ 2147483646 w 90"/>
              <a:gd name="T7" fmla="*/ 2147483646 h 96"/>
              <a:gd name="T8" fmla="*/ 2147483646 w 90"/>
              <a:gd name="T9" fmla="*/ 2147483646 h 96"/>
              <a:gd name="T10" fmla="*/ 2147483646 w 90"/>
              <a:gd name="T11" fmla="*/ 2147483646 h 96"/>
              <a:gd name="T12" fmla="*/ 2147483646 w 90"/>
              <a:gd name="T13" fmla="*/ 2147483646 h 96"/>
              <a:gd name="T14" fmla="*/ 2147483646 w 90"/>
              <a:gd name="T15" fmla="*/ 2147483646 h 96"/>
              <a:gd name="T16" fmla="*/ 2147483646 w 90"/>
              <a:gd name="T17" fmla="*/ 2147483646 h 96"/>
              <a:gd name="T18" fmla="*/ 2147483646 w 90"/>
              <a:gd name="T19" fmla="*/ 2147483646 h 96"/>
              <a:gd name="T20" fmla="*/ 2147483646 w 90"/>
              <a:gd name="T21" fmla="*/ 2147483646 h 96"/>
              <a:gd name="T22" fmla="*/ 0 w 90"/>
              <a:gd name="T23" fmla="*/ 2147483646 h 96"/>
              <a:gd name="T24" fmla="*/ 2147483646 w 90"/>
              <a:gd name="T25" fmla="*/ 2147483646 h 96"/>
              <a:gd name="T26" fmla="*/ 2147483646 w 90"/>
              <a:gd name="T27" fmla="*/ 2147483646 h 96"/>
              <a:gd name="T28" fmla="*/ 2147483646 w 90"/>
              <a:gd name="T29" fmla="*/ 2147483646 h 96"/>
              <a:gd name="T30" fmla="*/ 2147483646 w 90"/>
              <a:gd name="T31" fmla="*/ 2147483646 h 96"/>
              <a:gd name="T32" fmla="*/ 2147483646 w 90"/>
              <a:gd name="T33" fmla="*/ 2147483646 h 96"/>
              <a:gd name="T34" fmla="*/ 2147483646 w 90"/>
              <a:gd name="T35" fmla="*/ 2147483646 h 96"/>
              <a:gd name="T36" fmla="*/ 2147483646 w 90"/>
              <a:gd name="T37" fmla="*/ 2147483646 h 96"/>
              <a:gd name="T38" fmla="*/ 2147483646 w 90"/>
              <a:gd name="T39" fmla="*/ 0 h 96"/>
              <a:gd name="T40" fmla="*/ 2147483646 w 90"/>
              <a:gd name="T41" fmla="*/ 2147483646 h 96"/>
              <a:gd name="T42" fmla="*/ 2147483646 w 90"/>
              <a:gd name="T43" fmla="*/ 2147483646 h 96"/>
              <a:gd name="T44" fmla="*/ 2147483646 w 90"/>
              <a:gd name="T45" fmla="*/ 2147483646 h 96"/>
              <a:gd name="T46" fmla="*/ 2147483646 w 90"/>
              <a:gd name="T47" fmla="*/ 2147483646 h 96"/>
              <a:gd name="T48" fmla="*/ 2147483646 w 90"/>
              <a:gd name="T49" fmla="*/ 2147483646 h 96"/>
              <a:gd name="T50" fmla="*/ 2147483646 w 90"/>
              <a:gd name="T51" fmla="*/ 2147483646 h 96"/>
              <a:gd name="T52" fmla="*/ 2147483646 w 90"/>
              <a:gd name="T53" fmla="*/ 2147483646 h 96"/>
              <a:gd name="T54" fmla="*/ 2147483646 w 90"/>
              <a:gd name="T55" fmla="*/ 2147483646 h 96"/>
              <a:gd name="T56" fmla="*/ 2147483646 w 90"/>
              <a:gd name="T57" fmla="*/ 2147483646 h 96"/>
              <a:gd name="T58" fmla="*/ 2147483646 w 90"/>
              <a:gd name="T59" fmla="*/ 2147483646 h 96"/>
              <a:gd name="T60" fmla="*/ 2147483646 w 90"/>
              <a:gd name="T61" fmla="*/ 2147483646 h 96"/>
              <a:gd name="T62" fmla="*/ 2147483646 w 90"/>
              <a:gd name="T63" fmla="*/ 2147483646 h 96"/>
              <a:gd name="T64" fmla="*/ 2147483646 w 90"/>
              <a:gd name="T65" fmla="*/ 2147483646 h 96"/>
              <a:gd name="T66" fmla="*/ 2147483646 w 90"/>
              <a:gd name="T67" fmla="*/ 2147483646 h 96"/>
              <a:gd name="T68" fmla="*/ 2147483646 w 90"/>
              <a:gd name="T69" fmla="*/ 2147483646 h 96"/>
              <a:gd name="T70" fmla="*/ 2147483646 w 90"/>
              <a:gd name="T71" fmla="*/ 2147483646 h 96"/>
              <a:gd name="T72" fmla="*/ 2147483646 w 90"/>
              <a:gd name="T73" fmla="*/ 2147483646 h 96"/>
              <a:gd name="T74" fmla="*/ 2147483646 w 90"/>
              <a:gd name="T75" fmla="*/ 2147483646 h 96"/>
              <a:gd name="T76" fmla="*/ 2147483646 w 90"/>
              <a:gd name="T77" fmla="*/ 2147483646 h 96"/>
              <a:gd name="T78" fmla="*/ 2147483646 w 90"/>
              <a:gd name="T79" fmla="*/ 2147483646 h 96"/>
              <a:gd name="T80" fmla="*/ 2147483646 w 90"/>
              <a:gd name="T81" fmla="*/ 2147483646 h 96"/>
              <a:gd name="T82" fmla="*/ 2147483646 w 90"/>
              <a:gd name="T83" fmla="*/ 2147483646 h 96"/>
              <a:gd name="T84" fmla="*/ 2147483646 w 90"/>
              <a:gd name="T85" fmla="*/ 2147483646 h 96"/>
              <a:gd name="T86" fmla="*/ 2147483646 w 90"/>
              <a:gd name="T87" fmla="*/ 2147483646 h 96"/>
              <a:gd name="T88" fmla="*/ 2147483646 w 90"/>
              <a:gd name="T89" fmla="*/ 2147483646 h 96"/>
              <a:gd name="T90" fmla="*/ 2147483646 w 90"/>
              <a:gd name="T91" fmla="*/ 2147483646 h 96"/>
              <a:gd name="T92" fmla="*/ 2147483646 w 90"/>
              <a:gd name="T93" fmla="*/ 2147483646 h 96"/>
              <a:gd name="T94" fmla="*/ 2147483646 w 90"/>
              <a:gd name="T95" fmla="*/ 2147483646 h 96"/>
              <a:gd name="T96" fmla="*/ 2147483646 w 90"/>
              <a:gd name="T97" fmla="*/ 2147483646 h 96"/>
              <a:gd name="T98" fmla="*/ 2147483646 w 90"/>
              <a:gd name="T99" fmla="*/ 2147483646 h 96"/>
              <a:gd name="T100" fmla="*/ 2147483646 w 90"/>
              <a:gd name="T101" fmla="*/ 2147483646 h 96"/>
              <a:gd name="T102" fmla="*/ 2147483646 w 90"/>
              <a:gd name="T103" fmla="*/ 2147483646 h 96"/>
              <a:gd name="T104" fmla="*/ 2147483646 w 90"/>
              <a:gd name="T105" fmla="*/ 2147483646 h 96"/>
              <a:gd name="T106" fmla="*/ 2147483646 w 90"/>
              <a:gd name="T107" fmla="*/ 2147483646 h 96"/>
              <a:gd name="T108" fmla="*/ 2147483646 w 90"/>
              <a:gd name="T109" fmla="*/ 2147483646 h 96"/>
              <a:gd name="T110" fmla="*/ 2147483646 w 90"/>
              <a:gd name="T111" fmla="*/ 2147483646 h 96"/>
              <a:gd name="T112" fmla="*/ 2147483646 w 90"/>
              <a:gd name="T113" fmla="*/ 2147483646 h 96"/>
              <a:gd name="T114" fmla="*/ 2147483646 w 90"/>
              <a:gd name="T115" fmla="*/ 2147483646 h 96"/>
              <a:gd name="T116" fmla="*/ 2147483646 w 90"/>
              <a:gd name="T117" fmla="*/ 2147483646 h 96"/>
              <a:gd name="T118" fmla="*/ 2147483646 w 90"/>
              <a:gd name="T119" fmla="*/ 2147483646 h 96"/>
              <a:gd name="T120" fmla="*/ 2147483646 w 90"/>
              <a:gd name="T121" fmla="*/ 2147483646 h 96"/>
              <a:gd name="T122" fmla="*/ 2147483646 w 90"/>
              <a:gd name="T123" fmla="*/ 2147483646 h 96"/>
              <a:gd name="T124" fmla="*/ 2147483646 w 90"/>
              <a:gd name="T125" fmla="*/ 2147483646 h 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90" h="96">
                <a:moveTo>
                  <a:pt x="74" y="63"/>
                </a:moveTo>
                <a:cubicBezTo>
                  <a:pt x="78" y="63"/>
                  <a:pt x="82" y="65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8" y="71"/>
                  <a:pt x="90" y="75"/>
                  <a:pt x="90" y="80"/>
                </a:cubicBezTo>
                <a:cubicBezTo>
                  <a:pt x="90" y="89"/>
                  <a:pt x="83" y="96"/>
                  <a:pt x="74" y="96"/>
                </a:cubicBezTo>
                <a:cubicBezTo>
                  <a:pt x="64" y="96"/>
                  <a:pt x="57" y="89"/>
                  <a:pt x="57" y="80"/>
                </a:cubicBezTo>
                <a:cubicBezTo>
                  <a:pt x="57" y="78"/>
                  <a:pt x="57" y="76"/>
                  <a:pt x="58" y="74"/>
                </a:cubicBezTo>
                <a:cubicBezTo>
                  <a:pt x="40" y="63"/>
                  <a:pt x="40" y="63"/>
                  <a:pt x="40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4"/>
                </a:cubicBezTo>
                <a:cubicBezTo>
                  <a:pt x="34" y="69"/>
                  <a:pt x="29" y="71"/>
                  <a:pt x="23" y="71"/>
                </a:cubicBezTo>
                <a:cubicBezTo>
                  <a:pt x="10" y="71"/>
                  <a:pt x="0" y="61"/>
                  <a:pt x="0" y="48"/>
                </a:cubicBezTo>
                <a:cubicBezTo>
                  <a:pt x="0" y="35"/>
                  <a:pt x="10" y="25"/>
                  <a:pt x="23" y="25"/>
                </a:cubicBezTo>
                <a:cubicBezTo>
                  <a:pt x="29" y="25"/>
                  <a:pt x="35" y="28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40" y="33"/>
                </a:cubicBezTo>
                <a:cubicBezTo>
                  <a:pt x="58" y="22"/>
                  <a:pt x="58" y="22"/>
                  <a:pt x="58" y="22"/>
                </a:cubicBezTo>
                <a:cubicBezTo>
                  <a:pt x="57" y="20"/>
                  <a:pt x="57" y="18"/>
                  <a:pt x="57" y="16"/>
                </a:cubicBezTo>
                <a:cubicBezTo>
                  <a:pt x="57" y="7"/>
                  <a:pt x="64" y="0"/>
                  <a:pt x="74" y="0"/>
                </a:cubicBezTo>
                <a:cubicBezTo>
                  <a:pt x="83" y="0"/>
                  <a:pt x="90" y="7"/>
                  <a:pt x="90" y="16"/>
                </a:cubicBezTo>
                <a:cubicBezTo>
                  <a:pt x="90" y="26"/>
                  <a:pt x="83" y="33"/>
                  <a:pt x="74" y="33"/>
                </a:cubicBezTo>
                <a:cubicBezTo>
                  <a:pt x="69" y="33"/>
                  <a:pt x="65" y="31"/>
                  <a:pt x="62" y="28"/>
                </a:cubicBezTo>
                <a:cubicBezTo>
                  <a:pt x="62" y="28"/>
                  <a:pt x="62" y="28"/>
                  <a:pt x="62" y="28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2"/>
                  <a:pt x="46" y="45"/>
                  <a:pt x="46" y="48"/>
                </a:cubicBezTo>
                <a:cubicBezTo>
                  <a:pt x="46" y="51"/>
                  <a:pt x="45" y="54"/>
                  <a:pt x="44" y="57"/>
                </a:cubicBezTo>
                <a:cubicBezTo>
                  <a:pt x="62" y="68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5" y="65"/>
                  <a:pt x="69" y="63"/>
                  <a:pt x="74" y="63"/>
                </a:cubicBezTo>
                <a:close/>
                <a:moveTo>
                  <a:pt x="80" y="73"/>
                </a:moveTo>
                <a:cubicBezTo>
                  <a:pt x="80" y="73"/>
                  <a:pt x="80" y="73"/>
                  <a:pt x="80" y="73"/>
                </a:cubicBezTo>
                <a:cubicBezTo>
                  <a:pt x="79" y="71"/>
                  <a:pt x="76" y="70"/>
                  <a:pt x="74" y="70"/>
                </a:cubicBezTo>
                <a:cubicBezTo>
                  <a:pt x="71" y="70"/>
                  <a:pt x="69" y="71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5" y="75"/>
                  <a:pt x="64" y="77"/>
                  <a:pt x="64" y="80"/>
                </a:cubicBezTo>
                <a:cubicBezTo>
                  <a:pt x="64" y="85"/>
                  <a:pt x="68" y="89"/>
                  <a:pt x="74" y="89"/>
                </a:cubicBezTo>
                <a:cubicBezTo>
                  <a:pt x="79" y="89"/>
                  <a:pt x="83" y="85"/>
                  <a:pt x="83" y="80"/>
                </a:cubicBezTo>
                <a:cubicBezTo>
                  <a:pt x="83" y="77"/>
                  <a:pt x="82" y="75"/>
                  <a:pt x="80" y="73"/>
                </a:cubicBezTo>
                <a:cubicBezTo>
                  <a:pt x="80" y="73"/>
                  <a:pt x="80" y="73"/>
                  <a:pt x="80" y="73"/>
                </a:cubicBezTo>
                <a:close/>
                <a:moveTo>
                  <a:pt x="34" y="37"/>
                </a:moveTo>
                <a:cubicBezTo>
                  <a:pt x="34" y="37"/>
                  <a:pt x="34" y="37"/>
                  <a:pt x="34" y="37"/>
                </a:cubicBezTo>
                <a:cubicBezTo>
                  <a:pt x="31" y="34"/>
                  <a:pt x="27" y="32"/>
                  <a:pt x="23" y="32"/>
                </a:cubicBezTo>
                <a:cubicBezTo>
                  <a:pt x="14" y="32"/>
                  <a:pt x="7" y="39"/>
                  <a:pt x="7" y="48"/>
                </a:cubicBezTo>
                <a:cubicBezTo>
                  <a:pt x="7" y="57"/>
                  <a:pt x="14" y="64"/>
                  <a:pt x="23" y="64"/>
                </a:cubicBezTo>
                <a:cubicBezTo>
                  <a:pt x="27" y="64"/>
                  <a:pt x="31" y="62"/>
                  <a:pt x="33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6" y="56"/>
                  <a:pt x="38" y="52"/>
                  <a:pt x="38" y="48"/>
                </a:cubicBezTo>
                <a:cubicBezTo>
                  <a:pt x="38" y="44"/>
                  <a:pt x="36" y="40"/>
                  <a:pt x="34" y="37"/>
                </a:cubicBezTo>
                <a:cubicBezTo>
                  <a:pt x="34" y="37"/>
                  <a:pt x="34" y="37"/>
                  <a:pt x="34" y="37"/>
                </a:cubicBezTo>
                <a:close/>
                <a:moveTo>
                  <a:pt x="74" y="7"/>
                </a:moveTo>
                <a:cubicBezTo>
                  <a:pt x="74" y="7"/>
                  <a:pt x="74" y="7"/>
                  <a:pt x="74" y="7"/>
                </a:cubicBezTo>
                <a:cubicBezTo>
                  <a:pt x="68" y="7"/>
                  <a:pt x="64" y="11"/>
                  <a:pt x="64" y="16"/>
                </a:cubicBezTo>
                <a:cubicBezTo>
                  <a:pt x="64" y="18"/>
                  <a:pt x="65" y="20"/>
                  <a:pt x="66" y="2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2"/>
                  <a:pt x="66" y="22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71" y="26"/>
                  <a:pt x="74" y="26"/>
                </a:cubicBezTo>
                <a:cubicBezTo>
                  <a:pt x="79" y="26"/>
                  <a:pt x="83" y="22"/>
                  <a:pt x="83" y="16"/>
                </a:cubicBezTo>
                <a:cubicBezTo>
                  <a:pt x="83" y="11"/>
                  <a:pt x="79" y="7"/>
                  <a:pt x="7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55">
            <a:extLst>
              <a:ext uri="{FF2B5EF4-FFF2-40B4-BE49-F238E27FC236}">
                <a16:creationId xmlns:a16="http://schemas.microsoft.com/office/drawing/2014/main" id="{E858D7D8-1236-418D-9ED2-80A3A6E401AC}"/>
              </a:ext>
            </a:extLst>
          </p:cNvPr>
          <p:cNvSpPr>
            <a:spLocks noEditPoints="1"/>
          </p:cNvSpPr>
          <p:nvPr/>
        </p:nvSpPr>
        <p:spPr bwMode="auto">
          <a:xfrm>
            <a:off x="3492500" y="3925888"/>
            <a:ext cx="250825" cy="227012"/>
          </a:xfrm>
          <a:custGeom>
            <a:avLst/>
            <a:gdLst>
              <a:gd name="T0" fmla="*/ 2147483646 w 96"/>
              <a:gd name="T1" fmla="*/ 2147483646 h 88"/>
              <a:gd name="T2" fmla="*/ 2147483646 w 96"/>
              <a:gd name="T3" fmla="*/ 2147483646 h 88"/>
              <a:gd name="T4" fmla="*/ 2147483646 w 96"/>
              <a:gd name="T5" fmla="*/ 2147483646 h 88"/>
              <a:gd name="T6" fmla="*/ 2147483646 w 96"/>
              <a:gd name="T7" fmla="*/ 2147483646 h 88"/>
              <a:gd name="T8" fmla="*/ 2147483646 w 96"/>
              <a:gd name="T9" fmla="*/ 2147483646 h 88"/>
              <a:gd name="T10" fmla="*/ 2147483646 w 96"/>
              <a:gd name="T11" fmla="*/ 2147483646 h 88"/>
              <a:gd name="T12" fmla="*/ 2147483646 w 96"/>
              <a:gd name="T13" fmla="*/ 2147483646 h 88"/>
              <a:gd name="T14" fmla="*/ 2147483646 w 96"/>
              <a:gd name="T15" fmla="*/ 2147483646 h 88"/>
              <a:gd name="T16" fmla="*/ 2147483646 w 96"/>
              <a:gd name="T17" fmla="*/ 2147483646 h 88"/>
              <a:gd name="T18" fmla="*/ 2147483646 w 96"/>
              <a:gd name="T19" fmla="*/ 2147483646 h 88"/>
              <a:gd name="T20" fmla="*/ 2147483646 w 96"/>
              <a:gd name="T21" fmla="*/ 2147483646 h 88"/>
              <a:gd name="T22" fmla="*/ 2147483646 w 96"/>
              <a:gd name="T23" fmla="*/ 2147483646 h 88"/>
              <a:gd name="T24" fmla="*/ 2147483646 w 96"/>
              <a:gd name="T25" fmla="*/ 2147483646 h 88"/>
              <a:gd name="T26" fmla="*/ 2147483646 w 96"/>
              <a:gd name="T27" fmla="*/ 2147483646 h 88"/>
              <a:gd name="T28" fmla="*/ 2147483646 w 96"/>
              <a:gd name="T29" fmla="*/ 2147483646 h 88"/>
              <a:gd name="T30" fmla="*/ 2147483646 w 96"/>
              <a:gd name="T31" fmla="*/ 2147483646 h 88"/>
              <a:gd name="T32" fmla="*/ 2147483646 w 96"/>
              <a:gd name="T33" fmla="*/ 2147483646 h 88"/>
              <a:gd name="T34" fmla="*/ 2147483646 w 96"/>
              <a:gd name="T35" fmla="*/ 2147483646 h 88"/>
              <a:gd name="T36" fmla="*/ 2147483646 w 96"/>
              <a:gd name="T37" fmla="*/ 2147483646 h 88"/>
              <a:gd name="T38" fmla="*/ 2147483646 w 96"/>
              <a:gd name="T39" fmla="*/ 2147483646 h 88"/>
              <a:gd name="T40" fmla="*/ 2147483646 w 96"/>
              <a:gd name="T41" fmla="*/ 2147483646 h 88"/>
              <a:gd name="T42" fmla="*/ 2147483646 w 96"/>
              <a:gd name="T43" fmla="*/ 2147483646 h 88"/>
              <a:gd name="T44" fmla="*/ 2147483646 w 96"/>
              <a:gd name="T45" fmla="*/ 2147483646 h 88"/>
              <a:gd name="T46" fmla="*/ 2147483646 w 96"/>
              <a:gd name="T47" fmla="*/ 2147483646 h 88"/>
              <a:gd name="T48" fmla="*/ 2147483646 w 96"/>
              <a:gd name="T49" fmla="*/ 2147483646 h 88"/>
              <a:gd name="T50" fmla="*/ 2147483646 w 96"/>
              <a:gd name="T51" fmla="*/ 2147483646 h 88"/>
              <a:gd name="T52" fmla="*/ 2147483646 w 96"/>
              <a:gd name="T53" fmla="*/ 2147483646 h 88"/>
              <a:gd name="T54" fmla="*/ 2147483646 w 96"/>
              <a:gd name="T55" fmla="*/ 2147483646 h 88"/>
              <a:gd name="T56" fmla="*/ 2147483646 w 96"/>
              <a:gd name="T57" fmla="*/ 2147483646 h 88"/>
              <a:gd name="T58" fmla="*/ 2147483646 w 96"/>
              <a:gd name="T59" fmla="*/ 2147483646 h 88"/>
              <a:gd name="T60" fmla="*/ 2147483646 w 96"/>
              <a:gd name="T61" fmla="*/ 2147483646 h 88"/>
              <a:gd name="T62" fmla="*/ 2147483646 w 96"/>
              <a:gd name="T63" fmla="*/ 2147483646 h 88"/>
              <a:gd name="T64" fmla="*/ 2147483646 w 96"/>
              <a:gd name="T65" fmla="*/ 2147483646 h 88"/>
              <a:gd name="T66" fmla="*/ 2147483646 w 96"/>
              <a:gd name="T67" fmla="*/ 2147483646 h 88"/>
              <a:gd name="T68" fmla="*/ 2147483646 w 96"/>
              <a:gd name="T69" fmla="*/ 2147483646 h 88"/>
              <a:gd name="T70" fmla="*/ 2147483646 w 96"/>
              <a:gd name="T71" fmla="*/ 2147483646 h 88"/>
              <a:gd name="T72" fmla="*/ 2147483646 w 96"/>
              <a:gd name="T73" fmla="*/ 2147483646 h 88"/>
              <a:gd name="T74" fmla="*/ 2147483646 w 96"/>
              <a:gd name="T75" fmla="*/ 2147483646 h 88"/>
              <a:gd name="T76" fmla="*/ 2147483646 w 96"/>
              <a:gd name="T77" fmla="*/ 2147483646 h 88"/>
              <a:gd name="T78" fmla="*/ 2147483646 w 96"/>
              <a:gd name="T79" fmla="*/ 2147483646 h 88"/>
              <a:gd name="T80" fmla="*/ 2147483646 w 96"/>
              <a:gd name="T81" fmla="*/ 2147483646 h 88"/>
              <a:gd name="T82" fmla="*/ 2147483646 w 96"/>
              <a:gd name="T83" fmla="*/ 2147483646 h 88"/>
              <a:gd name="T84" fmla="*/ 2147483646 w 96"/>
              <a:gd name="T85" fmla="*/ 2147483646 h 88"/>
              <a:gd name="T86" fmla="*/ 2147483646 w 96"/>
              <a:gd name="T87" fmla="*/ 2147483646 h 88"/>
              <a:gd name="T88" fmla="*/ 2147483646 w 96"/>
              <a:gd name="T89" fmla="*/ 2147483646 h 88"/>
              <a:gd name="T90" fmla="*/ 2147483646 w 96"/>
              <a:gd name="T91" fmla="*/ 2147483646 h 88"/>
              <a:gd name="T92" fmla="*/ 2147483646 w 96"/>
              <a:gd name="T93" fmla="*/ 2147483646 h 88"/>
              <a:gd name="T94" fmla="*/ 2147483646 w 96"/>
              <a:gd name="T95" fmla="*/ 2147483646 h 88"/>
              <a:gd name="T96" fmla="*/ 2147483646 w 96"/>
              <a:gd name="T97" fmla="*/ 2147483646 h 8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6" h="88">
                <a:moveTo>
                  <a:pt x="77" y="60"/>
                </a:moveTo>
                <a:cubicBezTo>
                  <a:pt x="80" y="60"/>
                  <a:pt x="83" y="59"/>
                  <a:pt x="85" y="57"/>
                </a:cubicBezTo>
                <a:cubicBezTo>
                  <a:pt x="85" y="57"/>
                  <a:pt x="85" y="57"/>
                  <a:pt x="85" y="57"/>
                </a:cubicBezTo>
                <a:cubicBezTo>
                  <a:pt x="88" y="54"/>
                  <a:pt x="89" y="51"/>
                  <a:pt x="89" y="48"/>
                </a:cubicBezTo>
                <a:cubicBezTo>
                  <a:pt x="89" y="45"/>
                  <a:pt x="88" y="42"/>
                  <a:pt x="86" y="40"/>
                </a:cubicBezTo>
                <a:cubicBezTo>
                  <a:pt x="84" y="38"/>
                  <a:pt x="82" y="37"/>
                  <a:pt x="79" y="36"/>
                </a:cubicBezTo>
                <a:cubicBezTo>
                  <a:pt x="77" y="36"/>
                  <a:pt x="76" y="35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26"/>
                  <a:pt x="73" y="19"/>
                  <a:pt x="68" y="15"/>
                </a:cubicBezTo>
                <a:cubicBezTo>
                  <a:pt x="64" y="10"/>
                  <a:pt x="57" y="7"/>
                  <a:pt x="50" y="7"/>
                </a:cubicBezTo>
                <a:cubicBezTo>
                  <a:pt x="45" y="7"/>
                  <a:pt x="40" y="9"/>
                  <a:pt x="36" y="11"/>
                </a:cubicBezTo>
                <a:cubicBezTo>
                  <a:pt x="32" y="14"/>
                  <a:pt x="29" y="18"/>
                  <a:pt x="27" y="23"/>
                </a:cubicBezTo>
                <a:cubicBezTo>
                  <a:pt x="26" y="24"/>
                  <a:pt x="25" y="25"/>
                  <a:pt x="23" y="25"/>
                </a:cubicBezTo>
                <a:cubicBezTo>
                  <a:pt x="19" y="25"/>
                  <a:pt x="15" y="27"/>
                  <a:pt x="12" y="30"/>
                </a:cubicBezTo>
                <a:cubicBezTo>
                  <a:pt x="9" y="33"/>
                  <a:pt x="7" y="38"/>
                  <a:pt x="7" y="42"/>
                </a:cubicBezTo>
                <a:cubicBezTo>
                  <a:pt x="7" y="47"/>
                  <a:pt x="9" y="52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5" y="58"/>
                  <a:pt x="20" y="60"/>
                  <a:pt x="25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9" y="60"/>
                  <a:pt x="41" y="62"/>
                  <a:pt x="41" y="64"/>
                </a:cubicBezTo>
                <a:cubicBezTo>
                  <a:pt x="41" y="66"/>
                  <a:pt x="39" y="68"/>
                  <a:pt x="37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5" y="68"/>
                  <a:pt x="25" y="68"/>
                </a:cubicBezTo>
                <a:cubicBezTo>
                  <a:pt x="18" y="68"/>
                  <a:pt x="11" y="65"/>
                  <a:pt x="7" y="60"/>
                </a:cubicBezTo>
                <a:cubicBezTo>
                  <a:pt x="7" y="60"/>
                  <a:pt x="7" y="60"/>
                  <a:pt x="7" y="60"/>
                </a:cubicBezTo>
                <a:cubicBezTo>
                  <a:pt x="2" y="56"/>
                  <a:pt x="0" y="49"/>
                  <a:pt x="0" y="42"/>
                </a:cubicBezTo>
                <a:cubicBezTo>
                  <a:pt x="0" y="36"/>
                  <a:pt x="2" y="30"/>
                  <a:pt x="6" y="25"/>
                </a:cubicBezTo>
                <a:cubicBezTo>
                  <a:pt x="10" y="21"/>
                  <a:pt x="15" y="19"/>
                  <a:pt x="21" y="18"/>
                </a:cubicBezTo>
                <a:cubicBezTo>
                  <a:pt x="24" y="13"/>
                  <a:pt x="27" y="8"/>
                  <a:pt x="32" y="5"/>
                </a:cubicBezTo>
                <a:cubicBezTo>
                  <a:pt x="37" y="2"/>
                  <a:pt x="44" y="0"/>
                  <a:pt x="50" y="0"/>
                </a:cubicBezTo>
                <a:cubicBezTo>
                  <a:pt x="59" y="0"/>
                  <a:pt x="68" y="3"/>
                  <a:pt x="74" y="9"/>
                </a:cubicBezTo>
                <a:cubicBezTo>
                  <a:pt x="79" y="15"/>
                  <a:pt x="83" y="22"/>
                  <a:pt x="83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5" y="39"/>
                  <a:pt x="96" y="43"/>
                  <a:pt x="96" y="48"/>
                </a:cubicBezTo>
                <a:cubicBezTo>
                  <a:pt x="96" y="53"/>
                  <a:pt x="94" y="58"/>
                  <a:pt x="91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88" y="65"/>
                  <a:pt x="84" y="67"/>
                  <a:pt x="79" y="67"/>
                </a:cubicBezTo>
                <a:cubicBezTo>
                  <a:pt x="79" y="67"/>
                  <a:pt x="78" y="68"/>
                  <a:pt x="78" y="68"/>
                </a:cubicBezTo>
                <a:cubicBezTo>
                  <a:pt x="77" y="68"/>
                  <a:pt x="77" y="68"/>
                  <a:pt x="77" y="68"/>
                </a:cubicBezTo>
                <a:cubicBezTo>
                  <a:pt x="77" y="68"/>
                  <a:pt x="77" y="68"/>
                  <a:pt x="77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58" y="68"/>
                  <a:pt x="57" y="66"/>
                  <a:pt x="57" y="64"/>
                </a:cubicBezTo>
                <a:cubicBezTo>
                  <a:pt x="57" y="62"/>
                  <a:pt x="58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77" y="60"/>
                  <a:pt x="77" y="60"/>
                  <a:pt x="77" y="60"/>
                </a:cubicBezTo>
                <a:close/>
                <a:moveTo>
                  <a:pt x="46" y="28"/>
                </a:moveTo>
                <a:cubicBezTo>
                  <a:pt x="46" y="28"/>
                  <a:pt x="46" y="28"/>
                  <a:pt x="46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7"/>
                  <a:pt x="47" y="27"/>
                  <a:pt x="47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67" y="46"/>
                  <a:pt x="67" y="46"/>
                  <a:pt x="67" y="46"/>
                </a:cubicBezTo>
                <a:cubicBezTo>
                  <a:pt x="68" y="47"/>
                  <a:pt x="68" y="48"/>
                  <a:pt x="67" y="49"/>
                </a:cubicBezTo>
                <a:cubicBezTo>
                  <a:pt x="67" y="50"/>
                  <a:pt x="65" y="50"/>
                  <a:pt x="64" y="49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7"/>
                  <a:pt x="49" y="88"/>
                  <a:pt x="48" y="88"/>
                </a:cubicBezTo>
                <a:cubicBezTo>
                  <a:pt x="47" y="88"/>
                  <a:pt x="46" y="87"/>
                  <a:pt x="46" y="86"/>
                </a:cubicBezTo>
                <a:cubicBezTo>
                  <a:pt x="46" y="35"/>
                  <a:pt x="46" y="35"/>
                  <a:pt x="46" y="35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50"/>
                  <a:pt x="29" y="50"/>
                  <a:pt x="29" y="49"/>
                </a:cubicBezTo>
                <a:cubicBezTo>
                  <a:pt x="28" y="48"/>
                  <a:pt x="28" y="47"/>
                  <a:pt x="29" y="46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lose/>
                <a:moveTo>
                  <a:pt x="48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7"/>
                  <a:pt x="48" y="27"/>
                  <a:pt x="4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Rectangle 57">
            <a:extLst>
              <a:ext uri="{FF2B5EF4-FFF2-40B4-BE49-F238E27FC236}">
                <a16:creationId xmlns:a16="http://schemas.microsoft.com/office/drawing/2014/main" id="{8BBF6B34-C0EA-4F89-9109-2FF239A8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7188"/>
            <a:ext cx="251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3C3751"/>
                </a:solidFill>
              </a:rPr>
              <a:t>WITNESS</a:t>
            </a:r>
            <a:r>
              <a:rPr lang="zh-CN" altLang="en-US" sz="1200" b="1">
                <a:solidFill>
                  <a:srgbClr val="3C3751"/>
                </a:solidFill>
              </a:rPr>
              <a:t> </a:t>
            </a:r>
            <a:r>
              <a:rPr lang="en-US" altLang="zh-CN" sz="1200" b="1">
                <a:solidFill>
                  <a:srgbClr val="3C3751"/>
                </a:solidFill>
              </a:rPr>
              <a:t>NODE</a:t>
            </a:r>
            <a:endParaRPr lang="zh-CN" altLang="en-US" sz="1200" b="1">
              <a:solidFill>
                <a:srgbClr val="3C375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2"/>
                </a:solidFill>
              </a:rPr>
              <a:t>The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witnesses’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job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is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to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c</a:t>
            </a:r>
            <a:r>
              <a:rPr lang="zh-CN" altLang="zh-CN" sz="1000">
                <a:solidFill>
                  <a:schemeClr val="bg2"/>
                </a:solidFill>
              </a:rPr>
              <a:t>ollect transactions, bundle them into a block, sign the block and broadcast it to the network</a:t>
            </a:r>
            <a:r>
              <a:rPr lang="zh-CN" altLang="zh-CN" sz="1000"/>
              <a:t>.</a:t>
            </a:r>
            <a:endParaRPr lang="zh-CN" altLang="en-US" sz="1000">
              <a:solidFill>
                <a:schemeClr val="bg2"/>
              </a:solidFill>
            </a:endParaRPr>
          </a:p>
        </p:txBody>
      </p:sp>
      <p:sp>
        <p:nvSpPr>
          <p:cNvPr id="32792" name="Rectangle 60">
            <a:extLst>
              <a:ext uri="{FF2B5EF4-FFF2-40B4-BE49-F238E27FC236}">
                <a16:creationId xmlns:a16="http://schemas.microsoft.com/office/drawing/2014/main" id="{5A03D15C-5466-48AC-9563-0395CF6E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1627188"/>
            <a:ext cx="251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4B413"/>
                </a:solidFill>
              </a:rPr>
              <a:t>DAPP</a:t>
            </a:r>
            <a:r>
              <a:rPr lang="zh-CN" altLang="en-US" sz="1200" b="1">
                <a:solidFill>
                  <a:srgbClr val="F4B413"/>
                </a:solidFill>
              </a:rPr>
              <a:t> </a:t>
            </a:r>
            <a:r>
              <a:rPr lang="en-US" altLang="zh-CN" sz="1200" b="1">
                <a:solidFill>
                  <a:srgbClr val="F4B413"/>
                </a:solidFill>
              </a:rPr>
              <a:t>DEVELOPER</a:t>
            </a:r>
            <a:endParaRPr lang="zh-CN" altLang="en-US" sz="1200" b="1">
              <a:solidFill>
                <a:srgbClr val="F4B4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2"/>
                </a:solidFill>
              </a:rPr>
              <a:t>Cybex provides better quality services at a fraction of the cost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whether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the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business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area</a:t>
            </a:r>
            <a:r>
              <a:rPr lang="zh-CN" altLang="en-US" sz="1000">
                <a:solidFill>
                  <a:schemeClr val="bg2"/>
                </a:solidFill>
              </a:rPr>
              <a:t> </a:t>
            </a:r>
            <a:r>
              <a:rPr lang="en-US" altLang="zh-CN" sz="1000">
                <a:solidFill>
                  <a:schemeClr val="bg2"/>
                </a:solidFill>
              </a:rPr>
              <a:t>is</a:t>
            </a:r>
            <a:r>
              <a:rPr lang="zh-CN" altLang="en-US" sz="1000">
                <a:solidFill>
                  <a:schemeClr val="bg2"/>
                </a:solidFill>
              </a:rPr>
              <a:t>  </a:t>
            </a:r>
            <a:r>
              <a:rPr lang="en-US" altLang="zh-CN" sz="1000">
                <a:solidFill>
                  <a:schemeClr val="bg2"/>
                </a:solidFill>
              </a:rPr>
              <a:t>lottery, auction, ticket or many others.</a:t>
            </a:r>
          </a:p>
        </p:txBody>
      </p:sp>
      <p:sp>
        <p:nvSpPr>
          <p:cNvPr id="32793" name="Rectangle 57">
            <a:extLst>
              <a:ext uri="{FF2B5EF4-FFF2-40B4-BE49-F238E27FC236}">
                <a16:creationId xmlns:a16="http://schemas.microsoft.com/office/drawing/2014/main" id="{ED67BCFB-53C7-4D1C-BF19-BC2C2F58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2665413"/>
            <a:ext cx="2519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F4B413"/>
                </a:solidFill>
              </a:rPr>
              <a:t>CYBEX</a:t>
            </a:r>
            <a:r>
              <a:rPr lang="zh-CN" altLang="en-US" sz="1200" b="1" dirty="0">
                <a:solidFill>
                  <a:srgbClr val="F4B413"/>
                </a:solidFill>
              </a:rPr>
              <a:t> </a:t>
            </a:r>
            <a:r>
              <a:rPr lang="en-US" altLang="zh-CN" sz="1200" b="1" dirty="0">
                <a:solidFill>
                  <a:srgbClr val="F4B413"/>
                </a:solidFill>
              </a:rPr>
              <a:t>GATEWAY</a:t>
            </a:r>
            <a:endParaRPr lang="zh-CN" altLang="en-US" sz="1200" b="1" dirty="0">
              <a:solidFill>
                <a:srgbClr val="F4B413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1000" dirty="0">
                <a:solidFill>
                  <a:schemeClr val="bg2"/>
                </a:solidFill>
              </a:rPr>
              <a:t>Gateway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takes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users’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funds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converts them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to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their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corresponding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IOU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assets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issued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by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Gateway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fee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vice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versa.</a:t>
            </a:r>
            <a:endParaRPr lang="zh-CN" altLang="en-US" sz="1000" dirty="0">
              <a:solidFill>
                <a:schemeClr val="bg2"/>
              </a:solidFill>
            </a:endParaRPr>
          </a:p>
        </p:txBody>
      </p:sp>
      <p:sp>
        <p:nvSpPr>
          <p:cNvPr id="32794" name="Rectangle 57">
            <a:extLst>
              <a:ext uri="{FF2B5EF4-FFF2-40B4-BE49-F238E27FC236}">
                <a16:creationId xmlns:a16="http://schemas.microsoft.com/office/drawing/2014/main" id="{59C370F0-E236-4B25-8346-F21B7FBD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3703638"/>
            <a:ext cx="251936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751"/>
                </a:solidFill>
              </a:rPr>
              <a:t>DECENTRALIZED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EXCHANGE</a:t>
            </a:r>
            <a:endParaRPr lang="zh-CN" altLang="en-US" sz="1200" b="1" dirty="0">
              <a:solidFill>
                <a:srgbClr val="3C375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DEX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comes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with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very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particular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set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of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advantages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such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 global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unified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order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book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 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provable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order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matching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algorithm.</a:t>
            </a:r>
            <a:endParaRPr lang="zh-CN" altLang="en-US" sz="1000" dirty="0">
              <a:solidFill>
                <a:schemeClr val="bg2"/>
              </a:solidFill>
            </a:endParaRPr>
          </a:p>
        </p:txBody>
      </p:sp>
      <p:sp>
        <p:nvSpPr>
          <p:cNvPr id="32795" name="Rectangle 60">
            <a:extLst>
              <a:ext uri="{FF2B5EF4-FFF2-40B4-BE49-F238E27FC236}">
                <a16:creationId xmlns:a16="http://schemas.microsoft.com/office/drawing/2014/main" id="{2C91C4E3-3671-408F-876E-EE215374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665413"/>
            <a:ext cx="2519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751"/>
                </a:solidFill>
              </a:rPr>
              <a:t>REFERRAL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PROGRAM</a:t>
            </a:r>
            <a:endParaRPr lang="zh-CN" altLang="en-US" sz="1200" b="1" dirty="0">
              <a:solidFill>
                <a:srgbClr val="3C375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000" dirty="0">
                <a:solidFill>
                  <a:schemeClr val="bg2"/>
                </a:solidFill>
              </a:rPr>
              <a:t>Every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 err="1">
                <a:solidFill>
                  <a:schemeClr val="bg2"/>
                </a:solidFill>
              </a:rPr>
              <a:t>Cybex</a:t>
            </a:r>
            <a:r>
              <a:rPr lang="zh-CN" altLang="zh-CN" sz="1000" dirty="0">
                <a:solidFill>
                  <a:schemeClr val="bg2"/>
                </a:solidFill>
              </a:rPr>
              <a:t> lifetime member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zh-CN" altLang="zh-CN" sz="1000" dirty="0">
                <a:solidFill>
                  <a:schemeClr val="bg2"/>
                </a:solidFill>
              </a:rPr>
              <a:t>can get a cut of the fees based on </a:t>
            </a:r>
            <a:r>
              <a:rPr lang="en-US" altLang="zh-CN" sz="1000" dirty="0">
                <a:solidFill>
                  <a:schemeClr val="bg2"/>
                </a:solidFill>
              </a:rPr>
              <a:t>sub-accounts</a:t>
            </a:r>
            <a:r>
              <a:rPr lang="zh-CN" altLang="zh-CN" sz="1000" dirty="0">
                <a:solidFill>
                  <a:schemeClr val="bg2"/>
                </a:solidFill>
              </a:rPr>
              <a:t>  linked to ours via referral.</a:t>
            </a:r>
            <a:endParaRPr lang="zh-CN" altLang="en-US" sz="1000" dirty="0">
              <a:solidFill>
                <a:schemeClr val="bg2"/>
              </a:solidFill>
            </a:endParaRPr>
          </a:p>
        </p:txBody>
      </p:sp>
      <p:sp>
        <p:nvSpPr>
          <p:cNvPr id="32796" name="Rectangle 60">
            <a:extLst>
              <a:ext uri="{FF2B5EF4-FFF2-40B4-BE49-F238E27FC236}">
                <a16:creationId xmlns:a16="http://schemas.microsoft.com/office/drawing/2014/main" id="{5D43604B-CC38-4590-894C-CB4DB75A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3673475"/>
            <a:ext cx="2519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F4B413"/>
                </a:solidFill>
              </a:rPr>
              <a:t>BUDGET</a:t>
            </a:r>
            <a:r>
              <a:rPr lang="zh-CN" altLang="en-US" sz="1200" b="1" dirty="0">
                <a:solidFill>
                  <a:srgbClr val="F4B413"/>
                </a:solidFill>
              </a:rPr>
              <a:t> </a:t>
            </a:r>
            <a:r>
              <a:rPr lang="en-US" altLang="zh-CN" sz="1200" b="1" dirty="0">
                <a:solidFill>
                  <a:srgbClr val="F4B413"/>
                </a:solidFill>
              </a:rPr>
              <a:t>ITEMS</a:t>
            </a:r>
            <a:endParaRPr lang="zh-CN" altLang="en-US" sz="1200" b="1" dirty="0">
              <a:solidFill>
                <a:srgbClr val="F4B41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Network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contributors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can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get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payment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for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their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budget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items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from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 err="1">
                <a:solidFill>
                  <a:schemeClr val="bg2"/>
                </a:solidFill>
              </a:rPr>
              <a:t>Cybex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non-liquid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reserve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pool.</a:t>
            </a:r>
            <a:endParaRPr lang="zh-CN" altLang="zh-CN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34">
            <a:extLst>
              <a:ext uri="{FF2B5EF4-FFF2-40B4-BE49-F238E27FC236}">
                <a16:creationId xmlns:a16="http://schemas.microsoft.com/office/drawing/2014/main" id="{BA7DABA1-54B9-4594-A84A-38FB8C59A782}"/>
              </a:ext>
            </a:extLst>
          </p:cNvPr>
          <p:cNvSpPr>
            <a:spLocks/>
          </p:cNvSpPr>
          <p:nvPr/>
        </p:nvSpPr>
        <p:spPr bwMode="auto">
          <a:xfrm>
            <a:off x="2817813" y="1871663"/>
            <a:ext cx="1352550" cy="473075"/>
          </a:xfrm>
          <a:custGeom>
            <a:avLst/>
            <a:gdLst>
              <a:gd name="T0" fmla="*/ 2147483646 w 1008"/>
              <a:gd name="T1" fmla="*/ 0 h 352"/>
              <a:gd name="T2" fmla="*/ 2147483646 w 1008"/>
              <a:gd name="T3" fmla="*/ 0 h 352"/>
              <a:gd name="T4" fmla="*/ 0 w 1008"/>
              <a:gd name="T5" fmla="*/ 2147483646 h 352"/>
              <a:gd name="T6" fmla="*/ 2147483646 w 1008"/>
              <a:gd name="T7" fmla="*/ 2147483646 h 352"/>
              <a:gd name="T8" fmla="*/ 2147483646 w 1008"/>
              <a:gd name="T9" fmla="*/ 2147483646 h 352"/>
              <a:gd name="T10" fmla="*/ 2147483646 w 1008"/>
              <a:gd name="T11" fmla="*/ 2147483646 h 352"/>
              <a:gd name="T12" fmla="*/ 2147483646 w 1008"/>
              <a:gd name="T13" fmla="*/ 0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352">
                <a:moveTo>
                  <a:pt x="832" y="0"/>
                </a:moveTo>
                <a:cubicBezTo>
                  <a:pt x="176" y="0"/>
                  <a:pt x="176" y="0"/>
                  <a:pt x="176" y="0"/>
                </a:cubicBezTo>
                <a:cubicBezTo>
                  <a:pt x="78" y="0"/>
                  <a:pt x="0" y="79"/>
                  <a:pt x="0" y="176"/>
                </a:cubicBezTo>
                <a:cubicBezTo>
                  <a:pt x="0" y="273"/>
                  <a:pt x="78" y="352"/>
                  <a:pt x="176" y="352"/>
                </a:cubicBezTo>
                <a:cubicBezTo>
                  <a:pt x="832" y="352"/>
                  <a:pt x="832" y="352"/>
                  <a:pt x="832" y="352"/>
                </a:cubicBezTo>
                <a:cubicBezTo>
                  <a:pt x="929" y="352"/>
                  <a:pt x="1008" y="273"/>
                  <a:pt x="1008" y="176"/>
                </a:cubicBezTo>
                <a:cubicBezTo>
                  <a:pt x="1008" y="79"/>
                  <a:pt x="929" y="0"/>
                  <a:pt x="832" y="0"/>
                </a:cubicBezTo>
                <a:close/>
              </a:path>
            </a:pathLst>
          </a:custGeom>
          <a:solidFill>
            <a:srgbClr val="F2AB2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Freeform 35">
            <a:extLst>
              <a:ext uri="{FF2B5EF4-FFF2-40B4-BE49-F238E27FC236}">
                <a16:creationId xmlns:a16="http://schemas.microsoft.com/office/drawing/2014/main" id="{3E27C17A-EEAD-4E95-BAEC-78F6F4B166FF}"/>
              </a:ext>
            </a:extLst>
          </p:cNvPr>
          <p:cNvSpPr>
            <a:spLocks/>
          </p:cNvSpPr>
          <p:nvPr/>
        </p:nvSpPr>
        <p:spPr bwMode="auto">
          <a:xfrm>
            <a:off x="3698875" y="1871663"/>
            <a:ext cx="471488" cy="1352550"/>
          </a:xfrm>
          <a:custGeom>
            <a:avLst/>
            <a:gdLst>
              <a:gd name="T0" fmla="*/ 2147483646 w 352"/>
              <a:gd name="T1" fmla="*/ 2147483646 h 1008"/>
              <a:gd name="T2" fmla="*/ 2147483646 w 352"/>
              <a:gd name="T3" fmla="*/ 2147483646 h 1008"/>
              <a:gd name="T4" fmla="*/ 2147483646 w 352"/>
              <a:gd name="T5" fmla="*/ 0 h 1008"/>
              <a:gd name="T6" fmla="*/ 0 w 352"/>
              <a:gd name="T7" fmla="*/ 2147483646 h 1008"/>
              <a:gd name="T8" fmla="*/ 0 w 352"/>
              <a:gd name="T9" fmla="*/ 2147483646 h 1008"/>
              <a:gd name="T10" fmla="*/ 2147483646 w 352"/>
              <a:gd name="T11" fmla="*/ 2147483646 h 1008"/>
              <a:gd name="T12" fmla="*/ 2147483646 w 352"/>
              <a:gd name="T13" fmla="*/ 2147483646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2" h="1008">
                <a:moveTo>
                  <a:pt x="352" y="832"/>
                </a:moveTo>
                <a:cubicBezTo>
                  <a:pt x="352" y="176"/>
                  <a:pt x="352" y="176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ubicBezTo>
                  <a:pt x="78" y="0"/>
                  <a:pt x="0" y="79"/>
                  <a:pt x="0" y="176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929"/>
                  <a:pt x="78" y="1008"/>
                  <a:pt x="176" y="1008"/>
                </a:cubicBezTo>
                <a:cubicBezTo>
                  <a:pt x="273" y="1008"/>
                  <a:pt x="352" y="929"/>
                  <a:pt x="352" y="832"/>
                </a:cubicBezTo>
                <a:close/>
              </a:path>
            </a:pathLst>
          </a:custGeom>
          <a:solidFill>
            <a:srgbClr val="F2AB2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Freeform 36">
            <a:extLst>
              <a:ext uri="{FF2B5EF4-FFF2-40B4-BE49-F238E27FC236}">
                <a16:creationId xmlns:a16="http://schemas.microsoft.com/office/drawing/2014/main" id="{EA6C662F-49FE-4DEF-8410-62C26D60BCC0}"/>
              </a:ext>
            </a:extLst>
          </p:cNvPr>
          <p:cNvSpPr>
            <a:spLocks/>
          </p:cNvSpPr>
          <p:nvPr/>
        </p:nvSpPr>
        <p:spPr bwMode="auto">
          <a:xfrm>
            <a:off x="2400300" y="1849438"/>
            <a:ext cx="1793875" cy="1793875"/>
          </a:xfrm>
          <a:custGeom>
            <a:avLst/>
            <a:gdLst>
              <a:gd name="T0" fmla="*/ 2147483646 w 1337"/>
              <a:gd name="T1" fmla="*/ 2147483646 h 1337"/>
              <a:gd name="T2" fmla="*/ 2147483646 w 1337"/>
              <a:gd name="T3" fmla="*/ 2147483646 h 1337"/>
              <a:gd name="T4" fmla="*/ 2147483646 w 1337"/>
              <a:gd name="T5" fmla="*/ 2147483646 h 1337"/>
              <a:gd name="T6" fmla="*/ 2147483646 w 1337"/>
              <a:gd name="T7" fmla="*/ 2147483646 h 1337"/>
              <a:gd name="T8" fmla="*/ 2147483646 w 1337"/>
              <a:gd name="T9" fmla="*/ 2147483646 h 1337"/>
              <a:gd name="T10" fmla="*/ 2147483646 w 1337"/>
              <a:gd name="T11" fmla="*/ 2147483646 h 1337"/>
              <a:gd name="T12" fmla="*/ 2147483646 w 1337"/>
              <a:gd name="T13" fmla="*/ 2147483646 h 13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7" h="1337">
                <a:moveTo>
                  <a:pt x="1268" y="69"/>
                </a:moveTo>
                <a:cubicBezTo>
                  <a:pt x="1199" y="0"/>
                  <a:pt x="1088" y="0"/>
                  <a:pt x="1019" y="69"/>
                </a:cubicBezTo>
                <a:cubicBezTo>
                  <a:pt x="69" y="1019"/>
                  <a:pt x="69" y="1019"/>
                  <a:pt x="69" y="1019"/>
                </a:cubicBezTo>
                <a:cubicBezTo>
                  <a:pt x="0" y="1088"/>
                  <a:pt x="0" y="1199"/>
                  <a:pt x="69" y="1268"/>
                </a:cubicBezTo>
                <a:cubicBezTo>
                  <a:pt x="138" y="1337"/>
                  <a:pt x="249" y="1337"/>
                  <a:pt x="318" y="1268"/>
                </a:cubicBezTo>
                <a:cubicBezTo>
                  <a:pt x="1268" y="318"/>
                  <a:pt x="1268" y="318"/>
                  <a:pt x="1268" y="318"/>
                </a:cubicBezTo>
                <a:cubicBezTo>
                  <a:pt x="1337" y="249"/>
                  <a:pt x="1337" y="138"/>
                  <a:pt x="1268" y="69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37">
            <a:extLst>
              <a:ext uri="{FF2B5EF4-FFF2-40B4-BE49-F238E27FC236}">
                <a16:creationId xmlns:a16="http://schemas.microsoft.com/office/drawing/2014/main" id="{A30F86C0-D3D2-4867-B951-B4C87756C913}"/>
              </a:ext>
            </a:extLst>
          </p:cNvPr>
          <p:cNvSpPr>
            <a:spLocks/>
          </p:cNvSpPr>
          <p:nvPr/>
        </p:nvSpPr>
        <p:spPr bwMode="auto">
          <a:xfrm>
            <a:off x="3744913" y="1917700"/>
            <a:ext cx="381000" cy="381000"/>
          </a:xfrm>
          <a:custGeom>
            <a:avLst/>
            <a:gdLst>
              <a:gd name="T0" fmla="*/ 2147483646 w 284"/>
              <a:gd name="T1" fmla="*/ 2147483646 h 284"/>
              <a:gd name="T2" fmla="*/ 2147483646 w 284"/>
              <a:gd name="T3" fmla="*/ 2147483646 h 284"/>
              <a:gd name="T4" fmla="*/ 2147483646 w 284"/>
              <a:gd name="T5" fmla="*/ 2147483646 h 284"/>
              <a:gd name="T6" fmla="*/ 2147483646 w 284"/>
              <a:gd name="T7" fmla="*/ 2147483646 h 284"/>
              <a:gd name="T8" fmla="*/ 2147483646 w 284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284">
                <a:moveTo>
                  <a:pt x="233" y="51"/>
                </a:moveTo>
                <a:cubicBezTo>
                  <a:pt x="284" y="101"/>
                  <a:pt x="284" y="183"/>
                  <a:pt x="233" y="234"/>
                </a:cubicBezTo>
                <a:cubicBezTo>
                  <a:pt x="183" y="284"/>
                  <a:pt x="101" y="284"/>
                  <a:pt x="50" y="234"/>
                </a:cubicBezTo>
                <a:cubicBezTo>
                  <a:pt x="0" y="183"/>
                  <a:pt x="0" y="101"/>
                  <a:pt x="50" y="51"/>
                </a:cubicBezTo>
                <a:cubicBezTo>
                  <a:pt x="101" y="0"/>
                  <a:pt x="183" y="0"/>
                  <a:pt x="23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38">
            <a:extLst>
              <a:ext uri="{FF2B5EF4-FFF2-40B4-BE49-F238E27FC236}">
                <a16:creationId xmlns:a16="http://schemas.microsoft.com/office/drawing/2014/main" id="{474CA2F0-B69F-4532-A4EF-69BCA914E8F3}"/>
              </a:ext>
            </a:extLst>
          </p:cNvPr>
          <p:cNvSpPr>
            <a:spLocks/>
          </p:cNvSpPr>
          <p:nvPr/>
        </p:nvSpPr>
        <p:spPr bwMode="auto">
          <a:xfrm>
            <a:off x="4092575" y="1477963"/>
            <a:ext cx="1352550" cy="471487"/>
          </a:xfrm>
          <a:custGeom>
            <a:avLst/>
            <a:gdLst>
              <a:gd name="T0" fmla="*/ 2147483646 w 1008"/>
              <a:gd name="T1" fmla="*/ 0 h 352"/>
              <a:gd name="T2" fmla="*/ 2147483646 w 1008"/>
              <a:gd name="T3" fmla="*/ 0 h 352"/>
              <a:gd name="T4" fmla="*/ 0 w 1008"/>
              <a:gd name="T5" fmla="*/ 2147483646 h 352"/>
              <a:gd name="T6" fmla="*/ 2147483646 w 1008"/>
              <a:gd name="T7" fmla="*/ 2147483646 h 352"/>
              <a:gd name="T8" fmla="*/ 2147483646 w 1008"/>
              <a:gd name="T9" fmla="*/ 2147483646 h 352"/>
              <a:gd name="T10" fmla="*/ 2147483646 w 1008"/>
              <a:gd name="T11" fmla="*/ 2147483646 h 352"/>
              <a:gd name="T12" fmla="*/ 2147483646 w 1008"/>
              <a:gd name="T13" fmla="*/ 0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352">
                <a:moveTo>
                  <a:pt x="832" y="0"/>
                </a:moveTo>
                <a:cubicBezTo>
                  <a:pt x="176" y="0"/>
                  <a:pt x="176" y="0"/>
                  <a:pt x="176" y="0"/>
                </a:cubicBez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832" y="352"/>
                  <a:pt x="832" y="352"/>
                  <a:pt x="832" y="352"/>
                </a:cubicBezTo>
                <a:cubicBezTo>
                  <a:pt x="929" y="352"/>
                  <a:pt x="1008" y="273"/>
                  <a:pt x="1008" y="176"/>
                </a:cubicBezTo>
                <a:cubicBezTo>
                  <a:pt x="1008" y="79"/>
                  <a:pt x="929" y="0"/>
                  <a:pt x="832" y="0"/>
                </a:cubicBezTo>
                <a:close/>
              </a:path>
            </a:pathLst>
          </a:custGeom>
          <a:solidFill>
            <a:srgbClr val="3C385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39">
            <a:extLst>
              <a:ext uri="{FF2B5EF4-FFF2-40B4-BE49-F238E27FC236}">
                <a16:creationId xmlns:a16="http://schemas.microsoft.com/office/drawing/2014/main" id="{55D32B7B-5B7F-4275-A737-0B6736E15091}"/>
              </a:ext>
            </a:extLst>
          </p:cNvPr>
          <p:cNvSpPr>
            <a:spLocks/>
          </p:cNvSpPr>
          <p:nvPr/>
        </p:nvSpPr>
        <p:spPr bwMode="auto">
          <a:xfrm>
            <a:off x="4973638" y="1477963"/>
            <a:ext cx="471487" cy="1352550"/>
          </a:xfrm>
          <a:custGeom>
            <a:avLst/>
            <a:gdLst>
              <a:gd name="T0" fmla="*/ 2147483646 w 352"/>
              <a:gd name="T1" fmla="*/ 2147483646 h 1008"/>
              <a:gd name="T2" fmla="*/ 2147483646 w 352"/>
              <a:gd name="T3" fmla="*/ 2147483646 h 1008"/>
              <a:gd name="T4" fmla="*/ 2147483646 w 352"/>
              <a:gd name="T5" fmla="*/ 0 h 1008"/>
              <a:gd name="T6" fmla="*/ 0 w 352"/>
              <a:gd name="T7" fmla="*/ 2147483646 h 1008"/>
              <a:gd name="T8" fmla="*/ 0 w 352"/>
              <a:gd name="T9" fmla="*/ 2147483646 h 1008"/>
              <a:gd name="T10" fmla="*/ 2147483646 w 352"/>
              <a:gd name="T11" fmla="*/ 2147483646 h 1008"/>
              <a:gd name="T12" fmla="*/ 2147483646 w 352"/>
              <a:gd name="T13" fmla="*/ 2147483646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2" h="1008">
                <a:moveTo>
                  <a:pt x="352" y="832"/>
                </a:moveTo>
                <a:cubicBezTo>
                  <a:pt x="352" y="176"/>
                  <a:pt x="352" y="176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ubicBezTo>
                  <a:pt x="79" y="0"/>
                  <a:pt x="0" y="79"/>
                  <a:pt x="0" y="176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929"/>
                  <a:pt x="79" y="1008"/>
                  <a:pt x="176" y="1008"/>
                </a:cubicBezTo>
                <a:cubicBezTo>
                  <a:pt x="273" y="1008"/>
                  <a:pt x="352" y="929"/>
                  <a:pt x="352" y="832"/>
                </a:cubicBezTo>
                <a:close/>
              </a:path>
            </a:pathLst>
          </a:custGeom>
          <a:solidFill>
            <a:srgbClr val="3C385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40">
            <a:extLst>
              <a:ext uri="{FF2B5EF4-FFF2-40B4-BE49-F238E27FC236}">
                <a16:creationId xmlns:a16="http://schemas.microsoft.com/office/drawing/2014/main" id="{DC09F2BD-2B62-481E-9C43-748E5E1E0F12}"/>
              </a:ext>
            </a:extLst>
          </p:cNvPr>
          <p:cNvSpPr>
            <a:spLocks/>
          </p:cNvSpPr>
          <p:nvPr/>
        </p:nvSpPr>
        <p:spPr bwMode="auto">
          <a:xfrm>
            <a:off x="3675063" y="1454150"/>
            <a:ext cx="1793875" cy="1793875"/>
          </a:xfrm>
          <a:custGeom>
            <a:avLst/>
            <a:gdLst>
              <a:gd name="T0" fmla="*/ 2147483646 w 1337"/>
              <a:gd name="T1" fmla="*/ 2147483646 h 1336"/>
              <a:gd name="T2" fmla="*/ 2147483646 w 1337"/>
              <a:gd name="T3" fmla="*/ 2147483646 h 1336"/>
              <a:gd name="T4" fmla="*/ 2147483646 w 1337"/>
              <a:gd name="T5" fmla="*/ 2147483646 h 1336"/>
              <a:gd name="T6" fmla="*/ 2147483646 w 1337"/>
              <a:gd name="T7" fmla="*/ 2147483646 h 1336"/>
              <a:gd name="T8" fmla="*/ 2147483646 w 1337"/>
              <a:gd name="T9" fmla="*/ 2147483646 h 1336"/>
              <a:gd name="T10" fmla="*/ 2147483646 w 1337"/>
              <a:gd name="T11" fmla="*/ 2147483646 h 1336"/>
              <a:gd name="T12" fmla="*/ 2147483646 w 1337"/>
              <a:gd name="T13" fmla="*/ 2147483646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7" h="1336">
                <a:moveTo>
                  <a:pt x="1268" y="68"/>
                </a:moveTo>
                <a:cubicBezTo>
                  <a:pt x="1200" y="0"/>
                  <a:pt x="1088" y="0"/>
                  <a:pt x="1019" y="68"/>
                </a:cubicBezTo>
                <a:cubicBezTo>
                  <a:pt x="69" y="1019"/>
                  <a:pt x="69" y="1019"/>
                  <a:pt x="69" y="1019"/>
                </a:cubicBezTo>
                <a:cubicBezTo>
                  <a:pt x="0" y="1087"/>
                  <a:pt x="0" y="1199"/>
                  <a:pt x="69" y="1268"/>
                </a:cubicBezTo>
                <a:cubicBezTo>
                  <a:pt x="138" y="1336"/>
                  <a:pt x="249" y="1336"/>
                  <a:pt x="318" y="1268"/>
                </a:cubicBezTo>
                <a:cubicBezTo>
                  <a:pt x="1268" y="317"/>
                  <a:pt x="1268" y="317"/>
                  <a:pt x="1268" y="317"/>
                </a:cubicBezTo>
                <a:cubicBezTo>
                  <a:pt x="1337" y="249"/>
                  <a:pt x="1337" y="137"/>
                  <a:pt x="1268" y="68"/>
                </a:cubicBezTo>
                <a:close/>
              </a:path>
            </a:pathLst>
          </a:cu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41">
            <a:extLst>
              <a:ext uri="{FF2B5EF4-FFF2-40B4-BE49-F238E27FC236}">
                <a16:creationId xmlns:a16="http://schemas.microsoft.com/office/drawing/2014/main" id="{54940A9A-070C-4867-A2DE-1CE34DA89252}"/>
              </a:ext>
            </a:extLst>
          </p:cNvPr>
          <p:cNvSpPr>
            <a:spLocks/>
          </p:cNvSpPr>
          <p:nvPr/>
        </p:nvSpPr>
        <p:spPr bwMode="auto">
          <a:xfrm>
            <a:off x="5018088" y="1522413"/>
            <a:ext cx="382587" cy="381000"/>
          </a:xfrm>
          <a:custGeom>
            <a:avLst/>
            <a:gdLst>
              <a:gd name="T0" fmla="*/ 2147483646 w 284"/>
              <a:gd name="T1" fmla="*/ 2147483646 h 284"/>
              <a:gd name="T2" fmla="*/ 2147483646 w 284"/>
              <a:gd name="T3" fmla="*/ 2147483646 h 284"/>
              <a:gd name="T4" fmla="*/ 2147483646 w 284"/>
              <a:gd name="T5" fmla="*/ 2147483646 h 284"/>
              <a:gd name="T6" fmla="*/ 2147483646 w 284"/>
              <a:gd name="T7" fmla="*/ 2147483646 h 284"/>
              <a:gd name="T8" fmla="*/ 2147483646 w 284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284">
                <a:moveTo>
                  <a:pt x="233" y="50"/>
                </a:moveTo>
                <a:cubicBezTo>
                  <a:pt x="284" y="101"/>
                  <a:pt x="284" y="183"/>
                  <a:pt x="233" y="233"/>
                </a:cubicBezTo>
                <a:cubicBezTo>
                  <a:pt x="183" y="284"/>
                  <a:pt x="101" y="284"/>
                  <a:pt x="50" y="233"/>
                </a:cubicBezTo>
                <a:cubicBezTo>
                  <a:pt x="0" y="183"/>
                  <a:pt x="0" y="101"/>
                  <a:pt x="50" y="50"/>
                </a:cubicBezTo>
                <a:cubicBezTo>
                  <a:pt x="101" y="0"/>
                  <a:pt x="183" y="0"/>
                  <a:pt x="233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42">
            <a:extLst>
              <a:ext uri="{FF2B5EF4-FFF2-40B4-BE49-F238E27FC236}">
                <a16:creationId xmlns:a16="http://schemas.microsoft.com/office/drawing/2014/main" id="{A09787A0-2083-4D69-AF38-5EB3D8E2905B}"/>
              </a:ext>
            </a:extLst>
          </p:cNvPr>
          <p:cNvSpPr>
            <a:spLocks/>
          </p:cNvSpPr>
          <p:nvPr/>
        </p:nvSpPr>
        <p:spPr bwMode="auto">
          <a:xfrm>
            <a:off x="5367338" y="1081088"/>
            <a:ext cx="1352550" cy="473075"/>
          </a:xfrm>
          <a:custGeom>
            <a:avLst/>
            <a:gdLst>
              <a:gd name="T0" fmla="*/ 2147483646 w 1008"/>
              <a:gd name="T1" fmla="*/ 0 h 352"/>
              <a:gd name="T2" fmla="*/ 2147483646 w 1008"/>
              <a:gd name="T3" fmla="*/ 0 h 352"/>
              <a:gd name="T4" fmla="*/ 0 w 1008"/>
              <a:gd name="T5" fmla="*/ 2147483646 h 352"/>
              <a:gd name="T6" fmla="*/ 2147483646 w 1008"/>
              <a:gd name="T7" fmla="*/ 2147483646 h 352"/>
              <a:gd name="T8" fmla="*/ 2147483646 w 1008"/>
              <a:gd name="T9" fmla="*/ 2147483646 h 352"/>
              <a:gd name="T10" fmla="*/ 2147483646 w 1008"/>
              <a:gd name="T11" fmla="*/ 2147483646 h 352"/>
              <a:gd name="T12" fmla="*/ 2147483646 w 1008"/>
              <a:gd name="T13" fmla="*/ 0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352">
                <a:moveTo>
                  <a:pt x="832" y="0"/>
                </a:moveTo>
                <a:cubicBezTo>
                  <a:pt x="176" y="0"/>
                  <a:pt x="176" y="0"/>
                  <a:pt x="176" y="0"/>
                </a:cubicBez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2"/>
                  <a:pt x="176" y="352"/>
                </a:cubicBezTo>
                <a:cubicBezTo>
                  <a:pt x="832" y="352"/>
                  <a:pt x="832" y="352"/>
                  <a:pt x="832" y="352"/>
                </a:cubicBezTo>
                <a:cubicBezTo>
                  <a:pt x="930" y="352"/>
                  <a:pt x="1008" y="274"/>
                  <a:pt x="1008" y="176"/>
                </a:cubicBezTo>
                <a:cubicBezTo>
                  <a:pt x="1008" y="79"/>
                  <a:pt x="930" y="0"/>
                  <a:pt x="832" y="0"/>
                </a:cubicBezTo>
                <a:close/>
              </a:path>
            </a:pathLst>
          </a:custGeom>
          <a:solidFill>
            <a:srgbClr val="F2AB2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43">
            <a:extLst>
              <a:ext uri="{FF2B5EF4-FFF2-40B4-BE49-F238E27FC236}">
                <a16:creationId xmlns:a16="http://schemas.microsoft.com/office/drawing/2014/main" id="{D891ED93-B2BC-4D78-8ECD-F2E874DD5042}"/>
              </a:ext>
            </a:extLst>
          </p:cNvPr>
          <p:cNvSpPr>
            <a:spLocks/>
          </p:cNvSpPr>
          <p:nvPr/>
        </p:nvSpPr>
        <p:spPr bwMode="auto">
          <a:xfrm>
            <a:off x="6248400" y="1081088"/>
            <a:ext cx="471488" cy="1352550"/>
          </a:xfrm>
          <a:custGeom>
            <a:avLst/>
            <a:gdLst>
              <a:gd name="T0" fmla="*/ 2147483646 w 352"/>
              <a:gd name="T1" fmla="*/ 2147483646 h 1008"/>
              <a:gd name="T2" fmla="*/ 2147483646 w 352"/>
              <a:gd name="T3" fmla="*/ 2147483646 h 1008"/>
              <a:gd name="T4" fmla="*/ 2147483646 w 352"/>
              <a:gd name="T5" fmla="*/ 0 h 1008"/>
              <a:gd name="T6" fmla="*/ 0 w 352"/>
              <a:gd name="T7" fmla="*/ 2147483646 h 1008"/>
              <a:gd name="T8" fmla="*/ 0 w 352"/>
              <a:gd name="T9" fmla="*/ 2147483646 h 1008"/>
              <a:gd name="T10" fmla="*/ 2147483646 w 352"/>
              <a:gd name="T11" fmla="*/ 2147483646 h 1008"/>
              <a:gd name="T12" fmla="*/ 2147483646 w 352"/>
              <a:gd name="T13" fmla="*/ 2147483646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52" h="1008">
                <a:moveTo>
                  <a:pt x="352" y="832"/>
                </a:moveTo>
                <a:cubicBezTo>
                  <a:pt x="352" y="176"/>
                  <a:pt x="352" y="176"/>
                  <a:pt x="352" y="176"/>
                </a:cubicBezTo>
                <a:cubicBezTo>
                  <a:pt x="352" y="79"/>
                  <a:pt x="274" y="0"/>
                  <a:pt x="176" y="0"/>
                </a:cubicBezTo>
                <a:cubicBezTo>
                  <a:pt x="79" y="0"/>
                  <a:pt x="0" y="79"/>
                  <a:pt x="0" y="176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930"/>
                  <a:pt x="79" y="1008"/>
                  <a:pt x="176" y="1008"/>
                </a:cubicBezTo>
                <a:cubicBezTo>
                  <a:pt x="274" y="1008"/>
                  <a:pt x="352" y="930"/>
                  <a:pt x="352" y="832"/>
                </a:cubicBezTo>
                <a:close/>
              </a:path>
            </a:pathLst>
          </a:custGeom>
          <a:solidFill>
            <a:srgbClr val="F2AB2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44">
            <a:extLst>
              <a:ext uri="{FF2B5EF4-FFF2-40B4-BE49-F238E27FC236}">
                <a16:creationId xmlns:a16="http://schemas.microsoft.com/office/drawing/2014/main" id="{6EF7B6FE-8042-4F43-B33C-52A7D73CC82F}"/>
              </a:ext>
            </a:extLst>
          </p:cNvPr>
          <p:cNvSpPr>
            <a:spLocks/>
          </p:cNvSpPr>
          <p:nvPr/>
        </p:nvSpPr>
        <p:spPr bwMode="auto">
          <a:xfrm>
            <a:off x="4949825" y="1058863"/>
            <a:ext cx="1793875" cy="1793875"/>
          </a:xfrm>
          <a:custGeom>
            <a:avLst/>
            <a:gdLst>
              <a:gd name="T0" fmla="*/ 2147483646 w 1336"/>
              <a:gd name="T1" fmla="*/ 2147483646 h 1337"/>
              <a:gd name="T2" fmla="*/ 2147483646 w 1336"/>
              <a:gd name="T3" fmla="*/ 2147483646 h 1337"/>
              <a:gd name="T4" fmla="*/ 2147483646 w 1336"/>
              <a:gd name="T5" fmla="*/ 2147483646 h 1337"/>
              <a:gd name="T6" fmla="*/ 2147483646 w 1336"/>
              <a:gd name="T7" fmla="*/ 2147483646 h 1337"/>
              <a:gd name="T8" fmla="*/ 2147483646 w 1336"/>
              <a:gd name="T9" fmla="*/ 2147483646 h 1337"/>
              <a:gd name="T10" fmla="*/ 2147483646 w 1336"/>
              <a:gd name="T11" fmla="*/ 2147483646 h 1337"/>
              <a:gd name="T12" fmla="*/ 2147483646 w 1336"/>
              <a:gd name="T13" fmla="*/ 2147483646 h 13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6" h="1337">
                <a:moveTo>
                  <a:pt x="1268" y="69"/>
                </a:moveTo>
                <a:cubicBezTo>
                  <a:pt x="1199" y="0"/>
                  <a:pt x="1088" y="0"/>
                  <a:pt x="1019" y="69"/>
                </a:cubicBezTo>
                <a:cubicBezTo>
                  <a:pt x="68" y="1019"/>
                  <a:pt x="68" y="1019"/>
                  <a:pt x="68" y="1019"/>
                </a:cubicBezTo>
                <a:cubicBezTo>
                  <a:pt x="0" y="1088"/>
                  <a:pt x="0" y="1199"/>
                  <a:pt x="68" y="1268"/>
                </a:cubicBezTo>
                <a:cubicBezTo>
                  <a:pt x="137" y="1337"/>
                  <a:pt x="249" y="1337"/>
                  <a:pt x="317" y="1268"/>
                </a:cubicBezTo>
                <a:cubicBezTo>
                  <a:pt x="1268" y="318"/>
                  <a:pt x="1268" y="318"/>
                  <a:pt x="1268" y="318"/>
                </a:cubicBezTo>
                <a:cubicBezTo>
                  <a:pt x="1336" y="249"/>
                  <a:pt x="1336" y="138"/>
                  <a:pt x="1268" y="69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45">
            <a:extLst>
              <a:ext uri="{FF2B5EF4-FFF2-40B4-BE49-F238E27FC236}">
                <a16:creationId xmlns:a16="http://schemas.microsoft.com/office/drawing/2014/main" id="{D08DAAE7-1527-4136-BC56-2257977FDE56}"/>
              </a:ext>
            </a:extLst>
          </p:cNvPr>
          <p:cNvSpPr>
            <a:spLocks/>
          </p:cNvSpPr>
          <p:nvPr/>
        </p:nvSpPr>
        <p:spPr bwMode="auto">
          <a:xfrm>
            <a:off x="6292850" y="1127125"/>
            <a:ext cx="381000" cy="381000"/>
          </a:xfrm>
          <a:custGeom>
            <a:avLst/>
            <a:gdLst>
              <a:gd name="T0" fmla="*/ 2147483646 w 284"/>
              <a:gd name="T1" fmla="*/ 2147483646 h 284"/>
              <a:gd name="T2" fmla="*/ 2147483646 w 284"/>
              <a:gd name="T3" fmla="*/ 2147483646 h 284"/>
              <a:gd name="T4" fmla="*/ 2147483646 w 284"/>
              <a:gd name="T5" fmla="*/ 2147483646 h 284"/>
              <a:gd name="T6" fmla="*/ 2147483646 w 284"/>
              <a:gd name="T7" fmla="*/ 2147483646 h 284"/>
              <a:gd name="T8" fmla="*/ 2147483646 w 284"/>
              <a:gd name="T9" fmla="*/ 2147483646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" h="284">
                <a:moveTo>
                  <a:pt x="234" y="51"/>
                </a:moveTo>
                <a:cubicBezTo>
                  <a:pt x="284" y="101"/>
                  <a:pt x="284" y="183"/>
                  <a:pt x="234" y="234"/>
                </a:cubicBezTo>
                <a:cubicBezTo>
                  <a:pt x="183" y="284"/>
                  <a:pt x="101" y="284"/>
                  <a:pt x="51" y="234"/>
                </a:cubicBezTo>
                <a:cubicBezTo>
                  <a:pt x="0" y="183"/>
                  <a:pt x="0" y="101"/>
                  <a:pt x="51" y="51"/>
                </a:cubicBezTo>
                <a:cubicBezTo>
                  <a:pt x="101" y="0"/>
                  <a:pt x="183" y="0"/>
                  <a:pt x="234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46">
            <a:extLst>
              <a:ext uri="{FF2B5EF4-FFF2-40B4-BE49-F238E27FC236}">
                <a16:creationId xmlns:a16="http://schemas.microsoft.com/office/drawing/2014/main" id="{A6E1A29A-29B9-44C9-82DE-0607CD3EBD9E}"/>
              </a:ext>
            </a:extLst>
          </p:cNvPr>
          <p:cNvSpPr>
            <a:spLocks noEditPoints="1"/>
          </p:cNvSpPr>
          <p:nvPr/>
        </p:nvSpPr>
        <p:spPr bwMode="auto">
          <a:xfrm>
            <a:off x="5092700" y="1597025"/>
            <a:ext cx="233363" cy="233363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2147483646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2147483646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2147483646 w 174"/>
              <a:gd name="T99" fmla="*/ 2147483646 h 174"/>
              <a:gd name="T100" fmla="*/ 2147483646 w 174"/>
              <a:gd name="T101" fmla="*/ 2147483646 h 174"/>
              <a:gd name="T102" fmla="*/ 2147483646 w 174"/>
              <a:gd name="T103" fmla="*/ 2147483646 h 174"/>
              <a:gd name="T104" fmla="*/ 2147483646 w 174"/>
              <a:gd name="T105" fmla="*/ 2147483646 h 174"/>
              <a:gd name="T106" fmla="*/ 2147483646 w 174"/>
              <a:gd name="T107" fmla="*/ 2147483646 h 174"/>
              <a:gd name="T108" fmla="*/ 2147483646 w 174"/>
              <a:gd name="T109" fmla="*/ 2147483646 h 174"/>
              <a:gd name="T110" fmla="*/ 2147483646 w 174"/>
              <a:gd name="T111" fmla="*/ 2147483646 h 174"/>
              <a:gd name="T112" fmla="*/ 2147483646 w 174"/>
              <a:gd name="T113" fmla="*/ 2147483646 h 174"/>
              <a:gd name="T114" fmla="*/ 2147483646 w 174"/>
              <a:gd name="T115" fmla="*/ 2147483646 h 174"/>
              <a:gd name="T116" fmla="*/ 2147483646 w 174"/>
              <a:gd name="T117" fmla="*/ 2147483646 h 174"/>
              <a:gd name="T118" fmla="*/ 2147483646 w 174"/>
              <a:gd name="T119" fmla="*/ 2147483646 h 17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4" h="174">
                <a:moveTo>
                  <a:pt x="87" y="0"/>
                </a:moveTo>
                <a:cubicBezTo>
                  <a:pt x="111" y="0"/>
                  <a:pt x="132" y="10"/>
                  <a:pt x="148" y="25"/>
                </a:cubicBezTo>
                <a:cubicBezTo>
                  <a:pt x="164" y="41"/>
                  <a:pt x="174" y="63"/>
                  <a:pt x="174" y="87"/>
                </a:cubicBezTo>
                <a:cubicBezTo>
                  <a:pt x="174" y="111"/>
                  <a:pt x="164" y="132"/>
                  <a:pt x="148" y="148"/>
                </a:cubicBezTo>
                <a:cubicBezTo>
                  <a:pt x="132" y="164"/>
                  <a:pt x="111" y="174"/>
                  <a:pt x="87" y="174"/>
                </a:cubicBezTo>
                <a:cubicBezTo>
                  <a:pt x="63" y="174"/>
                  <a:pt x="41" y="164"/>
                  <a:pt x="26" y="148"/>
                </a:cubicBezTo>
                <a:cubicBezTo>
                  <a:pt x="10" y="132"/>
                  <a:pt x="0" y="111"/>
                  <a:pt x="0" y="87"/>
                </a:cubicBezTo>
                <a:cubicBezTo>
                  <a:pt x="0" y="63"/>
                  <a:pt x="10" y="41"/>
                  <a:pt x="26" y="25"/>
                </a:cubicBezTo>
                <a:cubicBezTo>
                  <a:pt x="41" y="10"/>
                  <a:pt x="63" y="0"/>
                  <a:pt x="87" y="0"/>
                </a:cubicBezTo>
                <a:close/>
                <a:moveTo>
                  <a:pt x="83" y="160"/>
                </a:moveTo>
                <a:cubicBezTo>
                  <a:pt x="83" y="160"/>
                  <a:pt x="83" y="160"/>
                  <a:pt x="83" y="160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75" y="132"/>
                  <a:pt x="67" y="134"/>
                  <a:pt x="60" y="137"/>
                </a:cubicBezTo>
                <a:cubicBezTo>
                  <a:pt x="59" y="137"/>
                  <a:pt x="58" y="137"/>
                  <a:pt x="57" y="138"/>
                </a:cubicBezTo>
                <a:cubicBezTo>
                  <a:pt x="58" y="139"/>
                  <a:pt x="59" y="140"/>
                  <a:pt x="59" y="141"/>
                </a:cubicBezTo>
                <a:cubicBezTo>
                  <a:pt x="64" y="149"/>
                  <a:pt x="69" y="156"/>
                  <a:pt x="75" y="159"/>
                </a:cubicBezTo>
                <a:cubicBezTo>
                  <a:pt x="78" y="160"/>
                  <a:pt x="80" y="160"/>
                  <a:pt x="83" y="160"/>
                </a:cubicBezTo>
                <a:close/>
                <a:moveTo>
                  <a:pt x="139" y="35"/>
                </a:moveTo>
                <a:cubicBezTo>
                  <a:pt x="139" y="35"/>
                  <a:pt x="139" y="35"/>
                  <a:pt x="139" y="35"/>
                </a:cubicBezTo>
                <a:cubicBezTo>
                  <a:pt x="138" y="34"/>
                  <a:pt x="138" y="34"/>
                  <a:pt x="137" y="33"/>
                </a:cubicBezTo>
                <a:cubicBezTo>
                  <a:pt x="134" y="36"/>
                  <a:pt x="130" y="38"/>
                  <a:pt x="127" y="40"/>
                </a:cubicBezTo>
                <a:cubicBezTo>
                  <a:pt x="132" y="52"/>
                  <a:pt x="134" y="67"/>
                  <a:pt x="135" y="83"/>
                </a:cubicBezTo>
                <a:cubicBezTo>
                  <a:pt x="160" y="83"/>
                  <a:pt x="160" y="83"/>
                  <a:pt x="160" y="83"/>
                </a:cubicBezTo>
                <a:cubicBezTo>
                  <a:pt x="159" y="64"/>
                  <a:pt x="151" y="47"/>
                  <a:pt x="139" y="35"/>
                </a:cubicBezTo>
                <a:close/>
                <a:moveTo>
                  <a:pt x="131" y="28"/>
                </a:moveTo>
                <a:cubicBezTo>
                  <a:pt x="131" y="28"/>
                  <a:pt x="131" y="28"/>
                  <a:pt x="131" y="28"/>
                </a:cubicBezTo>
                <a:cubicBezTo>
                  <a:pt x="126" y="24"/>
                  <a:pt x="121" y="22"/>
                  <a:pt x="116" y="19"/>
                </a:cubicBezTo>
                <a:cubicBezTo>
                  <a:pt x="118" y="22"/>
                  <a:pt x="120" y="25"/>
                  <a:pt x="122" y="28"/>
                </a:cubicBezTo>
                <a:cubicBezTo>
                  <a:pt x="122" y="30"/>
                  <a:pt x="123" y="31"/>
                  <a:pt x="124" y="32"/>
                </a:cubicBezTo>
                <a:cubicBezTo>
                  <a:pt x="126" y="31"/>
                  <a:pt x="128" y="29"/>
                  <a:pt x="131" y="28"/>
                </a:cubicBezTo>
                <a:close/>
                <a:moveTo>
                  <a:pt x="99" y="14"/>
                </a:moveTo>
                <a:cubicBezTo>
                  <a:pt x="99" y="14"/>
                  <a:pt x="99" y="14"/>
                  <a:pt x="99" y="14"/>
                </a:cubicBezTo>
                <a:cubicBezTo>
                  <a:pt x="96" y="14"/>
                  <a:pt x="94" y="14"/>
                  <a:pt x="91" y="13"/>
                </a:cubicBezTo>
                <a:cubicBezTo>
                  <a:pt x="91" y="42"/>
                  <a:pt x="91" y="42"/>
                  <a:pt x="91" y="42"/>
                </a:cubicBezTo>
                <a:cubicBezTo>
                  <a:pt x="99" y="41"/>
                  <a:pt x="106" y="40"/>
                  <a:pt x="113" y="37"/>
                </a:cubicBezTo>
                <a:cubicBezTo>
                  <a:pt x="114" y="37"/>
                  <a:pt x="115" y="36"/>
                  <a:pt x="116" y="36"/>
                </a:cubicBezTo>
                <a:cubicBezTo>
                  <a:pt x="116" y="35"/>
                  <a:pt x="115" y="33"/>
                  <a:pt x="115" y="32"/>
                </a:cubicBezTo>
                <a:cubicBezTo>
                  <a:pt x="110" y="24"/>
                  <a:pt x="105" y="18"/>
                  <a:pt x="99" y="14"/>
                </a:cubicBezTo>
                <a:close/>
                <a:moveTo>
                  <a:pt x="83" y="13"/>
                </a:moveTo>
                <a:cubicBezTo>
                  <a:pt x="83" y="13"/>
                  <a:pt x="83" y="13"/>
                  <a:pt x="83" y="13"/>
                </a:cubicBezTo>
                <a:cubicBezTo>
                  <a:pt x="80" y="14"/>
                  <a:pt x="78" y="14"/>
                  <a:pt x="75" y="14"/>
                </a:cubicBezTo>
                <a:cubicBezTo>
                  <a:pt x="69" y="18"/>
                  <a:pt x="64" y="24"/>
                  <a:pt x="59" y="32"/>
                </a:cubicBezTo>
                <a:cubicBezTo>
                  <a:pt x="59" y="33"/>
                  <a:pt x="58" y="35"/>
                  <a:pt x="57" y="36"/>
                </a:cubicBezTo>
                <a:cubicBezTo>
                  <a:pt x="58" y="36"/>
                  <a:pt x="59" y="37"/>
                  <a:pt x="60" y="37"/>
                </a:cubicBezTo>
                <a:cubicBezTo>
                  <a:pt x="67" y="40"/>
                  <a:pt x="75" y="41"/>
                  <a:pt x="83" y="42"/>
                </a:cubicBezTo>
                <a:cubicBezTo>
                  <a:pt x="83" y="13"/>
                  <a:pt x="83" y="13"/>
                  <a:pt x="83" y="13"/>
                </a:cubicBezTo>
                <a:close/>
                <a:moveTo>
                  <a:pt x="58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3" y="22"/>
                  <a:pt x="48" y="24"/>
                  <a:pt x="43" y="28"/>
                </a:cubicBezTo>
                <a:cubicBezTo>
                  <a:pt x="45" y="29"/>
                  <a:pt x="48" y="31"/>
                  <a:pt x="50" y="32"/>
                </a:cubicBezTo>
                <a:cubicBezTo>
                  <a:pt x="51" y="31"/>
                  <a:pt x="52" y="30"/>
                  <a:pt x="52" y="28"/>
                </a:cubicBezTo>
                <a:cubicBezTo>
                  <a:pt x="54" y="25"/>
                  <a:pt x="56" y="22"/>
                  <a:pt x="58" y="19"/>
                </a:cubicBezTo>
                <a:close/>
                <a:moveTo>
                  <a:pt x="37" y="33"/>
                </a:moveTo>
                <a:cubicBezTo>
                  <a:pt x="37" y="33"/>
                  <a:pt x="37" y="33"/>
                  <a:pt x="37" y="33"/>
                </a:cubicBezTo>
                <a:cubicBezTo>
                  <a:pt x="36" y="34"/>
                  <a:pt x="36" y="34"/>
                  <a:pt x="35" y="35"/>
                </a:cubicBezTo>
                <a:cubicBezTo>
                  <a:pt x="23" y="47"/>
                  <a:pt x="15" y="64"/>
                  <a:pt x="14" y="83"/>
                </a:cubicBezTo>
                <a:cubicBezTo>
                  <a:pt x="39" y="83"/>
                  <a:pt x="39" y="83"/>
                  <a:pt x="39" y="83"/>
                </a:cubicBezTo>
                <a:cubicBezTo>
                  <a:pt x="39" y="67"/>
                  <a:pt x="42" y="52"/>
                  <a:pt x="47" y="40"/>
                </a:cubicBezTo>
                <a:cubicBezTo>
                  <a:pt x="43" y="38"/>
                  <a:pt x="40" y="36"/>
                  <a:pt x="37" y="33"/>
                </a:cubicBezTo>
                <a:close/>
                <a:moveTo>
                  <a:pt x="14" y="91"/>
                </a:moveTo>
                <a:cubicBezTo>
                  <a:pt x="14" y="91"/>
                  <a:pt x="14" y="91"/>
                  <a:pt x="14" y="91"/>
                </a:cubicBezTo>
                <a:cubicBezTo>
                  <a:pt x="15" y="109"/>
                  <a:pt x="23" y="126"/>
                  <a:pt x="35" y="139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40" y="138"/>
                  <a:pt x="43" y="136"/>
                  <a:pt x="47" y="134"/>
                </a:cubicBezTo>
                <a:cubicBezTo>
                  <a:pt x="42" y="122"/>
                  <a:pt x="39" y="107"/>
                  <a:pt x="39" y="91"/>
                </a:cubicBezTo>
                <a:cubicBezTo>
                  <a:pt x="14" y="91"/>
                  <a:pt x="14" y="91"/>
                  <a:pt x="14" y="91"/>
                </a:cubicBezTo>
                <a:close/>
                <a:moveTo>
                  <a:pt x="43" y="146"/>
                </a:moveTo>
                <a:cubicBezTo>
                  <a:pt x="43" y="146"/>
                  <a:pt x="43" y="146"/>
                  <a:pt x="43" y="146"/>
                </a:cubicBezTo>
                <a:cubicBezTo>
                  <a:pt x="48" y="149"/>
                  <a:pt x="53" y="152"/>
                  <a:pt x="58" y="154"/>
                </a:cubicBezTo>
                <a:cubicBezTo>
                  <a:pt x="56" y="152"/>
                  <a:pt x="54" y="149"/>
                  <a:pt x="52" y="145"/>
                </a:cubicBezTo>
                <a:cubicBezTo>
                  <a:pt x="52" y="144"/>
                  <a:pt x="51" y="143"/>
                  <a:pt x="50" y="141"/>
                </a:cubicBezTo>
                <a:cubicBezTo>
                  <a:pt x="48" y="143"/>
                  <a:pt x="45" y="144"/>
                  <a:pt x="43" y="146"/>
                </a:cubicBezTo>
                <a:close/>
                <a:moveTo>
                  <a:pt x="91" y="160"/>
                </a:moveTo>
                <a:cubicBezTo>
                  <a:pt x="91" y="160"/>
                  <a:pt x="91" y="160"/>
                  <a:pt x="91" y="160"/>
                </a:cubicBezTo>
                <a:cubicBezTo>
                  <a:pt x="94" y="160"/>
                  <a:pt x="96" y="160"/>
                  <a:pt x="99" y="159"/>
                </a:cubicBezTo>
                <a:cubicBezTo>
                  <a:pt x="105" y="156"/>
                  <a:pt x="110" y="149"/>
                  <a:pt x="115" y="141"/>
                </a:cubicBezTo>
                <a:cubicBezTo>
                  <a:pt x="115" y="140"/>
                  <a:pt x="116" y="139"/>
                  <a:pt x="116" y="138"/>
                </a:cubicBezTo>
                <a:cubicBezTo>
                  <a:pt x="115" y="137"/>
                  <a:pt x="114" y="137"/>
                  <a:pt x="113" y="137"/>
                </a:cubicBezTo>
                <a:cubicBezTo>
                  <a:pt x="106" y="134"/>
                  <a:pt x="99" y="132"/>
                  <a:pt x="91" y="132"/>
                </a:cubicBezTo>
                <a:cubicBezTo>
                  <a:pt x="91" y="160"/>
                  <a:pt x="91" y="160"/>
                  <a:pt x="91" y="160"/>
                </a:cubicBezTo>
                <a:close/>
                <a:moveTo>
                  <a:pt x="116" y="154"/>
                </a:moveTo>
                <a:cubicBezTo>
                  <a:pt x="116" y="154"/>
                  <a:pt x="116" y="154"/>
                  <a:pt x="116" y="154"/>
                </a:cubicBezTo>
                <a:cubicBezTo>
                  <a:pt x="121" y="152"/>
                  <a:pt x="126" y="149"/>
                  <a:pt x="131" y="146"/>
                </a:cubicBezTo>
                <a:cubicBezTo>
                  <a:pt x="128" y="144"/>
                  <a:pt x="126" y="143"/>
                  <a:pt x="124" y="141"/>
                </a:cubicBezTo>
                <a:cubicBezTo>
                  <a:pt x="123" y="143"/>
                  <a:pt x="122" y="144"/>
                  <a:pt x="122" y="145"/>
                </a:cubicBezTo>
                <a:cubicBezTo>
                  <a:pt x="120" y="149"/>
                  <a:pt x="118" y="152"/>
                  <a:pt x="116" y="154"/>
                </a:cubicBezTo>
                <a:close/>
                <a:moveTo>
                  <a:pt x="137" y="140"/>
                </a:moveTo>
                <a:cubicBezTo>
                  <a:pt x="137" y="140"/>
                  <a:pt x="137" y="140"/>
                  <a:pt x="137" y="140"/>
                </a:cubicBezTo>
                <a:cubicBezTo>
                  <a:pt x="139" y="139"/>
                  <a:pt x="139" y="139"/>
                  <a:pt x="139" y="139"/>
                </a:cubicBezTo>
                <a:cubicBezTo>
                  <a:pt x="151" y="126"/>
                  <a:pt x="159" y="109"/>
                  <a:pt x="160" y="91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34" y="107"/>
                  <a:pt x="132" y="122"/>
                  <a:pt x="127" y="134"/>
                </a:cubicBezTo>
                <a:cubicBezTo>
                  <a:pt x="130" y="136"/>
                  <a:pt x="134" y="138"/>
                  <a:pt x="137" y="140"/>
                </a:cubicBezTo>
                <a:close/>
                <a:moveTo>
                  <a:pt x="120" y="43"/>
                </a:moveTo>
                <a:cubicBezTo>
                  <a:pt x="120" y="43"/>
                  <a:pt x="120" y="43"/>
                  <a:pt x="120" y="43"/>
                </a:cubicBezTo>
                <a:cubicBezTo>
                  <a:pt x="118" y="44"/>
                  <a:pt x="117" y="44"/>
                  <a:pt x="116" y="44"/>
                </a:cubicBezTo>
                <a:cubicBezTo>
                  <a:pt x="108" y="47"/>
                  <a:pt x="100" y="49"/>
                  <a:pt x="91" y="50"/>
                </a:cubicBezTo>
                <a:cubicBezTo>
                  <a:pt x="91" y="83"/>
                  <a:pt x="91" y="83"/>
                  <a:pt x="91" y="83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6" y="68"/>
                  <a:pt x="124" y="54"/>
                  <a:pt x="120" y="43"/>
                </a:cubicBezTo>
                <a:close/>
                <a:moveTo>
                  <a:pt x="83" y="50"/>
                </a:moveTo>
                <a:cubicBezTo>
                  <a:pt x="83" y="50"/>
                  <a:pt x="83" y="50"/>
                  <a:pt x="83" y="50"/>
                </a:cubicBezTo>
                <a:cubicBezTo>
                  <a:pt x="74" y="49"/>
                  <a:pt x="66" y="47"/>
                  <a:pt x="58" y="44"/>
                </a:cubicBezTo>
                <a:cubicBezTo>
                  <a:pt x="56" y="44"/>
                  <a:pt x="55" y="44"/>
                  <a:pt x="54" y="43"/>
                </a:cubicBezTo>
                <a:cubicBezTo>
                  <a:pt x="50" y="54"/>
                  <a:pt x="47" y="68"/>
                  <a:pt x="47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50"/>
                  <a:pt x="83" y="50"/>
                  <a:pt x="83" y="50"/>
                </a:cubicBezTo>
                <a:close/>
                <a:moveTo>
                  <a:pt x="83" y="124"/>
                </a:moveTo>
                <a:cubicBezTo>
                  <a:pt x="83" y="124"/>
                  <a:pt x="83" y="124"/>
                  <a:pt x="83" y="124"/>
                </a:cubicBezTo>
                <a:cubicBezTo>
                  <a:pt x="83" y="91"/>
                  <a:pt x="83" y="91"/>
                  <a:pt x="83" y="91"/>
                </a:cubicBezTo>
                <a:cubicBezTo>
                  <a:pt x="47" y="91"/>
                  <a:pt x="47" y="91"/>
                  <a:pt x="47" y="91"/>
                </a:cubicBezTo>
                <a:cubicBezTo>
                  <a:pt x="47" y="106"/>
                  <a:pt x="50" y="119"/>
                  <a:pt x="54" y="130"/>
                </a:cubicBezTo>
                <a:cubicBezTo>
                  <a:pt x="55" y="130"/>
                  <a:pt x="56" y="130"/>
                  <a:pt x="58" y="129"/>
                </a:cubicBezTo>
                <a:cubicBezTo>
                  <a:pt x="66" y="126"/>
                  <a:pt x="74" y="124"/>
                  <a:pt x="83" y="124"/>
                </a:cubicBezTo>
                <a:close/>
                <a:moveTo>
                  <a:pt x="91" y="124"/>
                </a:moveTo>
                <a:cubicBezTo>
                  <a:pt x="91" y="124"/>
                  <a:pt x="91" y="124"/>
                  <a:pt x="91" y="124"/>
                </a:cubicBezTo>
                <a:cubicBezTo>
                  <a:pt x="100" y="124"/>
                  <a:pt x="108" y="126"/>
                  <a:pt x="116" y="129"/>
                </a:cubicBezTo>
                <a:cubicBezTo>
                  <a:pt x="117" y="130"/>
                  <a:pt x="118" y="130"/>
                  <a:pt x="120" y="130"/>
                </a:cubicBezTo>
                <a:cubicBezTo>
                  <a:pt x="124" y="119"/>
                  <a:pt x="126" y="106"/>
                  <a:pt x="127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124"/>
                  <a:pt x="91" y="124"/>
                  <a:pt x="91" y="124"/>
                </a:cubicBezTo>
                <a:close/>
              </a:path>
            </a:pathLst>
          </a:custGeom>
          <a:solidFill>
            <a:srgbClr val="3C38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47">
            <a:extLst>
              <a:ext uri="{FF2B5EF4-FFF2-40B4-BE49-F238E27FC236}">
                <a16:creationId xmlns:a16="http://schemas.microsoft.com/office/drawing/2014/main" id="{166D5CBC-2889-471F-ABFC-4358FF4570F9}"/>
              </a:ext>
            </a:extLst>
          </p:cNvPr>
          <p:cNvSpPr>
            <a:spLocks noEditPoints="1"/>
          </p:cNvSpPr>
          <p:nvPr/>
        </p:nvSpPr>
        <p:spPr bwMode="auto">
          <a:xfrm>
            <a:off x="6367463" y="1233488"/>
            <a:ext cx="234950" cy="182562"/>
          </a:xfrm>
          <a:custGeom>
            <a:avLst/>
            <a:gdLst>
              <a:gd name="T0" fmla="*/ 2147483646 w 175"/>
              <a:gd name="T1" fmla="*/ 2147483646 h 136"/>
              <a:gd name="T2" fmla="*/ 2147483646 w 175"/>
              <a:gd name="T3" fmla="*/ 2147483646 h 136"/>
              <a:gd name="T4" fmla="*/ 2147483646 w 175"/>
              <a:gd name="T5" fmla="*/ 0 h 136"/>
              <a:gd name="T6" fmla="*/ 2147483646 w 175"/>
              <a:gd name="T7" fmla="*/ 0 h 136"/>
              <a:gd name="T8" fmla="*/ 2147483646 w 175"/>
              <a:gd name="T9" fmla="*/ 0 h 136"/>
              <a:gd name="T10" fmla="*/ 2147483646 w 175"/>
              <a:gd name="T11" fmla="*/ 2147483646 h 136"/>
              <a:gd name="T12" fmla="*/ 2147483646 w 175"/>
              <a:gd name="T13" fmla="*/ 2147483646 h 136"/>
              <a:gd name="T14" fmla="*/ 2147483646 w 175"/>
              <a:gd name="T15" fmla="*/ 2147483646 h 136"/>
              <a:gd name="T16" fmla="*/ 2147483646 w 175"/>
              <a:gd name="T17" fmla="*/ 2147483646 h 136"/>
              <a:gd name="T18" fmla="*/ 2147483646 w 175"/>
              <a:gd name="T19" fmla="*/ 2147483646 h 136"/>
              <a:gd name="T20" fmla="*/ 2147483646 w 175"/>
              <a:gd name="T21" fmla="*/ 2147483646 h 136"/>
              <a:gd name="T22" fmla="*/ 2147483646 w 175"/>
              <a:gd name="T23" fmla="*/ 2147483646 h 136"/>
              <a:gd name="T24" fmla="*/ 2147483646 w 175"/>
              <a:gd name="T25" fmla="*/ 2147483646 h 136"/>
              <a:gd name="T26" fmla="*/ 2147483646 w 175"/>
              <a:gd name="T27" fmla="*/ 2147483646 h 136"/>
              <a:gd name="T28" fmla="*/ 2147483646 w 175"/>
              <a:gd name="T29" fmla="*/ 2147483646 h 136"/>
              <a:gd name="T30" fmla="*/ 2147483646 w 175"/>
              <a:gd name="T31" fmla="*/ 2147483646 h 136"/>
              <a:gd name="T32" fmla="*/ 2147483646 w 175"/>
              <a:gd name="T33" fmla="*/ 2147483646 h 136"/>
              <a:gd name="T34" fmla="*/ 2147483646 w 175"/>
              <a:gd name="T35" fmla="*/ 2147483646 h 136"/>
              <a:gd name="T36" fmla="*/ 2147483646 w 175"/>
              <a:gd name="T37" fmla="*/ 2147483646 h 136"/>
              <a:gd name="T38" fmla="*/ 2147483646 w 175"/>
              <a:gd name="T39" fmla="*/ 2147483646 h 136"/>
              <a:gd name="T40" fmla="*/ 2147483646 w 175"/>
              <a:gd name="T41" fmla="*/ 2147483646 h 136"/>
              <a:gd name="T42" fmla="*/ 2147483646 w 175"/>
              <a:gd name="T43" fmla="*/ 2147483646 h 136"/>
              <a:gd name="T44" fmla="*/ 2147483646 w 175"/>
              <a:gd name="T45" fmla="*/ 2147483646 h 136"/>
              <a:gd name="T46" fmla="*/ 2147483646 w 175"/>
              <a:gd name="T47" fmla="*/ 2147483646 h 136"/>
              <a:gd name="T48" fmla="*/ 2147483646 w 175"/>
              <a:gd name="T49" fmla="*/ 2147483646 h 136"/>
              <a:gd name="T50" fmla="*/ 2147483646 w 175"/>
              <a:gd name="T51" fmla="*/ 2147483646 h 136"/>
              <a:gd name="T52" fmla="*/ 2147483646 w 175"/>
              <a:gd name="T53" fmla="*/ 2147483646 h 136"/>
              <a:gd name="T54" fmla="*/ 2147483646 w 175"/>
              <a:gd name="T55" fmla="*/ 2147483646 h 136"/>
              <a:gd name="T56" fmla="*/ 2147483646 w 175"/>
              <a:gd name="T57" fmla="*/ 2147483646 h 136"/>
              <a:gd name="T58" fmla="*/ 2147483646 w 175"/>
              <a:gd name="T59" fmla="*/ 2147483646 h 136"/>
              <a:gd name="T60" fmla="*/ 2147483646 w 175"/>
              <a:gd name="T61" fmla="*/ 2147483646 h 136"/>
              <a:gd name="T62" fmla="*/ 2147483646 w 175"/>
              <a:gd name="T63" fmla="*/ 2147483646 h 136"/>
              <a:gd name="T64" fmla="*/ 2147483646 w 175"/>
              <a:gd name="T65" fmla="*/ 2147483646 h 136"/>
              <a:gd name="T66" fmla="*/ 2147483646 w 175"/>
              <a:gd name="T67" fmla="*/ 2147483646 h 136"/>
              <a:gd name="T68" fmla="*/ 2147483646 w 175"/>
              <a:gd name="T69" fmla="*/ 2147483646 h 136"/>
              <a:gd name="T70" fmla="*/ 2147483646 w 175"/>
              <a:gd name="T71" fmla="*/ 2147483646 h 136"/>
              <a:gd name="T72" fmla="*/ 2147483646 w 175"/>
              <a:gd name="T73" fmla="*/ 2147483646 h 136"/>
              <a:gd name="T74" fmla="*/ 2147483646 w 175"/>
              <a:gd name="T75" fmla="*/ 2147483646 h 136"/>
              <a:gd name="T76" fmla="*/ 2147483646 w 175"/>
              <a:gd name="T77" fmla="*/ 2147483646 h 136"/>
              <a:gd name="T78" fmla="*/ 2147483646 w 175"/>
              <a:gd name="T79" fmla="*/ 2147483646 h 136"/>
              <a:gd name="T80" fmla="*/ 2147483646 w 175"/>
              <a:gd name="T81" fmla="*/ 2147483646 h 136"/>
              <a:gd name="T82" fmla="*/ 2147483646 w 175"/>
              <a:gd name="T83" fmla="*/ 2147483646 h 136"/>
              <a:gd name="T84" fmla="*/ 2147483646 w 175"/>
              <a:gd name="T85" fmla="*/ 2147483646 h 136"/>
              <a:gd name="T86" fmla="*/ 2147483646 w 175"/>
              <a:gd name="T87" fmla="*/ 2147483646 h 136"/>
              <a:gd name="T88" fmla="*/ 2147483646 w 175"/>
              <a:gd name="T89" fmla="*/ 2147483646 h 136"/>
              <a:gd name="T90" fmla="*/ 2147483646 w 175"/>
              <a:gd name="T91" fmla="*/ 2147483646 h 136"/>
              <a:gd name="T92" fmla="*/ 2147483646 w 175"/>
              <a:gd name="T93" fmla="*/ 2147483646 h 136"/>
              <a:gd name="T94" fmla="*/ 2147483646 w 175"/>
              <a:gd name="T95" fmla="*/ 2147483646 h 136"/>
              <a:gd name="T96" fmla="*/ 2147483646 w 175"/>
              <a:gd name="T97" fmla="*/ 2147483646 h 136"/>
              <a:gd name="T98" fmla="*/ 2147483646 w 175"/>
              <a:gd name="T99" fmla="*/ 2147483646 h 136"/>
              <a:gd name="T100" fmla="*/ 2147483646 w 175"/>
              <a:gd name="T101" fmla="*/ 2147483646 h 136"/>
              <a:gd name="T102" fmla="*/ 2147483646 w 175"/>
              <a:gd name="T103" fmla="*/ 2147483646 h 136"/>
              <a:gd name="T104" fmla="*/ 2147483646 w 175"/>
              <a:gd name="T105" fmla="*/ 2147483646 h 136"/>
              <a:gd name="T106" fmla="*/ 2147483646 w 175"/>
              <a:gd name="T107" fmla="*/ 2147483646 h 1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75" h="136">
                <a:moveTo>
                  <a:pt x="2" y="45"/>
                </a:moveTo>
                <a:cubicBezTo>
                  <a:pt x="27" y="4"/>
                  <a:pt x="27" y="4"/>
                  <a:pt x="27" y="4"/>
                </a:cubicBezTo>
                <a:cubicBezTo>
                  <a:pt x="28" y="2"/>
                  <a:pt x="30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5" y="0"/>
                  <a:pt x="147" y="2"/>
                  <a:pt x="148" y="4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5" y="48"/>
                  <a:pt x="174" y="52"/>
                  <a:pt x="172" y="54"/>
                </a:cubicBezTo>
                <a:cubicBezTo>
                  <a:pt x="172" y="54"/>
                  <a:pt x="172" y="54"/>
                  <a:pt x="172" y="5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9" y="136"/>
                  <a:pt x="85" y="136"/>
                  <a:pt x="83" y="134"/>
                </a:cubicBezTo>
                <a:cubicBezTo>
                  <a:pt x="83" y="134"/>
                  <a:pt x="83" y="134"/>
                  <a:pt x="83" y="134"/>
                </a:cubicBezTo>
                <a:cubicBezTo>
                  <a:pt x="3" y="54"/>
                  <a:pt x="3" y="54"/>
                  <a:pt x="3" y="54"/>
                </a:cubicBezTo>
                <a:cubicBezTo>
                  <a:pt x="0" y="51"/>
                  <a:pt x="0" y="48"/>
                  <a:pt x="2" y="45"/>
                </a:cubicBezTo>
                <a:close/>
                <a:moveTo>
                  <a:pt x="17" y="45"/>
                </a:moveTo>
                <a:cubicBezTo>
                  <a:pt x="17" y="45"/>
                  <a:pt x="17" y="45"/>
                  <a:pt x="17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34" y="17"/>
                  <a:pt x="34" y="17"/>
                  <a:pt x="34" y="17"/>
                </a:cubicBezTo>
                <a:cubicBezTo>
                  <a:pt x="17" y="45"/>
                  <a:pt x="17" y="45"/>
                  <a:pt x="17" y="45"/>
                </a:cubicBezTo>
                <a:close/>
                <a:moveTo>
                  <a:pt x="141" y="17"/>
                </a:moveTo>
                <a:cubicBezTo>
                  <a:pt x="141" y="17"/>
                  <a:pt x="141" y="17"/>
                  <a:pt x="141" y="17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57" y="45"/>
                  <a:pt x="157" y="45"/>
                  <a:pt x="157" y="45"/>
                </a:cubicBezTo>
                <a:cubicBezTo>
                  <a:pt x="141" y="17"/>
                  <a:pt x="141" y="17"/>
                  <a:pt x="141" y="17"/>
                </a:cubicBezTo>
                <a:close/>
                <a:moveTo>
                  <a:pt x="154" y="53"/>
                </a:moveTo>
                <a:cubicBezTo>
                  <a:pt x="154" y="53"/>
                  <a:pt x="154" y="53"/>
                  <a:pt x="154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154" y="53"/>
                  <a:pt x="154" y="53"/>
                  <a:pt x="154" y="53"/>
                </a:cubicBezTo>
                <a:close/>
                <a:moveTo>
                  <a:pt x="75" y="107"/>
                </a:moveTo>
                <a:cubicBezTo>
                  <a:pt x="75" y="107"/>
                  <a:pt x="75" y="107"/>
                  <a:pt x="75" y="107"/>
                </a:cubicBezTo>
                <a:cubicBezTo>
                  <a:pt x="55" y="53"/>
                  <a:pt x="55" y="53"/>
                  <a:pt x="55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134" y="14"/>
                </a:moveTo>
                <a:cubicBezTo>
                  <a:pt x="134" y="14"/>
                  <a:pt x="134" y="14"/>
                  <a:pt x="134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117" y="42"/>
                  <a:pt x="117" y="42"/>
                  <a:pt x="117" y="42"/>
                </a:cubicBezTo>
                <a:cubicBezTo>
                  <a:pt x="134" y="14"/>
                  <a:pt x="134" y="14"/>
                  <a:pt x="134" y="14"/>
                </a:cubicBezTo>
                <a:close/>
                <a:moveTo>
                  <a:pt x="78" y="14"/>
                </a:moveTo>
                <a:cubicBezTo>
                  <a:pt x="78" y="14"/>
                  <a:pt x="78" y="14"/>
                  <a:pt x="78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58" y="42"/>
                  <a:pt x="58" y="42"/>
                  <a:pt x="58" y="42"/>
                </a:cubicBezTo>
                <a:cubicBezTo>
                  <a:pt x="78" y="14"/>
                  <a:pt x="78" y="14"/>
                  <a:pt x="78" y="14"/>
                </a:cubicBezTo>
                <a:close/>
                <a:moveTo>
                  <a:pt x="66" y="45"/>
                </a:moveTo>
                <a:cubicBezTo>
                  <a:pt x="66" y="45"/>
                  <a:pt x="66" y="45"/>
                  <a:pt x="66" y="45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87" y="14"/>
                  <a:pt x="87" y="14"/>
                  <a:pt x="87" y="14"/>
                </a:cubicBezTo>
                <a:cubicBezTo>
                  <a:pt x="66" y="45"/>
                  <a:pt x="66" y="45"/>
                  <a:pt x="66" y="45"/>
                </a:cubicBezTo>
                <a:close/>
                <a:moveTo>
                  <a:pt x="111" y="53"/>
                </a:moveTo>
                <a:cubicBezTo>
                  <a:pt x="111" y="53"/>
                  <a:pt x="111" y="53"/>
                  <a:pt x="111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87" y="117"/>
                  <a:pt x="87" y="117"/>
                  <a:pt x="87" y="117"/>
                </a:cubicBezTo>
                <a:cubicBezTo>
                  <a:pt x="111" y="53"/>
                  <a:pt x="111" y="53"/>
                  <a:pt x="111" y="53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48">
            <a:extLst>
              <a:ext uri="{FF2B5EF4-FFF2-40B4-BE49-F238E27FC236}">
                <a16:creationId xmlns:a16="http://schemas.microsoft.com/office/drawing/2014/main" id="{5E3EE7A6-1E73-4605-BCD5-072DE761BDF9}"/>
              </a:ext>
            </a:extLst>
          </p:cNvPr>
          <p:cNvSpPr>
            <a:spLocks noEditPoints="1"/>
          </p:cNvSpPr>
          <p:nvPr/>
        </p:nvSpPr>
        <p:spPr bwMode="auto">
          <a:xfrm>
            <a:off x="3830638" y="1982788"/>
            <a:ext cx="207962" cy="200025"/>
          </a:xfrm>
          <a:custGeom>
            <a:avLst/>
            <a:gdLst>
              <a:gd name="T0" fmla="*/ 0 w 154"/>
              <a:gd name="T1" fmla="*/ 2147483646 h 149"/>
              <a:gd name="T2" fmla="*/ 2147483646 w 154"/>
              <a:gd name="T3" fmla="*/ 2147483646 h 149"/>
              <a:gd name="T4" fmla="*/ 2147483646 w 154"/>
              <a:gd name="T5" fmla="*/ 2147483646 h 149"/>
              <a:gd name="T6" fmla="*/ 2147483646 w 154"/>
              <a:gd name="T7" fmla="*/ 2147483646 h 149"/>
              <a:gd name="T8" fmla="*/ 2147483646 w 154"/>
              <a:gd name="T9" fmla="*/ 2147483646 h 149"/>
              <a:gd name="T10" fmla="*/ 2147483646 w 154"/>
              <a:gd name="T11" fmla="*/ 2147483646 h 149"/>
              <a:gd name="T12" fmla="*/ 2147483646 w 154"/>
              <a:gd name="T13" fmla="*/ 2147483646 h 149"/>
              <a:gd name="T14" fmla="*/ 2147483646 w 154"/>
              <a:gd name="T15" fmla="*/ 2147483646 h 149"/>
              <a:gd name="T16" fmla="*/ 2147483646 w 154"/>
              <a:gd name="T17" fmla="*/ 2147483646 h 149"/>
              <a:gd name="T18" fmla="*/ 2147483646 w 154"/>
              <a:gd name="T19" fmla="*/ 2147483646 h 149"/>
              <a:gd name="T20" fmla="*/ 2147483646 w 154"/>
              <a:gd name="T21" fmla="*/ 2147483646 h 149"/>
              <a:gd name="T22" fmla="*/ 2147483646 w 154"/>
              <a:gd name="T23" fmla="*/ 2147483646 h 149"/>
              <a:gd name="T24" fmla="*/ 2147483646 w 154"/>
              <a:gd name="T25" fmla="*/ 2147483646 h 149"/>
              <a:gd name="T26" fmla="*/ 2147483646 w 154"/>
              <a:gd name="T27" fmla="*/ 2147483646 h 149"/>
              <a:gd name="T28" fmla="*/ 2147483646 w 154"/>
              <a:gd name="T29" fmla="*/ 2147483646 h 149"/>
              <a:gd name="T30" fmla="*/ 2147483646 w 154"/>
              <a:gd name="T31" fmla="*/ 2147483646 h 149"/>
              <a:gd name="T32" fmla="*/ 2147483646 w 154"/>
              <a:gd name="T33" fmla="*/ 2147483646 h 149"/>
              <a:gd name="T34" fmla="*/ 2147483646 w 154"/>
              <a:gd name="T35" fmla="*/ 2147483646 h 149"/>
              <a:gd name="T36" fmla="*/ 2147483646 w 154"/>
              <a:gd name="T37" fmla="*/ 2147483646 h 149"/>
              <a:gd name="T38" fmla="*/ 2147483646 w 154"/>
              <a:gd name="T39" fmla="*/ 2147483646 h 149"/>
              <a:gd name="T40" fmla="*/ 2147483646 w 154"/>
              <a:gd name="T41" fmla="*/ 2147483646 h 149"/>
              <a:gd name="T42" fmla="*/ 2147483646 w 154"/>
              <a:gd name="T43" fmla="*/ 2147483646 h 149"/>
              <a:gd name="T44" fmla="*/ 2147483646 w 154"/>
              <a:gd name="T45" fmla="*/ 2147483646 h 149"/>
              <a:gd name="T46" fmla="*/ 2147483646 w 154"/>
              <a:gd name="T47" fmla="*/ 0 h 149"/>
              <a:gd name="T48" fmla="*/ 2147483646 w 154"/>
              <a:gd name="T49" fmla="*/ 0 h 149"/>
              <a:gd name="T50" fmla="*/ 2147483646 w 154"/>
              <a:gd name="T51" fmla="*/ 2147483646 h 149"/>
              <a:gd name="T52" fmla="*/ 2147483646 w 154"/>
              <a:gd name="T53" fmla="*/ 2147483646 h 149"/>
              <a:gd name="T54" fmla="*/ 2147483646 w 154"/>
              <a:gd name="T55" fmla="*/ 2147483646 h 149"/>
              <a:gd name="T56" fmla="*/ 2147483646 w 154"/>
              <a:gd name="T57" fmla="*/ 2147483646 h 149"/>
              <a:gd name="T58" fmla="*/ 2147483646 w 154"/>
              <a:gd name="T59" fmla="*/ 2147483646 h 149"/>
              <a:gd name="T60" fmla="*/ 2147483646 w 154"/>
              <a:gd name="T61" fmla="*/ 2147483646 h 149"/>
              <a:gd name="T62" fmla="*/ 2147483646 w 154"/>
              <a:gd name="T63" fmla="*/ 2147483646 h 149"/>
              <a:gd name="T64" fmla="*/ 2147483646 w 154"/>
              <a:gd name="T65" fmla="*/ 2147483646 h 14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54" h="149">
                <a:moveTo>
                  <a:pt x="6" y="149"/>
                </a:moveTo>
                <a:cubicBezTo>
                  <a:pt x="2" y="149"/>
                  <a:pt x="0" y="146"/>
                  <a:pt x="0" y="143"/>
                </a:cubicBezTo>
                <a:cubicBezTo>
                  <a:pt x="0" y="140"/>
                  <a:pt x="2" y="137"/>
                  <a:pt x="6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51" y="137"/>
                  <a:pt x="154" y="140"/>
                  <a:pt x="154" y="143"/>
                </a:cubicBezTo>
                <a:cubicBezTo>
                  <a:pt x="154" y="146"/>
                  <a:pt x="151" y="149"/>
                  <a:pt x="148" y="149"/>
                </a:cubicBezTo>
                <a:cubicBezTo>
                  <a:pt x="6" y="149"/>
                  <a:pt x="6" y="149"/>
                  <a:pt x="6" y="149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41" y="76"/>
                  <a:pt x="42" y="77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31"/>
                  <a:pt x="41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6" y="133"/>
                  <a:pt x="6" y="133"/>
                  <a:pt x="6" y="133"/>
                </a:cubicBezTo>
                <a:cubicBezTo>
                  <a:pt x="4" y="133"/>
                  <a:pt x="2" y="131"/>
                  <a:pt x="2" y="129"/>
                </a:cubicBezTo>
                <a:cubicBezTo>
                  <a:pt x="2" y="129"/>
                  <a:pt x="2" y="129"/>
                  <a:pt x="2" y="129"/>
                </a:cubicBezTo>
                <a:cubicBezTo>
                  <a:pt x="2" y="79"/>
                  <a:pt x="2" y="79"/>
                  <a:pt x="2" y="79"/>
                </a:cubicBezTo>
                <a:cubicBezTo>
                  <a:pt x="2" y="77"/>
                  <a:pt x="4" y="76"/>
                  <a:pt x="6" y="76"/>
                </a:cubicBezTo>
                <a:close/>
                <a:moveTo>
                  <a:pt x="35" y="83"/>
                </a:moveTo>
                <a:cubicBezTo>
                  <a:pt x="35" y="83"/>
                  <a:pt x="35" y="83"/>
                  <a:pt x="35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9" y="126"/>
                  <a:pt x="9" y="126"/>
                  <a:pt x="9" y="126"/>
                </a:cubicBezTo>
                <a:cubicBezTo>
                  <a:pt x="35" y="126"/>
                  <a:pt x="35" y="126"/>
                  <a:pt x="35" y="126"/>
                </a:cubicBezTo>
                <a:cubicBezTo>
                  <a:pt x="35" y="83"/>
                  <a:pt x="35" y="83"/>
                  <a:pt x="35" y="83"/>
                </a:cubicBezTo>
                <a:close/>
                <a:moveTo>
                  <a:pt x="114" y="38"/>
                </a:moveTo>
                <a:cubicBezTo>
                  <a:pt x="114" y="38"/>
                  <a:pt x="114" y="38"/>
                  <a:pt x="114" y="38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50" y="38"/>
                  <a:pt x="151" y="39"/>
                  <a:pt x="151" y="41"/>
                </a:cubicBezTo>
                <a:cubicBezTo>
                  <a:pt x="151" y="41"/>
                  <a:pt x="151" y="41"/>
                  <a:pt x="151" y="41"/>
                </a:cubicBezTo>
                <a:cubicBezTo>
                  <a:pt x="151" y="129"/>
                  <a:pt x="151" y="129"/>
                  <a:pt x="151" y="129"/>
                </a:cubicBezTo>
                <a:cubicBezTo>
                  <a:pt x="151" y="131"/>
                  <a:pt x="150" y="133"/>
                  <a:pt x="148" y="133"/>
                </a:cubicBezTo>
                <a:cubicBezTo>
                  <a:pt x="147" y="133"/>
                  <a:pt x="147" y="133"/>
                  <a:pt x="147" y="133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12" y="133"/>
                  <a:pt x="111" y="131"/>
                  <a:pt x="111" y="129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39"/>
                  <a:pt x="112" y="38"/>
                  <a:pt x="114" y="38"/>
                </a:cubicBezTo>
                <a:close/>
                <a:moveTo>
                  <a:pt x="144" y="45"/>
                </a:moveTo>
                <a:cubicBezTo>
                  <a:pt x="144" y="45"/>
                  <a:pt x="144" y="45"/>
                  <a:pt x="144" y="4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44" y="126"/>
                  <a:pt x="144" y="126"/>
                  <a:pt x="144" y="126"/>
                </a:cubicBezTo>
                <a:cubicBezTo>
                  <a:pt x="144" y="45"/>
                  <a:pt x="144" y="45"/>
                  <a:pt x="144" y="45"/>
                </a:cubicBezTo>
                <a:close/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7" y="1"/>
                  <a:pt x="97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97" y="129"/>
                  <a:pt x="97" y="129"/>
                  <a:pt x="97" y="129"/>
                </a:cubicBezTo>
                <a:cubicBezTo>
                  <a:pt x="97" y="131"/>
                  <a:pt x="95" y="133"/>
                  <a:pt x="93" y="133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60" y="133"/>
                  <a:pt x="60" y="133"/>
                  <a:pt x="60" y="133"/>
                </a:cubicBezTo>
                <a:cubicBezTo>
                  <a:pt x="58" y="133"/>
                  <a:pt x="56" y="131"/>
                  <a:pt x="56" y="129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8" y="0"/>
                  <a:pt x="60" y="0"/>
                </a:cubicBezTo>
                <a:close/>
                <a:moveTo>
                  <a:pt x="90" y="7"/>
                </a:moveTo>
                <a:cubicBezTo>
                  <a:pt x="90" y="7"/>
                  <a:pt x="90" y="7"/>
                  <a:pt x="90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90" y="7"/>
                  <a:pt x="90" y="7"/>
                  <a:pt x="90" y="7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Rectangle 52">
            <a:extLst>
              <a:ext uri="{FF2B5EF4-FFF2-40B4-BE49-F238E27FC236}">
                <a16:creationId xmlns:a16="http://schemas.microsoft.com/office/drawing/2014/main" id="{B7953963-A55D-4DA9-BE80-CABCDA57D3AE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2428875" y="2787650"/>
            <a:ext cx="1485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solidFill>
                  <a:schemeClr val="bg1"/>
                </a:solidFill>
              </a:rPr>
              <a:t>Software</a:t>
            </a:r>
            <a:r>
              <a:rPr lang="zh-CN" altLang="en-US" sz="1100" b="1">
                <a:solidFill>
                  <a:schemeClr val="bg1"/>
                </a:solidFill>
              </a:rPr>
              <a:t> </a:t>
            </a:r>
            <a:r>
              <a:rPr lang="en-US" altLang="zh-CN" sz="1100" b="1">
                <a:solidFill>
                  <a:schemeClr val="bg1"/>
                </a:solidFill>
              </a:rPr>
              <a:t>Catalog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sp>
        <p:nvSpPr>
          <p:cNvPr id="33810" name="Rectangle 53">
            <a:extLst>
              <a:ext uri="{FF2B5EF4-FFF2-40B4-BE49-F238E27FC236}">
                <a16:creationId xmlns:a16="http://schemas.microsoft.com/office/drawing/2014/main" id="{7789B275-2CE6-4059-91D5-96F2AC328E82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3646488" y="2389188"/>
            <a:ext cx="1600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solidFill>
                  <a:schemeClr val="bg1"/>
                </a:solidFill>
              </a:rPr>
              <a:t>Education</a:t>
            </a:r>
            <a:r>
              <a:rPr lang="zh-CN" altLang="en-US" sz="1100" b="1">
                <a:solidFill>
                  <a:schemeClr val="bg1"/>
                </a:solidFill>
              </a:rPr>
              <a:t> </a:t>
            </a:r>
            <a:r>
              <a:rPr lang="en-US" altLang="zh-CN" sz="1100" b="1">
                <a:solidFill>
                  <a:schemeClr val="bg1"/>
                </a:solidFill>
              </a:rPr>
              <a:t>and</a:t>
            </a:r>
            <a:r>
              <a:rPr lang="zh-CN" altLang="en-US" sz="1100" b="1">
                <a:solidFill>
                  <a:schemeClr val="bg1"/>
                </a:solidFill>
              </a:rPr>
              <a:t> </a:t>
            </a:r>
            <a:r>
              <a:rPr lang="en-US" altLang="zh-CN" sz="1100" b="1">
                <a:solidFill>
                  <a:schemeClr val="bg1"/>
                </a:solidFill>
              </a:rPr>
              <a:t>Training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sp>
        <p:nvSpPr>
          <p:cNvPr id="33811" name="Rectangle 54">
            <a:extLst>
              <a:ext uri="{FF2B5EF4-FFF2-40B4-BE49-F238E27FC236}">
                <a16:creationId xmlns:a16="http://schemas.microsoft.com/office/drawing/2014/main" id="{5A4C6ADC-7FD3-4DEF-9B5D-0A0D4E3C0120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4932363" y="1985963"/>
            <a:ext cx="15748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solidFill>
                  <a:schemeClr val="bg1"/>
                </a:solidFill>
              </a:rPr>
              <a:t>Advocacy</a:t>
            </a:r>
            <a:r>
              <a:rPr lang="zh-CN" altLang="en-US" sz="1100" b="1">
                <a:solidFill>
                  <a:schemeClr val="bg1"/>
                </a:solidFill>
              </a:rPr>
              <a:t> </a:t>
            </a:r>
            <a:r>
              <a:rPr lang="en-US" altLang="zh-CN" sz="1100" b="1">
                <a:solidFill>
                  <a:schemeClr val="bg1"/>
                </a:solidFill>
              </a:rPr>
              <a:t>and</a:t>
            </a:r>
            <a:r>
              <a:rPr lang="zh-CN" altLang="en-US" sz="1100" b="1">
                <a:solidFill>
                  <a:schemeClr val="bg1"/>
                </a:solidFill>
              </a:rPr>
              <a:t> </a:t>
            </a:r>
            <a:r>
              <a:rPr lang="en-US" altLang="zh-CN" sz="1100" b="1">
                <a:solidFill>
                  <a:schemeClr val="bg1"/>
                </a:solidFill>
              </a:rPr>
              <a:t>Support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sp>
        <p:nvSpPr>
          <p:cNvPr id="29" name="Rectangle 51">
            <a:extLst>
              <a:ext uri="{FF2B5EF4-FFF2-40B4-BE49-F238E27FC236}">
                <a16:creationId xmlns:a16="http://schemas.microsoft.com/office/drawing/2014/main" id="{2B5A66FC-98A2-4A93-A467-9EBBADCDC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941513"/>
            <a:ext cx="2359025" cy="94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200" b="1" dirty="0">
                <a:solidFill>
                  <a:srgbClr val="3C3751"/>
                </a:solidFill>
              </a:rPr>
              <a:t>SOFTWARE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CATALOG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Start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expanding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your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business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through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distributed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software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solutions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with </a:t>
            </a:r>
            <a:r>
              <a:rPr lang="en-US" altLang="zh-CN" sz="1000" dirty="0" err="1">
                <a:solidFill>
                  <a:schemeClr val="bg2"/>
                </a:solidFill>
                <a:latin typeface="+mn-lt"/>
              </a:rPr>
              <a:t>Cybex’s</a:t>
            </a:r>
            <a:r>
              <a:rPr lang="zh-CN" altLang="en-US" sz="1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1000" dirty="0">
                <a:solidFill>
                  <a:schemeClr val="bg2"/>
                </a:solidFill>
                <a:latin typeface="+mn-lt"/>
              </a:rPr>
              <a:t>administrator management system.</a:t>
            </a:r>
            <a:endParaRPr lang="zh-CN" altLang="zh-CN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813" name="Rectangle 52">
            <a:extLst>
              <a:ext uri="{FF2B5EF4-FFF2-40B4-BE49-F238E27FC236}">
                <a16:creationId xmlns:a16="http://schemas.microsoft.com/office/drawing/2014/main" id="{EDCCDBCF-843F-4056-B96B-F121CD93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3478213"/>
            <a:ext cx="2330450" cy="112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F2AB21"/>
                </a:solidFill>
              </a:rPr>
              <a:t>EDUCATION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&amp;</a:t>
            </a:r>
            <a:r>
              <a:rPr lang="zh-CN" altLang="en-US" sz="1200" b="1" dirty="0">
                <a:solidFill>
                  <a:srgbClr val="F2AB21"/>
                </a:solidFill>
              </a:rPr>
              <a:t> </a:t>
            </a:r>
            <a:r>
              <a:rPr lang="en-US" altLang="zh-CN" sz="1200" b="1" dirty="0">
                <a:solidFill>
                  <a:srgbClr val="F2AB21"/>
                </a:solidFill>
              </a:rPr>
              <a:t>TRAINING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Wikis, demos, 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personalized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courses for the developer community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will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help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you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to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reduce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education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costs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will aid in the access of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full inventory of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 err="1">
                <a:solidFill>
                  <a:schemeClr val="bg2"/>
                </a:solidFill>
              </a:rPr>
              <a:t>Cybex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products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technologies.</a:t>
            </a:r>
            <a:endParaRPr lang="zh-CN" altLang="zh-CN" sz="1000" dirty="0">
              <a:solidFill>
                <a:schemeClr val="bg2"/>
              </a:solidFill>
            </a:endParaRPr>
          </a:p>
        </p:txBody>
      </p:sp>
      <p:sp>
        <p:nvSpPr>
          <p:cNvPr id="33814" name="Rectangle 52">
            <a:extLst>
              <a:ext uri="{FF2B5EF4-FFF2-40B4-BE49-F238E27FC236}">
                <a16:creationId xmlns:a16="http://schemas.microsoft.com/office/drawing/2014/main" id="{B4228EE3-8A6E-41FD-9AFE-1F4D4324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2613025"/>
            <a:ext cx="23304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3C3751"/>
                </a:solidFill>
              </a:rPr>
              <a:t>ADVOCACY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&amp;</a:t>
            </a:r>
            <a:r>
              <a:rPr lang="zh-CN" altLang="en-US" sz="1200" b="1" dirty="0">
                <a:solidFill>
                  <a:srgbClr val="3C3751"/>
                </a:solidFill>
              </a:rPr>
              <a:t> </a:t>
            </a:r>
            <a:r>
              <a:rPr lang="en-US" altLang="zh-CN" sz="1200" b="1" dirty="0">
                <a:solidFill>
                  <a:srgbClr val="3C3751"/>
                </a:solidFill>
              </a:rPr>
              <a:t>SUPPORT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 dirty="0">
                <a:solidFill>
                  <a:schemeClr val="bg2"/>
                </a:solidFill>
              </a:rPr>
              <a:t>Have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all of your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questions on any aspect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answered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by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telephone,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live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chat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email.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Promote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your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client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built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 err="1">
                <a:solidFill>
                  <a:schemeClr val="bg2"/>
                </a:solidFill>
              </a:rPr>
              <a:t>Cybex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products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technologies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to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other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business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partners.</a:t>
            </a:r>
            <a:endParaRPr lang="zh-CN" altLang="zh-CN" sz="1000" dirty="0">
              <a:solidFill>
                <a:schemeClr val="bg2"/>
              </a:solidFill>
            </a:endParaRPr>
          </a:p>
        </p:txBody>
      </p:sp>
      <p:sp>
        <p:nvSpPr>
          <p:cNvPr id="33815" name="Rectangle 4">
            <a:extLst>
              <a:ext uri="{FF2B5EF4-FFF2-40B4-BE49-F238E27FC236}">
                <a16:creationId xmlns:a16="http://schemas.microsoft.com/office/drawing/2014/main" id="{5AC7BBEA-41B2-49DC-939B-7D4746C4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5900" cy="679450"/>
          </a:xfrm>
          <a:prstGeom prst="rect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3816" name="Text Box 5">
            <a:extLst>
              <a:ext uri="{FF2B5EF4-FFF2-40B4-BE49-F238E27FC236}">
                <a16:creationId xmlns:a16="http://schemas.microsoft.com/office/drawing/2014/main" id="{32AF614E-6C03-435F-9529-C03E9F8F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22238"/>
            <a:ext cx="2832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3C3851"/>
                </a:solidFill>
              </a:rPr>
              <a:t>Services</a:t>
            </a:r>
            <a:r>
              <a:rPr lang="zh-CN" altLang="en-US" sz="2000" b="1" dirty="0">
                <a:solidFill>
                  <a:srgbClr val="3C385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for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r>
              <a:rPr lang="en-US" altLang="zh-CN" sz="2000" b="1" dirty="0">
                <a:solidFill>
                  <a:srgbClr val="F2AB21"/>
                </a:solidFill>
              </a:rPr>
              <a:t>Partners</a:t>
            </a:r>
            <a:r>
              <a:rPr lang="zh-CN" altLang="en-US" sz="2000" b="1" dirty="0">
                <a:solidFill>
                  <a:srgbClr val="F2AB21"/>
                </a:solidFill>
              </a:rPr>
              <a:t> </a:t>
            </a:r>
            <a:endParaRPr lang="en-US" altLang="zh-CN" sz="2000" b="1" dirty="0">
              <a:solidFill>
                <a:srgbClr val="3C3851"/>
              </a:solidFill>
            </a:endParaRPr>
          </a:p>
        </p:txBody>
      </p:sp>
      <p:sp>
        <p:nvSpPr>
          <p:cNvPr id="33817" name="Text Box 6">
            <a:extLst>
              <a:ext uri="{FF2B5EF4-FFF2-40B4-BE49-F238E27FC236}">
                <a16:creationId xmlns:a16="http://schemas.microsoft.com/office/drawing/2014/main" id="{F7B5D7C3-7239-496F-AC2A-0BF3336C0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2600"/>
            <a:ext cx="28813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dirty="0">
                <a:solidFill>
                  <a:schemeClr val="bg2"/>
                </a:solidFill>
              </a:rPr>
              <a:t>Decentralized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Financial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Infrastructure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>
            <a:extLst>
              <a:ext uri="{FF2B5EF4-FFF2-40B4-BE49-F238E27FC236}">
                <a16:creationId xmlns:a16="http://schemas.microsoft.com/office/drawing/2014/main" id="{24F442A7-FA1B-41F1-B4AD-D9612AA12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1568450"/>
            <a:ext cx="1987550" cy="1984375"/>
          </a:xfrm>
          <a:prstGeom prst="ellipse">
            <a:avLst/>
          </a:prstGeom>
          <a:solidFill>
            <a:srgbClr val="3C3851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4819" name="Line 33">
            <a:extLst>
              <a:ext uri="{FF2B5EF4-FFF2-40B4-BE49-F238E27FC236}">
                <a16:creationId xmlns:a16="http://schemas.microsoft.com/office/drawing/2014/main" id="{73B6571B-A742-4278-BEEF-3A03F42A5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0"/>
            <a:ext cx="5003800" cy="4875213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34820" name="Oval 7">
            <a:extLst>
              <a:ext uri="{FF2B5EF4-FFF2-40B4-BE49-F238E27FC236}">
                <a16:creationId xmlns:a16="http://schemas.microsoft.com/office/drawing/2014/main" id="{FD920B1D-0B1C-4BCE-801C-17760F6E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1814513"/>
            <a:ext cx="1495425" cy="1492250"/>
          </a:xfrm>
          <a:prstGeom prst="ellipse">
            <a:avLst/>
          </a:prstGeom>
          <a:solidFill>
            <a:srgbClr val="3C38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34821" name="Text Box 29">
            <a:extLst>
              <a:ext uri="{FF2B5EF4-FFF2-40B4-BE49-F238E27FC236}">
                <a16:creationId xmlns:a16="http://schemas.microsoft.com/office/drawing/2014/main" id="{52DA71C4-5327-4C7E-97D3-8A5FE980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066925"/>
            <a:ext cx="12525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6000">
                <a:solidFill>
                  <a:srgbClr val="3C3851"/>
                </a:solidFill>
              </a:rPr>
              <a:t>03</a:t>
            </a:r>
          </a:p>
        </p:txBody>
      </p:sp>
      <p:pic>
        <p:nvPicPr>
          <p:cNvPr id="34822" name="图片 25">
            <a:extLst>
              <a:ext uri="{FF2B5EF4-FFF2-40B4-BE49-F238E27FC236}">
                <a16:creationId xmlns:a16="http://schemas.microsoft.com/office/drawing/2014/main" id="{757445BE-98AB-4B7C-BC63-2C458ABB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6925"/>
            <a:ext cx="1089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30">
            <a:extLst>
              <a:ext uri="{FF2B5EF4-FFF2-40B4-BE49-F238E27FC236}">
                <a16:creationId xmlns:a16="http://schemas.microsoft.com/office/drawing/2014/main" id="{33FA0B71-2555-4C0F-B2EA-286B36BC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222500"/>
            <a:ext cx="3462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3C3851"/>
                </a:solidFill>
              </a:rPr>
              <a:t>Benefits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and</a:t>
            </a:r>
            <a:r>
              <a:rPr lang="zh-CN" altLang="en-US" sz="2000" b="1">
                <a:solidFill>
                  <a:srgbClr val="3C3851"/>
                </a:solidFill>
              </a:rPr>
              <a:t> </a:t>
            </a:r>
            <a:r>
              <a:rPr lang="en-US" altLang="zh-CN" sz="2000" b="1">
                <a:solidFill>
                  <a:srgbClr val="3C3851"/>
                </a:solidFill>
              </a:rPr>
              <a:t>Rewards</a:t>
            </a:r>
            <a:endParaRPr lang="en-US" altLang="zh-CN" sz="1100">
              <a:solidFill>
                <a:srgbClr val="3C3851"/>
              </a:solidFill>
            </a:endParaRPr>
          </a:p>
        </p:txBody>
      </p:sp>
      <p:sp>
        <p:nvSpPr>
          <p:cNvPr id="34824" name="Rectangle 31">
            <a:extLst>
              <a:ext uri="{FF2B5EF4-FFF2-40B4-BE49-F238E27FC236}">
                <a16:creationId xmlns:a16="http://schemas.microsoft.com/office/drawing/2014/main" id="{A9EC3C0F-CF5B-46F7-9DE9-D33DE3EE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551113"/>
            <a:ext cx="360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As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you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advance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partner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program,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the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value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of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benefits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increase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to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match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your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cooperation,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portfolio,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and</a:t>
            </a:r>
            <a:r>
              <a:rPr lang="zh-CN" altLang="en-US" sz="1000" dirty="0">
                <a:solidFill>
                  <a:schemeClr val="bg2"/>
                </a:solidFill>
              </a:rPr>
              <a:t> </a:t>
            </a:r>
            <a:r>
              <a:rPr lang="en-US" altLang="zh-CN" sz="1000" dirty="0">
                <a:solidFill>
                  <a:schemeClr val="bg2"/>
                </a:solidFill>
              </a:rPr>
              <a:t>expertise.</a:t>
            </a:r>
          </a:p>
        </p:txBody>
      </p:sp>
      <p:sp>
        <p:nvSpPr>
          <p:cNvPr id="34825" name="Line 32">
            <a:extLst>
              <a:ext uri="{FF2B5EF4-FFF2-40B4-BE49-F238E27FC236}">
                <a16:creationId xmlns:a16="http://schemas.microsoft.com/office/drawing/2014/main" id="{9D10431C-DE09-410C-A14B-FBEB2155C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2287588"/>
            <a:ext cx="0" cy="576262"/>
          </a:xfrm>
          <a:prstGeom prst="line">
            <a:avLst/>
          </a:prstGeom>
          <a:noFill/>
          <a:ln w="6350">
            <a:solidFill>
              <a:srgbClr val="F2AB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1595</Words>
  <Application>Microsoft Macintosh PowerPoint</Application>
  <PresentationFormat>自定义</PresentationFormat>
  <Paragraphs>226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Arial Black</vt:lpstr>
      <vt:lpstr>默认设计模板</vt:lpstr>
      <vt:lpstr>4_默认设计模板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徐威方</dc:creator>
  <cp:lastModifiedBy>office</cp:lastModifiedBy>
  <cp:revision>141</cp:revision>
  <dcterms:created xsi:type="dcterms:W3CDTF">2015-05-08T06:21:22Z</dcterms:created>
  <dcterms:modified xsi:type="dcterms:W3CDTF">2018-11-23T07:11:57Z</dcterms:modified>
</cp:coreProperties>
</file>