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2" r:id="rId4"/>
    <p:sldId id="261" r:id="rId5"/>
    <p:sldId id="263" r:id="rId6"/>
    <p:sldId id="260" r:id="rId7"/>
    <p:sldId id="282" r:id="rId8"/>
    <p:sldId id="28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1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 snapToGrid="0" snapToObjects="1">
      <p:cViewPr>
        <p:scale>
          <a:sx n="72" d="100"/>
          <a:sy n="72" d="100"/>
        </p:scale>
        <p:origin x="-133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60EE-8B97-6F4F-996E-50F60D24F2E5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1FEA-57E3-EF46-9DE2-9B6598AA62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76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5B43-D25D-46F6-9B86-F52514D45633}" type="slidenum">
              <a:rPr lang="da-DK" smtClean="0"/>
              <a:pPr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683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Kan</a:t>
            </a:r>
            <a:r>
              <a:rPr lang="da-DK" baseline="0" dirty="0" smtClean="0"/>
              <a:t> én IT-mand og 2 produktionsfolk virkelig bygge en bil? Nej, det kan de selvfølgelig ikke! Der skal bruges mange personer med IT-baggrund, for at kunne bygge en bil. Der skal bruge mange produktionsfolk, med forskellige profiler og baggrunde. Både på selve bilfabrikken og hos alle underleverandører. Men her i spillet har vi forenklet det hele lidt, for ellers skulle I virkelig have lavet lektier og læst en masse, inden I kom i dag </a:t>
            </a:r>
            <a:r>
              <a:rPr lang="da-DK" baseline="0" dirty="0" smtClean="0">
                <a:sym typeface="Wingdings"/>
              </a:rPr>
              <a:t> De forskellige profiler bruges forskellige steder i produktionsprocessen – nogle som underleverandører, nogle på selve fabrikken. I spillet har vi gjort det hele meget mere simpelt, så brug jeres fantasi og spil med. Brug </a:t>
            </a:r>
            <a:r>
              <a:rPr lang="da-DK" baseline="0" dirty="0" err="1" smtClean="0">
                <a:sym typeface="Wingdings"/>
              </a:rPr>
              <a:t>wikien</a:t>
            </a:r>
            <a:r>
              <a:rPr lang="da-DK" baseline="0" dirty="0" smtClean="0">
                <a:sym typeface="Wingdings"/>
              </a:rPr>
              <a:t> og skynd jer at komme i gang!! 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5B43-D25D-46F6-9B86-F52514D45633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94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08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3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842-BB77-4619-B489-69E685EE0C02}" type="datetimeFigureOut">
              <a:rPr lang="da-DK" smtClean="0"/>
              <a:pPr/>
              <a:t>16/12/14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68-E0E8-4D3A-A0A3-DE0FDE44E22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70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792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70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58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3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2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60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0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606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kærmbillede 2014-12-12 kl. 16.21.51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2"/>
          <a:stretch/>
        </p:blipFill>
        <p:spPr>
          <a:xfrm>
            <a:off x="3365039" y="10949"/>
            <a:ext cx="5921285" cy="12297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3AEB-8C15-DA41-8463-D9753087CC99}" type="datetimeFigureOut">
              <a:rPr lang="en-US" smtClean="0"/>
              <a:t>16/12/14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F309-465D-D747-9AFF-17055CB3E8A1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Titel 1"/>
          <p:cNvSpPr txBox="1">
            <a:spLocks/>
          </p:cNvSpPr>
          <p:nvPr userDrawn="1"/>
        </p:nvSpPr>
        <p:spPr>
          <a:xfrm>
            <a:off x="395536" y="260648"/>
            <a:ext cx="7776864" cy="7920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ea typeface="+mj-ea"/>
              <a:cs typeface="Helvetica"/>
            </a:endParaRPr>
          </a:p>
        </p:txBody>
      </p:sp>
      <p:pic>
        <p:nvPicPr>
          <p:cNvPr id="12" name="Picture 11" descr="Skærmbillede 2014-12-12 kl. 16.21.51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2"/>
          <a:stretch/>
        </p:blipFill>
        <p:spPr>
          <a:xfrm>
            <a:off x="-75256" y="7488"/>
            <a:ext cx="5921285" cy="122971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7767" y="1144247"/>
            <a:ext cx="9357024" cy="1850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31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3416092"/>
            <a:ext cx="9144000" cy="57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smtClean="0">
                <a:latin typeface="Helvetica"/>
                <a:ea typeface="+mj-ea"/>
                <a:cs typeface="Helvetica"/>
              </a:rPr>
              <a:t>VELKOMMEN</a:t>
            </a:r>
            <a:endParaRPr lang="da-DK" sz="3200" dirty="0" smtClean="0"/>
          </a:p>
        </p:txBody>
      </p:sp>
    </p:spTree>
    <p:extLst>
      <p:ext uri="{BB962C8B-B14F-4D97-AF65-F5344CB8AC3E}">
        <p14:creationId xmlns:p14="http://schemas.microsoft.com/office/powerpoint/2010/main" val="37639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Spillepladen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Bliver styret af borgmesteren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Giver overblik over alle projekter (uanset fase)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Brug den og følg med i samfundets udvikling! </a:t>
            </a:r>
          </a:p>
        </p:txBody>
      </p:sp>
      <p:sp>
        <p:nvSpPr>
          <p:cNvPr id="5" name="Rektangel 4"/>
          <p:cNvSpPr/>
          <p:nvPr/>
        </p:nvSpPr>
        <p:spPr>
          <a:xfrm>
            <a:off x="539552" y="4077072"/>
            <a:ext cx="83529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75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Spillepladen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 descr="Skærmbillede 2014-12-11 kl. 22.57.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5" b="12904"/>
          <a:stretch/>
        </p:blipFill>
        <p:spPr>
          <a:xfrm>
            <a:off x="1008112" y="2204864"/>
            <a:ext cx="7380312" cy="3369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338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Teamet og rollerne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1 Projektleder – overordnet ansvar (ikke en forælder!)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1 Byggeansvarlig – dialog med borgmesteren (ikke en forælder!)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Øvrige: Projektarbejdere</a:t>
            </a:r>
          </a:p>
        </p:txBody>
      </p:sp>
      <p:sp>
        <p:nvSpPr>
          <p:cNvPr id="5" name="Rektangel 4"/>
          <p:cNvSpPr/>
          <p:nvPr/>
        </p:nvSpPr>
        <p:spPr>
          <a:xfrm>
            <a:off x="539552" y="4077072"/>
            <a:ext cx="83529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523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Teamet og profilerne</a:t>
            </a:r>
          </a:p>
        </p:txBody>
      </p:sp>
      <p:sp>
        <p:nvSpPr>
          <p:cNvPr id="5" name="Rektangel 4"/>
          <p:cNvSpPr/>
          <p:nvPr/>
        </p:nvSpPr>
        <p:spPr>
          <a:xfrm>
            <a:off x="539552" y="4077072"/>
            <a:ext cx="83529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Picture 1" descr="Skærmbillede 2014-12-11 kl. 22.4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3"/>
            <a:ext cx="7776864" cy="245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7781" y="2420888"/>
            <a:ext cx="144007" cy="33123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697340" y="2564904"/>
            <a:ext cx="144007" cy="33123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6604204" y="2506194"/>
            <a:ext cx="144007" cy="33123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85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816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Projekterne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Forskellige typer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I kan bygge projekter alene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I kan godt igangsætte flere projekter samtidig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I kan godt bruge andre projekter i samfundet som grundlag for jeres egne</a:t>
            </a:r>
          </a:p>
        </p:txBody>
      </p:sp>
    </p:spTree>
    <p:extLst>
      <p:ext uri="{BB962C8B-B14F-4D97-AF65-F5344CB8AC3E}">
        <p14:creationId xmlns:p14="http://schemas.microsoft.com/office/powerpoint/2010/main" val="141113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Projekterne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6718" t="51969" r="47786" b="10625"/>
          <a:stretch>
            <a:fillRect/>
          </a:stretch>
        </p:blipFill>
        <p:spPr bwMode="auto">
          <a:xfrm>
            <a:off x="3563888" y="2420888"/>
            <a:ext cx="267013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18454" t="52953" r="66603" b="10626"/>
          <a:stretch>
            <a:fillRect/>
          </a:stretch>
        </p:blipFill>
        <p:spPr bwMode="auto">
          <a:xfrm>
            <a:off x="6245700" y="2492896"/>
            <a:ext cx="25747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Lige forbindelse 9"/>
          <p:cNvCxnSpPr/>
          <p:nvPr/>
        </p:nvCxnSpPr>
        <p:spPr>
          <a:xfrm>
            <a:off x="683568" y="248026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>
            <a:off x="935088" y="600941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8784847" y="2420888"/>
            <a:ext cx="0" cy="36724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6212418" y="2348880"/>
            <a:ext cx="0" cy="38164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>
            <a:off x="3595420" y="2420888"/>
            <a:ext cx="0" cy="38164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3635896" y="2060848"/>
            <a:ext cx="5508104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 descr="Skærmbillede 2014-12-16 kl. 09.0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" y="2428378"/>
            <a:ext cx="2480024" cy="33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8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Projekterne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8454" t="52953" r="66603" b="10626"/>
          <a:stretch>
            <a:fillRect/>
          </a:stretch>
        </p:blipFill>
        <p:spPr bwMode="auto">
          <a:xfrm>
            <a:off x="6245700" y="2492896"/>
            <a:ext cx="25747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Lige forbindelse 9"/>
          <p:cNvCxnSpPr/>
          <p:nvPr/>
        </p:nvCxnSpPr>
        <p:spPr>
          <a:xfrm>
            <a:off x="683568" y="248026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>
            <a:off x="935088" y="600941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8784847" y="2420888"/>
            <a:ext cx="0" cy="36724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6212418" y="2348880"/>
            <a:ext cx="0" cy="38164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>
            <a:off x="3595420" y="2420888"/>
            <a:ext cx="0" cy="38164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6228184" y="2060848"/>
            <a:ext cx="2915816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Picture 15" descr="Skærmbillede 2014-12-16 kl. 09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97" y="2428378"/>
            <a:ext cx="2445337" cy="3373179"/>
          </a:xfrm>
          <a:prstGeom prst="rect">
            <a:avLst/>
          </a:prstGeom>
        </p:spPr>
      </p:pic>
      <p:pic>
        <p:nvPicPr>
          <p:cNvPr id="17" name="Picture 16" descr="Skærmbillede 2014-12-16 kl. 09.0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" y="2428378"/>
            <a:ext cx="2480024" cy="33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Projekterne</a:t>
            </a:r>
          </a:p>
        </p:txBody>
      </p:sp>
      <p:cxnSp>
        <p:nvCxnSpPr>
          <p:cNvPr id="10" name="Lige forbindelse 9"/>
          <p:cNvCxnSpPr/>
          <p:nvPr/>
        </p:nvCxnSpPr>
        <p:spPr>
          <a:xfrm>
            <a:off x="683568" y="248026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>
            <a:off x="935088" y="600941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8784847" y="2420888"/>
            <a:ext cx="0" cy="36724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6212418" y="2348880"/>
            <a:ext cx="0" cy="38164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>
            <a:off x="3595420" y="2420888"/>
            <a:ext cx="0" cy="38164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kærmbillede 2014-12-16 kl. 09.0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58" y="2470083"/>
            <a:ext cx="2393309" cy="3338493"/>
          </a:xfrm>
          <a:prstGeom prst="rect">
            <a:avLst/>
          </a:prstGeom>
        </p:spPr>
      </p:pic>
      <p:pic>
        <p:nvPicPr>
          <p:cNvPr id="16" name="Picture 15" descr="Skærmbillede 2014-12-16 kl. 09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97" y="2428378"/>
            <a:ext cx="2445337" cy="3373179"/>
          </a:xfrm>
          <a:prstGeom prst="rect">
            <a:avLst/>
          </a:prstGeom>
        </p:spPr>
      </p:pic>
      <p:pic>
        <p:nvPicPr>
          <p:cNvPr id="17" name="Picture 16" descr="Skærmbillede 2014-12-16 kl. 09.0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" y="2428378"/>
            <a:ext cx="2480024" cy="33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ærmbillede 2014-12-12 kl. 14.2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2228370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Skærmbillede 2014-12-12 kl. 14.2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36912"/>
            <a:ext cx="2273237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Lige forbindelse 11"/>
          <p:cNvCxnSpPr/>
          <p:nvPr/>
        </p:nvCxnSpPr>
        <p:spPr>
          <a:xfrm>
            <a:off x="8784847" y="2420888"/>
            <a:ext cx="0" cy="36724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899592" y="1628800"/>
            <a:ext cx="8244408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err="1" smtClean="0">
                <a:latin typeface="Arial" pitchFamily="34" charset="0"/>
                <a:ea typeface="+mj-ea"/>
                <a:cs typeface="Arial" pitchFamily="34" charset="0"/>
              </a:rPr>
              <a:t>Hands</a:t>
            </a: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 On Wiki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 descr="Skærmbillede 2014-12-12 kl. 14.28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2936"/>
            <a:ext cx="2301841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263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forbindelse 9"/>
          <p:cNvCxnSpPr/>
          <p:nvPr/>
        </p:nvCxnSpPr>
        <p:spPr>
          <a:xfrm>
            <a:off x="683568" y="248026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>
            <a:off x="935088" y="6009413"/>
            <a:ext cx="820891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8784847" y="2420888"/>
            <a:ext cx="0" cy="36724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6212418" y="2348880"/>
            <a:ext cx="0" cy="38164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>
            <a:off x="3595420" y="2420888"/>
            <a:ext cx="0" cy="38164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899592" y="1628800"/>
            <a:ext cx="8244408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err="1" smtClean="0">
                <a:latin typeface="Arial" pitchFamily="34" charset="0"/>
                <a:ea typeface="+mj-ea"/>
                <a:cs typeface="Arial" pitchFamily="34" charset="0"/>
              </a:rPr>
              <a:t>Hands</a:t>
            </a: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 On Wiki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Vejledning til, hvilke profiler, der skal bruges til et projekt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</a:t>
            </a:r>
            <a:r>
              <a:rPr lang="da-DK" sz="1700" dirty="0" err="1" smtClean="0">
                <a:latin typeface="Arial" pitchFamily="34" charset="0"/>
                <a:ea typeface="+mj-ea"/>
                <a:cs typeface="Arial" pitchFamily="34" charset="0"/>
              </a:rPr>
              <a:t>Wiki’en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er en grov forenkling, som viser </a:t>
            </a:r>
            <a:r>
              <a:rPr lang="da-DK" sz="1700" i="1" dirty="0" smtClean="0">
                <a:latin typeface="Arial" pitchFamily="34" charset="0"/>
                <a:ea typeface="+mj-ea"/>
                <a:cs typeface="Arial" pitchFamily="34" charset="0"/>
              </a:rPr>
              <a:t>nogle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af de involverede profiler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I virkeligheden vil det enkelte projekt være afhængigt af mange underleverandører fra industrien, hvor forskellige profiler og mennesker arbejder</a:t>
            </a: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Hent hjælp i </a:t>
            </a:r>
            <a:r>
              <a:rPr lang="da-DK" sz="1700" dirty="0" err="1" smtClean="0">
                <a:latin typeface="Arial" pitchFamily="34" charset="0"/>
                <a:ea typeface="+mj-ea"/>
                <a:cs typeface="Arial" pitchFamily="34" charset="0"/>
              </a:rPr>
              <a:t>Wiki’en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, spil med – og få godkendelse fra borgmesteren!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99592" y="1628800"/>
            <a:ext cx="7776864" cy="571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Helvetica"/>
                <a:ea typeface="+mj-ea"/>
                <a:cs typeface="Helvetica"/>
              </a:rPr>
              <a:t>VELKOMST V. HANDS ON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13622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Strategi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7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Læg en plan for, hvilken type projekter I ønsker at bygge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  Fx miljø, teknologi, trafik, mennesker, produktion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Fokusér på at komme op på </a:t>
            </a:r>
            <a:r>
              <a:rPr lang="da-DK" sz="1700" dirty="0" err="1" smtClean="0">
                <a:latin typeface="Arial" pitchFamily="34" charset="0"/>
                <a:ea typeface="+mj-ea"/>
                <a:cs typeface="Arial" pitchFamily="34" charset="0"/>
              </a:rPr>
              <a:t>level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2 og </a:t>
            </a:r>
            <a:r>
              <a:rPr lang="da-DK" sz="1700" dirty="0" err="1" smtClean="0">
                <a:latin typeface="Arial" pitchFamily="34" charset="0"/>
                <a:ea typeface="+mj-ea"/>
                <a:cs typeface="Arial" pitchFamily="34" charset="0"/>
              </a:rPr>
              <a:t>level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3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Gør brug af de projekter andre bygger, så I ikke selv skal bygge dem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 Uden personer i industrien, ville jorden være – jord! Der er brug for alle profiler og de bidrager på forskellig vis til at skabe det bedste samfund.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da-DK" sz="170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3284984"/>
            <a:ext cx="914400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da-DK" sz="3200" b="1" dirty="0" smtClean="0">
                <a:latin typeface="Arial" pitchFamily="34" charset="0"/>
                <a:ea typeface="+mj-ea"/>
                <a:cs typeface="Arial" pitchFamily="34" charset="0"/>
              </a:rPr>
              <a:t>Kan 1 IT profil og 2 produktions </a:t>
            </a:r>
            <a:br>
              <a:rPr lang="da-DK" sz="3200" b="1" dirty="0" smtClean="0">
                <a:latin typeface="Arial" pitchFamily="34" charset="0"/>
                <a:ea typeface="+mj-ea"/>
                <a:cs typeface="Arial" pitchFamily="34" charset="0"/>
              </a:rPr>
            </a:br>
            <a:r>
              <a:rPr lang="da-DK" sz="3200" b="1" dirty="0" smtClean="0">
                <a:latin typeface="Arial" pitchFamily="34" charset="0"/>
                <a:ea typeface="+mj-ea"/>
                <a:cs typeface="Arial" pitchFamily="34" charset="0"/>
              </a:rPr>
              <a:t>profiler bygge en bil? </a:t>
            </a:r>
            <a:endParaRPr lang="da-DK" sz="1200" b="1" dirty="0" smtClean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4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2780928"/>
            <a:ext cx="914400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da-DK" sz="6600" b="1" dirty="0" smtClean="0">
                <a:latin typeface="Arial" pitchFamily="34" charset="0"/>
                <a:ea typeface="+mj-ea"/>
                <a:cs typeface="Arial" pitchFamily="34" charset="0"/>
              </a:rPr>
              <a:t>GO!</a:t>
            </a:r>
            <a:endParaRPr lang="da-DK" sz="3200" b="1" dirty="0" smtClean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0" y="3416092"/>
            <a:ext cx="9144000" cy="57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smtClean="0">
                <a:latin typeface="Helvetica"/>
                <a:ea typeface="+mj-ea"/>
                <a:cs typeface="Helvetica"/>
              </a:rPr>
              <a:t>HANDS ON I VIRKELIGHEDEN</a:t>
            </a:r>
            <a:endParaRPr lang="da-DK" sz="3200" dirty="0" smtClean="0"/>
          </a:p>
        </p:txBody>
      </p:sp>
    </p:spTree>
    <p:extLst>
      <p:ext uri="{BB962C8B-B14F-4D97-AF65-F5344CB8AC3E}">
        <p14:creationId xmlns:p14="http://schemas.microsoft.com/office/powerpoint/2010/main" val="405182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2460911"/>
            <a:ext cx="7776864" cy="3865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da-DK" sz="1600" b="1" dirty="0" smtClean="0">
                <a:solidFill>
                  <a:srgbClr val="00FF00"/>
                </a:solidFill>
                <a:latin typeface="Helvetica"/>
                <a:cs typeface="Helvetica"/>
              </a:rPr>
              <a:t>Justeres efter behov fra </a:t>
            </a:r>
            <a:r>
              <a:rPr lang="da-DK" sz="1600" b="1" dirty="0" err="1" smtClean="0">
                <a:solidFill>
                  <a:srgbClr val="00FF00"/>
                </a:solidFill>
                <a:latin typeface="Helvetica"/>
                <a:cs typeface="Helvetica"/>
              </a:rPr>
              <a:t>Hands</a:t>
            </a:r>
            <a:r>
              <a:rPr lang="da-DK" sz="1600" b="1" dirty="0" smtClean="0">
                <a:solidFill>
                  <a:srgbClr val="00FF00"/>
                </a:solidFill>
                <a:latin typeface="Helvetica"/>
                <a:cs typeface="Helvetica"/>
              </a:rPr>
              <a:t> On. Men det bør slå på bl.a.: </a:t>
            </a:r>
          </a:p>
          <a:p>
            <a:pPr>
              <a:lnSpc>
                <a:spcPct val="130000"/>
              </a:lnSpc>
            </a:pPr>
            <a:r>
              <a:rPr lang="da-DK" sz="1600" dirty="0" smtClean="0">
                <a:latin typeface="Helvetica"/>
                <a:cs typeface="Helvetica"/>
              </a:rPr>
              <a:t>Spillet viser, hvordan samfundet hænger sammen pga. industrien og de mange mennesker, som arbejder der – på forskellig vis. </a:t>
            </a:r>
          </a:p>
          <a:p>
            <a:pPr>
              <a:lnSpc>
                <a:spcPct val="130000"/>
              </a:lnSpc>
            </a:pPr>
            <a:endParaRPr lang="da-DK" sz="1600" b="1" dirty="0">
              <a:latin typeface="Helvetica"/>
              <a:ea typeface="+mj-ea"/>
              <a:cs typeface="Helvetica"/>
            </a:endParaRPr>
          </a:p>
          <a:p>
            <a:pPr>
              <a:lnSpc>
                <a:spcPct val="130000"/>
              </a:lnSpc>
            </a:pPr>
            <a:r>
              <a:rPr lang="da-DK" sz="1600" dirty="0" smtClean="0">
                <a:latin typeface="Helvetica"/>
                <a:ea typeface="+mj-ea"/>
                <a:cs typeface="Helvetica"/>
              </a:rPr>
              <a:t>Spillet er en komprimering af virkeligheden, men grundlaget er ægte – det du arbejder med i industrien, har stor betydning for dig selv, din familie og dine venner.</a:t>
            </a:r>
          </a:p>
          <a:p>
            <a:pPr>
              <a:lnSpc>
                <a:spcPct val="130000"/>
              </a:lnSpc>
            </a:pPr>
            <a:endParaRPr lang="da-DK" sz="1600" dirty="0">
              <a:latin typeface="Helvetica"/>
              <a:ea typeface="+mj-ea"/>
              <a:cs typeface="Helvetica"/>
            </a:endParaRPr>
          </a:p>
          <a:p>
            <a:pPr>
              <a:lnSpc>
                <a:spcPct val="130000"/>
              </a:lnSpc>
            </a:pPr>
            <a:r>
              <a:rPr lang="da-DK" sz="1600" dirty="0" smtClean="0">
                <a:latin typeface="Helvetica"/>
                <a:ea typeface="+mj-ea"/>
                <a:cs typeface="Helvetica"/>
              </a:rPr>
              <a:t>Du kan arbejde med din interesse og der er virkelig mange muligheder. Vi vil se nærmere på mulighederne.</a:t>
            </a:r>
          </a:p>
          <a:p>
            <a:pPr>
              <a:lnSpc>
                <a:spcPct val="130000"/>
              </a:lnSpc>
            </a:pPr>
            <a:r>
              <a:rPr lang="da-DK" sz="1600" b="1" dirty="0" smtClean="0">
                <a:latin typeface="Helvetica"/>
                <a:ea typeface="+mj-ea"/>
                <a:cs typeface="Helvetica"/>
              </a:rPr>
              <a:t>	Generelt overblik (drag parallel til spil, dagens virksomhed og rundvisning)</a:t>
            </a:r>
          </a:p>
          <a:p>
            <a:pPr>
              <a:lnSpc>
                <a:spcPct val="130000"/>
              </a:lnSpc>
            </a:pPr>
            <a:r>
              <a:rPr lang="da-DK" sz="1600" b="1" dirty="0">
                <a:latin typeface="Helvetica"/>
                <a:ea typeface="+mj-ea"/>
                <a:cs typeface="Helvetica"/>
              </a:rPr>
              <a:t>	</a:t>
            </a:r>
            <a:r>
              <a:rPr lang="da-DK" sz="1600" b="1" dirty="0" smtClean="0">
                <a:latin typeface="Helvetica"/>
                <a:ea typeface="+mj-ea"/>
                <a:cs typeface="Helvetica"/>
              </a:rPr>
              <a:t>Mere information – website, UU-vejledere, </a:t>
            </a:r>
            <a:r>
              <a:rPr lang="da-DK" sz="1600" b="1" dirty="0" err="1" smtClean="0">
                <a:latin typeface="Helvetica"/>
                <a:ea typeface="+mj-ea"/>
                <a:cs typeface="Helvetica"/>
              </a:rPr>
              <a:t>nuv</a:t>
            </a:r>
            <a:r>
              <a:rPr lang="da-DK" sz="1600" b="1" dirty="0" smtClean="0">
                <a:latin typeface="Helvetica"/>
                <a:ea typeface="+mj-ea"/>
                <a:cs typeface="Helvetica"/>
              </a:rPr>
              <a:t>. elever</a:t>
            </a:r>
          </a:p>
          <a:p>
            <a:pPr>
              <a:lnSpc>
                <a:spcPct val="130000"/>
              </a:lnSpc>
            </a:pPr>
            <a:r>
              <a:rPr lang="da-DK" sz="1600" b="1" dirty="0">
                <a:latin typeface="Helvetica"/>
                <a:ea typeface="+mj-ea"/>
                <a:cs typeface="Helvetica"/>
              </a:rPr>
              <a:t>	</a:t>
            </a:r>
            <a:r>
              <a:rPr lang="da-DK" sz="1600" b="1" dirty="0" smtClean="0">
                <a:latin typeface="Helvetica"/>
                <a:ea typeface="+mj-ea"/>
                <a:cs typeface="Helvetica"/>
              </a:rPr>
              <a:t>Åbent Hus – opsøg information og få en ide om, hvad det går ud på</a:t>
            </a:r>
          </a:p>
          <a:p>
            <a:pPr>
              <a:lnSpc>
                <a:spcPct val="130000"/>
              </a:lnSpc>
            </a:pPr>
            <a:endParaRPr lang="da-DK" sz="1600" dirty="0">
              <a:latin typeface="Helvetica"/>
              <a:ea typeface="+mj-e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99592" y="1628800"/>
            <a:ext cx="7776864" cy="571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Helvetica"/>
                <a:ea typeface="+mj-ea"/>
                <a:cs typeface="Helvetica"/>
              </a:rPr>
              <a:t>HANDS ON I VIRKELIGHEDEN – OG DE MANGE MULIGHEDER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9208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0" y="3416092"/>
            <a:ext cx="9144000" cy="57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smtClean="0">
                <a:latin typeface="Helvetica"/>
                <a:ea typeface="+mj-ea"/>
                <a:cs typeface="Helvetica"/>
              </a:rPr>
              <a:t>TAK FOR I DAG</a:t>
            </a:r>
          </a:p>
        </p:txBody>
      </p:sp>
    </p:spTree>
    <p:extLst>
      <p:ext uri="{BB962C8B-B14F-4D97-AF65-F5344CB8AC3E}">
        <p14:creationId xmlns:p14="http://schemas.microsoft.com/office/powerpoint/2010/main" val="37727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96894" y="5436326"/>
            <a:ext cx="1279420" cy="907161"/>
            <a:chOff x="7496894" y="5436326"/>
            <a:chExt cx="1279420" cy="907161"/>
          </a:xfrm>
        </p:grpSpPr>
        <p:sp>
          <p:nvSpPr>
            <p:cNvPr id="7" name="Oval 6"/>
            <p:cNvSpPr/>
            <p:nvPr/>
          </p:nvSpPr>
          <p:spPr>
            <a:xfrm>
              <a:off x="7690748" y="5436326"/>
              <a:ext cx="886845" cy="88684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6894" y="5912600"/>
              <a:ext cx="1279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5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  <a:r>
                <a:rPr lang="da-DK" sz="1050" dirty="0" smtClean="0">
                  <a:solidFill>
                    <a:schemeClr val="bg1">
                      <a:lumMod val="50000"/>
                    </a:schemeClr>
                  </a:solidFill>
                </a:rPr>
                <a:t>inutter </a:t>
              </a:r>
            </a:p>
            <a:p>
              <a:pPr algn="ctr"/>
              <a:r>
                <a:rPr lang="da-DK" sz="1050" dirty="0" smtClean="0">
                  <a:solidFill>
                    <a:schemeClr val="bg1">
                      <a:lumMod val="50000"/>
                    </a:schemeClr>
                  </a:solidFill>
                </a:rPr>
                <a:t>tilbage</a:t>
              </a:r>
              <a:endParaRPr lang="da-DK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08387" y="5587703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3</a:t>
            </a:r>
            <a:endParaRPr lang="da-DK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2</a:t>
            </a:r>
            <a:endParaRPr lang="da-DK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</a:t>
            </a:r>
            <a:endParaRPr lang="da-DK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0</a:t>
            </a:r>
            <a:endParaRPr lang="da-DK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>
                <a:solidFill>
                  <a:srgbClr val="FF0000"/>
                </a:solidFill>
              </a:rPr>
              <a:t>0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99592" y="2460911"/>
            <a:ext cx="7776864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da-DK" sz="1600" dirty="0" smtClean="0"/>
              <a:t>16.00</a:t>
            </a:r>
            <a:r>
              <a:rPr lang="da-DK" sz="1600" dirty="0"/>
              <a:t>	Velkomst v. </a:t>
            </a:r>
            <a:r>
              <a:rPr lang="da-DK" sz="1600" dirty="0" err="1"/>
              <a:t>Hands</a:t>
            </a:r>
            <a:r>
              <a:rPr lang="da-DK" sz="1600" dirty="0"/>
              <a:t> On og præsentation af </a:t>
            </a:r>
            <a:r>
              <a:rPr lang="da-DK" sz="1600" dirty="0" err="1" smtClean="0"/>
              <a:t>xxx</a:t>
            </a:r>
            <a:endParaRPr lang="da-DK" sz="1600" dirty="0" smtClean="0"/>
          </a:p>
          <a:p>
            <a:pPr>
              <a:lnSpc>
                <a:spcPct val="130000"/>
              </a:lnSpc>
            </a:pPr>
            <a:r>
              <a:rPr lang="da-DK" sz="1600" dirty="0" smtClean="0"/>
              <a:t>16.10</a:t>
            </a:r>
            <a:r>
              <a:rPr lang="da-DK" sz="1600" dirty="0"/>
              <a:t>	Rundvisning og fortælling fra nuværende elever / ansatte</a:t>
            </a:r>
          </a:p>
          <a:p>
            <a:pPr>
              <a:lnSpc>
                <a:spcPct val="130000"/>
              </a:lnSpc>
            </a:pPr>
            <a:r>
              <a:rPr lang="da-DK" sz="1600" dirty="0"/>
              <a:t>16.30	Introduktion til The </a:t>
            </a:r>
            <a:r>
              <a:rPr lang="da-DK" sz="1600" dirty="0" err="1"/>
              <a:t>Hands</a:t>
            </a:r>
            <a:r>
              <a:rPr lang="da-DK" sz="1600" dirty="0"/>
              <a:t> On Game</a:t>
            </a:r>
          </a:p>
          <a:p>
            <a:pPr>
              <a:lnSpc>
                <a:spcPct val="130000"/>
              </a:lnSpc>
            </a:pPr>
            <a:r>
              <a:rPr lang="da-DK" sz="1600" dirty="0"/>
              <a:t>16.40	The </a:t>
            </a:r>
            <a:r>
              <a:rPr lang="da-DK" sz="1600" dirty="0" err="1"/>
              <a:t>Hands</a:t>
            </a:r>
            <a:r>
              <a:rPr lang="da-DK" sz="1600" dirty="0"/>
              <a:t> On Game</a:t>
            </a:r>
          </a:p>
          <a:p>
            <a:pPr>
              <a:lnSpc>
                <a:spcPct val="130000"/>
              </a:lnSpc>
            </a:pPr>
            <a:r>
              <a:rPr lang="da-DK" sz="1600" dirty="0"/>
              <a:t>17.30	Afslutning og kåring af lokalvinder</a:t>
            </a:r>
          </a:p>
          <a:p>
            <a:pPr>
              <a:lnSpc>
                <a:spcPct val="130000"/>
              </a:lnSpc>
            </a:pPr>
            <a:r>
              <a:rPr lang="da-DK" sz="1600" dirty="0"/>
              <a:t>17.35	</a:t>
            </a:r>
            <a:r>
              <a:rPr lang="da-DK" sz="1600" dirty="0" err="1" smtClean="0"/>
              <a:t>Hands</a:t>
            </a:r>
            <a:r>
              <a:rPr lang="da-DK" sz="1600" dirty="0" smtClean="0"/>
              <a:t> On i virkeligheden – og de mange muligheder </a:t>
            </a:r>
            <a:endParaRPr lang="da-DK" sz="1600" dirty="0"/>
          </a:p>
          <a:p>
            <a:pPr>
              <a:lnSpc>
                <a:spcPct val="130000"/>
              </a:lnSpc>
            </a:pPr>
            <a:r>
              <a:rPr lang="da-DK" sz="1600" dirty="0"/>
              <a:t>17.50	Afrunding på dagen </a:t>
            </a:r>
          </a:p>
          <a:p>
            <a:pPr>
              <a:lnSpc>
                <a:spcPct val="130000"/>
              </a:lnSpc>
            </a:pPr>
            <a:r>
              <a:rPr lang="da-DK" sz="1600" dirty="0" smtClean="0"/>
              <a:t>18.00</a:t>
            </a:r>
            <a:r>
              <a:rPr lang="da-DK" sz="1600" dirty="0"/>
              <a:t>	Tak for i dag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da-DK" sz="1700" b="1" dirty="0" smtClean="0">
              <a:latin typeface="Helvetica"/>
              <a:ea typeface="+mj-e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99592" y="1628800"/>
            <a:ext cx="7776864" cy="571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Helvetica"/>
                <a:ea typeface="+mj-ea"/>
                <a:cs typeface="Helvetica"/>
              </a:rPr>
              <a:t>VELKOMST V. HANDS ON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2794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0" y="3416092"/>
            <a:ext cx="9144000" cy="57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smtClean="0">
                <a:latin typeface="Helvetica"/>
                <a:ea typeface="+mj-ea"/>
                <a:cs typeface="Helvetica"/>
              </a:rPr>
              <a:t>PRÆSENTATION AF DAGENS VIRKSOMHED</a:t>
            </a:r>
            <a:endParaRPr lang="da-DK" sz="3200" dirty="0" smtClean="0"/>
          </a:p>
        </p:txBody>
      </p:sp>
    </p:spTree>
    <p:extLst>
      <p:ext uri="{BB962C8B-B14F-4D97-AF65-F5344CB8AC3E}">
        <p14:creationId xmlns:p14="http://schemas.microsoft.com/office/powerpoint/2010/main" val="356960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96894" y="5436326"/>
            <a:ext cx="1279420" cy="907161"/>
            <a:chOff x="7496894" y="5436326"/>
            <a:chExt cx="1279420" cy="907161"/>
          </a:xfrm>
        </p:grpSpPr>
        <p:sp>
          <p:nvSpPr>
            <p:cNvPr id="6" name="Oval 5"/>
            <p:cNvSpPr/>
            <p:nvPr/>
          </p:nvSpPr>
          <p:spPr>
            <a:xfrm>
              <a:off x="7690748" y="5436326"/>
              <a:ext cx="886845" cy="88684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6894" y="5912600"/>
              <a:ext cx="1279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5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  <a:r>
                <a:rPr lang="da-DK" sz="1050" dirty="0" smtClean="0">
                  <a:solidFill>
                    <a:schemeClr val="bg1">
                      <a:lumMod val="50000"/>
                    </a:schemeClr>
                  </a:solidFill>
                </a:rPr>
                <a:t>inutter </a:t>
              </a:r>
            </a:p>
            <a:p>
              <a:pPr algn="ctr"/>
              <a:r>
                <a:rPr lang="da-DK" sz="1050" dirty="0" smtClean="0">
                  <a:solidFill>
                    <a:schemeClr val="bg1">
                      <a:lumMod val="50000"/>
                    </a:schemeClr>
                  </a:solidFill>
                </a:rPr>
                <a:t>tilbage</a:t>
              </a:r>
              <a:endParaRPr lang="da-DK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itel 1"/>
          <p:cNvSpPr txBox="1">
            <a:spLocks/>
          </p:cNvSpPr>
          <p:nvPr/>
        </p:nvSpPr>
        <p:spPr>
          <a:xfrm>
            <a:off x="899592" y="2460911"/>
            <a:ext cx="4815066" cy="3823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da-DK" sz="1600" b="1" dirty="0" smtClean="0"/>
              <a:t>Hvad laver vi…?</a:t>
            </a:r>
            <a:br>
              <a:rPr lang="da-DK" sz="1600" b="1" dirty="0" smtClean="0"/>
            </a:br>
            <a:r>
              <a:rPr lang="da-DK" sz="1600" dirty="0"/>
              <a:t>F</a:t>
            </a:r>
            <a:r>
              <a:rPr lang="da-DK" sz="1600" dirty="0" smtClean="0"/>
              <a:t>ortalt på ét minut</a:t>
            </a:r>
          </a:p>
          <a:p>
            <a:pPr>
              <a:lnSpc>
                <a:spcPct val="130000"/>
              </a:lnSpc>
            </a:pPr>
            <a:endParaRPr lang="da-DK" sz="1600" b="1" dirty="0"/>
          </a:p>
          <a:p>
            <a:pPr>
              <a:lnSpc>
                <a:spcPct val="130000"/>
              </a:lnSpc>
            </a:pPr>
            <a:r>
              <a:rPr lang="da-DK" sz="1600" b="1" dirty="0" smtClean="0"/>
              <a:t>Hvilken værdi skaber vi for samfundet…?</a:t>
            </a:r>
          </a:p>
          <a:p>
            <a:pPr>
              <a:lnSpc>
                <a:spcPct val="130000"/>
              </a:lnSpc>
            </a:pPr>
            <a:r>
              <a:rPr lang="da-DK" sz="1600" dirty="0" smtClean="0"/>
              <a:t>Fortalt på ét minut</a:t>
            </a:r>
          </a:p>
          <a:p>
            <a:pPr>
              <a:lnSpc>
                <a:spcPct val="130000"/>
              </a:lnSpc>
            </a:pPr>
            <a:endParaRPr lang="da-DK" sz="1600" b="1" dirty="0"/>
          </a:p>
          <a:p>
            <a:pPr>
              <a:lnSpc>
                <a:spcPct val="130000"/>
              </a:lnSpc>
            </a:pPr>
            <a:r>
              <a:rPr lang="da-DK" sz="1600" b="1" dirty="0" smtClean="0"/>
              <a:t>Hvordan er en typisk hverdag…?</a:t>
            </a:r>
            <a:br>
              <a:rPr lang="da-DK" sz="1600" b="1" dirty="0" smtClean="0"/>
            </a:br>
            <a:r>
              <a:rPr lang="da-DK" sz="1600" dirty="0" smtClean="0"/>
              <a:t>Fortalt på ét minut</a:t>
            </a:r>
          </a:p>
          <a:p>
            <a:pPr>
              <a:lnSpc>
                <a:spcPct val="130000"/>
              </a:lnSpc>
            </a:pPr>
            <a:endParaRPr lang="da-DK" sz="1600" b="1" dirty="0"/>
          </a:p>
          <a:p>
            <a:pPr>
              <a:lnSpc>
                <a:spcPct val="130000"/>
              </a:lnSpc>
            </a:pPr>
            <a:r>
              <a:rPr lang="da-DK" sz="1600" b="1" dirty="0" smtClean="0"/>
              <a:t>Hvilke karrieremuligheder har man hos os, som ung?</a:t>
            </a:r>
          </a:p>
          <a:p>
            <a:pPr>
              <a:lnSpc>
                <a:spcPct val="130000"/>
              </a:lnSpc>
            </a:pPr>
            <a:r>
              <a:rPr lang="da-DK" sz="1600" dirty="0" smtClean="0"/>
              <a:t>Fortalt på ét minut</a:t>
            </a:r>
          </a:p>
          <a:p>
            <a:pPr>
              <a:lnSpc>
                <a:spcPct val="130000"/>
              </a:lnSpc>
            </a:pPr>
            <a:r>
              <a:rPr lang="da-DK" sz="1600" b="1" dirty="0" smtClean="0"/>
              <a:t> </a:t>
            </a:r>
            <a:endParaRPr lang="da-DK" sz="1700" b="1" dirty="0" smtClean="0">
              <a:latin typeface="Helvetica"/>
              <a:ea typeface="+mj-e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99592" y="1628800"/>
            <a:ext cx="7776864" cy="571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Helvetica"/>
                <a:ea typeface="+mj-ea"/>
                <a:cs typeface="Helvetica"/>
              </a:rPr>
              <a:t>PRÆSENTATION AF DAGENS VIRKSOMHED</a:t>
            </a:r>
            <a:endParaRPr lang="da-DK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08387" y="5587703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5</a:t>
            </a:r>
            <a:endParaRPr lang="da-DK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708387" y="5587703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4</a:t>
            </a:r>
            <a:endParaRPr lang="da-DK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3</a:t>
            </a:r>
            <a:endParaRPr lang="da-DK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2</a:t>
            </a:r>
            <a:endParaRPr lang="da-DK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</a:t>
            </a:r>
            <a:endParaRPr lang="da-DK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0</a:t>
            </a:r>
            <a:endParaRPr lang="da-DK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08387" y="5575945"/>
            <a:ext cx="8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>
                <a:solidFill>
                  <a:srgbClr val="FF0000"/>
                </a:solidFill>
              </a:rPr>
              <a:t>0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5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3416092"/>
            <a:ext cx="9144000" cy="57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smtClean="0">
                <a:latin typeface="Helvetica"/>
                <a:ea typeface="+mj-ea"/>
                <a:cs typeface="Helvetica"/>
              </a:rPr>
              <a:t>INTRODUKTION TIL HANDS ON GAME</a:t>
            </a:r>
            <a:endParaRPr lang="da-DK" sz="3200" dirty="0" smtClean="0"/>
          </a:p>
        </p:txBody>
      </p:sp>
    </p:spTree>
    <p:extLst>
      <p:ext uri="{BB962C8B-B14F-4D97-AF65-F5344CB8AC3E}">
        <p14:creationId xmlns:p14="http://schemas.microsoft.com/office/powerpoint/2010/main" val="8178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ærmbillede 2014-12-11 kl. 22.57.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5" b="12904"/>
          <a:stretch/>
        </p:blipFill>
        <p:spPr>
          <a:xfrm>
            <a:off x="2234873" y="3108155"/>
            <a:ext cx="4905681" cy="2239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Skærmbillede 2014-12-11 kl. 22.4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76"/>
          <a:stretch/>
        </p:blipFill>
        <p:spPr>
          <a:xfrm>
            <a:off x="975490" y="2047871"/>
            <a:ext cx="1536958" cy="1911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kærmbillede 2014-12-11 kl. 22.4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3" r="50000"/>
          <a:stretch/>
        </p:blipFill>
        <p:spPr>
          <a:xfrm>
            <a:off x="1375001" y="2530792"/>
            <a:ext cx="1679758" cy="1986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kærmbillede 2014-12-12 kl. 14.28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67" y="1932308"/>
            <a:ext cx="1086512" cy="1579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Skærmbillede 2014-12-12 kl. 14.28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35" y="2235950"/>
            <a:ext cx="1108389" cy="1579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Skærmbillede 2014-12-12 kl. 14.28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78" y="2530792"/>
            <a:ext cx="1122335" cy="1579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Skærmbillede 2014-12-16 kl. 09.01.3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00" y="4995242"/>
            <a:ext cx="1033036" cy="1441010"/>
          </a:xfrm>
          <a:prstGeom prst="rect">
            <a:avLst/>
          </a:prstGeom>
        </p:spPr>
      </p:pic>
      <p:pic>
        <p:nvPicPr>
          <p:cNvPr id="15" name="Picture 14" descr="Skærmbillede 2014-12-16 kl. 09.00.4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13" y="4715738"/>
            <a:ext cx="1055492" cy="1455981"/>
          </a:xfrm>
          <a:prstGeom prst="rect">
            <a:avLst/>
          </a:prstGeom>
        </p:spPr>
      </p:pic>
      <p:pic>
        <p:nvPicPr>
          <p:cNvPr id="16" name="Picture 15" descr="Skærmbillede 2014-12-16 kl. 09.00.27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" t="1833" b="-1"/>
          <a:stretch/>
        </p:blipFill>
        <p:spPr>
          <a:xfrm>
            <a:off x="4145138" y="4286250"/>
            <a:ext cx="1036521" cy="1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7776864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Spillet og virkeligheden</a:t>
            </a:r>
            <a:b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</a:br>
            <a:endParaRPr lang="da-DK" sz="17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Uden industrien og industriens job, ville samfundet ikke eksistere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En komprimeret udgave af virkeligheden: I skal opbygge samfundet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cs typeface="Arial" pitchFamily="34" charset="0"/>
              </a:rPr>
              <a:t>  Et </a:t>
            </a:r>
            <a:r>
              <a:rPr lang="da-DK" sz="1700" dirty="0">
                <a:latin typeface="Arial" pitchFamily="34" charset="0"/>
                <a:cs typeface="Arial" pitchFamily="34" charset="0"/>
              </a:rPr>
              <a:t>team der skal opbygge et samfund fra bunden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  I skal skabe størst mulig samlet værdi </a:t>
            </a:r>
            <a:r>
              <a:rPr lang="da-DK" sz="1700" i="1" dirty="0">
                <a:latin typeface="Arial" pitchFamily="34" charset="0"/>
                <a:cs typeface="Arial" pitchFamily="34" charset="0"/>
              </a:rPr>
              <a:t>på tværs </a:t>
            </a:r>
            <a:r>
              <a:rPr lang="da-DK" sz="1700" dirty="0">
                <a:latin typeface="Arial" pitchFamily="34" charset="0"/>
                <a:cs typeface="Arial" pitchFamily="34" charset="0"/>
              </a:rPr>
              <a:t>af teams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  I skal være det team som skaber størst værdi og anerkendelse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  I skal være det team, som får flest point og når det høje </a:t>
            </a:r>
            <a:r>
              <a:rPr lang="da-DK" sz="1700" dirty="0" err="1">
                <a:latin typeface="Arial" pitchFamily="34" charset="0"/>
                <a:cs typeface="Arial" pitchFamily="34" charset="0"/>
              </a:rPr>
              <a:t>level</a:t>
            </a: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da-DK" sz="1700" b="1" dirty="0" smtClean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870" y="8963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9592" y="1628800"/>
            <a:ext cx="8244408" cy="52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700" b="1" dirty="0" smtClean="0">
                <a:latin typeface="Arial" pitchFamily="34" charset="0"/>
                <a:ea typeface="+mj-ea"/>
                <a:cs typeface="Arial" pitchFamily="34" charset="0"/>
              </a:rPr>
              <a:t>Spillets regler</a:t>
            </a: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  Jeres profiler (industriens job) er de ingredienser, der skal skabe byen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b="1" baseline="0" dirty="0" smtClean="0">
                <a:latin typeface="Arial" pitchFamily="34" charset="0"/>
                <a:ea typeface="+mj-ea"/>
                <a:cs typeface="Arial" pitchFamily="34" charset="0"/>
              </a:rPr>
              <a:t>   </a:t>
            </a:r>
            <a:r>
              <a:rPr lang="da-DK" sz="1700" baseline="0" dirty="0" smtClean="0">
                <a:latin typeface="Arial" pitchFamily="34" charset="0"/>
                <a:ea typeface="+mj-ea"/>
                <a:cs typeface="Arial" pitchFamily="34" charset="0"/>
              </a:rPr>
              <a:t>Store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og små projekter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b="1" baseline="0" dirty="0" smtClean="0">
                <a:latin typeface="Arial" pitchFamily="34" charset="0"/>
                <a:ea typeface="+mj-ea"/>
                <a:cs typeface="Arial" pitchFamily="34" charset="0"/>
              </a:rPr>
              <a:t>   </a:t>
            </a:r>
            <a:r>
              <a:rPr lang="da-DK" sz="1700" baseline="0" dirty="0" smtClean="0">
                <a:latin typeface="Arial" pitchFamily="34" charset="0"/>
                <a:ea typeface="+mj-ea"/>
                <a:cs typeface="Arial" pitchFamily="34" charset="0"/>
              </a:rPr>
              <a:t>Hvert</a:t>
            </a:r>
            <a:r>
              <a:rPr lang="da-DK" sz="1700" dirty="0" smtClean="0">
                <a:latin typeface="Arial" pitchFamily="34" charset="0"/>
                <a:ea typeface="+mj-ea"/>
                <a:cs typeface="Arial" pitchFamily="34" charset="0"/>
              </a:rPr>
              <a:t> projekt skal godkendes af byens borgmester og kræver omtanke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cs typeface="Arial" pitchFamily="34" charset="0"/>
              </a:rPr>
              <a:t>  Realistiske </a:t>
            </a:r>
            <a:r>
              <a:rPr lang="da-DK" sz="1700" dirty="0">
                <a:latin typeface="Arial" pitchFamily="34" charset="0"/>
                <a:cs typeface="Arial" pitchFamily="34" charset="0"/>
              </a:rPr>
              <a:t>projekter – knap så realistisk byggetid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  Der ER brug for alle profiler i spillet – og endnu flere i </a:t>
            </a:r>
            <a:r>
              <a:rPr lang="da-DK" sz="1700" dirty="0" smtClean="0">
                <a:latin typeface="Arial" pitchFamily="34" charset="0"/>
                <a:cs typeface="Arial" pitchFamily="34" charset="0"/>
              </a:rPr>
              <a:t>virkeligheden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da-DK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da-DK" sz="1700" dirty="0" smtClean="0">
                <a:latin typeface="Arial" pitchFamily="34" charset="0"/>
                <a:cs typeface="Arial" pitchFamily="34" charset="0"/>
              </a:rPr>
              <a:t>  Nye projekter kan hele tiden sættes i gang – ingen terning, ingen ture.</a:t>
            </a:r>
            <a:endParaRPr lang="da-DK" sz="17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da-DK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da-DK" sz="1700" b="1" baseline="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4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627</Words>
  <Application>Microsoft Macintosh PowerPoint</Application>
  <PresentationFormat>On-screen Show (4:3)</PresentationFormat>
  <Paragraphs>109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Drachmann</dc:creator>
  <cp:lastModifiedBy>Kristoffer Drachmann</cp:lastModifiedBy>
  <cp:revision>16</cp:revision>
  <dcterms:created xsi:type="dcterms:W3CDTF">2014-12-12T19:13:10Z</dcterms:created>
  <dcterms:modified xsi:type="dcterms:W3CDTF">2014-12-16T20:00:28Z</dcterms:modified>
</cp:coreProperties>
</file>