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4"/>
  </p:notesMasterIdLst>
  <p:sldIdLst>
    <p:sldId id="282" r:id="rId2"/>
    <p:sldId id="257" r:id="rId3"/>
    <p:sldId id="269" r:id="rId4"/>
    <p:sldId id="273" r:id="rId5"/>
    <p:sldId id="271" r:id="rId6"/>
    <p:sldId id="284" r:id="rId7"/>
    <p:sldId id="285" r:id="rId8"/>
    <p:sldId id="287" r:id="rId9"/>
    <p:sldId id="288" r:id="rId10"/>
    <p:sldId id="286" r:id="rId11"/>
    <p:sldId id="291" r:id="rId12"/>
    <p:sldId id="290" r:id="rId13"/>
    <p:sldId id="289" r:id="rId14"/>
    <p:sldId id="292" r:id="rId15"/>
    <p:sldId id="299" r:id="rId16"/>
    <p:sldId id="293" r:id="rId17"/>
    <p:sldId id="294" r:id="rId18"/>
    <p:sldId id="295" r:id="rId19"/>
    <p:sldId id="296" r:id="rId20"/>
    <p:sldId id="297" r:id="rId21"/>
    <p:sldId id="298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4660"/>
  </p:normalViewPr>
  <p:slideViewPr>
    <p:cSldViewPr>
      <p:cViewPr>
        <p:scale>
          <a:sx n="66" d="100"/>
          <a:sy n="66" d="100"/>
        </p:scale>
        <p:origin x="-1632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82786-4ECB-486C-A4D1-D7B24DB76B53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20085-91E9-466E-9F98-4842F1417F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956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20085-91E9-466E-9F98-4842F1417F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4C0D-CB8C-435D-9249-BE00F066D36E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1CFD-C386-4400-99FD-38DD11C1D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4C0D-CB8C-435D-9249-BE00F066D36E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1CFD-C386-4400-99FD-38DD11C1D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4C0D-CB8C-435D-9249-BE00F066D36E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1CFD-C386-4400-99FD-38DD11C1D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4C0D-CB8C-435D-9249-BE00F066D36E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1CFD-C386-4400-99FD-38DD11C1D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4C0D-CB8C-435D-9249-BE00F066D36E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1CFD-C386-4400-99FD-38DD11C1D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4C0D-CB8C-435D-9249-BE00F066D36E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1CFD-C386-4400-99FD-38DD11C1D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4C0D-CB8C-435D-9249-BE00F066D36E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1CFD-C386-4400-99FD-38DD11C1D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4C0D-CB8C-435D-9249-BE00F066D36E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1CFD-C386-4400-99FD-38DD11C1D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4C0D-CB8C-435D-9249-BE00F066D36E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1CFD-C386-4400-99FD-38DD11C1D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4C0D-CB8C-435D-9249-BE00F066D36E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1CFD-C386-4400-99FD-38DD11C1D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4C0D-CB8C-435D-9249-BE00F066D36E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1CFD-C386-4400-99FD-38DD11C1D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D4C0D-CB8C-435D-9249-BE00F066D36E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81CFD-C386-4400-99FD-38DD11C1D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Human Action Recognition Under View Change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3429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D.Shiloah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Elizabeth</a:t>
            </a:r>
          </a:p>
          <a:p>
            <a:pPr algn="l"/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Prepared By</a:t>
            </a:r>
          </a:p>
          <a:p>
            <a:pPr algn="l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Name:msmgp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Murugappan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N</a:t>
            </a:r>
          </a:p>
          <a:p>
            <a:pPr algn="l"/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Maaniccka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Sentil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Ma P</a:t>
            </a:r>
          </a:p>
          <a:p>
            <a:pPr algn="l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Mohamed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Shamsudeen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59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 of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68680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59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Extracted from Training Phase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82" y="1030512"/>
            <a:ext cx="8737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59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Completion of Front view Training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542867" cy="562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59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Completion of Top view Training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754533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656"/>
            <a:ext cx="8229600" cy="4111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Work completed at End of Training Phase</a:t>
            </a:r>
            <a:endParaRPr lang="en-US" sz="3600" dirty="0"/>
          </a:p>
        </p:txBody>
      </p:sp>
      <p:sp>
        <p:nvSpPr>
          <p:cNvPr id="4" name="Text Box 1026"/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914400"/>
            <a:ext cx="830580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	</a:t>
            </a:r>
          </a:p>
          <a:p>
            <a:pPr>
              <a:spcBef>
                <a:spcPct val="50000"/>
              </a:spcBef>
              <a:buNone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VIDEO SEGMENTATION </a:t>
            </a:r>
          </a:p>
          <a:p>
            <a:pPr>
              <a:spcBef>
                <a:spcPct val="50000"/>
              </a:spcBef>
              <a:buBlip>
                <a:blip r:embed="rId2"/>
              </a:buBlip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Video Segmentation involves spitting the input video from the surveillance camera into various sequence of frames with help of Java Media Framework. </a:t>
            </a:r>
          </a:p>
          <a:p>
            <a:pPr>
              <a:spcBef>
                <a:spcPct val="50000"/>
              </a:spcBef>
              <a:buBlip>
                <a:blip r:embed="rId2"/>
              </a:buBlip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Video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can be simply sliced into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overlapping segments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with a fixed time duration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EVENT BASED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REPRESENTATION</a:t>
            </a:r>
          </a:p>
          <a:p>
            <a:pPr>
              <a:spcBef>
                <a:spcPct val="50000"/>
              </a:spcBef>
              <a:buBlip>
                <a:blip r:embed="rId2"/>
              </a:buBlip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Extraction of BLOB image from the independent spitted frame of the video an identify the foreground and background pixel of a frame and</a:t>
            </a:r>
          </a:p>
          <a:p>
            <a:pPr>
              <a:spcBef>
                <a:spcPct val="50000"/>
              </a:spcBef>
              <a:buBlip>
                <a:blip r:embed="rId2"/>
              </a:buBlip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Background model stores the values of a particular pixel which corresponds to background  colors. </a:t>
            </a:r>
          </a:p>
          <a:p>
            <a:pPr>
              <a:spcBef>
                <a:spcPct val="50000"/>
              </a:spcBef>
              <a:buBlip>
                <a:blip r:embed="rId2"/>
              </a:buBlip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Pixel change history(PCH) is represented for a pixel.</a:t>
            </a:r>
          </a:p>
          <a:p>
            <a:pPr>
              <a:spcBef>
                <a:spcPct val="50000"/>
              </a:spcBef>
              <a:buBlip>
                <a:blip r:embed="rId2"/>
              </a:buBlip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Similar foreground pixels are grouped to form a blob.</a:t>
            </a:r>
          </a:p>
          <a:p>
            <a:pPr>
              <a:spcBef>
                <a:spcPct val="50000"/>
              </a:spcBef>
              <a:buBlip>
                <a:blip r:embed="rId2"/>
              </a:buBlip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pattern is represented as a sequence of various events.</a:t>
            </a:r>
          </a:p>
          <a:p>
            <a:pPr>
              <a:spcBef>
                <a:spcPct val="50000"/>
              </a:spcBef>
              <a:buBlip>
                <a:blip r:embed="rId2"/>
              </a:buBlip>
            </a:pPr>
            <a:endParaRPr lang="en-US" sz="1600" dirty="0" smtClean="0"/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8336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Generation of Data Report </a:t>
            </a:r>
            <a:b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 the data extracted from the BLOB image  can be saved to a txt file that can be used as a Data Report for further analysis in future.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229600" cy="566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39804"/>
            <a:ext cx="8875488" cy="559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41516"/>
            <a:ext cx="8229600" cy="6204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Anomaly Detection System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9770"/>
            <a:ext cx="8229600" cy="28665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Anomaly Detection – Front View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529" y="579886"/>
            <a:ext cx="8777817" cy="559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04800" y="6182195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Green Light displayed for  an already trained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Front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View video when the current video is compared with the stored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video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and corresponding Frame Number detected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654"/>
            <a:ext cx="8229600" cy="39551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Anomaly Detection – Top View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2340"/>
            <a:ext cx="8625417" cy="563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81000" y="6256545"/>
            <a:ext cx="8262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Green Light displayed for  an already trained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Top View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video when the current video is compared with the stored video in system and corresponding Frame Number detected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498"/>
            <a:ext cx="8229600" cy="295044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Anomaly Detection  </a:t>
            </a:r>
            <a:b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/>
          </a:p>
        </p:txBody>
      </p:sp>
      <p:pic>
        <p:nvPicPr>
          <p:cNvPr id="4" name="Content Placeholder 3" descr="C:\Documents and Settings\User\My Documents\My Pictures\new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254" y="453594"/>
            <a:ext cx="8382000" cy="508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5482270"/>
            <a:ext cx="76962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Blip>
                <a:blip r:embed="rId3"/>
              </a:buBlip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When a new video is detected for anomaly, a mismatch occurs during  comparison as there is no previously stored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 and Red Displayed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  <a:buBlip>
                <a:blip r:embed="rId3"/>
              </a:buBlip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Immediately anomaly is informed to the admin who will do the next required action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6858000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Abstract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914400"/>
            <a:ext cx="6858000" cy="5105400"/>
          </a:xfrm>
        </p:spPr>
        <p:txBody>
          <a:bodyPr>
            <a:normAutofit/>
          </a:bodyPr>
          <a:lstStyle/>
          <a:p>
            <a:pPr algn="l">
              <a:buBlip>
                <a:blip r:embed="rId3"/>
              </a:buBlip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>
              <a:buBlip>
                <a:blip r:embed="rId3"/>
              </a:buBlip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An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automotive visual surveillance system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used to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 abnormal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patterns and recognize the normal ones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Blip>
                <a:blip r:embed="rId3"/>
              </a:buBlip>
            </a:pP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3"/>
              </a:buBlip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video of a person is captured via JMF (both front view and the top view) then it is given to the training module.</a:t>
            </a:r>
          </a:p>
          <a:p>
            <a:pPr algn="l">
              <a:buBlip>
                <a:blip r:embed="rId3"/>
              </a:buBlip>
            </a:pP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3"/>
              </a:buBlip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ideo is checked if it is a normal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splited image is taken, whenever the action is recognized blob images are saved, and the frame counts are taken . </a:t>
            </a:r>
          </a:p>
          <a:p>
            <a:pPr algn="l">
              <a:buBlip>
                <a:blip r:embed="rId3"/>
              </a:buBlip>
            </a:pP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3"/>
              </a:buBlip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When  anomaly is detected, alert system is generated. </a:t>
            </a:r>
          </a:p>
          <a:p>
            <a:pPr algn="l">
              <a:buBlip>
                <a:blip r:embed="rId3"/>
              </a:buBlip>
            </a:pP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3"/>
              </a:buBlip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abnormal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detected by keep tracking the videos and blob frames and checking each frame values.</a:t>
            </a:r>
          </a:p>
          <a:p>
            <a:pPr algn="l">
              <a:buBlip>
                <a:blip r:embed="rId3"/>
              </a:buBlip>
            </a:pP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8056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Training  New Video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untrained video with anomaly is now trained to our system so that next time when the system encounters this video Error signal is not generated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473017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Anomaly Detection  (Cont.) 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656" y="1201062"/>
            <a:ext cx="8603346" cy="518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>
          <a:xfrm>
            <a:off x="884238" y="288925"/>
            <a:ext cx="7793037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>
          <a:xfrm>
            <a:off x="701622" y="1676376"/>
            <a:ext cx="7772400" cy="495302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Blip>
                <a:blip r:embed="rId2"/>
              </a:buBlip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[1] T.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Moeslund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A. Hilton, and V. Kruger, “A Survey of Advances in Vision-Based Human Motion Capture and Analysis,” Computer Vision and Image Understanding, vol. 103, nos. 2-3, pp. 90-126, Nov. 2006.</a:t>
            </a:r>
          </a:p>
          <a:p>
            <a:pPr eaLnBrk="1" hangingPunct="1">
              <a:buBlip>
                <a:blip r:embed="rId2"/>
              </a:buBlip>
            </a:pP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Blip>
                <a:blip r:embed="rId2"/>
              </a:buBlip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[2] L. Wang, W.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Hu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and T. Tan, “Recent Developments in Human Motion Analysis,” Pattern Recognition, vol. 36, no. 3, pp. 585-601, Mar. 2003.</a:t>
            </a:r>
          </a:p>
          <a:p>
            <a:pPr eaLnBrk="1" hangingPunct="1">
              <a:buBlip>
                <a:blip r:embed="rId2"/>
              </a:buBlip>
            </a:pP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Blip>
                <a:blip r:embed="rId2"/>
              </a:buBlip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[3] A.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Bobick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and J. Davis, “The Recognition of Human Movement Using Temporal Templates,” IEEE Trans. Pattern Analysis and Machine Intelligence, vol. 23, no. 3, pp. 257-267, Mar. 2001.</a:t>
            </a:r>
          </a:p>
          <a:p>
            <a:pPr eaLnBrk="1" hangingPunct="1">
              <a:buBlip>
                <a:blip r:embed="rId2"/>
              </a:buBlip>
            </a:pP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Blip>
                <a:blip r:embed="rId2"/>
              </a:buBlip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[4] D.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Weinland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R.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Ronfard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and E. Boyer, “Free Viewpoint Action Recognition Using Motion History Volumes,” Computer Vision and Image Understanding, vol. 103, nos. 2-3, pp. 249-257, Nov. 2006.</a:t>
            </a:r>
          </a:p>
          <a:p>
            <a:pPr eaLnBrk="1" hangingPunct="1">
              <a:buBlip>
                <a:blip r:embed="rId2"/>
              </a:buBlip>
            </a:pP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Blip>
                <a:blip r:embed="rId2"/>
              </a:buBlip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[5] T.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Syeda-Mahmood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Vasilescu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and S.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Sethi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“Recognizing Action Events from Multiple Viewpoints,” Proc. IEEE Workshop  Detection and Recognition of Events in Video, pp. 64-72, 2001.</a:t>
            </a:r>
          </a:p>
          <a:p>
            <a:pPr eaLnBrk="1" hangingPunct="1">
              <a:buNone/>
            </a:pPr>
            <a:r>
              <a:rPr lang="en-US" sz="2000" dirty="0" smtClean="0"/>
              <a:t> 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 to Training and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Detection Phase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diag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676400"/>
            <a:ext cx="5781816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9"/>
          <p:cNvSpPr>
            <a:spLocks noChangeArrowheads="1"/>
          </p:cNvSpPr>
          <p:nvPr/>
        </p:nvSpPr>
        <p:spPr bwMode="auto">
          <a:xfrm>
            <a:off x="0" y="2957513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/>
            <a:endParaRPr kumimoji="1" lang="en-US" sz="1200" dirty="0">
              <a:latin typeface="Times New Roman" pitchFamily="18" charset="0"/>
            </a:endParaRPr>
          </a:p>
          <a:p>
            <a:pPr algn="just" eaLnBrk="0" hangingPunct="0"/>
            <a:r>
              <a:rPr kumimoji="1" lang="en-US" sz="1200" dirty="0" smtClean="0">
                <a:latin typeface="Times New Roman" pitchFamily="18" charset="0"/>
              </a:rPr>
              <a:t> </a:t>
            </a:r>
            <a:endParaRPr kumimoji="1" lang="en-US" sz="1200" dirty="0">
              <a:latin typeface="Times New Roman" pitchFamily="18" charset="0"/>
            </a:endParaRPr>
          </a:p>
        </p:txBody>
      </p:sp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838200" y="3048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VIDEO 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PROFILING FOR ANOMALY DETECTION</a:t>
            </a:r>
          </a:p>
        </p:txBody>
      </p:sp>
      <p:sp>
        <p:nvSpPr>
          <p:cNvPr id="11270" name="Rectangle 11"/>
          <p:cNvSpPr>
            <a:spLocks noChangeArrowheads="1"/>
          </p:cNvSpPr>
          <p:nvPr/>
        </p:nvSpPr>
        <p:spPr bwMode="auto">
          <a:xfrm>
            <a:off x="381000" y="9906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TRAINING PHASE</a:t>
            </a:r>
          </a:p>
        </p:txBody>
      </p:sp>
      <p:sp>
        <p:nvSpPr>
          <p:cNvPr id="11271" name="Rectangle 12"/>
          <p:cNvSpPr>
            <a:spLocks noChangeArrowheads="1"/>
          </p:cNvSpPr>
          <p:nvPr/>
        </p:nvSpPr>
        <p:spPr bwMode="auto">
          <a:xfrm>
            <a:off x="3429000" y="1143000"/>
            <a:ext cx="2514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Times New Roman" pitchFamily="18" charset="0"/>
              </a:rPr>
              <a:t>CAPTURE VIDEO</a:t>
            </a:r>
          </a:p>
        </p:txBody>
      </p:sp>
      <p:sp>
        <p:nvSpPr>
          <p:cNvPr id="11272" name="Rectangle 13"/>
          <p:cNvSpPr>
            <a:spLocks noChangeArrowheads="1"/>
          </p:cNvSpPr>
          <p:nvPr/>
        </p:nvSpPr>
        <p:spPr bwMode="auto">
          <a:xfrm>
            <a:off x="3124200" y="1828800"/>
            <a:ext cx="3276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Times New Roman" pitchFamily="18" charset="0"/>
              </a:rPr>
              <a:t>DIVIDE VIDEO INTO FRAMES</a:t>
            </a:r>
          </a:p>
        </p:txBody>
      </p:sp>
      <p:sp>
        <p:nvSpPr>
          <p:cNvPr id="11273" name="Rectangle 14"/>
          <p:cNvSpPr>
            <a:spLocks noChangeArrowheads="1"/>
          </p:cNvSpPr>
          <p:nvPr/>
        </p:nvSpPr>
        <p:spPr bwMode="auto">
          <a:xfrm>
            <a:off x="2743200" y="2616200"/>
            <a:ext cx="406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Times New Roman" pitchFamily="18" charset="0"/>
              </a:rPr>
              <a:t>DETECT EVENT IN EACH FRAMES</a:t>
            </a:r>
          </a:p>
        </p:txBody>
      </p:sp>
      <p:sp>
        <p:nvSpPr>
          <p:cNvPr id="11274" name="Rectangle 15"/>
          <p:cNvSpPr>
            <a:spLocks noChangeArrowheads="1"/>
          </p:cNvSpPr>
          <p:nvPr/>
        </p:nvSpPr>
        <p:spPr bwMode="auto">
          <a:xfrm>
            <a:off x="1219200" y="4267200"/>
            <a:ext cx="1828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Times New Roman" pitchFamily="18" charset="0"/>
              </a:rPr>
              <a:t>STORE EVENT</a:t>
            </a:r>
          </a:p>
        </p:txBody>
      </p:sp>
      <p:sp>
        <p:nvSpPr>
          <p:cNvPr id="11275" name="Rectangle 16"/>
          <p:cNvSpPr>
            <a:spLocks noChangeArrowheads="1"/>
          </p:cNvSpPr>
          <p:nvPr/>
        </p:nvSpPr>
        <p:spPr bwMode="auto">
          <a:xfrm>
            <a:off x="6400800" y="4038600"/>
            <a:ext cx="1981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Times New Roman" pitchFamily="18" charset="0"/>
              </a:rPr>
              <a:t>INCREMENT </a:t>
            </a:r>
          </a:p>
          <a:p>
            <a:pPr algn="ctr"/>
            <a:r>
              <a:rPr lang="en-US" sz="1200">
                <a:latin typeface="Times New Roman" pitchFamily="18" charset="0"/>
              </a:rPr>
              <a:t>OCCURENCE</a:t>
            </a:r>
          </a:p>
        </p:txBody>
      </p:sp>
      <p:sp>
        <p:nvSpPr>
          <p:cNvPr id="11276" name="Rectangle 17"/>
          <p:cNvSpPr>
            <a:spLocks noChangeArrowheads="1"/>
          </p:cNvSpPr>
          <p:nvPr/>
        </p:nvSpPr>
        <p:spPr bwMode="auto">
          <a:xfrm>
            <a:off x="3429000" y="5029200"/>
            <a:ext cx="2590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Times New Roman" pitchFamily="18" charset="0"/>
              </a:rPr>
              <a:t>SELECT NEXTFRAME</a:t>
            </a:r>
          </a:p>
        </p:txBody>
      </p:sp>
      <p:sp>
        <p:nvSpPr>
          <p:cNvPr id="11277" name="Rectangle 18"/>
          <p:cNvSpPr>
            <a:spLocks noChangeArrowheads="1"/>
          </p:cNvSpPr>
          <p:nvPr/>
        </p:nvSpPr>
        <p:spPr bwMode="auto">
          <a:xfrm>
            <a:off x="2209800" y="5638800"/>
            <a:ext cx="5334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Times New Roman" pitchFamily="18" charset="0"/>
              </a:rPr>
              <a:t>SELECT FREQUENTLY OCCURING EVENTS</a:t>
            </a:r>
          </a:p>
        </p:txBody>
      </p:sp>
      <p:sp>
        <p:nvSpPr>
          <p:cNvPr id="11278" name="Rectangle 19"/>
          <p:cNvSpPr>
            <a:spLocks noChangeArrowheads="1"/>
          </p:cNvSpPr>
          <p:nvPr/>
        </p:nvSpPr>
        <p:spPr bwMode="auto">
          <a:xfrm>
            <a:off x="3124200" y="6324600"/>
            <a:ext cx="3657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Times New Roman" pitchFamily="18" charset="0"/>
              </a:rPr>
              <a:t>BUILD BEHAVIOUR MOBEL</a:t>
            </a:r>
          </a:p>
        </p:txBody>
      </p:sp>
      <p:sp>
        <p:nvSpPr>
          <p:cNvPr id="11279" name="Text Box 20"/>
          <p:cNvSpPr txBox="1">
            <a:spLocks noChangeArrowheads="1"/>
          </p:cNvSpPr>
          <p:nvPr/>
        </p:nvSpPr>
        <p:spPr bwMode="auto">
          <a:xfrm>
            <a:off x="4267200" y="3595688"/>
            <a:ext cx="1066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IF EVENT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ALREADY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EXISTS</a:t>
            </a:r>
          </a:p>
        </p:txBody>
      </p:sp>
      <p:sp>
        <p:nvSpPr>
          <p:cNvPr id="11280" name="Line 21"/>
          <p:cNvSpPr>
            <a:spLocks noChangeShapeType="1"/>
          </p:cNvSpPr>
          <p:nvPr/>
        </p:nvSpPr>
        <p:spPr bwMode="auto">
          <a:xfrm flipV="1">
            <a:off x="3810000" y="3352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11281" name="Line 22"/>
          <p:cNvSpPr>
            <a:spLocks noChangeShapeType="1"/>
          </p:cNvSpPr>
          <p:nvPr/>
        </p:nvSpPr>
        <p:spPr bwMode="auto">
          <a:xfrm>
            <a:off x="4572000" y="33528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11282" name="Line 23"/>
          <p:cNvSpPr>
            <a:spLocks noChangeShapeType="1"/>
          </p:cNvSpPr>
          <p:nvPr/>
        </p:nvSpPr>
        <p:spPr bwMode="auto">
          <a:xfrm flipH="1">
            <a:off x="4648200" y="38862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11283" name="Line 24"/>
          <p:cNvSpPr>
            <a:spLocks noChangeShapeType="1"/>
          </p:cNvSpPr>
          <p:nvPr/>
        </p:nvSpPr>
        <p:spPr bwMode="auto">
          <a:xfrm>
            <a:off x="3810000" y="40386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11284" name="Line 25"/>
          <p:cNvSpPr>
            <a:spLocks noChangeShapeType="1"/>
          </p:cNvSpPr>
          <p:nvPr/>
        </p:nvSpPr>
        <p:spPr bwMode="auto">
          <a:xfrm>
            <a:off x="4572000" y="1676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200"/>
          </a:p>
        </p:txBody>
      </p:sp>
      <p:sp>
        <p:nvSpPr>
          <p:cNvPr id="11285" name="Line 26"/>
          <p:cNvSpPr>
            <a:spLocks noChangeShapeType="1"/>
          </p:cNvSpPr>
          <p:nvPr/>
        </p:nvSpPr>
        <p:spPr bwMode="auto">
          <a:xfrm>
            <a:off x="45720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200"/>
          </a:p>
        </p:txBody>
      </p:sp>
      <p:sp>
        <p:nvSpPr>
          <p:cNvPr id="11286" name="Line 27"/>
          <p:cNvSpPr>
            <a:spLocks noChangeShapeType="1"/>
          </p:cNvSpPr>
          <p:nvPr/>
        </p:nvSpPr>
        <p:spPr bwMode="auto">
          <a:xfrm>
            <a:off x="45720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200"/>
          </a:p>
        </p:txBody>
      </p:sp>
      <p:sp>
        <p:nvSpPr>
          <p:cNvPr id="11287" name="Line 28"/>
          <p:cNvSpPr>
            <a:spLocks noChangeShapeType="1"/>
          </p:cNvSpPr>
          <p:nvPr/>
        </p:nvSpPr>
        <p:spPr bwMode="auto">
          <a:xfrm>
            <a:off x="46482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200"/>
          </a:p>
        </p:txBody>
      </p:sp>
      <p:sp>
        <p:nvSpPr>
          <p:cNvPr id="11288" name="Line 29"/>
          <p:cNvSpPr>
            <a:spLocks noChangeShapeType="1"/>
          </p:cNvSpPr>
          <p:nvPr/>
        </p:nvSpPr>
        <p:spPr bwMode="auto">
          <a:xfrm>
            <a:off x="46482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200"/>
          </a:p>
        </p:txBody>
      </p:sp>
      <p:sp>
        <p:nvSpPr>
          <p:cNvPr id="11289" name="Line 30"/>
          <p:cNvSpPr>
            <a:spLocks noChangeShapeType="1"/>
          </p:cNvSpPr>
          <p:nvPr/>
        </p:nvSpPr>
        <p:spPr bwMode="auto">
          <a:xfrm>
            <a:off x="2209800" y="4038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11290" name="Line 31"/>
          <p:cNvSpPr>
            <a:spLocks noChangeShapeType="1"/>
          </p:cNvSpPr>
          <p:nvPr/>
        </p:nvSpPr>
        <p:spPr bwMode="auto">
          <a:xfrm>
            <a:off x="5410200" y="3886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11291" name="Line 32"/>
          <p:cNvSpPr>
            <a:spLocks noChangeShapeType="1"/>
          </p:cNvSpPr>
          <p:nvPr/>
        </p:nvSpPr>
        <p:spPr bwMode="auto">
          <a:xfrm>
            <a:off x="22098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200"/>
          </a:p>
        </p:txBody>
      </p:sp>
      <p:sp>
        <p:nvSpPr>
          <p:cNvPr id="11292" name="Line 33"/>
          <p:cNvSpPr>
            <a:spLocks noChangeShapeType="1"/>
          </p:cNvSpPr>
          <p:nvPr/>
        </p:nvSpPr>
        <p:spPr bwMode="auto">
          <a:xfrm>
            <a:off x="7239000" y="3886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200"/>
          </a:p>
        </p:txBody>
      </p:sp>
      <p:sp>
        <p:nvSpPr>
          <p:cNvPr id="11293" name="Line 34"/>
          <p:cNvSpPr>
            <a:spLocks noChangeShapeType="1"/>
          </p:cNvSpPr>
          <p:nvPr/>
        </p:nvSpPr>
        <p:spPr bwMode="auto">
          <a:xfrm>
            <a:off x="2209800" y="48768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11294" name="Line 35"/>
          <p:cNvSpPr>
            <a:spLocks noChangeShapeType="1"/>
          </p:cNvSpPr>
          <p:nvPr/>
        </p:nvSpPr>
        <p:spPr bwMode="auto">
          <a:xfrm>
            <a:off x="4648200" y="4876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200"/>
          </a:p>
        </p:txBody>
      </p:sp>
      <p:sp>
        <p:nvSpPr>
          <p:cNvPr id="11295" name="Line 36"/>
          <p:cNvSpPr>
            <a:spLocks noChangeShapeType="1"/>
          </p:cNvSpPr>
          <p:nvPr/>
        </p:nvSpPr>
        <p:spPr bwMode="auto">
          <a:xfrm>
            <a:off x="22098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11296" name="Line 37"/>
          <p:cNvSpPr>
            <a:spLocks noChangeShapeType="1"/>
          </p:cNvSpPr>
          <p:nvPr/>
        </p:nvSpPr>
        <p:spPr bwMode="auto">
          <a:xfrm>
            <a:off x="72390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11297" name="Line 38"/>
          <p:cNvSpPr>
            <a:spLocks noChangeShapeType="1"/>
          </p:cNvSpPr>
          <p:nvPr/>
        </p:nvSpPr>
        <p:spPr bwMode="auto">
          <a:xfrm>
            <a:off x="6019800" y="52578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11298" name="Line 39"/>
          <p:cNvSpPr>
            <a:spLocks noChangeShapeType="1"/>
          </p:cNvSpPr>
          <p:nvPr/>
        </p:nvSpPr>
        <p:spPr bwMode="auto">
          <a:xfrm flipV="1">
            <a:off x="8610600" y="2819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11299" name="Line 40"/>
          <p:cNvSpPr>
            <a:spLocks noChangeShapeType="1"/>
          </p:cNvSpPr>
          <p:nvPr/>
        </p:nvSpPr>
        <p:spPr bwMode="auto">
          <a:xfrm flipH="1">
            <a:off x="6858000" y="2819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200"/>
          </a:p>
        </p:txBody>
      </p:sp>
      <p:sp>
        <p:nvSpPr>
          <p:cNvPr id="11300" name="Text Box 41"/>
          <p:cNvSpPr txBox="1">
            <a:spLocks noChangeArrowheads="1"/>
          </p:cNvSpPr>
          <p:nvPr/>
        </p:nvSpPr>
        <p:spPr bwMode="auto">
          <a:xfrm>
            <a:off x="2743200" y="3733800"/>
            <a:ext cx="762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NO</a:t>
            </a:r>
          </a:p>
        </p:txBody>
      </p:sp>
      <p:sp>
        <p:nvSpPr>
          <p:cNvPr id="11301" name="Text Box 42"/>
          <p:cNvSpPr txBox="1">
            <a:spLocks noChangeArrowheads="1"/>
          </p:cNvSpPr>
          <p:nvPr/>
        </p:nvSpPr>
        <p:spPr bwMode="auto">
          <a:xfrm>
            <a:off x="5791200" y="3581400"/>
            <a:ext cx="1143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AutoShape 3"/>
          <p:cNvSpPr>
            <a:spLocks noChangeArrowheads="1"/>
          </p:cNvSpPr>
          <p:nvPr/>
        </p:nvSpPr>
        <p:spPr bwMode="auto">
          <a:xfrm>
            <a:off x="3200400" y="2514600"/>
            <a:ext cx="2438400" cy="18288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81000" y="304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DETECTION PHASE :</a:t>
            </a:r>
            <a:endParaRPr 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2514600" y="990600"/>
            <a:ext cx="3810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Times New Roman" pitchFamily="18" charset="0"/>
              </a:rPr>
              <a:t>CAPTURE MONITORING DATA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2514600" y="1752600"/>
            <a:ext cx="3733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Times New Roman" pitchFamily="18" charset="0"/>
              </a:rPr>
              <a:t>DIVIDE INTO VIDEO FRAMES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1066800" y="4572000"/>
            <a:ext cx="2514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Times New Roman" pitchFamily="18" charset="0"/>
              </a:rPr>
              <a:t>RECOGNIZE EVENT </a:t>
            </a:r>
          </a:p>
          <a:p>
            <a:pPr algn="ctr"/>
            <a:r>
              <a:rPr lang="en-US" sz="1200" dirty="0">
                <a:latin typeface="Times New Roman" pitchFamily="18" charset="0"/>
              </a:rPr>
              <a:t>AS ANOMALY</a:t>
            </a: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1066800" y="5638800"/>
            <a:ext cx="2438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Times New Roman" pitchFamily="18" charset="0"/>
              </a:rPr>
              <a:t>SIGNAL TO ADMIN</a:t>
            </a:r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6172200" y="4572000"/>
            <a:ext cx="2362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Times New Roman" pitchFamily="18" charset="0"/>
              </a:rPr>
              <a:t>RECOGNIZE EVENT</a:t>
            </a:r>
          </a:p>
          <a:p>
            <a:pPr algn="ctr"/>
            <a:r>
              <a:rPr lang="en-US" sz="1200">
                <a:latin typeface="Times New Roman" pitchFamily="18" charset="0"/>
              </a:rPr>
              <a:t>AS NORMAL</a:t>
            </a: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3962400" y="2800350"/>
            <a:ext cx="1447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>
                <a:latin typeface="Times New Roman" pitchFamily="18" charset="0"/>
              </a:rPr>
              <a:t>CHECK </a:t>
            </a:r>
          </a:p>
          <a:p>
            <a:pPr>
              <a:spcBef>
                <a:spcPct val="50000"/>
              </a:spcBef>
            </a:pPr>
            <a:r>
              <a:rPr lang="en-US" sz="1200" dirty="0" smtClean="0">
                <a:latin typeface="Times New Roman" pitchFamily="18" charset="0"/>
              </a:rPr>
              <a:t> </a:t>
            </a:r>
            <a:r>
              <a:rPr lang="en-US" sz="1200" dirty="0">
                <a:latin typeface="Times New Roman" pitchFamily="18" charset="0"/>
              </a:rPr>
              <a:t>EVENT EXISTS IN BEHAVOUR MODEL</a:t>
            </a:r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4419600" y="137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200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4419600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200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22860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200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2362200" y="3429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12304" name="Line 15"/>
          <p:cNvSpPr>
            <a:spLocks noChangeShapeType="1"/>
          </p:cNvSpPr>
          <p:nvPr/>
        </p:nvSpPr>
        <p:spPr bwMode="auto">
          <a:xfrm>
            <a:off x="5638800" y="3429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12305" name="Line 16"/>
          <p:cNvSpPr>
            <a:spLocks noChangeShapeType="1"/>
          </p:cNvSpPr>
          <p:nvPr/>
        </p:nvSpPr>
        <p:spPr bwMode="auto">
          <a:xfrm>
            <a:off x="2362200" y="3429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200"/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>
            <a:off x="7162800" y="3429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200"/>
          </a:p>
        </p:txBody>
      </p:sp>
      <p:sp>
        <p:nvSpPr>
          <p:cNvPr id="12307" name="Text Box 18"/>
          <p:cNvSpPr txBox="1">
            <a:spLocks noChangeArrowheads="1"/>
          </p:cNvSpPr>
          <p:nvPr/>
        </p:nvSpPr>
        <p:spPr bwMode="auto">
          <a:xfrm>
            <a:off x="2514600" y="3092450"/>
            <a:ext cx="762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NO</a:t>
            </a:r>
          </a:p>
        </p:txBody>
      </p:sp>
      <p:sp>
        <p:nvSpPr>
          <p:cNvPr id="12308" name="Text Box 19"/>
          <p:cNvSpPr txBox="1">
            <a:spLocks noChangeArrowheads="1"/>
          </p:cNvSpPr>
          <p:nvPr/>
        </p:nvSpPr>
        <p:spPr bwMode="auto">
          <a:xfrm>
            <a:off x="5943600" y="3092450"/>
            <a:ext cx="1143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59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Snapshots : Introduction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56350"/>
            <a:ext cx="8534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59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Training View Window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639175" cy="562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59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Open Video File  </a:t>
            </a:r>
            <a:endParaRPr lang="en-US" dirty="0"/>
          </a:p>
        </p:txBody>
      </p:sp>
      <p:pic>
        <p:nvPicPr>
          <p:cNvPr id="1026" name="Picture 2" descr="C:\Users\Elcot\Pictures\modifi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1" y="981522"/>
            <a:ext cx="8688387" cy="5562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224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Validations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avoid run-time exceptions validations are preformed and only .avi file format is supported</a:t>
            </a:r>
            <a:endParaRPr lang="en-US" sz="2200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49" y="1146624"/>
            <a:ext cx="881500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</TotalTime>
  <Words>602</Words>
  <Application>Microsoft Office PowerPoint</Application>
  <PresentationFormat>On-screen Show (4:3)</PresentationFormat>
  <Paragraphs>98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Human Action Recognition Under View Change</vt:lpstr>
      <vt:lpstr>Project Abstract</vt:lpstr>
      <vt:lpstr>Introduction to Training and  Detection Phase</vt:lpstr>
      <vt:lpstr>Slide 4</vt:lpstr>
      <vt:lpstr>Slide 5</vt:lpstr>
      <vt:lpstr>Project Snapshots : Introduction </vt:lpstr>
      <vt:lpstr>Training View Window </vt:lpstr>
      <vt:lpstr>Open Video File  </vt:lpstr>
      <vt:lpstr>Validations  To avoid run-time exceptions validations are preformed and only .avi file format is supported</vt:lpstr>
      <vt:lpstr>Implementation of Behaviour Training</vt:lpstr>
      <vt:lpstr>Data Extracted from Training Phase</vt:lpstr>
      <vt:lpstr>Completion of Front view Training</vt:lpstr>
      <vt:lpstr>Completion of Top view Training</vt:lpstr>
      <vt:lpstr>Work completed at End of Training Phase</vt:lpstr>
      <vt:lpstr>Generation of Data Report  All the data extracted from the BLOB image  can be saved to a txt file that can be used as a Data Report for further analysis in future. </vt:lpstr>
      <vt:lpstr>Slide 16</vt:lpstr>
      <vt:lpstr>Anomaly Detection – Front View  </vt:lpstr>
      <vt:lpstr>Anomaly Detection – Top View </vt:lpstr>
      <vt:lpstr>Anomaly Detection   </vt:lpstr>
      <vt:lpstr>Training  New Video  The untrained video with anomaly is now trained to our system so that next time when the system encounters this video Error signal is not generated    </vt:lpstr>
      <vt:lpstr>Anomaly Detection  (Cont.) </vt:lpstr>
      <vt:lpstr>REFERENCES </vt:lpstr>
    </vt:vector>
  </TitlesOfParts>
  <Company>home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balu</dc:creator>
  <cp:lastModifiedBy>SenthilManick</cp:lastModifiedBy>
  <cp:revision>165</cp:revision>
  <cp:lastPrinted>2012-04-15T17:38:35Z</cp:lastPrinted>
  <dcterms:created xsi:type="dcterms:W3CDTF">2012-01-08T07:31:28Z</dcterms:created>
  <dcterms:modified xsi:type="dcterms:W3CDTF">2012-05-09T06:30:53Z</dcterms:modified>
</cp:coreProperties>
</file>