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FBC5AFB-CD8D-46D7-933C-45BB594A6E04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F3EE803-47B2-42F4-9520-B6E5BEF287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89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5AFB-CD8D-46D7-933C-45BB594A6E04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E803-47B2-42F4-9520-B6E5BEF2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2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5AFB-CD8D-46D7-933C-45BB594A6E04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E803-47B2-42F4-9520-B6E5BEF2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6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5AFB-CD8D-46D7-933C-45BB594A6E04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E803-47B2-42F4-9520-B6E5BEF2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5AFB-CD8D-46D7-933C-45BB594A6E04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E803-47B2-42F4-9520-B6E5BEF287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870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5AFB-CD8D-46D7-933C-45BB594A6E04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E803-47B2-42F4-9520-B6E5BEF2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9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5AFB-CD8D-46D7-933C-45BB594A6E04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E803-47B2-42F4-9520-B6E5BEF2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7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5AFB-CD8D-46D7-933C-45BB594A6E04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E803-47B2-42F4-9520-B6E5BEF2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6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5AFB-CD8D-46D7-933C-45BB594A6E04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E803-47B2-42F4-9520-B6E5BEF2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4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5AFB-CD8D-46D7-933C-45BB594A6E04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E803-47B2-42F4-9520-B6E5BEF2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2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5AFB-CD8D-46D7-933C-45BB594A6E04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E803-47B2-42F4-9520-B6E5BEF2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9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FBC5AFB-CD8D-46D7-933C-45BB594A6E04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F3EE803-47B2-42F4-9520-B6E5BEF2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6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9D52-0733-4062-BE99-765DCBE37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de </a:t>
            </a:r>
            <a:r>
              <a:rPr lang="en-US" dirty="0" err="1"/>
              <a:t>sortare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FE92A-B5E9-4702-B411-805F92A05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Realizat</a:t>
            </a:r>
            <a:r>
              <a:rPr lang="en-US" dirty="0"/>
              <a:t> de </a:t>
            </a:r>
            <a:r>
              <a:rPr lang="ro-RO" dirty="0"/>
              <a:t>Stăncilă Ionuț-Marian, grupa 134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4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47BF-1AC8-4998-AAC6-6FFF797B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2800" dirty="0"/>
              <a:t>In acest powerpoint o sa compar 5 algoritmi scrisi de mine si IntroSort(algoritm de sortare pentru c++) in functie de complexitatea de timp si memoria folosita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F485-4F21-4374-9C62-2901F51CB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100960" cy="4351337"/>
          </a:xfrm>
        </p:spPr>
        <p:txBody>
          <a:bodyPr>
            <a:normAutofit/>
          </a:bodyPr>
          <a:lstStyle/>
          <a:p>
            <a:r>
              <a:rPr lang="ro-RO" sz="1200" dirty="0"/>
              <a:t>Radix Sort 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 err="1"/>
              <a:t>timp</a:t>
            </a:r>
            <a:r>
              <a:rPr lang="en-US" sz="1200" dirty="0"/>
              <a:t> </a:t>
            </a:r>
            <a:r>
              <a:rPr lang="en-US" sz="1200" dirty="0" err="1"/>
              <a:t>mediu</a:t>
            </a:r>
            <a:r>
              <a:rPr lang="en-US" sz="1200" dirty="0"/>
              <a:t>: O(N * k) 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 err="1"/>
              <a:t>timp</a:t>
            </a:r>
            <a:r>
              <a:rPr lang="en-US" sz="1200" dirty="0"/>
              <a:t> la </a:t>
            </a:r>
            <a:r>
              <a:rPr lang="en-US" sz="1200" dirty="0" err="1"/>
              <a:t>limită</a:t>
            </a:r>
            <a:r>
              <a:rPr lang="en-US" sz="1200" dirty="0"/>
              <a:t>: O(N * k)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 err="1"/>
              <a:t>memorie</a:t>
            </a:r>
            <a:r>
              <a:rPr lang="en-US" sz="1200" dirty="0"/>
              <a:t>: O(N + k)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/>
              <a:t>Stabil: DA</a:t>
            </a:r>
            <a:br>
              <a:rPr lang="en-US" sz="1200" dirty="0"/>
            </a:br>
            <a:r>
              <a:rPr lang="en-US" sz="1200" dirty="0"/>
              <a:t>	k = </a:t>
            </a:r>
            <a:r>
              <a:rPr lang="en-US" sz="1200" dirty="0" err="1"/>
              <a:t>lungimea</a:t>
            </a:r>
            <a:r>
              <a:rPr lang="en-US" sz="1200" dirty="0"/>
              <a:t> </a:t>
            </a:r>
            <a:r>
              <a:rPr lang="en-US" sz="1200" dirty="0" err="1"/>
              <a:t>cuvântului</a:t>
            </a:r>
            <a:r>
              <a:rPr lang="en-US" sz="1200" dirty="0"/>
              <a:t>/</a:t>
            </a:r>
            <a:r>
              <a:rPr lang="en-US" sz="1200" dirty="0" err="1"/>
              <a:t>cheii</a:t>
            </a:r>
            <a:r>
              <a:rPr lang="en-US" sz="1200" dirty="0"/>
              <a:t>(word size)</a:t>
            </a:r>
            <a:endParaRPr lang="pt-BR" sz="1200" dirty="0"/>
          </a:p>
          <a:p>
            <a:r>
              <a:rPr lang="pt-BR" sz="1200" dirty="0"/>
              <a:t>Shell Sort:</a:t>
            </a:r>
            <a:br>
              <a:rPr lang="pt-BR" sz="1200" dirty="0"/>
            </a:br>
            <a:r>
              <a:rPr lang="pt-BR" sz="1200" dirty="0"/>
              <a:t>	</a:t>
            </a:r>
            <a:r>
              <a:rPr lang="pt-BR" sz="1200" dirty="0">
                <a:sym typeface="Wingdings" panose="05000000000000000000" pitchFamily="2" charset="2"/>
              </a:rPr>
              <a:t></a:t>
            </a:r>
            <a:r>
              <a:rPr lang="pt-BR" sz="1200" dirty="0"/>
              <a:t>timp mediu : O(N * log</a:t>
            </a:r>
            <a:r>
              <a:rPr lang="pt-BR" sz="1200" baseline="30000" dirty="0"/>
              <a:t>2</a:t>
            </a:r>
            <a:r>
              <a:rPr lang="pt-BR" sz="1200" dirty="0"/>
              <a:t> N)</a:t>
            </a:r>
            <a:br>
              <a:rPr lang="pt-BR" sz="1200" dirty="0"/>
            </a:br>
            <a:r>
              <a:rPr lang="pt-BR" sz="1200" dirty="0"/>
              <a:t>	</a:t>
            </a:r>
            <a:r>
              <a:rPr lang="pt-BR" sz="1200" dirty="0">
                <a:sym typeface="Wingdings" panose="05000000000000000000" pitchFamily="2" charset="2"/>
              </a:rPr>
              <a:t></a:t>
            </a:r>
            <a:r>
              <a:rPr lang="pt-BR" sz="1200" dirty="0"/>
              <a:t>timp la limită : O(N * log</a:t>
            </a:r>
            <a:r>
              <a:rPr lang="pt-BR" sz="1200" baseline="30000" dirty="0"/>
              <a:t>2</a:t>
            </a:r>
            <a:r>
              <a:rPr lang="pt-BR" sz="1200" dirty="0"/>
              <a:t> N) </a:t>
            </a:r>
            <a:br>
              <a:rPr lang="pt-BR" sz="1200" dirty="0"/>
            </a:br>
            <a:r>
              <a:rPr lang="pt-BR" sz="1200" dirty="0"/>
              <a:t>	</a:t>
            </a:r>
            <a:r>
              <a:rPr lang="pt-BR" sz="1200" dirty="0">
                <a:sym typeface="Wingdings" panose="05000000000000000000" pitchFamily="2" charset="2"/>
              </a:rPr>
              <a:t></a:t>
            </a:r>
            <a:r>
              <a:rPr lang="pt-BR" sz="1200" dirty="0"/>
              <a:t>memorie : O(1) </a:t>
            </a:r>
            <a:br>
              <a:rPr lang="pt-BR" sz="1200" dirty="0"/>
            </a:br>
            <a:r>
              <a:rPr lang="pt-BR" sz="1200" dirty="0"/>
              <a:t>	</a:t>
            </a:r>
            <a:r>
              <a:rPr lang="pt-BR" sz="1200" dirty="0">
                <a:sym typeface="Wingdings" panose="05000000000000000000" pitchFamily="2" charset="2"/>
              </a:rPr>
              <a:t></a:t>
            </a:r>
            <a:r>
              <a:rPr lang="pt-BR" sz="1200" dirty="0"/>
              <a:t>Stabil : NU</a:t>
            </a:r>
          </a:p>
          <a:p>
            <a:pPr fontAlgn="base"/>
            <a:r>
              <a:rPr lang="en-US" sz="1200" dirty="0"/>
              <a:t>Count Sort: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 err="1"/>
              <a:t>coplexitate</a:t>
            </a:r>
            <a:r>
              <a:rPr lang="en-US" sz="1200" dirty="0"/>
              <a:t> </a:t>
            </a:r>
            <a:r>
              <a:rPr lang="en-US" sz="1200" dirty="0" err="1"/>
              <a:t>timp</a:t>
            </a:r>
            <a:r>
              <a:rPr lang="en-US" sz="1200" dirty="0"/>
              <a:t>: O(N+K)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 err="1">
                <a:sym typeface="Wingdings" panose="05000000000000000000" pitchFamily="2" charset="2"/>
              </a:rPr>
              <a:t>complexitate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spatiu</a:t>
            </a:r>
            <a:r>
              <a:rPr lang="en-US" sz="1200" dirty="0"/>
              <a:t>: O(K)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 err="1"/>
              <a:t>cel</a:t>
            </a:r>
            <a:r>
              <a:rPr lang="en-US" sz="1200" dirty="0"/>
              <a:t> </a:t>
            </a:r>
            <a:r>
              <a:rPr lang="en-US" sz="1200" dirty="0" err="1"/>
              <a:t>mai</a:t>
            </a:r>
            <a:r>
              <a:rPr lang="en-US" sz="1200" dirty="0"/>
              <a:t> </a:t>
            </a:r>
            <a:r>
              <a:rPr lang="en-US" sz="1200" dirty="0" err="1"/>
              <a:t>rau</a:t>
            </a:r>
            <a:r>
              <a:rPr lang="en-US" sz="1200" dirty="0"/>
              <a:t> </a:t>
            </a:r>
            <a:r>
              <a:rPr lang="en-US" sz="1200" dirty="0" err="1"/>
              <a:t>caz</a:t>
            </a:r>
            <a:r>
              <a:rPr lang="en-US" sz="1200" dirty="0"/>
              <a:t>: </a:t>
            </a:r>
            <a:r>
              <a:rPr lang="en-US" sz="1200" dirty="0" err="1"/>
              <a:t>când</a:t>
            </a:r>
            <a:r>
              <a:rPr lang="en-US" sz="1200" dirty="0"/>
              <a:t> </a:t>
            </a:r>
            <a:r>
              <a:rPr lang="en-US" sz="1200" dirty="0" err="1"/>
              <a:t>datele</a:t>
            </a:r>
            <a:r>
              <a:rPr lang="en-US" sz="1200" dirty="0"/>
              <a:t> sunt 	</a:t>
            </a:r>
            <a:r>
              <a:rPr lang="en-US" sz="1200" dirty="0" err="1"/>
              <a:t>denaturate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intervalul</a:t>
            </a:r>
            <a:r>
              <a:rPr lang="en-US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mare,</a:t>
            </a:r>
            <a:br>
              <a:rPr lang="en-US" sz="1200" dirty="0"/>
            </a:br>
            <a:r>
              <a:rPr lang="en-US" sz="1200" dirty="0"/>
              <a:t>	nr&gt;1 mil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 err="1"/>
              <a:t>cel</a:t>
            </a:r>
            <a:r>
              <a:rPr lang="en-US" sz="1200" dirty="0"/>
              <a:t> </a:t>
            </a:r>
            <a:r>
              <a:rPr lang="en-US" sz="1200" dirty="0" err="1"/>
              <a:t>mai</a:t>
            </a:r>
            <a:r>
              <a:rPr lang="en-US" sz="1200" dirty="0"/>
              <a:t> bun </a:t>
            </a:r>
            <a:r>
              <a:rPr lang="en-US" sz="1200" dirty="0" err="1"/>
              <a:t>caz</a:t>
            </a:r>
            <a:r>
              <a:rPr lang="en-US" sz="1200" dirty="0"/>
              <a:t>: </a:t>
            </a:r>
            <a:r>
              <a:rPr lang="en-US" sz="1200" dirty="0" err="1"/>
              <a:t>cand</a:t>
            </a:r>
            <a:r>
              <a:rPr lang="en-US" sz="1200" dirty="0"/>
              <a:t> </a:t>
            </a:r>
            <a:r>
              <a:rPr lang="en-US" sz="1200" dirty="0" err="1"/>
              <a:t>toate</a:t>
            </a:r>
            <a:r>
              <a:rPr lang="en-US" sz="1200" dirty="0"/>
              <a:t> </a:t>
            </a:r>
            <a:r>
              <a:rPr lang="en-US" sz="1200" dirty="0" err="1"/>
              <a:t>elementele</a:t>
            </a:r>
            <a:r>
              <a:rPr lang="en-US" sz="1200" dirty="0"/>
              <a:t> 	sunt la </a:t>
            </a:r>
            <a:r>
              <a:rPr lang="en-US" sz="1200" dirty="0" err="1"/>
              <a:t>fel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 err="1"/>
              <a:t>caz</a:t>
            </a:r>
            <a:r>
              <a:rPr lang="en-US" sz="1200" dirty="0"/>
              <a:t> </a:t>
            </a:r>
            <a:r>
              <a:rPr lang="en-US" sz="1200" dirty="0" err="1"/>
              <a:t>mediu</a:t>
            </a:r>
            <a:r>
              <a:rPr lang="en-US" sz="1200" dirty="0"/>
              <a:t>: O(N+K) </a:t>
            </a:r>
            <a:br>
              <a:rPr lang="en-US" sz="1200" dirty="0"/>
            </a:br>
            <a:r>
              <a:rPr lang="en-US" sz="1200" dirty="0"/>
              <a:t>	N </a:t>
            </a:r>
            <a:r>
              <a:rPr lang="en-US" sz="1200" dirty="0" err="1"/>
              <a:t>numar</a:t>
            </a:r>
            <a:r>
              <a:rPr lang="en-US" sz="1200" dirty="0"/>
              <a:t> de </a:t>
            </a:r>
            <a:r>
              <a:rPr lang="en-US" sz="1200" dirty="0" err="1"/>
              <a:t>elemente</a:t>
            </a:r>
            <a:br>
              <a:rPr lang="en-US" sz="1200" dirty="0"/>
            </a:br>
            <a:r>
              <a:rPr lang="en-US" sz="1200" dirty="0"/>
              <a:t>	K </a:t>
            </a:r>
            <a:r>
              <a:rPr lang="en-US" sz="1200" dirty="0" err="1"/>
              <a:t>cel</a:t>
            </a:r>
            <a:r>
              <a:rPr lang="en-US" sz="1200" dirty="0"/>
              <a:t> </a:t>
            </a:r>
            <a:r>
              <a:rPr lang="en-US" sz="1200" dirty="0" err="1"/>
              <a:t>mai</a:t>
            </a:r>
            <a:r>
              <a:rPr lang="en-US" sz="1200" dirty="0"/>
              <a:t> mare nr din vector-</a:t>
            </a:r>
            <a:r>
              <a:rPr lang="en-US" sz="1200" dirty="0" err="1"/>
              <a:t>cel</a:t>
            </a:r>
            <a:r>
              <a:rPr lang="en-US" sz="1200" dirty="0"/>
              <a:t> </a:t>
            </a:r>
            <a:r>
              <a:rPr lang="en-US" sz="1200" dirty="0" err="1"/>
              <a:t>mai</a:t>
            </a:r>
            <a:r>
              <a:rPr lang="en-US" sz="1200" dirty="0"/>
              <a:t> mic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A89363-9373-491C-B9CB-55FEBC8051AB}"/>
              </a:ext>
            </a:extLst>
          </p:cNvPr>
          <p:cNvSpPr/>
          <p:nvPr/>
        </p:nvSpPr>
        <p:spPr>
          <a:xfrm>
            <a:off x="5362832" y="1828800"/>
            <a:ext cx="467909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Merge Sort: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 err="1">
                <a:sym typeface="Wingdings" panose="05000000000000000000" pitchFamily="2" charset="2"/>
              </a:rPr>
              <a:t>timp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mediu</a:t>
            </a:r>
            <a:r>
              <a:rPr lang="en-US" sz="1200" dirty="0">
                <a:sym typeface="Wingdings" panose="05000000000000000000" pitchFamily="2" charset="2"/>
              </a:rPr>
              <a:t>: O(N*</a:t>
            </a:r>
            <a:r>
              <a:rPr lang="pt-BR" sz="1200" dirty="0"/>
              <a:t> log</a:t>
            </a:r>
            <a:r>
              <a:rPr lang="pt-BR" sz="1200" baseline="30000" dirty="0"/>
              <a:t>2</a:t>
            </a:r>
            <a:r>
              <a:rPr lang="pt-BR" sz="1200" dirty="0"/>
              <a:t> N)</a:t>
            </a:r>
            <a:br>
              <a:rPr lang="pt-BR" sz="1200" dirty="0"/>
            </a:br>
            <a:r>
              <a:rPr lang="pt-BR" sz="1200" dirty="0"/>
              <a:t>	</a:t>
            </a:r>
            <a:r>
              <a:rPr lang="pt-BR" sz="1200" dirty="0">
                <a:sym typeface="Wingdings" panose="05000000000000000000" pitchFamily="2" charset="2"/>
              </a:rPr>
              <a:t> memorie: O(2*N)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ym typeface="Wingdings" panose="05000000000000000000" pitchFamily="2" charset="2"/>
              </a:rPr>
              <a:t>Insertion sort:</a:t>
            </a:r>
            <a:br>
              <a:rPr lang="pt-BR" sz="1200" dirty="0">
                <a:sym typeface="Wingdings" panose="05000000000000000000" pitchFamily="2" charset="2"/>
              </a:rPr>
            </a:br>
            <a:r>
              <a:rPr lang="pt-BR" sz="1200" dirty="0">
                <a:sym typeface="Wingdings" panose="05000000000000000000" pitchFamily="2" charset="2"/>
              </a:rPr>
              <a:t>	timp mediu: O(N^2)</a:t>
            </a:r>
            <a:br>
              <a:rPr lang="pt-BR" sz="1200" dirty="0">
                <a:sym typeface="Wingdings" panose="05000000000000000000" pitchFamily="2" charset="2"/>
              </a:rPr>
            </a:br>
            <a:r>
              <a:rPr lang="pt-BR" sz="1200" dirty="0">
                <a:sym typeface="Wingdings" panose="05000000000000000000" pitchFamily="2" charset="2"/>
              </a:rPr>
              <a:t>	memorie: O(N)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ym typeface="Wingdings" panose="05000000000000000000" pitchFamily="2" charset="2"/>
              </a:rPr>
              <a:t>Intro Sort: (combinatie intre QuickSort, HeapSort si InsertionSort)</a:t>
            </a:r>
            <a:br>
              <a:rPr lang="pt-BR" sz="1200" dirty="0">
                <a:sym typeface="Wingdings" panose="05000000000000000000" pitchFamily="2" charset="2"/>
              </a:rPr>
            </a:br>
            <a:r>
              <a:rPr lang="pt-BR" sz="1200" dirty="0">
                <a:sym typeface="Wingdings" panose="05000000000000000000" pitchFamily="2" charset="2"/>
              </a:rPr>
              <a:t>	timp:O(N*</a:t>
            </a:r>
            <a:r>
              <a:rPr lang="pt-BR" sz="1200" dirty="0"/>
              <a:t> log</a:t>
            </a:r>
            <a:r>
              <a:rPr lang="pt-BR" sz="1200" baseline="30000" dirty="0"/>
              <a:t>2</a:t>
            </a:r>
            <a:r>
              <a:rPr lang="pt-BR" sz="1200" dirty="0"/>
              <a:t> N) in toate cazurile</a:t>
            </a:r>
            <a:br>
              <a:rPr lang="pt-BR" sz="1200" dirty="0"/>
            </a:br>
            <a:r>
              <a:rPr lang="pt-BR" sz="1200" dirty="0"/>
              <a:t>	</a:t>
            </a:r>
            <a:r>
              <a:rPr lang="pt-BR" sz="1200" dirty="0">
                <a:sym typeface="Wingdings" panose="05000000000000000000" pitchFamily="2" charset="2"/>
              </a:rPr>
              <a:t>memorie: Poate folosi O(</a:t>
            </a:r>
            <a:r>
              <a:rPr lang="pt-BR" sz="1200" dirty="0"/>
              <a:t>log</a:t>
            </a:r>
            <a:r>
              <a:rPr lang="pt-BR" sz="1200" baseline="30000" dirty="0"/>
              <a:t>2</a:t>
            </a:r>
            <a:r>
              <a:rPr lang="pt-BR" sz="1200" dirty="0"/>
              <a:t> N) memorie extra pe stiva</a:t>
            </a:r>
            <a:endParaRPr lang="en-US" sz="1200" dirty="0"/>
          </a:p>
          <a:p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4116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45C1B-0ECF-48AE-8BA3-A6F867E60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393" y="621132"/>
            <a:ext cx="8619250" cy="622781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Liberation Sans" pitchFamily="18"/>
                <a:ea typeface="Microsoft YaHei" pitchFamily="2"/>
                <a:cs typeface="Mangal" pitchFamily="2"/>
              </a:rPr>
              <a:t>Test 1: Length =</a:t>
            </a:r>
            <a:r>
              <a:rPr lang="en-US" sz="4000" dirty="0">
                <a:latin typeface="Liberation Sans" pitchFamily="18"/>
                <a:ea typeface="Microsoft YaHei" pitchFamily="2"/>
                <a:cs typeface="Mangal" pitchFamily="2"/>
              </a:rPr>
              <a:t> </a:t>
            </a:r>
            <a:r>
              <a:rPr lang="en-US" sz="4000" b="1" dirty="0">
                <a:latin typeface="Liberation Sans" pitchFamily="18"/>
                <a:ea typeface="Microsoft YaHei" pitchFamily="2"/>
                <a:cs typeface="Mangal" pitchFamily="2"/>
              </a:rPr>
              <a:t>10 ^ 3, </a:t>
            </a:r>
            <a:r>
              <a:rPr lang="en-US" sz="4000" b="1" dirty="0" err="1">
                <a:latin typeface="Liberation Sans" pitchFamily="18"/>
                <a:ea typeface="Microsoft YaHei" pitchFamily="2"/>
                <a:cs typeface="Mangal" pitchFamily="2"/>
              </a:rPr>
              <a:t>Max_nr</a:t>
            </a:r>
            <a:r>
              <a:rPr lang="en-US" sz="4000" b="1" dirty="0">
                <a:latin typeface="Liberation Sans" pitchFamily="18"/>
                <a:ea typeface="Microsoft YaHei" pitchFamily="2"/>
                <a:cs typeface="Mangal" pitchFamily="2"/>
              </a:rPr>
              <a:t> = 10 ^ 3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E91062-14C8-4028-9BB5-0026ACA7EE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669839"/>
              </p:ext>
            </p:extLst>
          </p:nvPr>
        </p:nvGraphicFramePr>
        <p:xfrm>
          <a:off x="2703685" y="1869989"/>
          <a:ext cx="5729816" cy="3914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4908">
                  <a:extLst>
                    <a:ext uri="{9D8B030D-6E8A-4147-A177-3AD203B41FA5}">
                      <a16:colId xmlns:a16="http://schemas.microsoft.com/office/drawing/2014/main" val="495250348"/>
                    </a:ext>
                  </a:extLst>
                </a:gridCol>
                <a:gridCol w="2864908">
                  <a:extLst>
                    <a:ext uri="{9D8B030D-6E8A-4147-A177-3AD203B41FA5}">
                      <a16:colId xmlns:a16="http://schemas.microsoft.com/office/drawing/2014/main" val="3215275677"/>
                    </a:ext>
                  </a:extLst>
                </a:gridCol>
              </a:tblGrid>
              <a:tr h="559143">
                <a:tc>
                  <a:txBody>
                    <a:bodyPr/>
                    <a:lstStyle/>
                    <a:p>
                      <a:r>
                        <a:rPr lang="en-US" dirty="0" err="1"/>
                        <a:t>Sortare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Timp</a:t>
                      </a:r>
                      <a:r>
                        <a:rPr lang="en-US" dirty="0"/>
                        <a:t> (micro </a:t>
                      </a:r>
                      <a:r>
                        <a:rPr lang="en-US" dirty="0" err="1"/>
                        <a:t>secunde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931762"/>
                  </a:ext>
                </a:extLst>
              </a:tr>
              <a:tr h="559143">
                <a:tc>
                  <a:txBody>
                    <a:bodyPr/>
                    <a:lstStyle/>
                    <a:p>
                      <a:r>
                        <a:rPr lang="en-US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347853"/>
                  </a:ext>
                </a:extLst>
              </a:tr>
              <a:tr h="55914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233818"/>
                  </a:ext>
                </a:extLst>
              </a:tr>
              <a:tr h="55914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235045"/>
                  </a:ext>
                </a:extLst>
              </a:tr>
              <a:tr h="559143">
                <a:tc>
                  <a:txBody>
                    <a:bodyPr/>
                    <a:lstStyle/>
                    <a:p>
                      <a:r>
                        <a:rPr lang="en-US" dirty="0"/>
                        <a:t>Radix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B10: 118 ; B16: 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821422"/>
                  </a:ext>
                </a:extLst>
              </a:tr>
              <a:tr h="559143">
                <a:tc>
                  <a:txBody>
                    <a:bodyPr/>
                    <a:lstStyle/>
                    <a:p>
                      <a:r>
                        <a:rPr lang="en-US" dirty="0"/>
                        <a:t>Shell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753344"/>
                  </a:ext>
                </a:extLst>
              </a:tr>
              <a:tr h="559143">
                <a:tc>
                  <a:txBody>
                    <a:bodyPr/>
                    <a:lstStyle/>
                    <a:p>
                      <a:r>
                        <a:rPr lang="en-US" dirty="0" err="1"/>
                        <a:t>IntroSort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80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58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3411C-38E5-4868-AE05-9EF15925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1492"/>
            <a:ext cx="8681198" cy="66983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Liberation Sans" pitchFamily="18"/>
                <a:ea typeface="Microsoft YaHei" pitchFamily="2"/>
                <a:cs typeface="Mangal" pitchFamily="2"/>
              </a:rPr>
              <a:t>Test 2: Length =</a:t>
            </a:r>
            <a:r>
              <a:rPr lang="en-US" sz="3600" dirty="0">
                <a:latin typeface="Liberation Sans" pitchFamily="18"/>
                <a:ea typeface="Microsoft YaHei" pitchFamily="2"/>
                <a:cs typeface="Mangal" pitchFamily="2"/>
              </a:rPr>
              <a:t> </a:t>
            </a:r>
            <a:r>
              <a:rPr lang="en-US" sz="3600" b="1" dirty="0">
                <a:latin typeface="Liberation Sans" pitchFamily="18"/>
                <a:ea typeface="Microsoft YaHei" pitchFamily="2"/>
                <a:cs typeface="Mangal" pitchFamily="2"/>
              </a:rPr>
              <a:t>10 ^ 3, </a:t>
            </a:r>
            <a:r>
              <a:rPr lang="en-US" sz="3600" b="1" dirty="0" err="1">
                <a:latin typeface="Liberation Sans" pitchFamily="18"/>
                <a:ea typeface="Microsoft YaHei" pitchFamily="2"/>
                <a:cs typeface="Mangal" pitchFamily="2"/>
              </a:rPr>
              <a:t>Max_nr</a:t>
            </a:r>
            <a:r>
              <a:rPr lang="en-US" sz="3600" b="1" dirty="0">
                <a:latin typeface="Liberation Sans" pitchFamily="18"/>
                <a:ea typeface="Microsoft YaHei" pitchFamily="2"/>
                <a:cs typeface="Mangal" pitchFamily="2"/>
              </a:rPr>
              <a:t> = 2^31-1</a:t>
            </a:r>
            <a:endParaRPr lang="en-US" sz="36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14A0D0A-3AA9-4379-B329-33A5A3F342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665187"/>
              </p:ext>
            </p:extLst>
          </p:nvPr>
        </p:nvGraphicFramePr>
        <p:xfrm>
          <a:off x="2810776" y="2100648"/>
          <a:ext cx="5729816" cy="411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4908">
                  <a:extLst>
                    <a:ext uri="{9D8B030D-6E8A-4147-A177-3AD203B41FA5}">
                      <a16:colId xmlns:a16="http://schemas.microsoft.com/office/drawing/2014/main" val="3004508138"/>
                    </a:ext>
                  </a:extLst>
                </a:gridCol>
                <a:gridCol w="2864908">
                  <a:extLst>
                    <a:ext uri="{9D8B030D-6E8A-4147-A177-3AD203B41FA5}">
                      <a16:colId xmlns:a16="http://schemas.microsoft.com/office/drawing/2014/main" val="2208806913"/>
                    </a:ext>
                  </a:extLst>
                </a:gridCol>
              </a:tblGrid>
              <a:tr h="587240">
                <a:tc>
                  <a:txBody>
                    <a:bodyPr/>
                    <a:lstStyle/>
                    <a:p>
                      <a:r>
                        <a:rPr lang="en-US" dirty="0" err="1"/>
                        <a:t>Sortare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Timp</a:t>
                      </a:r>
                      <a:r>
                        <a:rPr lang="en-US" dirty="0"/>
                        <a:t> (micro </a:t>
                      </a:r>
                      <a:r>
                        <a:rPr lang="en-US" dirty="0" err="1"/>
                        <a:t>secunde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803147"/>
                  </a:ext>
                </a:extLst>
              </a:tr>
              <a:tr h="58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499948"/>
                  </a:ext>
                </a:extLst>
              </a:tr>
              <a:tr h="58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Nr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prea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mari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 seg fault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35907"/>
                  </a:ext>
                </a:extLst>
              </a:tr>
              <a:tr h="58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16593"/>
                  </a:ext>
                </a:extLst>
              </a:tr>
              <a:tr h="58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Radix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B10:287 ; B16: 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269659"/>
                  </a:ext>
                </a:extLst>
              </a:tr>
              <a:tr h="58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Shell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109931"/>
                  </a:ext>
                </a:extLst>
              </a:tr>
              <a:tr h="58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IntroSort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963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76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BB4E-8D45-49EA-859B-D23EA775D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37968"/>
            <a:ext cx="8689436" cy="65335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Liberation Sans" pitchFamily="18"/>
                <a:ea typeface="Microsoft YaHei" pitchFamily="2"/>
                <a:cs typeface="Mangal" pitchFamily="2"/>
              </a:rPr>
              <a:t>Test 3: Length =</a:t>
            </a:r>
            <a:r>
              <a:rPr lang="en-US" sz="3600" dirty="0">
                <a:latin typeface="Liberation Sans" pitchFamily="18"/>
                <a:ea typeface="Microsoft YaHei" pitchFamily="2"/>
                <a:cs typeface="Mangal" pitchFamily="2"/>
              </a:rPr>
              <a:t> </a:t>
            </a:r>
            <a:r>
              <a:rPr lang="en-US" sz="3600" b="1" dirty="0">
                <a:latin typeface="Liberation Sans" pitchFamily="18"/>
                <a:ea typeface="Microsoft YaHei" pitchFamily="2"/>
                <a:cs typeface="Mangal" pitchFamily="2"/>
              </a:rPr>
              <a:t>10 ^ 7, </a:t>
            </a:r>
            <a:r>
              <a:rPr lang="en-US" sz="3600" b="1" dirty="0" err="1">
                <a:latin typeface="Liberation Sans" pitchFamily="18"/>
                <a:ea typeface="Microsoft YaHei" pitchFamily="2"/>
                <a:cs typeface="Mangal" pitchFamily="2"/>
              </a:rPr>
              <a:t>Max_nr</a:t>
            </a:r>
            <a:r>
              <a:rPr lang="en-US" sz="3600" b="1" dirty="0">
                <a:latin typeface="Liberation Sans" pitchFamily="18"/>
                <a:ea typeface="Microsoft YaHei" pitchFamily="2"/>
                <a:cs typeface="Mangal" pitchFamily="2"/>
              </a:rPr>
              <a:t> = 10^6</a:t>
            </a:r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755A66-CAAB-4D25-9851-E90FCFFAB3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662751"/>
              </p:ext>
            </p:extLst>
          </p:nvPr>
        </p:nvGraphicFramePr>
        <p:xfrm>
          <a:off x="1441622" y="1828799"/>
          <a:ext cx="8415168" cy="3979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5582">
                  <a:extLst>
                    <a:ext uri="{9D8B030D-6E8A-4147-A177-3AD203B41FA5}">
                      <a16:colId xmlns:a16="http://schemas.microsoft.com/office/drawing/2014/main" val="1222092042"/>
                    </a:ext>
                  </a:extLst>
                </a:gridCol>
                <a:gridCol w="4369586">
                  <a:extLst>
                    <a:ext uri="{9D8B030D-6E8A-4147-A177-3AD203B41FA5}">
                      <a16:colId xmlns:a16="http://schemas.microsoft.com/office/drawing/2014/main" val="3388643087"/>
                    </a:ext>
                  </a:extLst>
                </a:gridCol>
              </a:tblGrid>
              <a:tr h="556642">
                <a:tc>
                  <a:txBody>
                    <a:bodyPr/>
                    <a:lstStyle/>
                    <a:p>
                      <a:r>
                        <a:rPr lang="en-US" dirty="0" err="1"/>
                        <a:t>Sortare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Timp</a:t>
                      </a:r>
                      <a:r>
                        <a:rPr lang="en-US" dirty="0"/>
                        <a:t> (micro </a:t>
                      </a:r>
                      <a:r>
                        <a:rPr lang="en-US" dirty="0" err="1"/>
                        <a:t>secunde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503860"/>
                  </a:ext>
                </a:extLst>
              </a:tr>
              <a:tr h="556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1176598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5264"/>
                  </a:ext>
                </a:extLst>
              </a:tr>
              <a:tr h="556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19064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519188"/>
                  </a:ext>
                </a:extLst>
              </a:tr>
              <a:tr h="556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Dureaza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foarte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mult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sortarea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85395"/>
                  </a:ext>
                </a:extLst>
              </a:tr>
              <a:tr h="556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Radix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B10:1483932 ; </a:t>
                      </a:r>
                    </a:p>
                    <a:p>
                      <a:r>
                        <a:rPr lang="en-US" dirty="0"/>
                        <a:t>B16:1108708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04041"/>
                  </a:ext>
                </a:extLst>
              </a:tr>
              <a:tr h="556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Shell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2635770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25299"/>
                  </a:ext>
                </a:extLst>
              </a:tr>
              <a:tr h="556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IntroSort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1298661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67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1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599F-009D-439B-92A4-6E9EF71B4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972064"/>
            <a:ext cx="8804766" cy="71925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Liberation Sans" pitchFamily="18"/>
                <a:ea typeface="Microsoft YaHei" pitchFamily="2"/>
                <a:cs typeface="Mangal" pitchFamily="2"/>
              </a:rPr>
              <a:t>Test 3: Length =</a:t>
            </a:r>
            <a:r>
              <a:rPr lang="en-US" sz="3600" dirty="0">
                <a:latin typeface="Liberation Sans" pitchFamily="18"/>
                <a:ea typeface="Microsoft YaHei" pitchFamily="2"/>
                <a:cs typeface="Mangal" pitchFamily="2"/>
              </a:rPr>
              <a:t> </a:t>
            </a:r>
            <a:r>
              <a:rPr lang="en-US" sz="3600" b="1" dirty="0">
                <a:latin typeface="Liberation Sans" pitchFamily="18"/>
                <a:ea typeface="Microsoft YaHei" pitchFamily="2"/>
                <a:cs typeface="Mangal" pitchFamily="2"/>
              </a:rPr>
              <a:t>10 ^ 7, </a:t>
            </a:r>
            <a:r>
              <a:rPr lang="en-US" sz="3600" b="1" dirty="0" err="1">
                <a:latin typeface="Liberation Sans" pitchFamily="18"/>
                <a:ea typeface="Microsoft YaHei" pitchFamily="2"/>
                <a:cs typeface="Mangal" pitchFamily="2"/>
              </a:rPr>
              <a:t>Max_nr</a:t>
            </a:r>
            <a:r>
              <a:rPr lang="en-US" sz="3600" b="1" dirty="0">
                <a:latin typeface="Liberation Sans" pitchFamily="18"/>
                <a:ea typeface="Microsoft YaHei" pitchFamily="2"/>
                <a:cs typeface="Mangal" pitchFamily="2"/>
              </a:rPr>
              <a:t> = 2^31 -1</a:t>
            </a:r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236950-2BC5-49A1-9F09-7F72A5523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915718"/>
              </p:ext>
            </p:extLst>
          </p:nvPr>
        </p:nvGraphicFramePr>
        <p:xfrm>
          <a:off x="1262063" y="1828800"/>
          <a:ext cx="8594726" cy="4389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3">
                  <a:extLst>
                    <a:ext uri="{9D8B030D-6E8A-4147-A177-3AD203B41FA5}">
                      <a16:colId xmlns:a16="http://schemas.microsoft.com/office/drawing/2014/main" val="2192396339"/>
                    </a:ext>
                  </a:extLst>
                </a:gridCol>
                <a:gridCol w="4297363">
                  <a:extLst>
                    <a:ext uri="{9D8B030D-6E8A-4147-A177-3AD203B41FA5}">
                      <a16:colId xmlns:a16="http://schemas.microsoft.com/office/drawing/2014/main" val="691153601"/>
                    </a:ext>
                  </a:extLst>
                </a:gridCol>
              </a:tblGrid>
              <a:tr h="624899">
                <a:tc>
                  <a:txBody>
                    <a:bodyPr/>
                    <a:lstStyle/>
                    <a:p>
                      <a:r>
                        <a:rPr lang="en-US" dirty="0" err="1"/>
                        <a:t>Sortare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Timpi</a:t>
                      </a:r>
                      <a:r>
                        <a:rPr lang="en-US" dirty="0"/>
                        <a:t> (micro </a:t>
                      </a:r>
                      <a:r>
                        <a:rPr lang="en-US" dirty="0" err="1"/>
                        <a:t>secunde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577215"/>
                  </a:ext>
                </a:extLst>
              </a:tr>
              <a:tr h="6248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1177741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630315"/>
                  </a:ext>
                </a:extLst>
              </a:tr>
              <a:tr h="6248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Numere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prea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mari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da Seg 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655381"/>
                  </a:ext>
                </a:extLst>
              </a:tr>
              <a:tr h="6248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Dureaza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prea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mult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924130"/>
                  </a:ext>
                </a:extLst>
              </a:tr>
              <a:tr h="6248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Radix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B10: 2007038 ;</a:t>
                      </a:r>
                    </a:p>
                    <a:p>
                      <a:r>
                        <a:rPr lang="en-US" dirty="0"/>
                        <a:t>B16: 1348352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69756"/>
                  </a:ext>
                </a:extLst>
              </a:tr>
              <a:tr h="6248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Shell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2627015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6517"/>
                  </a:ext>
                </a:extLst>
              </a:tr>
              <a:tr h="6248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IntroSort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1316756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58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44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847D-2D22-41FF-BB2C-235A3830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74328-EE99-4174-A911-0501A6425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Count Sort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extrem</a:t>
            </a:r>
            <a:r>
              <a:rPr lang="en-US" dirty="0"/>
              <a:t> de </a:t>
            </a:r>
            <a:r>
              <a:rPr lang="en-US" dirty="0" err="1"/>
              <a:t>eficient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numerele</a:t>
            </a:r>
            <a:r>
              <a:rPr lang="en-US" dirty="0"/>
              <a:t> in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mica de 10^6,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rapid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b="1" dirty="0" err="1"/>
              <a:t>IntroSort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de </a:t>
            </a:r>
            <a:r>
              <a:rPr lang="en-US" dirty="0" err="1"/>
              <a:t>c++</a:t>
            </a:r>
            <a:r>
              <a:rPr lang="en-US" dirty="0"/>
              <a:t>. In </a:t>
            </a:r>
            <a:r>
              <a:rPr lang="en-US" dirty="0" err="1"/>
              <a:t>schimb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de 10^6 nu </a:t>
            </a:r>
            <a:r>
              <a:rPr lang="en-US" dirty="0" err="1"/>
              <a:t>mai</a:t>
            </a:r>
            <a:r>
              <a:rPr lang="en-US" dirty="0"/>
              <a:t> are loc in </a:t>
            </a:r>
            <a:r>
              <a:rPr lang="en-US" dirty="0" err="1"/>
              <a:t>stiva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b="1" dirty="0"/>
              <a:t>Shell Sort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efficient cu </a:t>
            </a:r>
            <a:r>
              <a:rPr lang="en-US" dirty="0" err="1"/>
              <a:t>putin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b="1" dirty="0" err="1"/>
              <a:t>IntroSort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lungimea</a:t>
            </a:r>
            <a:r>
              <a:rPr lang="en-US" dirty="0"/>
              <a:t> </a:t>
            </a:r>
            <a:r>
              <a:rPr lang="en-US" dirty="0" err="1"/>
              <a:t>vectorului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mica </a:t>
            </a:r>
            <a:r>
              <a:rPr lang="en-US" dirty="0" err="1"/>
              <a:t>decat</a:t>
            </a:r>
            <a:r>
              <a:rPr lang="en-US" dirty="0"/>
              <a:t> 10^6.</a:t>
            </a:r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lungime</a:t>
            </a:r>
            <a:r>
              <a:rPr lang="en-US" dirty="0"/>
              <a:t> de 10^7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in 2^31-1 </a:t>
            </a:r>
            <a:r>
              <a:rPr lang="en-US" b="1" dirty="0"/>
              <a:t>Merge Sort</a:t>
            </a:r>
            <a:r>
              <a:rPr lang="en-US" dirty="0"/>
              <a:t> a </a:t>
            </a:r>
            <a:r>
              <a:rPr lang="en-US" dirty="0" err="1"/>
              <a:t>iesit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efficient </a:t>
            </a:r>
            <a:r>
              <a:rPr lang="en-US" dirty="0" err="1"/>
              <a:t>algoritm</a:t>
            </a:r>
            <a:r>
              <a:rPr lang="en-US" dirty="0"/>
              <a:t> din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al </a:t>
            </a:r>
            <a:r>
              <a:rPr lang="en-US" dirty="0" err="1"/>
              <a:t>timpului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eficient</a:t>
            </a:r>
            <a:r>
              <a:rPr lang="en-US" dirty="0"/>
              <a:t> cu 11.8%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b="1" dirty="0" err="1"/>
              <a:t>IntroSort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245633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137</TotalTime>
  <Words>612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Microsoft YaHei</vt:lpstr>
      <vt:lpstr>Arial</vt:lpstr>
      <vt:lpstr>Century Schoolbook</vt:lpstr>
      <vt:lpstr>Liberation Sans</vt:lpstr>
      <vt:lpstr>Mangal</vt:lpstr>
      <vt:lpstr>Wingdings</vt:lpstr>
      <vt:lpstr>Wingdings 2</vt:lpstr>
      <vt:lpstr>View</vt:lpstr>
      <vt:lpstr>Algoritmi de sortare</vt:lpstr>
      <vt:lpstr>In acest powerpoint o sa compar 5 algoritmi scrisi de mine si IntroSort(algoritm de sortare pentru c++) in functie de complexitatea de timp si memoria folosita</vt:lpstr>
      <vt:lpstr>Test 1: Length = 10 ^ 3, Max_nr = 10 ^ 3</vt:lpstr>
      <vt:lpstr>Test 2: Length = 10 ^ 3, Max_nr = 2^31-1</vt:lpstr>
      <vt:lpstr>Test 3: Length = 10 ^ 7, Max_nr = 10^6</vt:lpstr>
      <vt:lpstr>Test 3: Length = 10 ^ 7, Max_nr = 2^31 -1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de sortare</dc:title>
  <dc:creator>IONUT MARIAN STANCILA</dc:creator>
  <cp:lastModifiedBy>IONUT MARIAN STANCILA</cp:lastModifiedBy>
  <cp:revision>13</cp:revision>
  <dcterms:created xsi:type="dcterms:W3CDTF">2023-03-18T17:12:02Z</dcterms:created>
  <dcterms:modified xsi:type="dcterms:W3CDTF">2023-03-18T20:50:59Z</dcterms:modified>
</cp:coreProperties>
</file>