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CFCF7-0190-4FD9-BE7E-B2B99E683099}" v="6" dt="2025-05-16T15:58:48.366"/>
    <p1510:client id="{EAA46964-5CAA-40CD-95C1-93AE94E938E3}" v="378" dt="2025-05-16T15:48:23.5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Stil mediu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l luminos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EC2121-3DF5-485E-8D7B-B8D8A92CB4DC}" type="doc">
      <dgm:prSet loTypeId="urn:microsoft.com/office/officeart/2005/8/layout/vList5" loCatId="list" qsTypeId="urn:microsoft.com/office/officeart/2005/8/quickstyle/simple5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EEBB668-342B-4B00-B4B1-52833BF17BE8}">
      <dgm:prSet/>
      <dgm:spPr/>
      <dgm:t>
        <a:bodyPr/>
        <a:lstStyle/>
        <a:p>
          <a:r>
            <a:rPr lang="ro-RO"/>
            <a:t>Teoria jocurilor oferă un cadru valoros pentru luarea deciziilor strategice.</a:t>
          </a:r>
          <a:endParaRPr lang="en-US"/>
        </a:p>
      </dgm:t>
    </dgm:pt>
    <dgm:pt modelId="{308053BF-4E36-4C05-9323-81A78D44511B}" type="parTrans" cxnId="{31664114-B8C6-4CC5-A4ED-F7A7EA13CC19}">
      <dgm:prSet/>
      <dgm:spPr/>
      <dgm:t>
        <a:bodyPr/>
        <a:lstStyle/>
        <a:p>
          <a:endParaRPr lang="en-US"/>
        </a:p>
      </dgm:t>
    </dgm:pt>
    <dgm:pt modelId="{00F72420-BE9E-445E-9604-F1EEBF6CD080}" type="sibTrans" cxnId="{31664114-B8C6-4CC5-A4ED-F7A7EA13CC19}">
      <dgm:prSet/>
      <dgm:spPr/>
      <dgm:t>
        <a:bodyPr/>
        <a:lstStyle/>
        <a:p>
          <a:endParaRPr lang="en-US"/>
        </a:p>
      </dgm:t>
    </dgm:pt>
    <dgm:pt modelId="{BD99FAC6-0A1C-4391-8522-19EA1697B29E}">
      <dgm:prSet/>
      <dgm:spPr/>
      <dgm:t>
        <a:bodyPr/>
        <a:lstStyle/>
        <a:p>
          <a:r>
            <a:rPr lang="ro-RO"/>
            <a:t>Înțelegerea comportamentului celorlalți este cheia.</a:t>
          </a:r>
          <a:endParaRPr lang="en-US"/>
        </a:p>
      </dgm:t>
    </dgm:pt>
    <dgm:pt modelId="{88551557-2B3D-465B-B2B4-776F11C69AE6}" type="parTrans" cxnId="{9BB3BC35-241D-4AA4-BB86-1FBBC77A926C}">
      <dgm:prSet/>
      <dgm:spPr/>
      <dgm:t>
        <a:bodyPr/>
        <a:lstStyle/>
        <a:p>
          <a:endParaRPr lang="en-US"/>
        </a:p>
      </dgm:t>
    </dgm:pt>
    <dgm:pt modelId="{929E7610-2475-4CED-9CD0-720C800A57AA}" type="sibTrans" cxnId="{9BB3BC35-241D-4AA4-BB86-1FBBC77A926C}">
      <dgm:prSet/>
      <dgm:spPr/>
      <dgm:t>
        <a:bodyPr/>
        <a:lstStyle/>
        <a:p>
          <a:endParaRPr lang="en-US"/>
        </a:p>
      </dgm:t>
    </dgm:pt>
    <dgm:pt modelId="{B6A20668-0528-44BF-8C6D-BBD9CB4CCE66}">
      <dgm:prSet/>
      <dgm:spPr/>
      <dgm:t>
        <a:bodyPr/>
        <a:lstStyle/>
        <a:p>
          <a:r>
            <a:rPr lang="ro-RO"/>
            <a:t>Aplicații vaste în toate domeniile unde deciziile sunt interdependente.</a:t>
          </a:r>
          <a:endParaRPr lang="en-US"/>
        </a:p>
      </dgm:t>
    </dgm:pt>
    <dgm:pt modelId="{9BF1ED5F-9620-4BF5-861C-7DF2DA5322C1}" type="parTrans" cxnId="{034DC992-EDD8-46A4-93CD-9782CE629816}">
      <dgm:prSet/>
      <dgm:spPr/>
      <dgm:t>
        <a:bodyPr/>
        <a:lstStyle/>
        <a:p>
          <a:endParaRPr lang="en-US"/>
        </a:p>
      </dgm:t>
    </dgm:pt>
    <dgm:pt modelId="{40D2D37F-5D64-4DB1-8EBE-9DC59B38FA02}" type="sibTrans" cxnId="{034DC992-EDD8-46A4-93CD-9782CE629816}">
      <dgm:prSet/>
      <dgm:spPr/>
      <dgm:t>
        <a:bodyPr/>
        <a:lstStyle/>
        <a:p>
          <a:endParaRPr lang="en-US"/>
        </a:p>
      </dgm:t>
    </dgm:pt>
    <dgm:pt modelId="{5631F0FD-0A23-4C57-BBD2-FD4B271631C4}" type="pres">
      <dgm:prSet presAssocID="{38EC2121-3DF5-485E-8D7B-B8D8A92CB4DC}" presName="Name0" presStyleCnt="0">
        <dgm:presLayoutVars>
          <dgm:dir/>
          <dgm:animLvl val="lvl"/>
          <dgm:resizeHandles val="exact"/>
        </dgm:presLayoutVars>
      </dgm:prSet>
      <dgm:spPr/>
    </dgm:pt>
    <dgm:pt modelId="{C4C44408-CD98-49B0-900F-F831DFB25360}" type="pres">
      <dgm:prSet presAssocID="{BEEBB668-342B-4B00-B4B1-52833BF17BE8}" presName="linNode" presStyleCnt="0"/>
      <dgm:spPr/>
    </dgm:pt>
    <dgm:pt modelId="{510577F8-D874-4499-8870-E93EDC3C0D6A}" type="pres">
      <dgm:prSet presAssocID="{BEEBB668-342B-4B00-B4B1-52833BF17BE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5204673-E441-4615-90F2-CFE91E10BCD0}" type="pres">
      <dgm:prSet presAssocID="{00F72420-BE9E-445E-9604-F1EEBF6CD080}" presName="sp" presStyleCnt="0"/>
      <dgm:spPr/>
    </dgm:pt>
    <dgm:pt modelId="{02587A1E-9815-440B-9F11-73565E32FEBC}" type="pres">
      <dgm:prSet presAssocID="{BD99FAC6-0A1C-4391-8522-19EA1697B29E}" presName="linNode" presStyleCnt="0"/>
      <dgm:spPr/>
    </dgm:pt>
    <dgm:pt modelId="{F04B98E6-CC83-41F0-9788-F2926D561AFB}" type="pres">
      <dgm:prSet presAssocID="{BD99FAC6-0A1C-4391-8522-19EA1697B29E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4784FB7-FF57-4849-9A15-DCB12425FB7B}" type="pres">
      <dgm:prSet presAssocID="{929E7610-2475-4CED-9CD0-720C800A57AA}" presName="sp" presStyleCnt="0"/>
      <dgm:spPr/>
    </dgm:pt>
    <dgm:pt modelId="{FF3077BC-4AC6-49D2-B5D6-E88FE75346CF}" type="pres">
      <dgm:prSet presAssocID="{B6A20668-0528-44BF-8C6D-BBD9CB4CCE66}" presName="linNode" presStyleCnt="0"/>
      <dgm:spPr/>
    </dgm:pt>
    <dgm:pt modelId="{A907377B-E321-4932-AB2E-3519A12EBB30}" type="pres">
      <dgm:prSet presAssocID="{B6A20668-0528-44BF-8C6D-BBD9CB4CCE66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31664114-B8C6-4CC5-A4ED-F7A7EA13CC19}" srcId="{38EC2121-3DF5-485E-8D7B-B8D8A92CB4DC}" destId="{BEEBB668-342B-4B00-B4B1-52833BF17BE8}" srcOrd="0" destOrd="0" parTransId="{308053BF-4E36-4C05-9323-81A78D44511B}" sibTransId="{00F72420-BE9E-445E-9604-F1EEBF6CD080}"/>
    <dgm:cxn modelId="{9BB3BC35-241D-4AA4-BB86-1FBBC77A926C}" srcId="{38EC2121-3DF5-485E-8D7B-B8D8A92CB4DC}" destId="{BD99FAC6-0A1C-4391-8522-19EA1697B29E}" srcOrd="1" destOrd="0" parTransId="{88551557-2B3D-465B-B2B4-776F11C69AE6}" sibTransId="{929E7610-2475-4CED-9CD0-720C800A57AA}"/>
    <dgm:cxn modelId="{37A2384B-67E1-4B8A-B934-B85E6ADE2672}" type="presOf" srcId="{B6A20668-0528-44BF-8C6D-BBD9CB4CCE66}" destId="{A907377B-E321-4932-AB2E-3519A12EBB30}" srcOrd="0" destOrd="0" presId="urn:microsoft.com/office/officeart/2005/8/layout/vList5"/>
    <dgm:cxn modelId="{034DC992-EDD8-46A4-93CD-9782CE629816}" srcId="{38EC2121-3DF5-485E-8D7B-B8D8A92CB4DC}" destId="{B6A20668-0528-44BF-8C6D-BBD9CB4CCE66}" srcOrd="2" destOrd="0" parTransId="{9BF1ED5F-9620-4BF5-861C-7DF2DA5322C1}" sibTransId="{40D2D37F-5D64-4DB1-8EBE-9DC59B38FA02}"/>
    <dgm:cxn modelId="{58F5ACB5-B567-4E7B-B254-4358C8A9E587}" type="presOf" srcId="{BEEBB668-342B-4B00-B4B1-52833BF17BE8}" destId="{510577F8-D874-4499-8870-E93EDC3C0D6A}" srcOrd="0" destOrd="0" presId="urn:microsoft.com/office/officeart/2005/8/layout/vList5"/>
    <dgm:cxn modelId="{7BF997C2-BD10-46A8-BA07-6AC1B00C9AA1}" type="presOf" srcId="{38EC2121-3DF5-485E-8D7B-B8D8A92CB4DC}" destId="{5631F0FD-0A23-4C57-BBD2-FD4B271631C4}" srcOrd="0" destOrd="0" presId="urn:microsoft.com/office/officeart/2005/8/layout/vList5"/>
    <dgm:cxn modelId="{625723F5-4304-4571-A9F5-75587708265B}" type="presOf" srcId="{BD99FAC6-0A1C-4391-8522-19EA1697B29E}" destId="{F04B98E6-CC83-41F0-9788-F2926D561AFB}" srcOrd="0" destOrd="0" presId="urn:microsoft.com/office/officeart/2005/8/layout/vList5"/>
    <dgm:cxn modelId="{41785FFC-0E0C-4B94-813B-9ADBFC25E6EB}" type="presParOf" srcId="{5631F0FD-0A23-4C57-BBD2-FD4B271631C4}" destId="{C4C44408-CD98-49B0-900F-F831DFB25360}" srcOrd="0" destOrd="0" presId="urn:microsoft.com/office/officeart/2005/8/layout/vList5"/>
    <dgm:cxn modelId="{39088582-B5D1-4C8E-A9B6-7060397BCF5A}" type="presParOf" srcId="{C4C44408-CD98-49B0-900F-F831DFB25360}" destId="{510577F8-D874-4499-8870-E93EDC3C0D6A}" srcOrd="0" destOrd="0" presId="urn:microsoft.com/office/officeart/2005/8/layout/vList5"/>
    <dgm:cxn modelId="{B6DF213A-14C1-4389-978F-8A828E40E7A2}" type="presParOf" srcId="{5631F0FD-0A23-4C57-BBD2-FD4B271631C4}" destId="{45204673-E441-4615-90F2-CFE91E10BCD0}" srcOrd="1" destOrd="0" presId="urn:microsoft.com/office/officeart/2005/8/layout/vList5"/>
    <dgm:cxn modelId="{644F2975-65EB-4003-8712-9BAA898F4A60}" type="presParOf" srcId="{5631F0FD-0A23-4C57-BBD2-FD4B271631C4}" destId="{02587A1E-9815-440B-9F11-73565E32FEBC}" srcOrd="2" destOrd="0" presId="urn:microsoft.com/office/officeart/2005/8/layout/vList5"/>
    <dgm:cxn modelId="{1626E78E-E31D-4762-9442-3CF6A0494CA8}" type="presParOf" srcId="{02587A1E-9815-440B-9F11-73565E32FEBC}" destId="{F04B98E6-CC83-41F0-9788-F2926D561AFB}" srcOrd="0" destOrd="0" presId="urn:microsoft.com/office/officeart/2005/8/layout/vList5"/>
    <dgm:cxn modelId="{4C330882-5C61-42B1-972A-EA86F97CF6B7}" type="presParOf" srcId="{5631F0FD-0A23-4C57-BBD2-FD4B271631C4}" destId="{D4784FB7-FF57-4849-9A15-DCB12425FB7B}" srcOrd="3" destOrd="0" presId="urn:microsoft.com/office/officeart/2005/8/layout/vList5"/>
    <dgm:cxn modelId="{AC016B55-97FA-4DBD-AFB6-DBC1D119480B}" type="presParOf" srcId="{5631F0FD-0A23-4C57-BBD2-FD4B271631C4}" destId="{FF3077BC-4AC6-49D2-B5D6-E88FE75346CF}" srcOrd="4" destOrd="0" presId="urn:microsoft.com/office/officeart/2005/8/layout/vList5"/>
    <dgm:cxn modelId="{C53636FA-2E09-4B7B-B9FC-9E9125E1CC26}" type="presParOf" srcId="{FF3077BC-4AC6-49D2-B5D6-E88FE75346CF}" destId="{A907377B-E321-4932-AB2E-3519A12EBB3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0577F8-D874-4499-8870-E93EDC3C0D6A}">
      <dsp:nvSpPr>
        <dsp:cNvPr id="0" name=""/>
        <dsp:cNvSpPr/>
      </dsp:nvSpPr>
      <dsp:spPr>
        <a:xfrm>
          <a:off x="3364992" y="2124"/>
          <a:ext cx="3785616" cy="14022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Teoria jocurilor oferă un cadru valoros pentru luarea deciziilor strategice.</a:t>
          </a:r>
          <a:endParaRPr lang="en-US" sz="2300" kern="1200"/>
        </a:p>
      </dsp:txBody>
      <dsp:txXfrm>
        <a:off x="3433446" y="70578"/>
        <a:ext cx="3648708" cy="1265378"/>
      </dsp:txXfrm>
    </dsp:sp>
    <dsp:sp modelId="{F04B98E6-CC83-41F0-9788-F2926D561AFB}">
      <dsp:nvSpPr>
        <dsp:cNvPr id="0" name=""/>
        <dsp:cNvSpPr/>
      </dsp:nvSpPr>
      <dsp:spPr>
        <a:xfrm>
          <a:off x="3364992" y="1474525"/>
          <a:ext cx="3785616" cy="14022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Înțelegerea comportamentului celorlalți este cheia.</a:t>
          </a:r>
          <a:endParaRPr lang="en-US" sz="2300" kern="1200"/>
        </a:p>
      </dsp:txBody>
      <dsp:txXfrm>
        <a:off x="3433446" y="1542979"/>
        <a:ext cx="3648708" cy="1265378"/>
      </dsp:txXfrm>
    </dsp:sp>
    <dsp:sp modelId="{A907377B-E321-4932-AB2E-3519A12EBB30}">
      <dsp:nvSpPr>
        <dsp:cNvPr id="0" name=""/>
        <dsp:cNvSpPr/>
      </dsp:nvSpPr>
      <dsp:spPr>
        <a:xfrm>
          <a:off x="3364992" y="2946926"/>
          <a:ext cx="3785616" cy="140228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300" kern="1200"/>
            <a:t>Aplicații vaste în toate domeniile unde deciziile sunt interdependente.</a:t>
          </a:r>
          <a:endParaRPr lang="en-US" sz="2300" kern="1200"/>
        </a:p>
      </dsp:txBody>
      <dsp:txXfrm>
        <a:off x="3433446" y="3015380"/>
        <a:ext cx="3648708" cy="1265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Clic pentru a edita stilul de subtitlu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16.05.2025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6736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16.05.2025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8189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16.05.2025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68357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16.05.2025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9276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16.05.2025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0314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16.05.2025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39618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16.05.2025</a:t>
            </a:fld>
            <a:endParaRPr lang="ro-RO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5291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16.05.2025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36998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16.05.2025</a:t>
            </a:fld>
            <a:endParaRPr lang="ro-RO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9596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16.05.2025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24380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Clic pentru editare stil titlu</a:t>
            </a:r>
          </a:p>
        </p:txBody>
      </p:sp>
      <p:sp>
        <p:nvSpPr>
          <p:cNvPr id="3" name="Substituent i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Clic pentru editare stiluri text Coordonator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3E8AD-4F80-492A-97A9-79DD5BB5D54F}" type="datetimeFigureOut">
              <a:rPr lang="ro-RO" smtClean="0"/>
              <a:t>16.05.2025</a:t>
            </a:fld>
            <a:endParaRPr lang="ro-RO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250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Clic pentru editare stil titlu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Clic pentru editare stiluri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63E8AD-4F80-492A-97A9-79DD5BB5D54F}" type="datetimeFigureOut">
              <a:rPr lang="ro-RO" smtClean="0"/>
              <a:t>16.05.2025</a:t>
            </a:fld>
            <a:endParaRPr lang="ro-RO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C7AF6-F5DD-4AA3-9281-1BCA95A92161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93495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ro-RO" sz="8000">
                <a:solidFill>
                  <a:srgbClr val="FFFFFF"/>
                </a:solidFill>
                <a:ea typeface="+mj-lt"/>
                <a:cs typeface="+mj-lt"/>
              </a:rPr>
              <a:t>Simularea Jocurilor Bazate pe Decizii</a:t>
            </a:r>
            <a:endParaRPr lang="ro-RO" sz="8000">
              <a:solidFill>
                <a:srgbClr val="FFFFFF"/>
              </a:solidFill>
            </a:endParaRP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ro-RO" sz="1000">
                <a:solidFill>
                  <a:srgbClr val="FFFFFF"/>
                </a:solidFill>
              </a:rPr>
              <a:t>Grupa 334</a:t>
            </a:r>
          </a:p>
          <a:p>
            <a:pPr algn="l"/>
            <a:r>
              <a:rPr lang="ro-RO" sz="1000">
                <a:solidFill>
                  <a:srgbClr val="FFFFFF"/>
                </a:solidFill>
              </a:rPr>
              <a:t>Stancila Ionut, Ion Dragos, </a:t>
            </a:r>
            <a:r>
              <a:rPr lang="ro-RO" sz="1000">
                <a:solidFill>
                  <a:srgbClr val="FFFFFF"/>
                </a:solidFill>
                <a:ea typeface="+mn-lt"/>
                <a:cs typeface="+mn-lt"/>
              </a:rPr>
              <a:t>Radu Alexandru-Mihail</a:t>
            </a:r>
            <a:endParaRPr lang="ro-RO" sz="1000">
              <a:solidFill>
                <a:srgbClr val="FFFFFF"/>
              </a:solidFill>
            </a:endParaRP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79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898862F-A690-B635-FB14-38298E198B9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754" r="9085" b="951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314CA26-6C37-2CE9-2B7F-4F688B1AC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o-RO" dirty="0">
                <a:ea typeface="+mj-lt"/>
                <a:cs typeface="+mj-lt"/>
              </a:rPr>
              <a:t>Concluzie</a:t>
            </a:r>
            <a:endParaRPr lang="ro-RO" dirty="0"/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6488FC57-7326-7370-1BC4-902458A8C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43567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644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CD4ABC9-62F3-AF19-721E-16A45D72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  <a:ea typeface="+mj-lt"/>
                <a:cs typeface="+mj-lt"/>
              </a:rPr>
              <a:t>Ce este Teoria Jocurilor?</a:t>
            </a:r>
            <a:endParaRPr lang="ro-RO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0E5369A-FB98-CC47-9FB6-0FF4361CF3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dirty="0">
                <a:ea typeface="+mn-lt"/>
                <a:cs typeface="+mn-lt"/>
              </a:rPr>
              <a:t>Teorie matematică ce analizează deciziile strategice între jucători raționali.</a:t>
            </a:r>
            <a:endParaRPr lang="ro-RO" dirty="0"/>
          </a:p>
          <a:p>
            <a:r>
              <a:rPr lang="ro-RO" dirty="0">
                <a:ea typeface="+mn-lt"/>
                <a:cs typeface="+mn-lt"/>
              </a:rPr>
              <a:t>Se aplică în economie, politică, afaceri și științe sociale.</a:t>
            </a:r>
            <a:endParaRPr lang="ro-RO" dirty="0"/>
          </a:p>
          <a:p>
            <a:r>
              <a:rPr lang="ro-RO" dirty="0">
                <a:ea typeface="+mn-lt"/>
                <a:cs typeface="+mn-lt"/>
              </a:rPr>
              <a:t>Obiectiv: identificarea strategiilor optime în contexte conflictuale.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83627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3A2BA03-B7BD-739E-8DFC-62820005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  <a:ea typeface="+mj-lt"/>
                <a:cs typeface="+mj-lt"/>
              </a:rPr>
              <a:t>Tipuri de jocuri</a:t>
            </a:r>
            <a:endParaRPr lang="ro-RO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6B3EA31-4343-E868-6997-6A9003B34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b="1" dirty="0">
                <a:ea typeface="+mn-lt"/>
                <a:cs typeface="+mn-lt"/>
              </a:rPr>
              <a:t>Cooperative vs. Non-cooperative</a:t>
            </a:r>
            <a:r>
              <a:rPr lang="ro-RO" dirty="0">
                <a:ea typeface="+mn-lt"/>
                <a:cs typeface="+mn-lt"/>
              </a:rPr>
              <a:t>: jucători colaborează sau acționează individual.</a:t>
            </a:r>
            <a:endParaRPr lang="ro-RO" dirty="0"/>
          </a:p>
          <a:p>
            <a:r>
              <a:rPr lang="ro-RO" b="1" dirty="0">
                <a:ea typeface="+mn-lt"/>
                <a:cs typeface="+mn-lt"/>
              </a:rPr>
              <a:t>Simultane vs. Secvențiale</a:t>
            </a:r>
            <a:r>
              <a:rPr lang="ro-RO" dirty="0">
                <a:ea typeface="+mn-lt"/>
                <a:cs typeface="+mn-lt"/>
              </a:rPr>
              <a:t>: deciziile se iau în același timp sau pe rând.</a:t>
            </a:r>
            <a:endParaRPr lang="ro-RO" dirty="0"/>
          </a:p>
          <a:p>
            <a:r>
              <a:rPr lang="ro-RO" b="1" dirty="0">
                <a:ea typeface="+mn-lt"/>
                <a:cs typeface="+mn-lt"/>
              </a:rPr>
              <a:t>Jocuri cu sumă zero vs. non-zero</a:t>
            </a:r>
            <a:r>
              <a:rPr lang="ro-RO" dirty="0">
                <a:ea typeface="+mn-lt"/>
                <a:cs typeface="+mn-lt"/>
              </a:rPr>
              <a:t>: câștigul unuia înseamnă pierderea altuia sau nu.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7791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8AA073CE-A3B0-5ADF-903C-D684C8B4E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  <a:ea typeface="+mj-lt"/>
                <a:cs typeface="+mj-lt"/>
              </a:rPr>
              <a:t>Conceptul de Echilibru Nash</a:t>
            </a:r>
            <a:endParaRPr lang="ro-RO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0E8D378-F7C2-1E18-798C-5505719B7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 dirty="0">
                <a:ea typeface="+mn-lt"/>
                <a:cs typeface="+mn-lt"/>
              </a:rPr>
              <a:t>Situație în care niciun jucător nu are de câștigat dacă își schimbă strategia unilateral.</a:t>
            </a:r>
            <a:endParaRPr lang="ro-RO" dirty="0"/>
          </a:p>
          <a:p>
            <a:r>
              <a:rPr lang="ro-RO" dirty="0">
                <a:ea typeface="+mn-lt"/>
                <a:cs typeface="+mn-lt"/>
              </a:rPr>
              <a:t>Fiecare jucător își cunoaște strategia optimă în raport cu ceilalți.</a:t>
            </a:r>
            <a:endParaRPr lang="ro-RO" dirty="0"/>
          </a:p>
          <a:p>
            <a:r>
              <a:rPr lang="ro-RO" dirty="0">
                <a:ea typeface="+mn-lt"/>
                <a:cs typeface="+mn-lt"/>
              </a:rPr>
              <a:t>Esențial în analiza jocurilor non-cooperative.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29869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17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5D3883B6-9D29-B990-018A-F85EBBAAF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Studiu de caz – Dilema Prizonierului</a:t>
            </a:r>
          </a:p>
        </p:txBody>
      </p:sp>
      <p:sp>
        <p:nvSpPr>
          <p:cNvPr id="7" name="Substituent text 6">
            <a:extLst>
              <a:ext uri="{FF2B5EF4-FFF2-40B4-BE49-F238E27FC236}">
                <a16:creationId xmlns:a16="http://schemas.microsoft.com/office/drawing/2014/main" id="{BF3168E5-A7EE-51AD-B73C-1B259708E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383" y="3566810"/>
            <a:ext cx="5692953" cy="26511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Descriere: </a:t>
            </a:r>
            <a:r>
              <a:rPr lang="en-US" sz="1800" i="1">
                <a:solidFill>
                  <a:schemeClr val="tx2"/>
                </a:solidFill>
              </a:rPr>
              <a:t>Doi suspecți sunt arestați separat. Fiecare poate coopera sau trăda.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🎯 </a:t>
            </a:r>
            <a:r>
              <a:rPr lang="en-US" sz="1800" b="1">
                <a:solidFill>
                  <a:schemeClr val="tx2"/>
                </a:solidFill>
              </a:rPr>
              <a:t>Strategia optimă</a:t>
            </a:r>
            <a:r>
              <a:rPr lang="en-US" sz="1800">
                <a:solidFill>
                  <a:schemeClr val="tx2"/>
                </a:solidFill>
              </a:rPr>
              <a:t> (Echilibru Nash): Ambii aleg să </a:t>
            </a:r>
            <a:r>
              <a:rPr lang="en-US" sz="1800" b="1">
                <a:solidFill>
                  <a:schemeClr val="tx2"/>
                </a:solidFill>
              </a:rPr>
              <a:t>trădeze</a:t>
            </a:r>
            <a:r>
              <a:rPr lang="en-US" sz="1800">
                <a:solidFill>
                  <a:schemeClr val="tx2"/>
                </a:solidFill>
              </a:rPr>
              <a:t>, chiar dacă cooperarea era mai benefică.</a:t>
            </a:r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E51E2E9E-6683-90C8-7256-2848CC428E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4079222"/>
              </p:ext>
            </p:extLst>
          </p:nvPr>
        </p:nvGraphicFramePr>
        <p:xfrm>
          <a:off x="6803647" y="2385757"/>
          <a:ext cx="4730216" cy="2086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943">
                  <a:extLst>
                    <a:ext uri="{9D8B030D-6E8A-4147-A177-3AD203B41FA5}">
                      <a16:colId xmlns:a16="http://schemas.microsoft.com/office/drawing/2014/main" val="1235089894"/>
                    </a:ext>
                  </a:extLst>
                </a:gridCol>
                <a:gridCol w="1755342">
                  <a:extLst>
                    <a:ext uri="{9D8B030D-6E8A-4147-A177-3AD203B41FA5}">
                      <a16:colId xmlns:a16="http://schemas.microsoft.com/office/drawing/2014/main" val="1950438588"/>
                    </a:ext>
                  </a:extLst>
                </a:gridCol>
                <a:gridCol w="1445931">
                  <a:extLst>
                    <a:ext uri="{9D8B030D-6E8A-4147-A177-3AD203B41FA5}">
                      <a16:colId xmlns:a16="http://schemas.microsoft.com/office/drawing/2014/main" val="3463881239"/>
                    </a:ext>
                  </a:extLst>
                </a:gridCol>
              </a:tblGrid>
              <a:tr h="804167">
                <a:tc>
                  <a:txBody>
                    <a:bodyPr/>
                    <a:lstStyle/>
                    <a:p>
                      <a:endParaRPr lang="ro-RO" sz="2100"/>
                    </a:p>
                  </a:txBody>
                  <a:tcPr marL="108671" marR="108671" marT="54336" marB="543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2100" b="0" i="0" u="none" strike="noStrike" noProof="0">
                          <a:latin typeface="Aptos"/>
                        </a:rPr>
                        <a:t>Partener cooperează</a:t>
                      </a:r>
                      <a:endParaRPr lang="ro-RO" sz="2100"/>
                    </a:p>
                  </a:txBody>
                  <a:tcPr marL="108671" marR="108671" marT="54336" marB="543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2100" b="0" i="0" u="none" strike="noStrike" noProof="0">
                          <a:latin typeface="Aptos"/>
                        </a:rPr>
                        <a:t>Partener trădează</a:t>
                      </a:r>
                      <a:endParaRPr lang="ro-RO" sz="2100"/>
                    </a:p>
                  </a:txBody>
                  <a:tcPr marL="108671" marR="108671" marT="54336" marB="54336"/>
                </a:tc>
                <a:extLst>
                  <a:ext uri="{0D108BD9-81ED-4DB2-BD59-A6C34878D82A}">
                    <a16:rowId xmlns:a16="http://schemas.microsoft.com/office/drawing/2014/main" val="2286699898"/>
                  </a:ext>
                </a:extLst>
              </a:tr>
              <a:tr h="80416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2100" b="0" i="0" u="none" strike="noStrike" noProof="0">
                          <a:latin typeface="Aptos"/>
                        </a:rPr>
                        <a:t>Tu cooperezi</a:t>
                      </a:r>
                      <a:endParaRPr lang="ro-RO" sz="2100"/>
                    </a:p>
                  </a:txBody>
                  <a:tcPr marL="108671" marR="108671" marT="54336" marB="54336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-1 / -1 ani</a:t>
                      </a:r>
                    </a:p>
                  </a:txBody>
                  <a:tcPr marL="108671" marR="108671" marT="54336" marB="54336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-3 / 0 ani</a:t>
                      </a:r>
                    </a:p>
                  </a:txBody>
                  <a:tcPr marL="108671" marR="108671" marT="54336" marB="54336"/>
                </a:tc>
                <a:extLst>
                  <a:ext uri="{0D108BD9-81ED-4DB2-BD59-A6C34878D82A}">
                    <a16:rowId xmlns:a16="http://schemas.microsoft.com/office/drawing/2014/main" val="803135697"/>
                  </a:ext>
                </a:extLst>
              </a:tr>
              <a:tr h="4781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2100" b="0" i="0" u="none" strike="noStrike" noProof="0">
                          <a:latin typeface="Aptos"/>
                        </a:rPr>
                        <a:t>Tu trădezi</a:t>
                      </a:r>
                      <a:endParaRPr lang="ro-RO" sz="2100"/>
                    </a:p>
                  </a:txBody>
                  <a:tcPr marL="108671" marR="108671" marT="54336" marB="54336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0 / -3 ani</a:t>
                      </a:r>
                    </a:p>
                  </a:txBody>
                  <a:tcPr marL="108671" marR="108671" marT="54336" marB="54336"/>
                </a:tc>
                <a:tc>
                  <a:txBody>
                    <a:bodyPr/>
                    <a:lstStyle/>
                    <a:p>
                      <a:r>
                        <a:rPr lang="ro-RO" sz="2100"/>
                        <a:t>-2 /-2 ani</a:t>
                      </a:r>
                    </a:p>
                  </a:txBody>
                  <a:tcPr marL="108671" marR="108671" marT="54336" marB="54336"/>
                </a:tc>
                <a:extLst>
                  <a:ext uri="{0D108BD9-81ED-4DB2-BD59-A6C34878D82A}">
                    <a16:rowId xmlns:a16="http://schemas.microsoft.com/office/drawing/2014/main" val="304490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9912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Slide Background Fill">
            <a:extLst>
              <a:ext uri="{FF2B5EF4-FFF2-40B4-BE49-F238E27FC236}">
                <a16:creationId xmlns:a16="http://schemas.microsoft.com/office/drawing/2014/main" id="{C3420C89-0B09-4632-A4AF-3971D08BF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Color Cover">
            <a:extLst>
              <a:ext uri="{FF2B5EF4-FFF2-40B4-BE49-F238E27FC236}">
                <a16:creationId xmlns:a16="http://schemas.microsoft.com/office/drawing/2014/main" id="{4E5CBA61-BF74-40B4-A3A8-366BBA626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27E70C-5470-4262-B9CE-AE52C51CF4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929"/>
            <a:ext cx="12188952" cy="3490956"/>
            <a:chOff x="651279" y="598259"/>
            <a:chExt cx="10889442" cy="5680742"/>
          </a:xfrm>
        </p:grpSpPr>
        <p:sp>
          <p:nvSpPr>
            <p:cNvPr id="42" name="Color">
              <a:extLst>
                <a:ext uri="{FF2B5EF4-FFF2-40B4-BE49-F238E27FC236}">
                  <a16:creationId xmlns:a16="http://schemas.microsoft.com/office/drawing/2014/main" id="{B5C7D35F-738C-47DF-AD6E-859806E46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Color">
              <a:extLst>
                <a:ext uri="{FF2B5EF4-FFF2-40B4-BE49-F238E27FC236}">
                  <a16:creationId xmlns:a16="http://schemas.microsoft.com/office/drawing/2014/main" id="{740F8C8B-E52F-46CF-89C7-51C6A037C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9BA289D5-295F-C0D9-DE2A-521070C8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841249"/>
            <a:ext cx="5692953" cy="2587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Studiu de caz – Jocul Vânătorii (Stag Hunt)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90A5118-E33B-5B2F-0C82-346C30280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86383" y="3566810"/>
            <a:ext cx="5692953" cy="26511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Descriere: </a:t>
            </a:r>
            <a:r>
              <a:rPr lang="en-US" sz="1800" i="1">
                <a:solidFill>
                  <a:schemeClr val="tx2"/>
                </a:solidFill>
              </a:rPr>
              <a:t>Doi vânători pot alege să vâneze un cerb (cooperare) sau un iepure (siguranță).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i="1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🎯Cooperare (cerb) – risc, dar maxim profit.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>
                <a:solidFill>
                  <a:schemeClr val="tx2"/>
                </a:solidFill>
              </a:rPr>
              <a:t>🎯Iepure – strategie sigură.</a:t>
            </a:r>
            <a:br>
              <a:rPr lang="en-US" sz="1800">
                <a:solidFill>
                  <a:schemeClr val="tx2"/>
                </a:solidFill>
              </a:rPr>
            </a:br>
            <a:r>
              <a:rPr lang="en-US" sz="1800">
                <a:solidFill>
                  <a:schemeClr val="tx2"/>
                </a:solidFill>
              </a:rPr>
              <a:t> 💡 </a:t>
            </a:r>
            <a:r>
              <a:rPr lang="en-US" sz="1800" b="1">
                <a:solidFill>
                  <a:schemeClr val="tx2"/>
                </a:solidFill>
              </a:rPr>
              <a:t>Concluzie</a:t>
            </a:r>
            <a:r>
              <a:rPr lang="en-US" sz="1800">
                <a:solidFill>
                  <a:schemeClr val="tx2"/>
                </a:solidFill>
              </a:rPr>
              <a:t>: Este un joc de încredere. Ambele echilibre sunt Nash, dar cooperarea e mai eficientă.</a:t>
            </a:r>
          </a:p>
        </p:txBody>
      </p:sp>
      <p:graphicFrame>
        <p:nvGraphicFramePr>
          <p:cNvPr id="12" name="Substituent conținut 3">
            <a:extLst>
              <a:ext uri="{FF2B5EF4-FFF2-40B4-BE49-F238E27FC236}">
                <a16:creationId xmlns:a16="http://schemas.microsoft.com/office/drawing/2014/main" id="{B97603D0-1BB5-B5E2-6D67-F26B773271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7637442"/>
              </p:ext>
            </p:extLst>
          </p:nvPr>
        </p:nvGraphicFramePr>
        <p:xfrm>
          <a:off x="6803647" y="1943368"/>
          <a:ext cx="4730215" cy="2971266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673257">
                  <a:extLst>
                    <a:ext uri="{9D8B030D-6E8A-4147-A177-3AD203B41FA5}">
                      <a16:colId xmlns:a16="http://schemas.microsoft.com/office/drawing/2014/main" val="1235089894"/>
                    </a:ext>
                  </a:extLst>
                </a:gridCol>
                <a:gridCol w="1568627">
                  <a:extLst>
                    <a:ext uri="{9D8B030D-6E8A-4147-A177-3AD203B41FA5}">
                      <a16:colId xmlns:a16="http://schemas.microsoft.com/office/drawing/2014/main" val="1950438588"/>
                    </a:ext>
                  </a:extLst>
                </a:gridCol>
                <a:gridCol w="1488331">
                  <a:extLst>
                    <a:ext uri="{9D8B030D-6E8A-4147-A177-3AD203B41FA5}">
                      <a16:colId xmlns:a16="http://schemas.microsoft.com/office/drawing/2014/main" val="3463881239"/>
                    </a:ext>
                  </a:extLst>
                </a:gridCol>
              </a:tblGrid>
              <a:tr h="99042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ro-RO" sz="21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82200" marR="132827" marT="140154" marB="14015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2100" b="0" i="0" u="none" strike="noStrike" cap="none" spc="0" noProof="0">
                          <a:solidFill>
                            <a:schemeClr val="bg1"/>
                          </a:solidFill>
                        </a:rPr>
                        <a:t>Vânează cerb</a:t>
                      </a:r>
                      <a:endParaRPr lang="ro-RO" sz="21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82200" marR="132827" marT="140154" marB="14015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2100" b="0" i="0" u="none" strike="noStrike" cap="none" spc="0" noProof="0">
                          <a:solidFill>
                            <a:schemeClr val="bg1"/>
                          </a:solidFill>
                          <a:latin typeface="Aptos"/>
                        </a:rPr>
                        <a:t>Vânează iepure</a:t>
                      </a:r>
                      <a:endParaRPr lang="ro-RO" sz="2100" b="0" cap="none" spc="0">
                        <a:solidFill>
                          <a:schemeClr val="bg1"/>
                        </a:solidFill>
                      </a:endParaRPr>
                    </a:p>
                  </a:txBody>
                  <a:tcPr marL="182200" marR="132827" marT="140154" marB="140154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6699898"/>
                  </a:ext>
                </a:extLst>
              </a:tr>
              <a:tr h="9904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2100" b="0" i="0" u="none" strike="noStrike" cap="none" spc="0" noProof="0">
                          <a:solidFill>
                            <a:schemeClr val="tx1"/>
                          </a:solidFill>
                          <a:latin typeface="Aptos"/>
                        </a:rPr>
                        <a:t>Tu vânezi cerb</a:t>
                      </a:r>
                      <a:endParaRPr lang="ro-RO" sz="2100" cap="none" spc="0">
                        <a:solidFill>
                          <a:schemeClr val="tx1"/>
                        </a:solidFill>
                        <a:latin typeface="Aptos"/>
                      </a:endParaRPr>
                    </a:p>
                  </a:txBody>
                  <a:tcPr marL="182200" marR="132827" marT="140154" marB="140154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2100" cap="none" spc="0">
                          <a:solidFill>
                            <a:schemeClr val="tx1"/>
                          </a:solidFill>
                        </a:rPr>
                        <a:t>3 / 3 puncte</a:t>
                      </a:r>
                    </a:p>
                  </a:txBody>
                  <a:tcPr marL="182200" marR="132827" marT="140154" marB="14015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2100" cap="none" spc="0">
                          <a:solidFill>
                            <a:schemeClr val="tx1"/>
                          </a:solidFill>
                        </a:rPr>
                        <a:t>0 /2 puncte</a:t>
                      </a:r>
                    </a:p>
                  </a:txBody>
                  <a:tcPr marL="182200" marR="132827" marT="140154" marB="14015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135697"/>
                  </a:ext>
                </a:extLst>
              </a:tr>
              <a:tr h="99042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2100" b="0" i="0" u="none" strike="noStrike" cap="none" spc="0" noProof="0">
                          <a:solidFill>
                            <a:schemeClr val="tx1"/>
                          </a:solidFill>
                        </a:rPr>
                        <a:t>Tu vânezi iepure</a:t>
                      </a:r>
                      <a:endParaRPr lang="ro-RO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82200" marR="132827" marT="140154" marB="14015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2100" cap="none" spc="0">
                          <a:solidFill>
                            <a:schemeClr val="tx1"/>
                          </a:solidFill>
                        </a:rPr>
                        <a:t>2 / 0 puncte</a:t>
                      </a:r>
                    </a:p>
                  </a:txBody>
                  <a:tcPr marL="182200" marR="132827" marT="140154" marB="14015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ro-RO" sz="2100" cap="none" spc="0">
                          <a:solidFill>
                            <a:schemeClr val="tx1"/>
                          </a:solidFill>
                        </a:rPr>
                        <a:t>2 /2 puncte</a:t>
                      </a:r>
                    </a:p>
                  </a:txBody>
                  <a:tcPr marL="182200" marR="132827" marT="140154" marB="140154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907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85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lor Cover">
            <a:extLst>
              <a:ext uri="{FF2B5EF4-FFF2-40B4-BE49-F238E27FC236}">
                <a16:creationId xmlns:a16="http://schemas.microsoft.com/office/drawing/2014/main" id="{56AD21CA-472C-4EA1-A897-F639017AF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29A5F49-8CEE-44D2-A717-96965326A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3" name="Color">
              <a:extLst>
                <a:ext uri="{FF2B5EF4-FFF2-40B4-BE49-F238E27FC236}">
                  <a16:creationId xmlns:a16="http://schemas.microsoft.com/office/drawing/2014/main" id="{A4758941-095E-4760-9F3E-0E9F079AA2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9BA7B350-F1EB-47CD-8531-349F4BD68B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u 1">
            <a:extLst>
              <a:ext uri="{FF2B5EF4-FFF2-40B4-BE49-F238E27FC236}">
                <a16:creationId xmlns:a16="http://schemas.microsoft.com/office/drawing/2014/main" id="{0CCF1D46-D7C7-03BC-8EF0-5DC82B859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218" y="1055574"/>
            <a:ext cx="4056888" cy="2788920"/>
          </a:xfrm>
        </p:spPr>
        <p:txBody>
          <a:bodyPr anchor="ctr">
            <a:normAutofit/>
          </a:bodyPr>
          <a:lstStyle/>
          <a:p>
            <a:r>
              <a:rPr lang="ro-RO" sz="4800">
                <a:solidFill>
                  <a:schemeClr val="bg1"/>
                </a:solidFill>
                <a:ea typeface="+mj-lt"/>
                <a:cs typeface="+mj-lt"/>
              </a:rPr>
              <a:t>Studiu de caz – Licitația Primului Preț</a:t>
            </a:r>
            <a:endParaRPr lang="ro-RO" sz="480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05FE506-AB9A-470B-89C8-00826996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5300" y="252484"/>
            <a:ext cx="6244113" cy="62441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4EAE9AE-7080-362F-4EA0-F707D161A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1584" y="540048"/>
            <a:ext cx="5652097" cy="56412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Descriere: </a:t>
            </a:r>
            <a:r>
              <a:rPr lang="ro-RO" sz="1500" i="1">
                <a:solidFill>
                  <a:schemeClr val="tx2"/>
                </a:solidFill>
                <a:ea typeface="+mn-lt"/>
                <a:cs typeface="+mn-lt"/>
              </a:rPr>
              <a:t>Mai mulți jucători licitează. Câștigă cel cu cea mai mare ofertă, dar plătește ce a licitat.</a:t>
            </a:r>
            <a:endParaRPr lang="ro-RO" sz="1500" i="1">
              <a:solidFill>
                <a:schemeClr val="tx2"/>
              </a:solidFill>
            </a:endParaRPr>
          </a:p>
          <a:p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Jucători au valori private pentru obiect.</a:t>
            </a:r>
            <a:endParaRPr lang="ro-RO" sz="1500">
              <a:solidFill>
                <a:schemeClr val="tx2"/>
              </a:solidFill>
            </a:endParaRPr>
          </a:p>
          <a:p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Tentant să licitezi sub valoarea reală → </a:t>
            </a:r>
            <a:r>
              <a:rPr lang="ro-RO" sz="1500" b="1">
                <a:solidFill>
                  <a:schemeClr val="tx2"/>
                </a:solidFill>
                <a:ea typeface="+mn-lt"/>
                <a:cs typeface="+mn-lt"/>
              </a:rPr>
              <a:t>"sniping": </a:t>
            </a:r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Plasarea unei oferte foarte târziu – chiar în ultimele secunde – ale licitației pentru a câștiga fără a da timp celorlalți să răspundă.</a:t>
            </a:r>
          </a:p>
          <a:p>
            <a:pPr marL="0" indent="0">
              <a:buNone/>
            </a:pPr>
            <a:br>
              <a:rPr lang="en-US" sz="1500">
                <a:solidFill>
                  <a:schemeClr val="tx2"/>
                </a:solidFill>
              </a:rPr>
            </a:br>
            <a:endParaRPr lang="en-US" sz="1500">
              <a:solidFill>
                <a:schemeClr val="tx2"/>
              </a:solidFill>
            </a:endParaRPr>
          </a:p>
          <a:p>
            <a:r>
              <a:rPr lang="ro-RO" sz="1500">
                <a:solidFill>
                  <a:schemeClr val="tx2"/>
                </a:solidFill>
              </a:rPr>
              <a:t>🔍 De ce se folosește sniping?</a:t>
            </a:r>
          </a:p>
          <a:p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Pentru a </a:t>
            </a:r>
            <a:r>
              <a:rPr lang="ro-RO" sz="1500" b="1">
                <a:solidFill>
                  <a:schemeClr val="tx2"/>
                </a:solidFill>
                <a:ea typeface="+mn-lt"/>
                <a:cs typeface="+mn-lt"/>
              </a:rPr>
              <a:t>evita licitațiile în escaladare</a:t>
            </a:r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 (unde prețul tot crește între participanți).</a:t>
            </a:r>
            <a:endParaRPr lang="ro-RO" sz="1500">
              <a:solidFill>
                <a:schemeClr val="tx2"/>
              </a:solidFill>
            </a:endParaRPr>
          </a:p>
          <a:p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Pentru a </a:t>
            </a:r>
            <a:r>
              <a:rPr lang="ro-RO" sz="1500" b="1">
                <a:solidFill>
                  <a:schemeClr val="tx2"/>
                </a:solidFill>
                <a:ea typeface="+mn-lt"/>
                <a:cs typeface="+mn-lt"/>
              </a:rPr>
              <a:t>surprinde ceilalți ofertanți</a:t>
            </a:r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, care nu mai au timp să reacționeze.</a:t>
            </a:r>
            <a:endParaRPr lang="ro-RO" sz="1500">
              <a:solidFill>
                <a:schemeClr val="tx2"/>
              </a:solidFill>
            </a:endParaRPr>
          </a:p>
          <a:p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Pentru a obține </a:t>
            </a:r>
            <a:r>
              <a:rPr lang="ro-RO" sz="1500" b="1">
                <a:solidFill>
                  <a:schemeClr val="tx2"/>
                </a:solidFill>
                <a:ea typeface="+mn-lt"/>
                <a:cs typeface="+mn-lt"/>
              </a:rPr>
              <a:t>un preț mai mic</a:t>
            </a:r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 decât dacă ai licita devreme</a:t>
            </a:r>
            <a:endParaRPr lang="ro-RO" sz="1500">
              <a:solidFill>
                <a:schemeClr val="tx2"/>
              </a:solidFill>
            </a:endParaRPr>
          </a:p>
          <a:p>
            <a:br>
              <a:rPr lang="ro-RO" sz="1500">
                <a:solidFill>
                  <a:schemeClr val="tx2"/>
                </a:solidFill>
                <a:ea typeface="+mn-lt"/>
                <a:cs typeface="+mn-lt"/>
              </a:rPr>
            </a:br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 🎯 </a:t>
            </a:r>
            <a:r>
              <a:rPr lang="ro-RO" sz="1500" b="1">
                <a:solidFill>
                  <a:schemeClr val="tx2"/>
                </a:solidFill>
                <a:ea typeface="+mn-lt"/>
                <a:cs typeface="+mn-lt"/>
              </a:rPr>
              <a:t>Strategia optimă</a:t>
            </a:r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:</a:t>
            </a:r>
            <a:endParaRPr lang="ro-RO" sz="1500">
              <a:solidFill>
                <a:schemeClr val="tx2"/>
              </a:solidFill>
            </a:endParaRPr>
          </a:p>
          <a:p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Licitezi mai puțin decât valoarea ta reală.</a:t>
            </a:r>
            <a:endParaRPr lang="ro-RO" sz="1500">
              <a:solidFill>
                <a:schemeClr val="tx2"/>
              </a:solidFill>
            </a:endParaRPr>
          </a:p>
          <a:p>
            <a:r>
              <a:rPr lang="ro-RO" sz="1500">
                <a:solidFill>
                  <a:schemeClr val="tx2"/>
                </a:solidFill>
                <a:ea typeface="+mn-lt"/>
                <a:cs typeface="+mn-lt"/>
              </a:rPr>
              <a:t>Cu cât sunt mai mulți participanți, cu atât licitezi mai aproape de valoarea ta.</a:t>
            </a:r>
            <a:endParaRPr lang="ro-RO" sz="1500">
              <a:solidFill>
                <a:schemeClr val="tx2"/>
              </a:solidFill>
            </a:endParaRPr>
          </a:p>
          <a:p>
            <a:endParaRPr lang="ro-RO" sz="15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04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088AA2F6-CE58-A83C-FB50-C8E9FBBFA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  <a:ea typeface="+mj-lt"/>
                <a:cs typeface="+mj-lt"/>
              </a:rPr>
              <a:t>Strategii Optime și Lecții</a:t>
            </a:r>
            <a:endParaRPr lang="ro-RO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9B2F5A6-2345-A12F-F21A-AFA320C57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o-RO" sz="2400" b="1">
                <a:ea typeface="+mn-lt"/>
                <a:cs typeface="+mn-lt"/>
              </a:rPr>
              <a:t>Gândire strategică</a:t>
            </a:r>
            <a:r>
              <a:rPr lang="ro-RO" sz="2400">
                <a:ea typeface="+mn-lt"/>
                <a:cs typeface="+mn-lt"/>
              </a:rPr>
              <a:t>: Alege în funcție de ce crezi că va face adversarul.</a:t>
            </a:r>
            <a:endParaRPr lang="ro-RO" sz="2400"/>
          </a:p>
          <a:p>
            <a:r>
              <a:rPr lang="ro-RO" sz="2400" b="1">
                <a:ea typeface="+mn-lt"/>
                <a:cs typeface="+mn-lt"/>
              </a:rPr>
              <a:t>Echilibrul </a:t>
            </a:r>
            <a:r>
              <a:rPr lang="ro-RO" sz="2400" b="1" err="1">
                <a:ea typeface="+mn-lt"/>
                <a:cs typeface="+mn-lt"/>
              </a:rPr>
              <a:t>Nash</a:t>
            </a:r>
            <a:r>
              <a:rPr lang="ro-RO" sz="2400">
                <a:ea typeface="+mn-lt"/>
                <a:cs typeface="+mn-lt"/>
              </a:rPr>
              <a:t>: punctul stabil al jocului.</a:t>
            </a:r>
            <a:endParaRPr lang="ro-RO" sz="2400"/>
          </a:p>
          <a:p>
            <a:r>
              <a:rPr lang="ro-RO" sz="2400" b="1">
                <a:ea typeface="+mn-lt"/>
                <a:cs typeface="+mn-lt"/>
              </a:rPr>
              <a:t>Cooperare vs. trădare</a:t>
            </a:r>
            <a:r>
              <a:rPr lang="ro-RO" sz="2400">
                <a:ea typeface="+mn-lt"/>
                <a:cs typeface="+mn-lt"/>
              </a:rPr>
              <a:t>: uneori, colaborarea este mai bună, dar greu de atins fără încredere.</a:t>
            </a:r>
            <a:endParaRPr lang="ro-RO" sz="2400"/>
          </a:p>
          <a:p>
            <a:r>
              <a:rPr lang="ro-RO" sz="2400" b="1">
                <a:ea typeface="+mn-lt"/>
                <a:cs typeface="+mn-lt"/>
              </a:rPr>
              <a:t>Licitații</a:t>
            </a:r>
            <a:r>
              <a:rPr lang="ro-RO" sz="2400">
                <a:ea typeface="+mn-lt"/>
                <a:cs typeface="+mn-lt"/>
              </a:rPr>
              <a:t>: anticipează comportamentul rivalilor și evită oferta emoțională.</a:t>
            </a:r>
            <a:endParaRPr lang="ro-RO" sz="2400"/>
          </a:p>
          <a:p>
            <a:endParaRPr lang="ro-RO" sz="2400"/>
          </a:p>
        </p:txBody>
      </p:sp>
    </p:spTree>
    <p:extLst>
      <p:ext uri="{BB962C8B-B14F-4D97-AF65-F5344CB8AC3E}">
        <p14:creationId xmlns:p14="http://schemas.microsoft.com/office/powerpoint/2010/main" val="3140762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F0C03D8-0C4E-93B7-01CA-DA936E08E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ro-RO">
                <a:solidFill>
                  <a:srgbClr val="FFFFFF"/>
                </a:solidFill>
                <a:ea typeface="+mj-lt"/>
                <a:cs typeface="+mj-lt"/>
              </a:rPr>
              <a:t>Aplicații în Lumea Reală</a:t>
            </a:r>
            <a:endParaRPr lang="ro-RO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B1DB14E-9C9E-25EB-6889-0AFD04F50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o-RO" b="1" dirty="0">
                <a:ea typeface="+mn-lt"/>
                <a:cs typeface="+mn-lt"/>
              </a:rPr>
              <a:t>Economie</a:t>
            </a:r>
            <a:r>
              <a:rPr lang="ro-RO" dirty="0">
                <a:ea typeface="+mn-lt"/>
                <a:cs typeface="+mn-lt"/>
              </a:rPr>
              <a:t>: licitații, oligopoluri.</a:t>
            </a:r>
            <a:endParaRPr lang="ro-RO" dirty="0"/>
          </a:p>
          <a:p>
            <a:r>
              <a:rPr lang="ro-RO" b="1" dirty="0">
                <a:ea typeface="+mn-lt"/>
                <a:cs typeface="+mn-lt"/>
              </a:rPr>
              <a:t>Politică</a:t>
            </a:r>
            <a:r>
              <a:rPr lang="ro-RO" dirty="0">
                <a:ea typeface="+mn-lt"/>
                <a:cs typeface="+mn-lt"/>
              </a:rPr>
              <a:t>: arme nucleare, alegeri.</a:t>
            </a:r>
            <a:endParaRPr lang="ro-RO" dirty="0"/>
          </a:p>
          <a:p>
            <a:r>
              <a:rPr lang="ro-RO" b="1" dirty="0">
                <a:ea typeface="+mn-lt"/>
                <a:cs typeface="+mn-lt"/>
              </a:rPr>
              <a:t>Tehnologie</a:t>
            </a:r>
            <a:r>
              <a:rPr lang="ro-RO" dirty="0">
                <a:ea typeface="+mn-lt"/>
                <a:cs typeface="+mn-lt"/>
              </a:rPr>
              <a:t>: algoritmi de licitație (ex: Google </a:t>
            </a:r>
            <a:r>
              <a:rPr lang="ro-RO" dirty="0" err="1">
                <a:ea typeface="+mn-lt"/>
                <a:cs typeface="+mn-lt"/>
              </a:rPr>
              <a:t>Ads</a:t>
            </a:r>
            <a:r>
              <a:rPr lang="ro-RO" dirty="0">
                <a:ea typeface="+mn-lt"/>
                <a:cs typeface="+mn-lt"/>
              </a:rPr>
              <a:t>).</a:t>
            </a:r>
            <a:endParaRPr lang="ro-RO" dirty="0"/>
          </a:p>
          <a:p>
            <a:r>
              <a:rPr lang="ro-RO" b="1" dirty="0">
                <a:ea typeface="+mn-lt"/>
                <a:cs typeface="+mn-lt"/>
              </a:rPr>
              <a:t>Psihologie</a:t>
            </a:r>
            <a:r>
              <a:rPr lang="ro-RO" dirty="0">
                <a:ea typeface="+mn-lt"/>
                <a:cs typeface="+mn-lt"/>
              </a:rPr>
              <a:t>: încredere, cooperare, competiție.</a:t>
            </a: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5969029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Ecran lat</PresentationFormat>
  <Paragraphs>0</Paragraphs>
  <Slides>10</Slides>
  <Notes>0</Notes>
  <HiddenSlides>0</HiddenSlides>
  <MMClips>0</MMClips>
  <ScaleCrop>false</ScaleCrop>
  <HeadingPairs>
    <vt:vector size="4" baseType="variant"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1" baseType="lpstr">
      <vt:lpstr>Temă Office</vt:lpstr>
      <vt:lpstr>Simularea Jocurilor Bazate pe Decizii</vt:lpstr>
      <vt:lpstr>Ce este Teoria Jocurilor?</vt:lpstr>
      <vt:lpstr>Tipuri de jocuri</vt:lpstr>
      <vt:lpstr>Conceptul de Echilibru Nash</vt:lpstr>
      <vt:lpstr>Studiu de caz – Dilema Prizonierului</vt:lpstr>
      <vt:lpstr>Studiu de caz – Jocul Vânătorii (Stag Hunt)</vt:lpstr>
      <vt:lpstr>Studiu de caz – Licitația Primului Preț</vt:lpstr>
      <vt:lpstr>Strategii Optime și Lecții</vt:lpstr>
      <vt:lpstr>Aplicații în Lumea Reală</vt:lpstr>
      <vt:lpstr>Concluzie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122</cp:revision>
  <dcterms:created xsi:type="dcterms:W3CDTF">2025-05-16T14:34:57Z</dcterms:created>
  <dcterms:modified xsi:type="dcterms:W3CDTF">2025-05-16T15:59:00Z</dcterms:modified>
</cp:coreProperties>
</file>