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7" r:id="rId2"/>
    <p:sldId id="299" r:id="rId3"/>
    <p:sldId id="258" r:id="rId4"/>
    <p:sldId id="259" r:id="rId5"/>
    <p:sldId id="298" r:id="rId6"/>
    <p:sldId id="300" r:id="rId7"/>
    <p:sldId id="361" r:id="rId8"/>
    <p:sldId id="362" r:id="rId9"/>
    <p:sldId id="363" r:id="rId10"/>
    <p:sldId id="379" r:id="rId11"/>
    <p:sldId id="364" r:id="rId12"/>
    <p:sldId id="365" r:id="rId13"/>
    <p:sldId id="375" r:id="rId14"/>
    <p:sldId id="376" r:id="rId15"/>
    <p:sldId id="377" r:id="rId16"/>
    <p:sldId id="360" r:id="rId17"/>
    <p:sldId id="355" r:id="rId18"/>
    <p:sldId id="356" r:id="rId19"/>
    <p:sldId id="357" r:id="rId20"/>
    <p:sldId id="358" r:id="rId21"/>
    <p:sldId id="359" r:id="rId22"/>
    <p:sldId id="366" r:id="rId23"/>
    <p:sldId id="367" r:id="rId24"/>
    <p:sldId id="368" r:id="rId25"/>
    <p:sldId id="369" r:id="rId26"/>
    <p:sldId id="378" r:id="rId27"/>
    <p:sldId id="370" r:id="rId28"/>
    <p:sldId id="371" r:id="rId29"/>
    <p:sldId id="372" r:id="rId30"/>
    <p:sldId id="374" r:id="rId31"/>
    <p:sldId id="373" r:id="rId32"/>
    <p:sldId id="292" r:id="rId3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BB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Стиль из темы 1 - акцент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Средний стиль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2DE63D5-997A-4646-A377-4702673A728D}" styleName="Светлый стиль 2 - акцент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E25E649-3F16-4E02-A733-19D2CDBF48F0}" styleName="Средний стиль 3 - акцент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0" autoAdjust="0"/>
    <p:restoredTop sz="94660"/>
  </p:normalViewPr>
  <p:slideViewPr>
    <p:cSldViewPr>
      <p:cViewPr varScale="1">
        <p:scale>
          <a:sx n="64" d="100"/>
          <a:sy n="64" d="100"/>
        </p:scale>
        <p:origin x="1363"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CD2574-A1C9-4001-8D70-8CE2615CEE9D}" type="doc">
      <dgm:prSet loTypeId="urn:microsoft.com/office/officeart/2005/8/layout/bProcess3" loCatId="process" qsTypeId="urn:microsoft.com/office/officeart/2005/8/quickstyle/simple2" qsCatId="simple" csTypeId="urn:microsoft.com/office/officeart/2005/8/colors/colorful3" csCatId="colorful" phldr="1"/>
      <dgm:spPr/>
      <dgm:t>
        <a:bodyPr/>
        <a:lstStyle/>
        <a:p>
          <a:endParaRPr lang="ru-RU"/>
        </a:p>
      </dgm:t>
    </dgm:pt>
    <dgm:pt modelId="{A774946C-57B3-4B6B-8A84-5DF2B6970A14}">
      <dgm:prSet phldrT="[Текст]" custT="1"/>
      <dgm:spPr/>
      <dgm:t>
        <a:bodyPr/>
        <a:lstStyle/>
        <a:p>
          <a:r>
            <a:rPr lang="ru-RU" sz="1600" b="1" dirty="0" smtClean="0">
              <a:latin typeface="Calibri" panose="020F0502020204030204" pitchFamily="34" charset="0"/>
              <a:cs typeface="Calibri" panose="020F0502020204030204" pitchFamily="34" charset="0"/>
            </a:rPr>
            <a:t>Модуль 1. </a:t>
          </a:r>
        </a:p>
        <a:p>
          <a:r>
            <a:rPr lang="ru-RU" sz="1600" b="1" dirty="0" smtClean="0">
              <a:latin typeface="Calibri" panose="020F0502020204030204" pitchFamily="34" charset="0"/>
              <a:cs typeface="Calibri" panose="020F0502020204030204" pitchFamily="34" charset="0"/>
            </a:rPr>
            <a:t>Введение в теорию баз данных</a:t>
          </a:r>
        </a:p>
        <a:p>
          <a:r>
            <a:rPr lang="ru-RU" sz="1600" b="1" dirty="0" smtClean="0">
              <a:latin typeface="Calibri" panose="020F0502020204030204" pitchFamily="34" charset="0"/>
              <a:cs typeface="Calibri" panose="020F0502020204030204" pitchFamily="34" charset="0"/>
            </a:rPr>
            <a:t>(2 пары)</a:t>
          </a:r>
          <a:endParaRPr lang="ru-RU" sz="1600" b="1" dirty="0">
            <a:latin typeface="Calibri" panose="020F0502020204030204" pitchFamily="34" charset="0"/>
            <a:cs typeface="Calibri" panose="020F0502020204030204" pitchFamily="34" charset="0"/>
          </a:endParaRPr>
        </a:p>
      </dgm:t>
    </dgm:pt>
    <dgm:pt modelId="{78665621-5D61-412C-B6E2-79EC4B6EE65E}" type="parTrans" cxnId="{0940AEDC-A606-4F21-A181-A16BFF8A59BB}">
      <dgm:prSet/>
      <dgm:spPr/>
      <dgm:t>
        <a:bodyPr/>
        <a:lstStyle/>
        <a:p>
          <a:endParaRPr lang="ru-RU" sz="1600" b="1">
            <a:latin typeface="Calibri" panose="020F0502020204030204" pitchFamily="34" charset="0"/>
            <a:cs typeface="Calibri" panose="020F0502020204030204" pitchFamily="34" charset="0"/>
          </a:endParaRPr>
        </a:p>
      </dgm:t>
    </dgm:pt>
    <dgm:pt modelId="{D70C3F7A-1F42-4FAE-B8F0-91DF63C889C6}" type="sibTrans" cxnId="{0940AEDC-A606-4F21-A181-A16BFF8A59BB}">
      <dgm:prSet custT="1"/>
      <dgm:spPr/>
      <dgm:t>
        <a:bodyPr/>
        <a:lstStyle/>
        <a:p>
          <a:endParaRPr lang="ru-RU" sz="1600" b="1">
            <a:latin typeface="Calibri" panose="020F0502020204030204" pitchFamily="34" charset="0"/>
            <a:cs typeface="Calibri" panose="020F0502020204030204" pitchFamily="34" charset="0"/>
          </a:endParaRPr>
        </a:p>
      </dgm:t>
    </dgm:pt>
    <dgm:pt modelId="{FA3CE1C2-CB2E-446D-9A8A-5EF210A1890D}">
      <dgm:prSet phldrT="[Текст]" custT="1"/>
      <dgm:spPr/>
      <dgm:t>
        <a:bodyPr/>
        <a:lstStyle/>
        <a:p>
          <a:r>
            <a:rPr lang="ru-RU" sz="1600" b="1" dirty="0" smtClean="0">
              <a:latin typeface="Calibri" panose="020F0502020204030204" pitchFamily="34" charset="0"/>
              <a:cs typeface="Calibri" panose="020F0502020204030204" pitchFamily="34" charset="0"/>
            </a:rPr>
            <a:t>Модуль</a:t>
          </a:r>
          <a:r>
            <a:rPr lang="en-US" sz="1600" b="1" dirty="0" smtClean="0">
              <a:latin typeface="Calibri" panose="020F0502020204030204" pitchFamily="34" charset="0"/>
              <a:cs typeface="Calibri" panose="020F0502020204030204" pitchFamily="34" charset="0"/>
            </a:rPr>
            <a:t> 2. </a:t>
          </a:r>
          <a:endParaRPr lang="ru-RU" sz="1600" b="1" dirty="0" smtClean="0">
            <a:latin typeface="Calibri" panose="020F0502020204030204" pitchFamily="34" charset="0"/>
            <a:cs typeface="Calibri" panose="020F0502020204030204" pitchFamily="34" charset="0"/>
          </a:endParaRPr>
        </a:p>
        <a:p>
          <a:r>
            <a:rPr lang="ru-RU" sz="1600" b="1" dirty="0" smtClean="0">
              <a:latin typeface="Calibri" panose="020F0502020204030204" pitchFamily="34" charset="0"/>
              <a:cs typeface="Calibri" panose="020F0502020204030204" pitchFamily="34" charset="0"/>
            </a:rPr>
            <a:t>Основы взаимодействия с </a:t>
          </a:r>
          <a:r>
            <a:rPr lang="en-US" sz="1600" b="1" dirty="0" smtClean="0">
              <a:latin typeface="Calibri" panose="020F0502020204030204" pitchFamily="34" charset="0"/>
              <a:cs typeface="Calibri" panose="020F0502020204030204" pitchFamily="34" charset="0"/>
            </a:rPr>
            <a:t>MS SQL Server</a:t>
          </a:r>
          <a:endParaRPr lang="ru-RU" sz="1600" b="1" dirty="0" smtClean="0">
            <a:latin typeface="Calibri" panose="020F0502020204030204" pitchFamily="34" charset="0"/>
            <a:cs typeface="Calibri" panose="020F0502020204030204" pitchFamily="34" charset="0"/>
          </a:endParaRPr>
        </a:p>
        <a:p>
          <a:r>
            <a:rPr lang="ru-RU" sz="1600" b="1" dirty="0" smtClean="0">
              <a:latin typeface="Calibri" panose="020F0502020204030204" pitchFamily="34" charset="0"/>
              <a:cs typeface="Calibri" panose="020F0502020204030204" pitchFamily="34" charset="0"/>
            </a:rPr>
            <a:t>(2 пары)</a:t>
          </a:r>
          <a:endParaRPr lang="ru-RU" sz="1600" b="1" dirty="0">
            <a:latin typeface="Calibri" panose="020F0502020204030204" pitchFamily="34" charset="0"/>
            <a:cs typeface="Calibri" panose="020F0502020204030204" pitchFamily="34" charset="0"/>
          </a:endParaRPr>
        </a:p>
      </dgm:t>
    </dgm:pt>
    <dgm:pt modelId="{8F5E69E9-4CF2-4CB7-96C1-3691CA9CB77C}" type="parTrans" cxnId="{618A8B89-2061-49C0-8C2B-0670865BE81D}">
      <dgm:prSet/>
      <dgm:spPr/>
      <dgm:t>
        <a:bodyPr/>
        <a:lstStyle/>
        <a:p>
          <a:endParaRPr lang="ru-RU" sz="1600" b="1">
            <a:latin typeface="Calibri" panose="020F0502020204030204" pitchFamily="34" charset="0"/>
            <a:cs typeface="Calibri" panose="020F0502020204030204" pitchFamily="34" charset="0"/>
          </a:endParaRPr>
        </a:p>
      </dgm:t>
    </dgm:pt>
    <dgm:pt modelId="{CF3F77CB-77DC-45BF-BECB-972A95C257D0}" type="sibTrans" cxnId="{618A8B89-2061-49C0-8C2B-0670865BE81D}">
      <dgm:prSet custT="1"/>
      <dgm:spPr/>
      <dgm:t>
        <a:bodyPr/>
        <a:lstStyle/>
        <a:p>
          <a:endParaRPr lang="ru-RU" sz="1600" b="1">
            <a:latin typeface="Calibri" panose="020F0502020204030204" pitchFamily="34" charset="0"/>
            <a:cs typeface="Calibri" panose="020F0502020204030204" pitchFamily="34" charset="0"/>
          </a:endParaRPr>
        </a:p>
      </dgm:t>
    </dgm:pt>
    <dgm:pt modelId="{C70B426B-6B83-403E-B582-3A54000A3359}">
      <dgm:prSet phldrT="[Текст]" custT="1"/>
      <dgm:spPr/>
      <dgm:t>
        <a:bodyPr/>
        <a:lstStyle/>
        <a:p>
          <a:r>
            <a:rPr lang="ru-RU" sz="1600" b="1" dirty="0" smtClean="0">
              <a:latin typeface="Calibri" panose="020F0502020204030204" pitchFamily="34" charset="0"/>
              <a:cs typeface="Calibri" panose="020F0502020204030204" pitchFamily="34" charset="0"/>
            </a:rPr>
            <a:t>Модуль 4. </a:t>
          </a:r>
        </a:p>
        <a:p>
          <a:r>
            <a:rPr lang="ru-RU" sz="1600" b="1" dirty="0" smtClean="0">
              <a:latin typeface="Calibri" panose="020F0502020204030204" pitchFamily="34" charset="0"/>
              <a:cs typeface="Calibri" panose="020F0502020204030204" pitchFamily="34" charset="0"/>
            </a:rPr>
            <a:t>Многотабличные базы данных </a:t>
          </a:r>
        </a:p>
        <a:p>
          <a:r>
            <a:rPr lang="ru-RU" sz="1600" b="1" dirty="0" smtClean="0">
              <a:latin typeface="Calibri" panose="020F0502020204030204" pitchFamily="34" charset="0"/>
              <a:cs typeface="Calibri" panose="020F0502020204030204" pitchFamily="34" charset="0"/>
            </a:rPr>
            <a:t>(3 пары)</a:t>
          </a:r>
          <a:endParaRPr lang="ru-RU" sz="1600" b="1" dirty="0">
            <a:latin typeface="Calibri" panose="020F0502020204030204" pitchFamily="34" charset="0"/>
            <a:cs typeface="Calibri" panose="020F0502020204030204" pitchFamily="34" charset="0"/>
          </a:endParaRPr>
        </a:p>
      </dgm:t>
    </dgm:pt>
    <dgm:pt modelId="{65A31A7E-2069-4083-A689-FFA2A7B060E1}" type="parTrans" cxnId="{002A995F-35EC-4243-8E11-A2D705931050}">
      <dgm:prSet/>
      <dgm:spPr/>
      <dgm:t>
        <a:bodyPr/>
        <a:lstStyle/>
        <a:p>
          <a:endParaRPr lang="ru-RU" sz="1600" b="1">
            <a:latin typeface="Calibri" panose="020F0502020204030204" pitchFamily="34" charset="0"/>
            <a:cs typeface="Calibri" panose="020F0502020204030204" pitchFamily="34" charset="0"/>
          </a:endParaRPr>
        </a:p>
      </dgm:t>
    </dgm:pt>
    <dgm:pt modelId="{894A564D-6ACD-433C-BA8B-0E811D1110CD}" type="sibTrans" cxnId="{002A995F-35EC-4243-8E11-A2D705931050}">
      <dgm:prSet custT="1"/>
      <dgm:spPr/>
      <dgm:t>
        <a:bodyPr/>
        <a:lstStyle/>
        <a:p>
          <a:endParaRPr lang="ru-RU" sz="1600" b="1">
            <a:latin typeface="Calibri" panose="020F0502020204030204" pitchFamily="34" charset="0"/>
            <a:cs typeface="Calibri" panose="020F0502020204030204" pitchFamily="34" charset="0"/>
          </a:endParaRPr>
        </a:p>
      </dgm:t>
    </dgm:pt>
    <dgm:pt modelId="{A63169C0-18E4-40EE-8F19-BB29BC621B97}">
      <dgm:prSet phldrT="[Текст]" custT="1"/>
      <dgm:spPr/>
      <dgm:t>
        <a:bodyPr/>
        <a:lstStyle/>
        <a:p>
          <a:r>
            <a:rPr lang="ru-RU" sz="1600" b="1" dirty="0" smtClean="0">
              <a:latin typeface="Calibri" panose="020F0502020204030204" pitchFamily="34" charset="0"/>
              <a:cs typeface="Calibri" panose="020F0502020204030204" pitchFamily="34" charset="0"/>
            </a:rPr>
            <a:t>Модуль 5. </a:t>
          </a:r>
        </a:p>
        <a:p>
          <a:r>
            <a:rPr lang="ru-RU" sz="1600" b="1" dirty="0" smtClean="0">
              <a:latin typeface="Calibri" panose="020F0502020204030204" pitchFamily="34" charset="0"/>
              <a:cs typeface="Calibri" panose="020F0502020204030204" pitchFamily="34" charset="0"/>
            </a:rPr>
            <a:t>Функции агрегирования</a:t>
          </a:r>
        </a:p>
        <a:p>
          <a:r>
            <a:rPr lang="ru-RU" sz="1600" b="1" dirty="0" smtClean="0">
              <a:latin typeface="Calibri" panose="020F0502020204030204" pitchFamily="34" charset="0"/>
              <a:cs typeface="Calibri" panose="020F0502020204030204" pitchFamily="34" charset="0"/>
            </a:rPr>
            <a:t> (3 пары)</a:t>
          </a:r>
          <a:endParaRPr lang="ru-RU" sz="1600" b="1" dirty="0">
            <a:latin typeface="Calibri" panose="020F0502020204030204" pitchFamily="34" charset="0"/>
            <a:cs typeface="Calibri" panose="020F0502020204030204" pitchFamily="34" charset="0"/>
          </a:endParaRPr>
        </a:p>
      </dgm:t>
    </dgm:pt>
    <dgm:pt modelId="{0DD89967-9586-4BA6-92A5-9C1A1DD81325}" type="parTrans" cxnId="{153A31A3-5AAA-4836-A655-1D9BC3E1192A}">
      <dgm:prSet/>
      <dgm:spPr/>
      <dgm:t>
        <a:bodyPr/>
        <a:lstStyle/>
        <a:p>
          <a:endParaRPr lang="ru-RU" sz="1600" b="1">
            <a:latin typeface="Calibri" panose="020F0502020204030204" pitchFamily="34" charset="0"/>
            <a:cs typeface="Calibri" panose="020F0502020204030204" pitchFamily="34" charset="0"/>
          </a:endParaRPr>
        </a:p>
      </dgm:t>
    </dgm:pt>
    <dgm:pt modelId="{912E6FB3-961A-43EA-889B-1672E0363550}" type="sibTrans" cxnId="{153A31A3-5AAA-4836-A655-1D9BC3E1192A}">
      <dgm:prSet custT="1"/>
      <dgm:spPr/>
      <dgm:t>
        <a:bodyPr/>
        <a:lstStyle/>
        <a:p>
          <a:endParaRPr lang="ru-RU" sz="1600" b="1">
            <a:latin typeface="Calibri" panose="020F0502020204030204" pitchFamily="34" charset="0"/>
            <a:cs typeface="Calibri" panose="020F0502020204030204" pitchFamily="34" charset="0"/>
          </a:endParaRPr>
        </a:p>
      </dgm:t>
    </dgm:pt>
    <dgm:pt modelId="{F80E1200-C99E-4355-BB19-25092840CB0B}">
      <dgm:prSet phldrT="[Текст]" custT="1"/>
      <dgm:spPr/>
      <dgm:t>
        <a:bodyPr/>
        <a:lstStyle/>
        <a:p>
          <a:r>
            <a:rPr lang="ru-RU" sz="1600" b="1" dirty="0" smtClean="0">
              <a:latin typeface="Calibri" panose="020F0502020204030204" pitchFamily="34" charset="0"/>
              <a:cs typeface="Calibri" panose="020F0502020204030204" pitchFamily="34" charset="0"/>
            </a:rPr>
            <a:t>Модуль 6. </a:t>
          </a:r>
        </a:p>
        <a:p>
          <a:r>
            <a:rPr lang="ru-RU" sz="1600" b="1" dirty="0" smtClean="0">
              <a:latin typeface="Calibri" panose="020F0502020204030204" pitchFamily="34" charset="0"/>
              <a:cs typeface="Calibri" panose="020F0502020204030204" pitchFamily="34" charset="0"/>
            </a:rPr>
            <a:t>Объединения </a:t>
          </a:r>
        </a:p>
        <a:p>
          <a:r>
            <a:rPr lang="ru-RU" sz="1600" b="1" dirty="0" smtClean="0">
              <a:latin typeface="Calibri" panose="020F0502020204030204" pitchFamily="34" charset="0"/>
              <a:cs typeface="Calibri" panose="020F0502020204030204" pitchFamily="34" charset="0"/>
            </a:rPr>
            <a:t>(2 пары)</a:t>
          </a:r>
          <a:endParaRPr lang="ru-RU" sz="1600" b="1" dirty="0">
            <a:latin typeface="Calibri" panose="020F0502020204030204" pitchFamily="34" charset="0"/>
            <a:cs typeface="Calibri" panose="020F0502020204030204" pitchFamily="34" charset="0"/>
          </a:endParaRPr>
        </a:p>
      </dgm:t>
    </dgm:pt>
    <dgm:pt modelId="{7AB060CB-A7D0-4F38-9A08-DCFE0B800763}" type="parTrans" cxnId="{AE359124-F1AE-48A5-B3E2-8489BDA3134B}">
      <dgm:prSet/>
      <dgm:spPr/>
      <dgm:t>
        <a:bodyPr/>
        <a:lstStyle/>
        <a:p>
          <a:endParaRPr lang="ru-RU" sz="1600" b="1">
            <a:latin typeface="Calibri" panose="020F0502020204030204" pitchFamily="34" charset="0"/>
            <a:cs typeface="Calibri" panose="020F0502020204030204" pitchFamily="34" charset="0"/>
          </a:endParaRPr>
        </a:p>
      </dgm:t>
    </dgm:pt>
    <dgm:pt modelId="{14E542E1-3439-4F23-BD61-7F85B3E0753D}" type="sibTrans" cxnId="{AE359124-F1AE-48A5-B3E2-8489BDA3134B}">
      <dgm:prSet custT="1"/>
      <dgm:spPr/>
      <dgm:t>
        <a:bodyPr/>
        <a:lstStyle/>
        <a:p>
          <a:endParaRPr lang="ru-RU" sz="1600" b="1">
            <a:latin typeface="Calibri" panose="020F0502020204030204" pitchFamily="34" charset="0"/>
            <a:cs typeface="Calibri" panose="020F0502020204030204" pitchFamily="34" charset="0"/>
          </a:endParaRPr>
        </a:p>
      </dgm:t>
    </dgm:pt>
    <dgm:pt modelId="{1D54AD24-5467-4464-8FEC-93C2DF4598B8}">
      <dgm:prSet phldrT="[Текст]" custT="1"/>
      <dgm:spPr/>
      <dgm:t>
        <a:bodyPr/>
        <a:lstStyle/>
        <a:p>
          <a:r>
            <a:rPr lang="ru-RU" sz="1600" b="1" dirty="0" smtClean="0">
              <a:latin typeface="Calibri" panose="020F0502020204030204" pitchFamily="34" charset="0"/>
              <a:cs typeface="Calibri" panose="020F0502020204030204" pitchFamily="34" charset="0"/>
            </a:rPr>
            <a:t>Модуль 3. </a:t>
          </a:r>
        </a:p>
        <a:p>
          <a:r>
            <a:rPr lang="ru-RU" sz="1600" b="1" dirty="0" smtClean="0">
              <a:latin typeface="Calibri" panose="020F0502020204030204" pitchFamily="34" charset="0"/>
              <a:cs typeface="Calibri" panose="020F0502020204030204" pitchFamily="34" charset="0"/>
            </a:rPr>
            <a:t>Запросы</a:t>
          </a:r>
          <a:r>
            <a:rPr lang="en-US" sz="1600" b="1" dirty="0" smtClean="0">
              <a:latin typeface="Calibri" panose="020F0502020204030204" pitchFamily="34" charset="0"/>
              <a:cs typeface="Calibri" panose="020F0502020204030204" pitchFamily="34" charset="0"/>
            </a:rPr>
            <a:t> SELECT, INSERT, UPDATE, DELETE</a:t>
          </a:r>
          <a:r>
            <a:rPr lang="ru-RU" sz="1600" b="1" dirty="0" smtClean="0">
              <a:latin typeface="Calibri" panose="020F0502020204030204" pitchFamily="34" charset="0"/>
              <a:cs typeface="Calibri" panose="020F0502020204030204" pitchFamily="34" charset="0"/>
            </a:rPr>
            <a:t> </a:t>
          </a:r>
        </a:p>
        <a:p>
          <a:r>
            <a:rPr lang="ru-RU" sz="1600" b="1" dirty="0" smtClean="0">
              <a:latin typeface="Calibri" panose="020F0502020204030204" pitchFamily="34" charset="0"/>
              <a:cs typeface="Calibri" panose="020F0502020204030204" pitchFamily="34" charset="0"/>
            </a:rPr>
            <a:t>(2 пары)</a:t>
          </a:r>
          <a:endParaRPr lang="ru-RU" sz="1600" b="1" dirty="0">
            <a:latin typeface="Calibri" panose="020F0502020204030204" pitchFamily="34" charset="0"/>
            <a:cs typeface="Calibri" panose="020F0502020204030204" pitchFamily="34" charset="0"/>
          </a:endParaRPr>
        </a:p>
      </dgm:t>
    </dgm:pt>
    <dgm:pt modelId="{17BF1675-3AB5-4450-820F-55885D3B62F9}" type="parTrans" cxnId="{9EEF2A8D-A1D6-4644-BB40-290F5FD1C4D0}">
      <dgm:prSet/>
      <dgm:spPr/>
      <dgm:t>
        <a:bodyPr/>
        <a:lstStyle/>
        <a:p>
          <a:endParaRPr lang="ru-RU" sz="1600" b="1">
            <a:latin typeface="Calibri" panose="020F0502020204030204" pitchFamily="34" charset="0"/>
            <a:cs typeface="Calibri" panose="020F0502020204030204" pitchFamily="34" charset="0"/>
          </a:endParaRPr>
        </a:p>
      </dgm:t>
    </dgm:pt>
    <dgm:pt modelId="{1A88BB4C-1C66-4365-89BD-A035455F972D}" type="sibTrans" cxnId="{9EEF2A8D-A1D6-4644-BB40-290F5FD1C4D0}">
      <dgm:prSet custT="1"/>
      <dgm:spPr/>
      <dgm:t>
        <a:bodyPr/>
        <a:lstStyle/>
        <a:p>
          <a:endParaRPr lang="ru-RU" sz="1600" b="1">
            <a:latin typeface="Calibri" panose="020F0502020204030204" pitchFamily="34" charset="0"/>
            <a:cs typeface="Calibri" panose="020F0502020204030204" pitchFamily="34" charset="0"/>
          </a:endParaRPr>
        </a:p>
      </dgm:t>
    </dgm:pt>
    <dgm:pt modelId="{0038238A-0602-439E-9C50-AA8F97292E88}">
      <dgm:prSet phldrT="[Текст]" custT="1"/>
      <dgm:spPr/>
      <dgm:t>
        <a:bodyPr/>
        <a:lstStyle/>
        <a:p>
          <a:r>
            <a:rPr lang="ru-RU" sz="1600" b="1" dirty="0" smtClean="0">
              <a:latin typeface="Calibri" panose="020F0502020204030204" pitchFamily="34" charset="0"/>
              <a:cs typeface="Calibri" panose="020F0502020204030204" pitchFamily="34" charset="0"/>
            </a:rPr>
            <a:t>Модуль 7. </a:t>
          </a:r>
        </a:p>
        <a:p>
          <a:r>
            <a:rPr lang="ru-RU" sz="1600" b="1" dirty="0" smtClean="0">
              <a:latin typeface="Calibri" panose="020F0502020204030204" pitchFamily="34" charset="0"/>
              <a:cs typeface="Calibri" panose="020F0502020204030204" pitchFamily="34" charset="0"/>
            </a:rPr>
            <a:t>Экзамен </a:t>
          </a:r>
        </a:p>
        <a:p>
          <a:r>
            <a:rPr lang="ru-RU" sz="1600" b="1" dirty="0" smtClean="0">
              <a:latin typeface="Calibri" panose="020F0502020204030204" pitchFamily="34" charset="0"/>
              <a:cs typeface="Calibri" panose="020F0502020204030204" pitchFamily="34" charset="0"/>
            </a:rPr>
            <a:t>(2 пары)</a:t>
          </a:r>
          <a:endParaRPr lang="ru-RU" sz="1600" b="1" dirty="0">
            <a:latin typeface="Calibri" panose="020F0502020204030204" pitchFamily="34" charset="0"/>
            <a:cs typeface="Calibri" panose="020F0502020204030204" pitchFamily="34" charset="0"/>
          </a:endParaRPr>
        </a:p>
      </dgm:t>
    </dgm:pt>
    <dgm:pt modelId="{A7176ACE-4BFE-4BC5-B1D2-D896BBDB5D90}" type="parTrans" cxnId="{6D6740D2-1FB2-44E2-B044-6F783D1DAF00}">
      <dgm:prSet/>
      <dgm:spPr/>
      <dgm:t>
        <a:bodyPr/>
        <a:lstStyle/>
        <a:p>
          <a:endParaRPr lang="ru-RU" sz="1600" b="1">
            <a:latin typeface="Calibri" panose="020F0502020204030204" pitchFamily="34" charset="0"/>
            <a:cs typeface="Calibri" panose="020F0502020204030204" pitchFamily="34" charset="0"/>
          </a:endParaRPr>
        </a:p>
      </dgm:t>
    </dgm:pt>
    <dgm:pt modelId="{CB31825E-0ADD-441F-BC8D-D75C9048FFDF}" type="sibTrans" cxnId="{6D6740D2-1FB2-44E2-B044-6F783D1DAF00}">
      <dgm:prSet/>
      <dgm:spPr/>
      <dgm:t>
        <a:bodyPr/>
        <a:lstStyle/>
        <a:p>
          <a:endParaRPr lang="ru-RU" sz="1600" b="1">
            <a:latin typeface="Calibri" panose="020F0502020204030204" pitchFamily="34" charset="0"/>
            <a:cs typeface="Calibri" panose="020F0502020204030204" pitchFamily="34" charset="0"/>
          </a:endParaRPr>
        </a:p>
      </dgm:t>
    </dgm:pt>
    <dgm:pt modelId="{ACDD4C6E-4B4B-453A-B18A-AB34E75F5899}" type="pres">
      <dgm:prSet presAssocID="{05CD2574-A1C9-4001-8D70-8CE2615CEE9D}" presName="Name0" presStyleCnt="0">
        <dgm:presLayoutVars>
          <dgm:dir/>
          <dgm:resizeHandles val="exact"/>
        </dgm:presLayoutVars>
      </dgm:prSet>
      <dgm:spPr/>
      <dgm:t>
        <a:bodyPr/>
        <a:lstStyle/>
        <a:p>
          <a:endParaRPr lang="ru-RU"/>
        </a:p>
      </dgm:t>
    </dgm:pt>
    <dgm:pt modelId="{79D93464-A0F5-4475-B225-C074B4D306D7}" type="pres">
      <dgm:prSet presAssocID="{A774946C-57B3-4B6B-8A84-5DF2B6970A14}" presName="node" presStyleLbl="node1" presStyleIdx="0" presStyleCnt="7">
        <dgm:presLayoutVars>
          <dgm:bulletEnabled val="1"/>
        </dgm:presLayoutVars>
      </dgm:prSet>
      <dgm:spPr/>
      <dgm:t>
        <a:bodyPr/>
        <a:lstStyle/>
        <a:p>
          <a:endParaRPr lang="ru-RU"/>
        </a:p>
      </dgm:t>
    </dgm:pt>
    <dgm:pt modelId="{36D17434-8EDB-48DB-B3FE-8EBA7BD468CE}" type="pres">
      <dgm:prSet presAssocID="{D70C3F7A-1F42-4FAE-B8F0-91DF63C889C6}" presName="sibTrans" presStyleLbl="sibTrans1D1" presStyleIdx="0" presStyleCnt="6"/>
      <dgm:spPr/>
      <dgm:t>
        <a:bodyPr/>
        <a:lstStyle/>
        <a:p>
          <a:endParaRPr lang="ru-RU"/>
        </a:p>
      </dgm:t>
    </dgm:pt>
    <dgm:pt modelId="{8772C046-4A22-4116-8A63-B2508D400940}" type="pres">
      <dgm:prSet presAssocID="{D70C3F7A-1F42-4FAE-B8F0-91DF63C889C6}" presName="connectorText" presStyleLbl="sibTrans1D1" presStyleIdx="0" presStyleCnt="6"/>
      <dgm:spPr/>
      <dgm:t>
        <a:bodyPr/>
        <a:lstStyle/>
        <a:p>
          <a:endParaRPr lang="ru-RU"/>
        </a:p>
      </dgm:t>
    </dgm:pt>
    <dgm:pt modelId="{E4578E88-F05C-4E15-874E-063F2705595B}" type="pres">
      <dgm:prSet presAssocID="{FA3CE1C2-CB2E-446D-9A8A-5EF210A1890D}" presName="node" presStyleLbl="node1" presStyleIdx="1" presStyleCnt="7">
        <dgm:presLayoutVars>
          <dgm:bulletEnabled val="1"/>
        </dgm:presLayoutVars>
      </dgm:prSet>
      <dgm:spPr/>
      <dgm:t>
        <a:bodyPr/>
        <a:lstStyle/>
        <a:p>
          <a:endParaRPr lang="ru-RU"/>
        </a:p>
      </dgm:t>
    </dgm:pt>
    <dgm:pt modelId="{659FE265-DE84-4947-B536-520443E74F9A}" type="pres">
      <dgm:prSet presAssocID="{CF3F77CB-77DC-45BF-BECB-972A95C257D0}" presName="sibTrans" presStyleLbl="sibTrans1D1" presStyleIdx="1" presStyleCnt="6"/>
      <dgm:spPr/>
      <dgm:t>
        <a:bodyPr/>
        <a:lstStyle/>
        <a:p>
          <a:endParaRPr lang="ru-RU"/>
        </a:p>
      </dgm:t>
    </dgm:pt>
    <dgm:pt modelId="{B6776F80-12DA-4A98-A5A2-F5A1B140E44A}" type="pres">
      <dgm:prSet presAssocID="{CF3F77CB-77DC-45BF-BECB-972A95C257D0}" presName="connectorText" presStyleLbl="sibTrans1D1" presStyleIdx="1" presStyleCnt="6"/>
      <dgm:spPr/>
      <dgm:t>
        <a:bodyPr/>
        <a:lstStyle/>
        <a:p>
          <a:endParaRPr lang="ru-RU"/>
        </a:p>
      </dgm:t>
    </dgm:pt>
    <dgm:pt modelId="{436D7558-14D9-40D9-AA86-3C082DE60D8C}" type="pres">
      <dgm:prSet presAssocID="{1D54AD24-5467-4464-8FEC-93C2DF4598B8}" presName="node" presStyleLbl="node1" presStyleIdx="2" presStyleCnt="7">
        <dgm:presLayoutVars>
          <dgm:bulletEnabled val="1"/>
        </dgm:presLayoutVars>
      </dgm:prSet>
      <dgm:spPr/>
      <dgm:t>
        <a:bodyPr/>
        <a:lstStyle/>
        <a:p>
          <a:endParaRPr lang="ru-RU"/>
        </a:p>
      </dgm:t>
    </dgm:pt>
    <dgm:pt modelId="{1AAD654A-C768-4EEA-BF4D-EF58196C7410}" type="pres">
      <dgm:prSet presAssocID="{1A88BB4C-1C66-4365-89BD-A035455F972D}" presName="sibTrans" presStyleLbl="sibTrans1D1" presStyleIdx="2" presStyleCnt="6"/>
      <dgm:spPr/>
      <dgm:t>
        <a:bodyPr/>
        <a:lstStyle/>
        <a:p>
          <a:endParaRPr lang="ru-RU"/>
        </a:p>
      </dgm:t>
    </dgm:pt>
    <dgm:pt modelId="{E06A2CD2-436D-4C2D-8628-C5AE92E8388B}" type="pres">
      <dgm:prSet presAssocID="{1A88BB4C-1C66-4365-89BD-A035455F972D}" presName="connectorText" presStyleLbl="sibTrans1D1" presStyleIdx="2" presStyleCnt="6"/>
      <dgm:spPr/>
      <dgm:t>
        <a:bodyPr/>
        <a:lstStyle/>
        <a:p>
          <a:endParaRPr lang="ru-RU"/>
        </a:p>
      </dgm:t>
    </dgm:pt>
    <dgm:pt modelId="{9EF0EA3B-975E-4CF8-8564-57B3FA66F321}" type="pres">
      <dgm:prSet presAssocID="{C70B426B-6B83-403E-B582-3A54000A3359}" presName="node" presStyleLbl="node1" presStyleIdx="3" presStyleCnt="7">
        <dgm:presLayoutVars>
          <dgm:bulletEnabled val="1"/>
        </dgm:presLayoutVars>
      </dgm:prSet>
      <dgm:spPr/>
      <dgm:t>
        <a:bodyPr/>
        <a:lstStyle/>
        <a:p>
          <a:endParaRPr lang="ru-RU"/>
        </a:p>
      </dgm:t>
    </dgm:pt>
    <dgm:pt modelId="{0A4442E9-1231-4BAE-B699-5CAD4F27B145}" type="pres">
      <dgm:prSet presAssocID="{894A564D-6ACD-433C-BA8B-0E811D1110CD}" presName="sibTrans" presStyleLbl="sibTrans1D1" presStyleIdx="3" presStyleCnt="6"/>
      <dgm:spPr/>
      <dgm:t>
        <a:bodyPr/>
        <a:lstStyle/>
        <a:p>
          <a:endParaRPr lang="ru-RU"/>
        </a:p>
      </dgm:t>
    </dgm:pt>
    <dgm:pt modelId="{E3A0E900-3B4F-46F0-A187-38F1380DB3AB}" type="pres">
      <dgm:prSet presAssocID="{894A564D-6ACD-433C-BA8B-0E811D1110CD}" presName="connectorText" presStyleLbl="sibTrans1D1" presStyleIdx="3" presStyleCnt="6"/>
      <dgm:spPr/>
      <dgm:t>
        <a:bodyPr/>
        <a:lstStyle/>
        <a:p>
          <a:endParaRPr lang="ru-RU"/>
        </a:p>
      </dgm:t>
    </dgm:pt>
    <dgm:pt modelId="{63B7A3A4-99AC-4E8E-929E-D4E5DFC8DCBC}" type="pres">
      <dgm:prSet presAssocID="{A63169C0-18E4-40EE-8F19-BB29BC621B97}" presName="node" presStyleLbl="node1" presStyleIdx="4" presStyleCnt="7">
        <dgm:presLayoutVars>
          <dgm:bulletEnabled val="1"/>
        </dgm:presLayoutVars>
      </dgm:prSet>
      <dgm:spPr/>
      <dgm:t>
        <a:bodyPr/>
        <a:lstStyle/>
        <a:p>
          <a:endParaRPr lang="ru-RU"/>
        </a:p>
      </dgm:t>
    </dgm:pt>
    <dgm:pt modelId="{A89283BB-BD4D-4F80-B0D3-E7713E2E4925}" type="pres">
      <dgm:prSet presAssocID="{912E6FB3-961A-43EA-889B-1672E0363550}" presName="sibTrans" presStyleLbl="sibTrans1D1" presStyleIdx="4" presStyleCnt="6"/>
      <dgm:spPr/>
      <dgm:t>
        <a:bodyPr/>
        <a:lstStyle/>
        <a:p>
          <a:endParaRPr lang="ru-RU"/>
        </a:p>
      </dgm:t>
    </dgm:pt>
    <dgm:pt modelId="{19EAE516-C1F5-4FFE-A2CA-502962A43C34}" type="pres">
      <dgm:prSet presAssocID="{912E6FB3-961A-43EA-889B-1672E0363550}" presName="connectorText" presStyleLbl="sibTrans1D1" presStyleIdx="4" presStyleCnt="6"/>
      <dgm:spPr/>
      <dgm:t>
        <a:bodyPr/>
        <a:lstStyle/>
        <a:p>
          <a:endParaRPr lang="ru-RU"/>
        </a:p>
      </dgm:t>
    </dgm:pt>
    <dgm:pt modelId="{90134AE4-5F7A-41DF-AC04-D1812857F690}" type="pres">
      <dgm:prSet presAssocID="{F80E1200-C99E-4355-BB19-25092840CB0B}" presName="node" presStyleLbl="node1" presStyleIdx="5" presStyleCnt="7">
        <dgm:presLayoutVars>
          <dgm:bulletEnabled val="1"/>
        </dgm:presLayoutVars>
      </dgm:prSet>
      <dgm:spPr/>
      <dgm:t>
        <a:bodyPr/>
        <a:lstStyle/>
        <a:p>
          <a:endParaRPr lang="ru-RU"/>
        </a:p>
      </dgm:t>
    </dgm:pt>
    <dgm:pt modelId="{9A30B923-1ED9-490D-AE66-0BF75C085EFF}" type="pres">
      <dgm:prSet presAssocID="{14E542E1-3439-4F23-BD61-7F85B3E0753D}" presName="sibTrans" presStyleLbl="sibTrans1D1" presStyleIdx="5" presStyleCnt="6"/>
      <dgm:spPr/>
      <dgm:t>
        <a:bodyPr/>
        <a:lstStyle/>
        <a:p>
          <a:endParaRPr lang="ru-RU"/>
        </a:p>
      </dgm:t>
    </dgm:pt>
    <dgm:pt modelId="{7B20B5C9-C083-4AAA-ABCE-50A21DDF81CB}" type="pres">
      <dgm:prSet presAssocID="{14E542E1-3439-4F23-BD61-7F85B3E0753D}" presName="connectorText" presStyleLbl="sibTrans1D1" presStyleIdx="5" presStyleCnt="6"/>
      <dgm:spPr/>
      <dgm:t>
        <a:bodyPr/>
        <a:lstStyle/>
        <a:p>
          <a:endParaRPr lang="ru-RU"/>
        </a:p>
      </dgm:t>
    </dgm:pt>
    <dgm:pt modelId="{6B922E60-00D3-4F1A-B0C1-7381C0A3A6ED}" type="pres">
      <dgm:prSet presAssocID="{0038238A-0602-439E-9C50-AA8F97292E88}" presName="node" presStyleLbl="node1" presStyleIdx="6" presStyleCnt="7">
        <dgm:presLayoutVars>
          <dgm:bulletEnabled val="1"/>
        </dgm:presLayoutVars>
      </dgm:prSet>
      <dgm:spPr/>
      <dgm:t>
        <a:bodyPr/>
        <a:lstStyle/>
        <a:p>
          <a:endParaRPr lang="ru-RU"/>
        </a:p>
      </dgm:t>
    </dgm:pt>
  </dgm:ptLst>
  <dgm:cxnLst>
    <dgm:cxn modelId="{DC8FEBD0-36FD-471F-8FFE-B392EE500D42}" type="presOf" srcId="{912E6FB3-961A-43EA-889B-1672E0363550}" destId="{A89283BB-BD4D-4F80-B0D3-E7713E2E4925}" srcOrd="0" destOrd="0" presId="urn:microsoft.com/office/officeart/2005/8/layout/bProcess3"/>
    <dgm:cxn modelId="{110DBA46-1642-4223-A3BA-385969900846}" type="presOf" srcId="{912E6FB3-961A-43EA-889B-1672E0363550}" destId="{19EAE516-C1F5-4FFE-A2CA-502962A43C34}" srcOrd="1" destOrd="0" presId="urn:microsoft.com/office/officeart/2005/8/layout/bProcess3"/>
    <dgm:cxn modelId="{6D6740D2-1FB2-44E2-B044-6F783D1DAF00}" srcId="{05CD2574-A1C9-4001-8D70-8CE2615CEE9D}" destId="{0038238A-0602-439E-9C50-AA8F97292E88}" srcOrd="6" destOrd="0" parTransId="{A7176ACE-4BFE-4BC5-B1D2-D896BBDB5D90}" sibTransId="{CB31825E-0ADD-441F-BC8D-D75C9048FFDF}"/>
    <dgm:cxn modelId="{618A8B89-2061-49C0-8C2B-0670865BE81D}" srcId="{05CD2574-A1C9-4001-8D70-8CE2615CEE9D}" destId="{FA3CE1C2-CB2E-446D-9A8A-5EF210A1890D}" srcOrd="1" destOrd="0" parTransId="{8F5E69E9-4CF2-4CB7-96C1-3691CA9CB77C}" sibTransId="{CF3F77CB-77DC-45BF-BECB-972A95C257D0}"/>
    <dgm:cxn modelId="{7A07C736-405C-4896-AB22-F4F8604C279A}" type="presOf" srcId="{CF3F77CB-77DC-45BF-BECB-972A95C257D0}" destId="{659FE265-DE84-4947-B536-520443E74F9A}" srcOrd="0" destOrd="0" presId="urn:microsoft.com/office/officeart/2005/8/layout/bProcess3"/>
    <dgm:cxn modelId="{68ED3172-4757-4566-8AA7-73602F1FF87E}" type="presOf" srcId="{14E542E1-3439-4F23-BD61-7F85B3E0753D}" destId="{7B20B5C9-C083-4AAA-ABCE-50A21DDF81CB}" srcOrd="1" destOrd="0" presId="urn:microsoft.com/office/officeart/2005/8/layout/bProcess3"/>
    <dgm:cxn modelId="{7BE148BD-337A-4633-BEB0-8B5EF1BE3F53}" type="presOf" srcId="{C70B426B-6B83-403E-B582-3A54000A3359}" destId="{9EF0EA3B-975E-4CF8-8564-57B3FA66F321}" srcOrd="0" destOrd="0" presId="urn:microsoft.com/office/officeart/2005/8/layout/bProcess3"/>
    <dgm:cxn modelId="{9493392F-7AD2-43CE-9C1E-BBBBF680F90A}" type="presOf" srcId="{A774946C-57B3-4B6B-8A84-5DF2B6970A14}" destId="{79D93464-A0F5-4475-B225-C074B4D306D7}" srcOrd="0" destOrd="0" presId="urn:microsoft.com/office/officeart/2005/8/layout/bProcess3"/>
    <dgm:cxn modelId="{A48183FF-1AEA-4ED1-B0A5-EE36E3C6DBAA}" type="presOf" srcId="{05CD2574-A1C9-4001-8D70-8CE2615CEE9D}" destId="{ACDD4C6E-4B4B-453A-B18A-AB34E75F5899}" srcOrd="0" destOrd="0" presId="urn:microsoft.com/office/officeart/2005/8/layout/bProcess3"/>
    <dgm:cxn modelId="{88573029-806E-43CE-AEC6-F5E7B3A807A1}" type="presOf" srcId="{1D54AD24-5467-4464-8FEC-93C2DF4598B8}" destId="{436D7558-14D9-40D9-AA86-3C082DE60D8C}" srcOrd="0" destOrd="0" presId="urn:microsoft.com/office/officeart/2005/8/layout/bProcess3"/>
    <dgm:cxn modelId="{AA7A82BE-2C8A-4257-A514-DC44AAA00180}" type="presOf" srcId="{1A88BB4C-1C66-4365-89BD-A035455F972D}" destId="{1AAD654A-C768-4EEA-BF4D-EF58196C7410}" srcOrd="0" destOrd="0" presId="urn:microsoft.com/office/officeart/2005/8/layout/bProcess3"/>
    <dgm:cxn modelId="{542D4551-BA8D-462A-BA75-488E8DBD082D}" type="presOf" srcId="{F80E1200-C99E-4355-BB19-25092840CB0B}" destId="{90134AE4-5F7A-41DF-AC04-D1812857F690}" srcOrd="0" destOrd="0" presId="urn:microsoft.com/office/officeart/2005/8/layout/bProcess3"/>
    <dgm:cxn modelId="{E65134BE-F9AF-493B-9E24-D52770EC8E63}" type="presOf" srcId="{894A564D-6ACD-433C-BA8B-0E811D1110CD}" destId="{E3A0E900-3B4F-46F0-A187-38F1380DB3AB}" srcOrd="1" destOrd="0" presId="urn:microsoft.com/office/officeart/2005/8/layout/bProcess3"/>
    <dgm:cxn modelId="{0940AEDC-A606-4F21-A181-A16BFF8A59BB}" srcId="{05CD2574-A1C9-4001-8D70-8CE2615CEE9D}" destId="{A774946C-57B3-4B6B-8A84-5DF2B6970A14}" srcOrd="0" destOrd="0" parTransId="{78665621-5D61-412C-B6E2-79EC4B6EE65E}" sibTransId="{D70C3F7A-1F42-4FAE-B8F0-91DF63C889C6}"/>
    <dgm:cxn modelId="{005C14B4-50B9-4440-BE5E-2D1A465C0374}" type="presOf" srcId="{CF3F77CB-77DC-45BF-BECB-972A95C257D0}" destId="{B6776F80-12DA-4A98-A5A2-F5A1B140E44A}" srcOrd="1" destOrd="0" presId="urn:microsoft.com/office/officeart/2005/8/layout/bProcess3"/>
    <dgm:cxn modelId="{153A31A3-5AAA-4836-A655-1D9BC3E1192A}" srcId="{05CD2574-A1C9-4001-8D70-8CE2615CEE9D}" destId="{A63169C0-18E4-40EE-8F19-BB29BC621B97}" srcOrd="4" destOrd="0" parTransId="{0DD89967-9586-4BA6-92A5-9C1A1DD81325}" sibTransId="{912E6FB3-961A-43EA-889B-1672E0363550}"/>
    <dgm:cxn modelId="{601EF026-1584-4922-A026-10E1016E9419}" type="presOf" srcId="{A63169C0-18E4-40EE-8F19-BB29BC621B97}" destId="{63B7A3A4-99AC-4E8E-929E-D4E5DFC8DCBC}" srcOrd="0" destOrd="0" presId="urn:microsoft.com/office/officeart/2005/8/layout/bProcess3"/>
    <dgm:cxn modelId="{A3194FB3-0271-4B1A-BE9C-51FE321C8A71}" type="presOf" srcId="{1A88BB4C-1C66-4365-89BD-A035455F972D}" destId="{E06A2CD2-436D-4C2D-8628-C5AE92E8388B}" srcOrd="1" destOrd="0" presId="urn:microsoft.com/office/officeart/2005/8/layout/bProcess3"/>
    <dgm:cxn modelId="{9EEF2A8D-A1D6-4644-BB40-290F5FD1C4D0}" srcId="{05CD2574-A1C9-4001-8D70-8CE2615CEE9D}" destId="{1D54AD24-5467-4464-8FEC-93C2DF4598B8}" srcOrd="2" destOrd="0" parTransId="{17BF1675-3AB5-4450-820F-55885D3B62F9}" sibTransId="{1A88BB4C-1C66-4365-89BD-A035455F972D}"/>
    <dgm:cxn modelId="{1013CBC6-D2BC-4041-BE04-7735F2B43EBC}" type="presOf" srcId="{0038238A-0602-439E-9C50-AA8F97292E88}" destId="{6B922E60-00D3-4F1A-B0C1-7381C0A3A6ED}" srcOrd="0" destOrd="0" presId="urn:microsoft.com/office/officeart/2005/8/layout/bProcess3"/>
    <dgm:cxn modelId="{9B7CBBF9-C215-4013-AC28-B20EC8060824}" type="presOf" srcId="{D70C3F7A-1F42-4FAE-B8F0-91DF63C889C6}" destId="{8772C046-4A22-4116-8A63-B2508D400940}" srcOrd="1" destOrd="0" presId="urn:microsoft.com/office/officeart/2005/8/layout/bProcess3"/>
    <dgm:cxn modelId="{3F3D889E-CF5F-425E-A664-0F4057426A2F}" type="presOf" srcId="{894A564D-6ACD-433C-BA8B-0E811D1110CD}" destId="{0A4442E9-1231-4BAE-B699-5CAD4F27B145}" srcOrd="0" destOrd="0" presId="urn:microsoft.com/office/officeart/2005/8/layout/bProcess3"/>
    <dgm:cxn modelId="{CD013503-7FAE-47F0-B03B-DA1642F4AEF6}" type="presOf" srcId="{14E542E1-3439-4F23-BD61-7F85B3E0753D}" destId="{9A30B923-1ED9-490D-AE66-0BF75C085EFF}" srcOrd="0" destOrd="0" presId="urn:microsoft.com/office/officeart/2005/8/layout/bProcess3"/>
    <dgm:cxn modelId="{AE359124-F1AE-48A5-B3E2-8489BDA3134B}" srcId="{05CD2574-A1C9-4001-8D70-8CE2615CEE9D}" destId="{F80E1200-C99E-4355-BB19-25092840CB0B}" srcOrd="5" destOrd="0" parTransId="{7AB060CB-A7D0-4F38-9A08-DCFE0B800763}" sibTransId="{14E542E1-3439-4F23-BD61-7F85B3E0753D}"/>
    <dgm:cxn modelId="{002A995F-35EC-4243-8E11-A2D705931050}" srcId="{05CD2574-A1C9-4001-8D70-8CE2615CEE9D}" destId="{C70B426B-6B83-403E-B582-3A54000A3359}" srcOrd="3" destOrd="0" parTransId="{65A31A7E-2069-4083-A689-FFA2A7B060E1}" sibTransId="{894A564D-6ACD-433C-BA8B-0E811D1110CD}"/>
    <dgm:cxn modelId="{A253F766-3DEF-41C9-B1BC-F833C400DB3D}" type="presOf" srcId="{FA3CE1C2-CB2E-446D-9A8A-5EF210A1890D}" destId="{E4578E88-F05C-4E15-874E-063F2705595B}" srcOrd="0" destOrd="0" presId="urn:microsoft.com/office/officeart/2005/8/layout/bProcess3"/>
    <dgm:cxn modelId="{3B521454-D05D-49BC-A292-43CDB2FF313B}" type="presOf" srcId="{D70C3F7A-1F42-4FAE-B8F0-91DF63C889C6}" destId="{36D17434-8EDB-48DB-B3FE-8EBA7BD468CE}" srcOrd="0" destOrd="0" presId="urn:microsoft.com/office/officeart/2005/8/layout/bProcess3"/>
    <dgm:cxn modelId="{8842A4A3-28D2-457D-93E6-C51AB1B0FF0D}" type="presParOf" srcId="{ACDD4C6E-4B4B-453A-B18A-AB34E75F5899}" destId="{79D93464-A0F5-4475-B225-C074B4D306D7}" srcOrd="0" destOrd="0" presId="urn:microsoft.com/office/officeart/2005/8/layout/bProcess3"/>
    <dgm:cxn modelId="{2A132EC5-5A5E-4BEE-A56D-8F54463411A3}" type="presParOf" srcId="{ACDD4C6E-4B4B-453A-B18A-AB34E75F5899}" destId="{36D17434-8EDB-48DB-B3FE-8EBA7BD468CE}" srcOrd="1" destOrd="0" presId="urn:microsoft.com/office/officeart/2005/8/layout/bProcess3"/>
    <dgm:cxn modelId="{757BF597-33B3-4B91-85C5-FF7AC7F1D40C}" type="presParOf" srcId="{36D17434-8EDB-48DB-B3FE-8EBA7BD468CE}" destId="{8772C046-4A22-4116-8A63-B2508D400940}" srcOrd="0" destOrd="0" presId="urn:microsoft.com/office/officeart/2005/8/layout/bProcess3"/>
    <dgm:cxn modelId="{D3839D8E-552E-4A3F-953C-ADD2B3429479}" type="presParOf" srcId="{ACDD4C6E-4B4B-453A-B18A-AB34E75F5899}" destId="{E4578E88-F05C-4E15-874E-063F2705595B}" srcOrd="2" destOrd="0" presId="urn:microsoft.com/office/officeart/2005/8/layout/bProcess3"/>
    <dgm:cxn modelId="{1569E923-251C-4B3C-A58D-EAACF500EE8E}" type="presParOf" srcId="{ACDD4C6E-4B4B-453A-B18A-AB34E75F5899}" destId="{659FE265-DE84-4947-B536-520443E74F9A}" srcOrd="3" destOrd="0" presId="urn:microsoft.com/office/officeart/2005/8/layout/bProcess3"/>
    <dgm:cxn modelId="{BB6349C4-F563-4649-A0E3-358A5B64076B}" type="presParOf" srcId="{659FE265-DE84-4947-B536-520443E74F9A}" destId="{B6776F80-12DA-4A98-A5A2-F5A1B140E44A}" srcOrd="0" destOrd="0" presId="urn:microsoft.com/office/officeart/2005/8/layout/bProcess3"/>
    <dgm:cxn modelId="{81E84CAE-C20B-4E69-90CD-518DEBBD3FC0}" type="presParOf" srcId="{ACDD4C6E-4B4B-453A-B18A-AB34E75F5899}" destId="{436D7558-14D9-40D9-AA86-3C082DE60D8C}" srcOrd="4" destOrd="0" presId="urn:microsoft.com/office/officeart/2005/8/layout/bProcess3"/>
    <dgm:cxn modelId="{AA0CEF12-4B5A-4ECF-B9EC-055056DB8492}" type="presParOf" srcId="{ACDD4C6E-4B4B-453A-B18A-AB34E75F5899}" destId="{1AAD654A-C768-4EEA-BF4D-EF58196C7410}" srcOrd="5" destOrd="0" presId="urn:microsoft.com/office/officeart/2005/8/layout/bProcess3"/>
    <dgm:cxn modelId="{53620665-99D5-4ED0-90AE-06343639D2D2}" type="presParOf" srcId="{1AAD654A-C768-4EEA-BF4D-EF58196C7410}" destId="{E06A2CD2-436D-4C2D-8628-C5AE92E8388B}" srcOrd="0" destOrd="0" presId="urn:microsoft.com/office/officeart/2005/8/layout/bProcess3"/>
    <dgm:cxn modelId="{9392666D-96EB-4C32-B21D-44C6B4D06193}" type="presParOf" srcId="{ACDD4C6E-4B4B-453A-B18A-AB34E75F5899}" destId="{9EF0EA3B-975E-4CF8-8564-57B3FA66F321}" srcOrd="6" destOrd="0" presId="urn:microsoft.com/office/officeart/2005/8/layout/bProcess3"/>
    <dgm:cxn modelId="{A3D9B176-81F5-42D6-8F93-79CE39A56737}" type="presParOf" srcId="{ACDD4C6E-4B4B-453A-B18A-AB34E75F5899}" destId="{0A4442E9-1231-4BAE-B699-5CAD4F27B145}" srcOrd="7" destOrd="0" presId="urn:microsoft.com/office/officeart/2005/8/layout/bProcess3"/>
    <dgm:cxn modelId="{67A727E3-2D80-43FD-9F86-2568DE5D3DE2}" type="presParOf" srcId="{0A4442E9-1231-4BAE-B699-5CAD4F27B145}" destId="{E3A0E900-3B4F-46F0-A187-38F1380DB3AB}" srcOrd="0" destOrd="0" presId="urn:microsoft.com/office/officeart/2005/8/layout/bProcess3"/>
    <dgm:cxn modelId="{2E2085DE-8348-4BC4-A8C8-7C7141CEEB5A}" type="presParOf" srcId="{ACDD4C6E-4B4B-453A-B18A-AB34E75F5899}" destId="{63B7A3A4-99AC-4E8E-929E-D4E5DFC8DCBC}" srcOrd="8" destOrd="0" presId="urn:microsoft.com/office/officeart/2005/8/layout/bProcess3"/>
    <dgm:cxn modelId="{4E7E6E47-9E29-495E-B949-0697D7EEAA41}" type="presParOf" srcId="{ACDD4C6E-4B4B-453A-B18A-AB34E75F5899}" destId="{A89283BB-BD4D-4F80-B0D3-E7713E2E4925}" srcOrd="9" destOrd="0" presId="urn:microsoft.com/office/officeart/2005/8/layout/bProcess3"/>
    <dgm:cxn modelId="{C38DD907-2526-4512-9894-F6FDE61682DB}" type="presParOf" srcId="{A89283BB-BD4D-4F80-B0D3-E7713E2E4925}" destId="{19EAE516-C1F5-4FFE-A2CA-502962A43C34}" srcOrd="0" destOrd="0" presId="urn:microsoft.com/office/officeart/2005/8/layout/bProcess3"/>
    <dgm:cxn modelId="{B40BA4B3-ED67-4008-8000-08E2242DC774}" type="presParOf" srcId="{ACDD4C6E-4B4B-453A-B18A-AB34E75F5899}" destId="{90134AE4-5F7A-41DF-AC04-D1812857F690}" srcOrd="10" destOrd="0" presId="urn:microsoft.com/office/officeart/2005/8/layout/bProcess3"/>
    <dgm:cxn modelId="{D1F389BF-FFCC-40E7-A079-133C42156462}" type="presParOf" srcId="{ACDD4C6E-4B4B-453A-B18A-AB34E75F5899}" destId="{9A30B923-1ED9-490D-AE66-0BF75C085EFF}" srcOrd="11" destOrd="0" presId="urn:microsoft.com/office/officeart/2005/8/layout/bProcess3"/>
    <dgm:cxn modelId="{810E560F-F709-45F1-A1DA-76842E6634C0}" type="presParOf" srcId="{9A30B923-1ED9-490D-AE66-0BF75C085EFF}" destId="{7B20B5C9-C083-4AAA-ABCE-50A21DDF81CB}" srcOrd="0" destOrd="0" presId="urn:microsoft.com/office/officeart/2005/8/layout/bProcess3"/>
    <dgm:cxn modelId="{ABC88B50-CFD4-45B9-8A1A-3C80EED22C58}" type="presParOf" srcId="{ACDD4C6E-4B4B-453A-B18A-AB34E75F5899}" destId="{6B922E60-00D3-4F1A-B0C1-7381C0A3A6ED}" srcOrd="12"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85404D-3C9D-4D62-8072-DFB7881FBA3A}" type="doc">
      <dgm:prSet loTypeId="urn:microsoft.com/office/officeart/2008/layout/VerticalCircleList" loCatId="list" qsTypeId="urn:microsoft.com/office/officeart/2005/8/quickstyle/simple1" qsCatId="simple" csTypeId="urn:microsoft.com/office/officeart/2005/8/colors/colorful3" csCatId="colorful" phldr="1"/>
      <dgm:spPr/>
      <dgm:t>
        <a:bodyPr/>
        <a:lstStyle/>
        <a:p>
          <a:endParaRPr lang="ru-RU"/>
        </a:p>
      </dgm:t>
    </dgm:pt>
    <dgm:pt modelId="{2BFEB130-036D-403C-987C-D9877E6C1924}">
      <dgm:prSet custT="1"/>
      <dgm:spPr/>
      <dgm:t>
        <a:bodyPr/>
        <a:lstStyle/>
        <a:p>
          <a:pPr algn="just" rtl="0"/>
          <a:r>
            <a:rPr lang="ru-RU" sz="2800" b="1" i="1" dirty="0" smtClean="0">
              <a:latin typeface="Calibri" panose="020F0502020204030204" pitchFamily="34" charset="0"/>
              <a:cs typeface="Calibri" panose="020F0502020204030204" pitchFamily="34" charset="0"/>
            </a:rPr>
            <a:t>Таблица</a:t>
          </a:r>
          <a:r>
            <a:rPr lang="ru-RU" sz="2800" dirty="0" smtClean="0">
              <a:latin typeface="Calibri" panose="020F0502020204030204" pitchFamily="34" charset="0"/>
              <a:cs typeface="Calibri" panose="020F0502020204030204" pitchFamily="34" charset="0"/>
            </a:rPr>
            <a:t> - это объект базы данных, который хранит данные в виде совокупности строк и колонок.</a:t>
          </a:r>
          <a:endParaRPr lang="ru-RU" sz="2800" dirty="0">
            <a:latin typeface="Calibri" panose="020F0502020204030204" pitchFamily="34" charset="0"/>
            <a:cs typeface="Calibri" panose="020F0502020204030204" pitchFamily="34" charset="0"/>
          </a:endParaRPr>
        </a:p>
      </dgm:t>
    </dgm:pt>
    <dgm:pt modelId="{1EA4B979-28F0-4335-9DF8-5BBA2769CDBB}" type="parTrans" cxnId="{4B4084BD-B68B-4D19-92BB-41773A575AF6}">
      <dgm:prSet/>
      <dgm:spPr/>
      <dgm:t>
        <a:bodyPr/>
        <a:lstStyle/>
        <a:p>
          <a:endParaRPr lang="ru-RU" sz="2800">
            <a:latin typeface="Calibri" panose="020F0502020204030204" pitchFamily="34" charset="0"/>
            <a:cs typeface="Calibri" panose="020F0502020204030204" pitchFamily="34" charset="0"/>
          </a:endParaRPr>
        </a:p>
      </dgm:t>
    </dgm:pt>
    <dgm:pt modelId="{E7F04673-4174-4BC1-A55C-66C6ABE848CE}" type="sibTrans" cxnId="{4B4084BD-B68B-4D19-92BB-41773A575AF6}">
      <dgm:prSet/>
      <dgm:spPr/>
      <dgm:t>
        <a:bodyPr/>
        <a:lstStyle/>
        <a:p>
          <a:endParaRPr lang="ru-RU" sz="2800">
            <a:latin typeface="Calibri" panose="020F0502020204030204" pitchFamily="34" charset="0"/>
            <a:cs typeface="Calibri" panose="020F0502020204030204" pitchFamily="34" charset="0"/>
          </a:endParaRPr>
        </a:p>
      </dgm:t>
    </dgm:pt>
    <dgm:pt modelId="{00D84948-2D9B-4F5A-9195-21268797C964}">
      <dgm:prSet custT="1"/>
      <dgm:spPr/>
      <dgm:t>
        <a:bodyPr/>
        <a:lstStyle/>
        <a:p>
          <a:pPr algn="just" rtl="0"/>
          <a:r>
            <a:rPr lang="ru-RU" sz="2800" b="0" i="0" dirty="0" smtClean="0">
              <a:latin typeface="Calibri" panose="020F0502020204030204" pitchFamily="34" charset="0"/>
              <a:cs typeface="Calibri" panose="020F0502020204030204" pitchFamily="34" charset="0"/>
            </a:rPr>
            <a:t>В таблице может не быть ни одной строки, но обязательно должен быть хотя бы один столбец.</a:t>
          </a:r>
          <a:endParaRPr lang="ru-RU" sz="2800" dirty="0">
            <a:latin typeface="Calibri" panose="020F0502020204030204" pitchFamily="34" charset="0"/>
            <a:cs typeface="Calibri" panose="020F0502020204030204" pitchFamily="34" charset="0"/>
          </a:endParaRPr>
        </a:p>
      </dgm:t>
    </dgm:pt>
    <dgm:pt modelId="{577AD702-3A15-44C0-8F9D-5916C7CD0DD8}" type="parTrans" cxnId="{5997ED8F-7BB2-4648-9DA7-4289DDB6B8DC}">
      <dgm:prSet/>
      <dgm:spPr/>
      <dgm:t>
        <a:bodyPr/>
        <a:lstStyle/>
        <a:p>
          <a:endParaRPr lang="ru-RU" sz="2800">
            <a:latin typeface="Calibri" panose="020F0502020204030204" pitchFamily="34" charset="0"/>
            <a:cs typeface="Calibri" panose="020F0502020204030204" pitchFamily="34" charset="0"/>
          </a:endParaRPr>
        </a:p>
      </dgm:t>
    </dgm:pt>
    <dgm:pt modelId="{A10C2AD9-3C57-4E2C-85C7-23C38F7F3BD1}" type="sibTrans" cxnId="{5997ED8F-7BB2-4648-9DA7-4289DDB6B8DC}">
      <dgm:prSet/>
      <dgm:spPr/>
      <dgm:t>
        <a:bodyPr/>
        <a:lstStyle/>
        <a:p>
          <a:endParaRPr lang="ru-RU" sz="2800">
            <a:latin typeface="Calibri" panose="020F0502020204030204" pitchFamily="34" charset="0"/>
            <a:cs typeface="Calibri" panose="020F0502020204030204" pitchFamily="34" charset="0"/>
          </a:endParaRPr>
        </a:p>
      </dgm:t>
    </dgm:pt>
    <dgm:pt modelId="{A199C960-75CB-4B93-8737-5FA5E35C615F}">
      <dgm:prSet custT="1"/>
      <dgm:spPr/>
      <dgm:t>
        <a:bodyPr/>
        <a:lstStyle/>
        <a:p>
          <a:pPr algn="just" rtl="0"/>
          <a:r>
            <a:rPr lang="ru-RU" sz="2800" b="0" i="0" dirty="0" smtClean="0">
              <a:latin typeface="Calibri" panose="020F0502020204030204" pitchFamily="34" charset="0"/>
              <a:cs typeface="Calibri" panose="020F0502020204030204" pitchFamily="34" charset="0"/>
            </a:rPr>
            <a:t>У каждого столбца есть уникальное имя (в пределах таблицы), и все значения в одном столбце имеют один тип (число, текст, дата...).</a:t>
          </a:r>
          <a:endParaRPr lang="ru-RU" sz="2800" dirty="0">
            <a:latin typeface="Calibri" panose="020F0502020204030204" pitchFamily="34" charset="0"/>
            <a:cs typeface="Calibri" panose="020F0502020204030204" pitchFamily="34" charset="0"/>
          </a:endParaRPr>
        </a:p>
      </dgm:t>
    </dgm:pt>
    <dgm:pt modelId="{906C9707-B854-41D3-ADF3-7B3D1E3419D2}" type="parTrans" cxnId="{03C602B8-8FCC-49D1-9604-E2CFF3AA9FBD}">
      <dgm:prSet/>
      <dgm:spPr/>
      <dgm:t>
        <a:bodyPr/>
        <a:lstStyle/>
        <a:p>
          <a:endParaRPr lang="ru-RU" sz="2800">
            <a:latin typeface="Calibri" panose="020F0502020204030204" pitchFamily="34" charset="0"/>
            <a:cs typeface="Calibri" panose="020F0502020204030204" pitchFamily="34" charset="0"/>
          </a:endParaRPr>
        </a:p>
      </dgm:t>
    </dgm:pt>
    <dgm:pt modelId="{DF98F578-9C73-463D-9DD3-394887E4BF70}" type="sibTrans" cxnId="{03C602B8-8FCC-49D1-9604-E2CFF3AA9FBD}">
      <dgm:prSet/>
      <dgm:spPr/>
      <dgm:t>
        <a:bodyPr/>
        <a:lstStyle/>
        <a:p>
          <a:endParaRPr lang="ru-RU" sz="2800">
            <a:latin typeface="Calibri" panose="020F0502020204030204" pitchFamily="34" charset="0"/>
            <a:cs typeface="Calibri" panose="020F0502020204030204" pitchFamily="34" charset="0"/>
          </a:endParaRPr>
        </a:p>
      </dgm:t>
    </dgm:pt>
    <dgm:pt modelId="{6994C73F-95D1-4240-908A-0FA0AFB0E9A8}" type="pres">
      <dgm:prSet presAssocID="{5385404D-3C9D-4D62-8072-DFB7881FBA3A}" presName="Name0" presStyleCnt="0">
        <dgm:presLayoutVars>
          <dgm:dir/>
        </dgm:presLayoutVars>
      </dgm:prSet>
      <dgm:spPr/>
      <dgm:t>
        <a:bodyPr/>
        <a:lstStyle/>
        <a:p>
          <a:endParaRPr lang="ru-RU"/>
        </a:p>
      </dgm:t>
    </dgm:pt>
    <dgm:pt modelId="{023FD512-A72A-4277-97F4-893A341366F2}" type="pres">
      <dgm:prSet presAssocID="{2BFEB130-036D-403C-987C-D9877E6C1924}" presName="noChildren" presStyleCnt="0"/>
      <dgm:spPr/>
    </dgm:pt>
    <dgm:pt modelId="{AFC60D38-32A3-4C9C-9426-8C674FDFCF4D}" type="pres">
      <dgm:prSet presAssocID="{2BFEB130-036D-403C-987C-D9877E6C1924}" presName="gap" presStyleCnt="0"/>
      <dgm:spPr/>
    </dgm:pt>
    <dgm:pt modelId="{86295FE5-10DA-45A1-8700-B964D504283E}" type="pres">
      <dgm:prSet presAssocID="{2BFEB130-036D-403C-987C-D9877E6C1924}" presName="medCircle2" presStyleLbl="vennNode1" presStyleIdx="0" presStyleCnt="3"/>
      <dgm:spPr/>
    </dgm:pt>
    <dgm:pt modelId="{432B7C50-27E2-4C9F-AE81-480BADFAEAD8}" type="pres">
      <dgm:prSet presAssocID="{2BFEB130-036D-403C-987C-D9877E6C1924}" presName="txLvlOnly1" presStyleLbl="revTx" presStyleIdx="0" presStyleCnt="3"/>
      <dgm:spPr/>
      <dgm:t>
        <a:bodyPr/>
        <a:lstStyle/>
        <a:p>
          <a:endParaRPr lang="ru-RU"/>
        </a:p>
      </dgm:t>
    </dgm:pt>
    <dgm:pt modelId="{6DC5A8BC-9FE7-40D7-89CE-8F723108D394}" type="pres">
      <dgm:prSet presAssocID="{00D84948-2D9B-4F5A-9195-21268797C964}" presName="noChildren" presStyleCnt="0"/>
      <dgm:spPr/>
    </dgm:pt>
    <dgm:pt modelId="{B88CB758-9AA7-4534-A0F9-BC6E0CDEEC00}" type="pres">
      <dgm:prSet presAssocID="{00D84948-2D9B-4F5A-9195-21268797C964}" presName="gap" presStyleCnt="0"/>
      <dgm:spPr/>
    </dgm:pt>
    <dgm:pt modelId="{8D133304-38CA-4729-BB95-D80EC5CC1915}" type="pres">
      <dgm:prSet presAssocID="{00D84948-2D9B-4F5A-9195-21268797C964}" presName="medCircle2" presStyleLbl="vennNode1" presStyleIdx="1" presStyleCnt="3"/>
      <dgm:spPr/>
    </dgm:pt>
    <dgm:pt modelId="{FFCE029F-E89B-44E0-A5CF-E04C085DD492}" type="pres">
      <dgm:prSet presAssocID="{00D84948-2D9B-4F5A-9195-21268797C964}" presName="txLvlOnly1" presStyleLbl="revTx" presStyleIdx="1" presStyleCnt="3"/>
      <dgm:spPr/>
      <dgm:t>
        <a:bodyPr/>
        <a:lstStyle/>
        <a:p>
          <a:endParaRPr lang="ru-RU"/>
        </a:p>
      </dgm:t>
    </dgm:pt>
    <dgm:pt modelId="{88243DF9-8D0C-4D41-AA2D-926BCF3AA5FB}" type="pres">
      <dgm:prSet presAssocID="{A199C960-75CB-4B93-8737-5FA5E35C615F}" presName="noChildren" presStyleCnt="0"/>
      <dgm:spPr/>
    </dgm:pt>
    <dgm:pt modelId="{BF764764-1B90-4798-A1BB-47C57A1BFA64}" type="pres">
      <dgm:prSet presAssocID="{A199C960-75CB-4B93-8737-5FA5E35C615F}" presName="gap" presStyleCnt="0"/>
      <dgm:spPr/>
    </dgm:pt>
    <dgm:pt modelId="{797218E9-250F-4C97-84AA-4916A475A821}" type="pres">
      <dgm:prSet presAssocID="{A199C960-75CB-4B93-8737-5FA5E35C615F}" presName="medCircle2" presStyleLbl="vennNode1" presStyleIdx="2" presStyleCnt="3"/>
      <dgm:spPr/>
    </dgm:pt>
    <dgm:pt modelId="{38D76FD9-F844-4AD9-A566-77E9E38E5D93}" type="pres">
      <dgm:prSet presAssocID="{A199C960-75CB-4B93-8737-5FA5E35C615F}" presName="txLvlOnly1" presStyleLbl="revTx" presStyleIdx="2" presStyleCnt="3"/>
      <dgm:spPr/>
      <dgm:t>
        <a:bodyPr/>
        <a:lstStyle/>
        <a:p>
          <a:endParaRPr lang="ru-RU"/>
        </a:p>
      </dgm:t>
    </dgm:pt>
  </dgm:ptLst>
  <dgm:cxnLst>
    <dgm:cxn modelId="{03C602B8-8FCC-49D1-9604-E2CFF3AA9FBD}" srcId="{5385404D-3C9D-4D62-8072-DFB7881FBA3A}" destId="{A199C960-75CB-4B93-8737-5FA5E35C615F}" srcOrd="2" destOrd="0" parTransId="{906C9707-B854-41D3-ADF3-7B3D1E3419D2}" sibTransId="{DF98F578-9C73-463D-9DD3-394887E4BF70}"/>
    <dgm:cxn modelId="{4B4084BD-B68B-4D19-92BB-41773A575AF6}" srcId="{5385404D-3C9D-4D62-8072-DFB7881FBA3A}" destId="{2BFEB130-036D-403C-987C-D9877E6C1924}" srcOrd="0" destOrd="0" parTransId="{1EA4B979-28F0-4335-9DF8-5BBA2769CDBB}" sibTransId="{E7F04673-4174-4BC1-A55C-66C6ABE848CE}"/>
    <dgm:cxn modelId="{87FF7201-EC0B-4055-B210-D99D6F30D4C7}" type="presOf" srcId="{2BFEB130-036D-403C-987C-D9877E6C1924}" destId="{432B7C50-27E2-4C9F-AE81-480BADFAEAD8}" srcOrd="0" destOrd="0" presId="urn:microsoft.com/office/officeart/2008/layout/VerticalCircleList"/>
    <dgm:cxn modelId="{C841ADD3-D083-4BE3-BCAD-B153E8CE08DF}" type="presOf" srcId="{A199C960-75CB-4B93-8737-5FA5E35C615F}" destId="{38D76FD9-F844-4AD9-A566-77E9E38E5D93}" srcOrd="0" destOrd="0" presId="urn:microsoft.com/office/officeart/2008/layout/VerticalCircleList"/>
    <dgm:cxn modelId="{3EEC1389-8EA9-4AE8-AAD8-07A755AABF8C}" type="presOf" srcId="{5385404D-3C9D-4D62-8072-DFB7881FBA3A}" destId="{6994C73F-95D1-4240-908A-0FA0AFB0E9A8}" srcOrd="0" destOrd="0" presId="urn:microsoft.com/office/officeart/2008/layout/VerticalCircleList"/>
    <dgm:cxn modelId="{5997ED8F-7BB2-4648-9DA7-4289DDB6B8DC}" srcId="{5385404D-3C9D-4D62-8072-DFB7881FBA3A}" destId="{00D84948-2D9B-4F5A-9195-21268797C964}" srcOrd="1" destOrd="0" parTransId="{577AD702-3A15-44C0-8F9D-5916C7CD0DD8}" sibTransId="{A10C2AD9-3C57-4E2C-85C7-23C38F7F3BD1}"/>
    <dgm:cxn modelId="{B6A08B3B-202D-42CE-AC32-1134AA972F6E}" type="presOf" srcId="{00D84948-2D9B-4F5A-9195-21268797C964}" destId="{FFCE029F-E89B-44E0-A5CF-E04C085DD492}" srcOrd="0" destOrd="0" presId="urn:microsoft.com/office/officeart/2008/layout/VerticalCircleList"/>
    <dgm:cxn modelId="{935BD517-F301-4D47-AA93-AD4841EC0CE0}" type="presParOf" srcId="{6994C73F-95D1-4240-908A-0FA0AFB0E9A8}" destId="{023FD512-A72A-4277-97F4-893A341366F2}" srcOrd="0" destOrd="0" presId="urn:microsoft.com/office/officeart/2008/layout/VerticalCircleList"/>
    <dgm:cxn modelId="{8BCC1826-D090-46F9-A833-57C3FA87DDCE}" type="presParOf" srcId="{023FD512-A72A-4277-97F4-893A341366F2}" destId="{AFC60D38-32A3-4C9C-9426-8C674FDFCF4D}" srcOrd="0" destOrd="0" presId="urn:microsoft.com/office/officeart/2008/layout/VerticalCircleList"/>
    <dgm:cxn modelId="{E389785F-1583-47CF-8917-4F3F3782B350}" type="presParOf" srcId="{023FD512-A72A-4277-97F4-893A341366F2}" destId="{86295FE5-10DA-45A1-8700-B964D504283E}" srcOrd="1" destOrd="0" presId="urn:microsoft.com/office/officeart/2008/layout/VerticalCircleList"/>
    <dgm:cxn modelId="{444A3E56-00A5-4519-AA5F-24086C45927A}" type="presParOf" srcId="{023FD512-A72A-4277-97F4-893A341366F2}" destId="{432B7C50-27E2-4C9F-AE81-480BADFAEAD8}" srcOrd="2" destOrd="0" presId="urn:microsoft.com/office/officeart/2008/layout/VerticalCircleList"/>
    <dgm:cxn modelId="{81C1C377-4780-4F4A-8BE9-5B9DE3B0CE65}" type="presParOf" srcId="{6994C73F-95D1-4240-908A-0FA0AFB0E9A8}" destId="{6DC5A8BC-9FE7-40D7-89CE-8F723108D394}" srcOrd="1" destOrd="0" presId="urn:microsoft.com/office/officeart/2008/layout/VerticalCircleList"/>
    <dgm:cxn modelId="{30D20CF2-45BB-4C56-9504-088396FBB9BC}" type="presParOf" srcId="{6DC5A8BC-9FE7-40D7-89CE-8F723108D394}" destId="{B88CB758-9AA7-4534-A0F9-BC6E0CDEEC00}" srcOrd="0" destOrd="0" presId="urn:microsoft.com/office/officeart/2008/layout/VerticalCircleList"/>
    <dgm:cxn modelId="{456427D2-8776-4654-88C5-5A59944B5F22}" type="presParOf" srcId="{6DC5A8BC-9FE7-40D7-89CE-8F723108D394}" destId="{8D133304-38CA-4729-BB95-D80EC5CC1915}" srcOrd="1" destOrd="0" presId="urn:microsoft.com/office/officeart/2008/layout/VerticalCircleList"/>
    <dgm:cxn modelId="{4BD05C72-C0A1-4E93-98B1-ACBEE759D213}" type="presParOf" srcId="{6DC5A8BC-9FE7-40D7-89CE-8F723108D394}" destId="{FFCE029F-E89B-44E0-A5CF-E04C085DD492}" srcOrd="2" destOrd="0" presId="urn:microsoft.com/office/officeart/2008/layout/VerticalCircleList"/>
    <dgm:cxn modelId="{5DACEAB3-DF34-45D2-B0C2-90CE202FDB0D}" type="presParOf" srcId="{6994C73F-95D1-4240-908A-0FA0AFB0E9A8}" destId="{88243DF9-8D0C-4D41-AA2D-926BCF3AA5FB}" srcOrd="2" destOrd="0" presId="urn:microsoft.com/office/officeart/2008/layout/VerticalCircleList"/>
    <dgm:cxn modelId="{E4E4EEAE-8320-4E0D-835D-5ED98CF61DBC}" type="presParOf" srcId="{88243DF9-8D0C-4D41-AA2D-926BCF3AA5FB}" destId="{BF764764-1B90-4798-A1BB-47C57A1BFA64}" srcOrd="0" destOrd="0" presId="urn:microsoft.com/office/officeart/2008/layout/VerticalCircleList"/>
    <dgm:cxn modelId="{36D8708F-D904-4D8B-B76E-1990C32B54A3}" type="presParOf" srcId="{88243DF9-8D0C-4D41-AA2D-926BCF3AA5FB}" destId="{797218E9-250F-4C97-84AA-4916A475A821}" srcOrd="1" destOrd="0" presId="urn:microsoft.com/office/officeart/2008/layout/VerticalCircleList"/>
    <dgm:cxn modelId="{FA84FF0D-F550-40A3-8AB5-E9D339C690F7}" type="presParOf" srcId="{88243DF9-8D0C-4D41-AA2D-926BCF3AA5FB}" destId="{38D76FD9-F844-4AD9-A566-77E9E38E5D93}" srcOrd="2" destOrd="0" presId="urn:microsoft.com/office/officeart/2008/layout/Vertical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2B51CD-95B4-47C1-874A-04E9E3ACDEDC}" type="doc">
      <dgm:prSet loTypeId="urn:microsoft.com/office/officeart/2005/8/layout/rings+Icon" loCatId="relationship" qsTypeId="urn:microsoft.com/office/officeart/2005/8/quickstyle/simple4" qsCatId="simple" csTypeId="urn:microsoft.com/office/officeart/2005/8/colors/colorful2" csCatId="colorful" phldr="1"/>
      <dgm:spPr/>
      <dgm:t>
        <a:bodyPr/>
        <a:lstStyle/>
        <a:p>
          <a:endParaRPr lang="ru-RU"/>
        </a:p>
      </dgm:t>
    </dgm:pt>
    <dgm:pt modelId="{424C7728-3A39-47D5-AEDD-5A293D8EA447}">
      <dgm:prSet/>
      <dgm:spPr/>
      <dgm:t>
        <a:bodyPr/>
        <a:lstStyle/>
        <a:p>
          <a:pPr rtl="0"/>
          <a:r>
            <a:rPr lang="en-US" b="1" dirty="0" smtClean="0">
              <a:latin typeface="Calibri" panose="020F0502020204030204" pitchFamily="34" charset="0"/>
              <a:cs typeface="Calibri" panose="020F0502020204030204" pitchFamily="34" charset="0"/>
            </a:rPr>
            <a:t>master</a:t>
          </a:r>
          <a:endParaRPr lang="ru-RU" dirty="0">
            <a:latin typeface="Calibri" panose="020F0502020204030204" pitchFamily="34" charset="0"/>
            <a:cs typeface="Calibri" panose="020F0502020204030204" pitchFamily="34" charset="0"/>
          </a:endParaRPr>
        </a:p>
      </dgm:t>
    </dgm:pt>
    <dgm:pt modelId="{186065D1-1762-4E29-B186-E7750D3689D2}" type="parTrans" cxnId="{9AEACE04-104D-4AFA-9F50-910F488D061E}">
      <dgm:prSet/>
      <dgm:spPr/>
      <dgm:t>
        <a:bodyPr/>
        <a:lstStyle/>
        <a:p>
          <a:endParaRPr lang="ru-RU">
            <a:latin typeface="Calibri" panose="020F0502020204030204" pitchFamily="34" charset="0"/>
            <a:cs typeface="Calibri" panose="020F0502020204030204" pitchFamily="34" charset="0"/>
          </a:endParaRPr>
        </a:p>
      </dgm:t>
    </dgm:pt>
    <dgm:pt modelId="{2CD08945-7CFD-4930-9400-1A46E91BC4D5}" type="sibTrans" cxnId="{9AEACE04-104D-4AFA-9F50-910F488D061E}">
      <dgm:prSet/>
      <dgm:spPr/>
      <dgm:t>
        <a:bodyPr/>
        <a:lstStyle/>
        <a:p>
          <a:endParaRPr lang="ru-RU">
            <a:latin typeface="Calibri" panose="020F0502020204030204" pitchFamily="34" charset="0"/>
            <a:cs typeface="Calibri" panose="020F0502020204030204" pitchFamily="34" charset="0"/>
          </a:endParaRPr>
        </a:p>
      </dgm:t>
    </dgm:pt>
    <dgm:pt modelId="{CC86B5DF-B3B3-4450-8A77-1BB06EE16818}">
      <dgm:prSet/>
      <dgm:spPr/>
      <dgm:t>
        <a:bodyPr/>
        <a:lstStyle/>
        <a:p>
          <a:pPr rtl="0"/>
          <a:r>
            <a:rPr lang="en-US" b="1" dirty="0" smtClean="0">
              <a:latin typeface="Calibri" panose="020F0502020204030204" pitchFamily="34" charset="0"/>
              <a:cs typeface="Calibri" panose="020F0502020204030204" pitchFamily="34" charset="0"/>
            </a:rPr>
            <a:t>model</a:t>
          </a:r>
          <a:endParaRPr lang="ru-RU" dirty="0">
            <a:latin typeface="Calibri" panose="020F0502020204030204" pitchFamily="34" charset="0"/>
            <a:cs typeface="Calibri" panose="020F0502020204030204" pitchFamily="34" charset="0"/>
          </a:endParaRPr>
        </a:p>
      </dgm:t>
    </dgm:pt>
    <dgm:pt modelId="{1728FC68-51D7-468A-A14F-C121996ADAAD}" type="parTrans" cxnId="{F35A33D8-72EB-413E-A7C4-ED8D96124208}">
      <dgm:prSet/>
      <dgm:spPr/>
      <dgm:t>
        <a:bodyPr/>
        <a:lstStyle/>
        <a:p>
          <a:endParaRPr lang="ru-RU">
            <a:latin typeface="Calibri" panose="020F0502020204030204" pitchFamily="34" charset="0"/>
            <a:cs typeface="Calibri" panose="020F0502020204030204" pitchFamily="34" charset="0"/>
          </a:endParaRPr>
        </a:p>
      </dgm:t>
    </dgm:pt>
    <dgm:pt modelId="{0763631E-E193-48DC-8ABA-6E92366114A1}" type="sibTrans" cxnId="{F35A33D8-72EB-413E-A7C4-ED8D96124208}">
      <dgm:prSet/>
      <dgm:spPr/>
      <dgm:t>
        <a:bodyPr/>
        <a:lstStyle/>
        <a:p>
          <a:endParaRPr lang="ru-RU">
            <a:latin typeface="Calibri" panose="020F0502020204030204" pitchFamily="34" charset="0"/>
            <a:cs typeface="Calibri" panose="020F0502020204030204" pitchFamily="34" charset="0"/>
          </a:endParaRPr>
        </a:p>
      </dgm:t>
    </dgm:pt>
    <dgm:pt modelId="{D1874681-FDEC-427B-A6DE-BA24467B5E9A}">
      <dgm:prSet/>
      <dgm:spPr/>
      <dgm:t>
        <a:bodyPr/>
        <a:lstStyle/>
        <a:p>
          <a:pPr rtl="0"/>
          <a:r>
            <a:rPr lang="en-US" b="1" dirty="0" err="1" smtClean="0">
              <a:latin typeface="Calibri" panose="020F0502020204030204" pitchFamily="34" charset="0"/>
              <a:cs typeface="Calibri" panose="020F0502020204030204" pitchFamily="34" charset="0"/>
            </a:rPr>
            <a:t>msdb</a:t>
          </a:r>
          <a:endParaRPr lang="ru-RU" dirty="0">
            <a:latin typeface="Calibri" panose="020F0502020204030204" pitchFamily="34" charset="0"/>
            <a:cs typeface="Calibri" panose="020F0502020204030204" pitchFamily="34" charset="0"/>
          </a:endParaRPr>
        </a:p>
      </dgm:t>
    </dgm:pt>
    <dgm:pt modelId="{C8D5B4E2-7316-4428-BB7B-08F269048996}" type="parTrans" cxnId="{7382E60C-3E67-4B8C-A1A1-19049FBABB82}">
      <dgm:prSet/>
      <dgm:spPr/>
      <dgm:t>
        <a:bodyPr/>
        <a:lstStyle/>
        <a:p>
          <a:endParaRPr lang="ru-RU">
            <a:latin typeface="Calibri" panose="020F0502020204030204" pitchFamily="34" charset="0"/>
            <a:cs typeface="Calibri" panose="020F0502020204030204" pitchFamily="34" charset="0"/>
          </a:endParaRPr>
        </a:p>
      </dgm:t>
    </dgm:pt>
    <dgm:pt modelId="{8138A74D-05B9-4FA8-8DCC-66A41E9865D7}" type="sibTrans" cxnId="{7382E60C-3E67-4B8C-A1A1-19049FBABB82}">
      <dgm:prSet/>
      <dgm:spPr/>
      <dgm:t>
        <a:bodyPr/>
        <a:lstStyle/>
        <a:p>
          <a:endParaRPr lang="ru-RU">
            <a:latin typeface="Calibri" panose="020F0502020204030204" pitchFamily="34" charset="0"/>
            <a:cs typeface="Calibri" panose="020F0502020204030204" pitchFamily="34" charset="0"/>
          </a:endParaRPr>
        </a:p>
      </dgm:t>
    </dgm:pt>
    <dgm:pt modelId="{FDF5DACC-6160-43BB-A0E2-C8D23FF344FB}">
      <dgm:prSet/>
      <dgm:spPr/>
      <dgm:t>
        <a:bodyPr/>
        <a:lstStyle/>
        <a:p>
          <a:pPr rtl="0"/>
          <a:r>
            <a:rPr lang="en-US" b="1" dirty="0" err="1" smtClean="0">
              <a:latin typeface="Calibri" panose="020F0502020204030204" pitchFamily="34" charset="0"/>
              <a:cs typeface="Calibri" panose="020F0502020204030204" pitchFamily="34" charset="0"/>
            </a:rPr>
            <a:t>tempdb</a:t>
          </a:r>
          <a:endParaRPr lang="ru-RU" dirty="0">
            <a:latin typeface="Calibri" panose="020F0502020204030204" pitchFamily="34" charset="0"/>
            <a:cs typeface="Calibri" panose="020F0502020204030204" pitchFamily="34" charset="0"/>
          </a:endParaRPr>
        </a:p>
      </dgm:t>
    </dgm:pt>
    <dgm:pt modelId="{B812507F-7801-4C5B-B750-4E0B8FC0955D}" type="parTrans" cxnId="{0593DD51-C36E-4E48-B39A-CF5A7B7F4DF7}">
      <dgm:prSet/>
      <dgm:spPr/>
      <dgm:t>
        <a:bodyPr/>
        <a:lstStyle/>
        <a:p>
          <a:endParaRPr lang="ru-RU">
            <a:latin typeface="Calibri" panose="020F0502020204030204" pitchFamily="34" charset="0"/>
            <a:cs typeface="Calibri" panose="020F0502020204030204" pitchFamily="34" charset="0"/>
          </a:endParaRPr>
        </a:p>
      </dgm:t>
    </dgm:pt>
    <dgm:pt modelId="{1FDF3D84-4EEA-48DB-93B3-51A80FC6086F}" type="sibTrans" cxnId="{0593DD51-C36E-4E48-B39A-CF5A7B7F4DF7}">
      <dgm:prSet/>
      <dgm:spPr/>
      <dgm:t>
        <a:bodyPr/>
        <a:lstStyle/>
        <a:p>
          <a:endParaRPr lang="ru-RU">
            <a:latin typeface="Calibri" panose="020F0502020204030204" pitchFamily="34" charset="0"/>
            <a:cs typeface="Calibri" panose="020F0502020204030204" pitchFamily="34" charset="0"/>
          </a:endParaRPr>
        </a:p>
      </dgm:t>
    </dgm:pt>
    <dgm:pt modelId="{291E83DB-6E87-44C7-8A9A-C17C15FBDD2F}">
      <dgm:prSet/>
      <dgm:spPr/>
      <dgm:t>
        <a:bodyPr/>
        <a:lstStyle/>
        <a:p>
          <a:pPr rtl="0"/>
          <a:r>
            <a:rPr lang="en-US" b="1" dirty="0" smtClean="0">
              <a:latin typeface="Calibri" panose="020F0502020204030204" pitchFamily="34" charset="0"/>
              <a:cs typeface="Calibri" panose="020F0502020204030204" pitchFamily="34" charset="0"/>
            </a:rPr>
            <a:t>resource</a:t>
          </a:r>
          <a:endParaRPr lang="ru-RU" dirty="0">
            <a:latin typeface="Calibri" panose="020F0502020204030204" pitchFamily="34" charset="0"/>
            <a:cs typeface="Calibri" panose="020F0502020204030204" pitchFamily="34" charset="0"/>
          </a:endParaRPr>
        </a:p>
      </dgm:t>
    </dgm:pt>
    <dgm:pt modelId="{1D600F99-3CF7-40BA-9F81-D21A27C7A749}" type="parTrans" cxnId="{9B0F35B1-ED62-4A5F-89C1-EEEA1FD17815}">
      <dgm:prSet/>
      <dgm:spPr/>
      <dgm:t>
        <a:bodyPr/>
        <a:lstStyle/>
        <a:p>
          <a:endParaRPr lang="ru-RU">
            <a:latin typeface="Calibri" panose="020F0502020204030204" pitchFamily="34" charset="0"/>
            <a:cs typeface="Calibri" panose="020F0502020204030204" pitchFamily="34" charset="0"/>
          </a:endParaRPr>
        </a:p>
      </dgm:t>
    </dgm:pt>
    <dgm:pt modelId="{CDF6BC16-7153-4A16-AC8A-FEC0DA4DBF49}" type="sibTrans" cxnId="{9B0F35B1-ED62-4A5F-89C1-EEEA1FD17815}">
      <dgm:prSet/>
      <dgm:spPr/>
      <dgm:t>
        <a:bodyPr/>
        <a:lstStyle/>
        <a:p>
          <a:endParaRPr lang="ru-RU">
            <a:latin typeface="Calibri" panose="020F0502020204030204" pitchFamily="34" charset="0"/>
            <a:cs typeface="Calibri" panose="020F0502020204030204" pitchFamily="34" charset="0"/>
          </a:endParaRPr>
        </a:p>
      </dgm:t>
    </dgm:pt>
    <dgm:pt modelId="{BC1347CC-C252-4666-A1ED-DFA2BE1B6A84}" type="pres">
      <dgm:prSet presAssocID="{1B2B51CD-95B4-47C1-874A-04E9E3ACDEDC}" presName="Name0" presStyleCnt="0">
        <dgm:presLayoutVars>
          <dgm:chMax val="7"/>
          <dgm:dir/>
          <dgm:resizeHandles val="exact"/>
        </dgm:presLayoutVars>
      </dgm:prSet>
      <dgm:spPr/>
      <dgm:t>
        <a:bodyPr/>
        <a:lstStyle/>
        <a:p>
          <a:endParaRPr lang="ru-RU"/>
        </a:p>
      </dgm:t>
    </dgm:pt>
    <dgm:pt modelId="{036ED82B-41B3-4234-879A-A6FB8B367303}" type="pres">
      <dgm:prSet presAssocID="{1B2B51CD-95B4-47C1-874A-04E9E3ACDEDC}" presName="ellipse1" presStyleLbl="vennNode1" presStyleIdx="0" presStyleCnt="5">
        <dgm:presLayoutVars>
          <dgm:bulletEnabled val="1"/>
        </dgm:presLayoutVars>
      </dgm:prSet>
      <dgm:spPr/>
      <dgm:t>
        <a:bodyPr/>
        <a:lstStyle/>
        <a:p>
          <a:endParaRPr lang="ru-RU"/>
        </a:p>
      </dgm:t>
    </dgm:pt>
    <dgm:pt modelId="{5A65635B-08F7-4555-8B09-B66B4F482B47}" type="pres">
      <dgm:prSet presAssocID="{1B2B51CD-95B4-47C1-874A-04E9E3ACDEDC}" presName="ellipse2" presStyleLbl="vennNode1" presStyleIdx="1" presStyleCnt="5">
        <dgm:presLayoutVars>
          <dgm:bulletEnabled val="1"/>
        </dgm:presLayoutVars>
      </dgm:prSet>
      <dgm:spPr/>
      <dgm:t>
        <a:bodyPr/>
        <a:lstStyle/>
        <a:p>
          <a:endParaRPr lang="ru-RU"/>
        </a:p>
      </dgm:t>
    </dgm:pt>
    <dgm:pt modelId="{04BD064F-E2FA-477D-BB59-8C67CBE0DAA9}" type="pres">
      <dgm:prSet presAssocID="{1B2B51CD-95B4-47C1-874A-04E9E3ACDEDC}" presName="ellipse3" presStyleLbl="vennNode1" presStyleIdx="2" presStyleCnt="5">
        <dgm:presLayoutVars>
          <dgm:bulletEnabled val="1"/>
        </dgm:presLayoutVars>
      </dgm:prSet>
      <dgm:spPr/>
      <dgm:t>
        <a:bodyPr/>
        <a:lstStyle/>
        <a:p>
          <a:endParaRPr lang="ru-RU"/>
        </a:p>
      </dgm:t>
    </dgm:pt>
    <dgm:pt modelId="{999BB355-CED6-47D7-A6BD-EC25BE413D03}" type="pres">
      <dgm:prSet presAssocID="{1B2B51CD-95B4-47C1-874A-04E9E3ACDEDC}" presName="ellipse4" presStyleLbl="vennNode1" presStyleIdx="3" presStyleCnt="5">
        <dgm:presLayoutVars>
          <dgm:bulletEnabled val="1"/>
        </dgm:presLayoutVars>
      </dgm:prSet>
      <dgm:spPr/>
      <dgm:t>
        <a:bodyPr/>
        <a:lstStyle/>
        <a:p>
          <a:endParaRPr lang="ru-RU"/>
        </a:p>
      </dgm:t>
    </dgm:pt>
    <dgm:pt modelId="{5F8F6116-9770-45D5-99BE-3F4E2884BF9E}" type="pres">
      <dgm:prSet presAssocID="{1B2B51CD-95B4-47C1-874A-04E9E3ACDEDC}" presName="ellipse5" presStyleLbl="vennNode1" presStyleIdx="4" presStyleCnt="5">
        <dgm:presLayoutVars>
          <dgm:bulletEnabled val="1"/>
        </dgm:presLayoutVars>
      </dgm:prSet>
      <dgm:spPr/>
      <dgm:t>
        <a:bodyPr/>
        <a:lstStyle/>
        <a:p>
          <a:endParaRPr lang="ru-RU"/>
        </a:p>
      </dgm:t>
    </dgm:pt>
  </dgm:ptLst>
  <dgm:cxnLst>
    <dgm:cxn modelId="{0BB94BCB-5129-4AFD-95A3-EF99F34E2DA8}" type="presOf" srcId="{FDF5DACC-6160-43BB-A0E2-C8D23FF344FB}" destId="{999BB355-CED6-47D7-A6BD-EC25BE413D03}" srcOrd="0" destOrd="0" presId="urn:microsoft.com/office/officeart/2005/8/layout/rings+Icon"/>
    <dgm:cxn modelId="{7382E60C-3E67-4B8C-A1A1-19049FBABB82}" srcId="{1B2B51CD-95B4-47C1-874A-04E9E3ACDEDC}" destId="{D1874681-FDEC-427B-A6DE-BA24467B5E9A}" srcOrd="2" destOrd="0" parTransId="{C8D5B4E2-7316-4428-BB7B-08F269048996}" sibTransId="{8138A74D-05B9-4FA8-8DCC-66A41E9865D7}"/>
    <dgm:cxn modelId="{3396C58B-6C62-40DB-A239-77BA3E5156D4}" type="presOf" srcId="{424C7728-3A39-47D5-AEDD-5A293D8EA447}" destId="{036ED82B-41B3-4234-879A-A6FB8B367303}" srcOrd="0" destOrd="0" presId="urn:microsoft.com/office/officeart/2005/8/layout/rings+Icon"/>
    <dgm:cxn modelId="{EAD2089A-3ED7-4A16-B5E0-5131BAE45F37}" type="presOf" srcId="{291E83DB-6E87-44C7-8A9A-C17C15FBDD2F}" destId="{5F8F6116-9770-45D5-99BE-3F4E2884BF9E}" srcOrd="0" destOrd="0" presId="urn:microsoft.com/office/officeart/2005/8/layout/rings+Icon"/>
    <dgm:cxn modelId="{317F1792-D720-48F3-9F36-CF7E243C2F15}" type="presOf" srcId="{CC86B5DF-B3B3-4450-8A77-1BB06EE16818}" destId="{5A65635B-08F7-4555-8B09-B66B4F482B47}" srcOrd="0" destOrd="0" presId="urn:microsoft.com/office/officeart/2005/8/layout/rings+Icon"/>
    <dgm:cxn modelId="{D4B2413D-8B85-41CC-B5BE-C5411D9F08E0}" type="presOf" srcId="{D1874681-FDEC-427B-A6DE-BA24467B5E9A}" destId="{04BD064F-E2FA-477D-BB59-8C67CBE0DAA9}" srcOrd="0" destOrd="0" presId="urn:microsoft.com/office/officeart/2005/8/layout/rings+Icon"/>
    <dgm:cxn modelId="{9AEACE04-104D-4AFA-9F50-910F488D061E}" srcId="{1B2B51CD-95B4-47C1-874A-04E9E3ACDEDC}" destId="{424C7728-3A39-47D5-AEDD-5A293D8EA447}" srcOrd="0" destOrd="0" parTransId="{186065D1-1762-4E29-B186-E7750D3689D2}" sibTransId="{2CD08945-7CFD-4930-9400-1A46E91BC4D5}"/>
    <dgm:cxn modelId="{9B0F35B1-ED62-4A5F-89C1-EEEA1FD17815}" srcId="{1B2B51CD-95B4-47C1-874A-04E9E3ACDEDC}" destId="{291E83DB-6E87-44C7-8A9A-C17C15FBDD2F}" srcOrd="4" destOrd="0" parTransId="{1D600F99-3CF7-40BA-9F81-D21A27C7A749}" sibTransId="{CDF6BC16-7153-4A16-AC8A-FEC0DA4DBF49}"/>
    <dgm:cxn modelId="{F35A33D8-72EB-413E-A7C4-ED8D96124208}" srcId="{1B2B51CD-95B4-47C1-874A-04E9E3ACDEDC}" destId="{CC86B5DF-B3B3-4450-8A77-1BB06EE16818}" srcOrd="1" destOrd="0" parTransId="{1728FC68-51D7-468A-A14F-C121996ADAAD}" sibTransId="{0763631E-E193-48DC-8ABA-6E92366114A1}"/>
    <dgm:cxn modelId="{0593DD51-C36E-4E48-B39A-CF5A7B7F4DF7}" srcId="{1B2B51CD-95B4-47C1-874A-04E9E3ACDEDC}" destId="{FDF5DACC-6160-43BB-A0E2-C8D23FF344FB}" srcOrd="3" destOrd="0" parTransId="{B812507F-7801-4C5B-B750-4E0B8FC0955D}" sibTransId="{1FDF3D84-4EEA-48DB-93B3-51A80FC6086F}"/>
    <dgm:cxn modelId="{ED461514-2803-4F74-9278-690A224DB719}" type="presOf" srcId="{1B2B51CD-95B4-47C1-874A-04E9E3ACDEDC}" destId="{BC1347CC-C252-4666-A1ED-DFA2BE1B6A84}" srcOrd="0" destOrd="0" presId="urn:microsoft.com/office/officeart/2005/8/layout/rings+Icon"/>
    <dgm:cxn modelId="{5AB0CB06-F1B7-42DA-AFE7-EDF4C21A00E2}" type="presParOf" srcId="{BC1347CC-C252-4666-A1ED-DFA2BE1B6A84}" destId="{036ED82B-41B3-4234-879A-A6FB8B367303}" srcOrd="0" destOrd="0" presId="urn:microsoft.com/office/officeart/2005/8/layout/rings+Icon"/>
    <dgm:cxn modelId="{B26612A7-C695-47D6-A96A-D28705762BDB}" type="presParOf" srcId="{BC1347CC-C252-4666-A1ED-DFA2BE1B6A84}" destId="{5A65635B-08F7-4555-8B09-B66B4F482B47}" srcOrd="1" destOrd="0" presId="urn:microsoft.com/office/officeart/2005/8/layout/rings+Icon"/>
    <dgm:cxn modelId="{2E0A93A0-9AD9-4FEF-87CA-E579E1DEE65D}" type="presParOf" srcId="{BC1347CC-C252-4666-A1ED-DFA2BE1B6A84}" destId="{04BD064F-E2FA-477D-BB59-8C67CBE0DAA9}" srcOrd="2" destOrd="0" presId="urn:microsoft.com/office/officeart/2005/8/layout/rings+Icon"/>
    <dgm:cxn modelId="{9EDBF6AE-BBBF-4207-81A0-03863CBC7053}" type="presParOf" srcId="{BC1347CC-C252-4666-A1ED-DFA2BE1B6A84}" destId="{999BB355-CED6-47D7-A6BD-EC25BE413D03}" srcOrd="3" destOrd="0" presId="urn:microsoft.com/office/officeart/2005/8/layout/rings+Icon"/>
    <dgm:cxn modelId="{77095EC6-013F-4AF2-BDC6-232BC0171521}" type="presParOf" srcId="{BC1347CC-C252-4666-A1ED-DFA2BE1B6A84}" destId="{5F8F6116-9770-45D5-99BE-3F4E2884BF9E}" srcOrd="4" destOrd="0" presId="urn:microsoft.com/office/officeart/2005/8/layout/rings+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D17434-8EDB-48DB-B3FE-8EBA7BD468CE}">
      <dsp:nvSpPr>
        <dsp:cNvPr id="0" name=""/>
        <dsp:cNvSpPr/>
      </dsp:nvSpPr>
      <dsp:spPr>
        <a:xfrm>
          <a:off x="2333362" y="963125"/>
          <a:ext cx="504161" cy="91440"/>
        </a:xfrm>
        <a:custGeom>
          <a:avLst/>
          <a:gdLst/>
          <a:ahLst/>
          <a:cxnLst/>
          <a:rect l="0" t="0" r="0" b="0"/>
          <a:pathLst>
            <a:path>
              <a:moveTo>
                <a:pt x="0" y="45720"/>
              </a:moveTo>
              <a:lnTo>
                <a:pt x="504161"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ru-RU" sz="1600" b="1" kern="1200">
            <a:latin typeface="Calibri" panose="020F0502020204030204" pitchFamily="34" charset="0"/>
            <a:cs typeface="Calibri" panose="020F0502020204030204" pitchFamily="34" charset="0"/>
          </a:endParaRPr>
        </a:p>
      </dsp:txBody>
      <dsp:txXfrm>
        <a:off x="2572074" y="1006169"/>
        <a:ext cx="26738" cy="5352"/>
      </dsp:txXfrm>
    </dsp:sp>
    <dsp:sp modelId="{79D93464-A0F5-4475-B225-C074B4D306D7}">
      <dsp:nvSpPr>
        <dsp:cNvPr id="0" name=""/>
        <dsp:cNvSpPr/>
      </dsp:nvSpPr>
      <dsp:spPr>
        <a:xfrm>
          <a:off x="10114" y="311331"/>
          <a:ext cx="2325048" cy="1395028"/>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63500" dist="25400" dir="147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Модуль 1. </a:t>
          </a:r>
        </a:p>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Введение в теорию баз данных</a:t>
          </a:r>
        </a:p>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(2 пары)</a:t>
          </a:r>
          <a:endParaRPr lang="ru-RU" sz="1600" b="1" kern="1200" dirty="0">
            <a:latin typeface="Calibri" panose="020F0502020204030204" pitchFamily="34" charset="0"/>
            <a:cs typeface="Calibri" panose="020F0502020204030204" pitchFamily="34" charset="0"/>
          </a:endParaRPr>
        </a:p>
      </dsp:txBody>
      <dsp:txXfrm>
        <a:off x="10114" y="311331"/>
        <a:ext cx="2325048" cy="1395028"/>
      </dsp:txXfrm>
    </dsp:sp>
    <dsp:sp modelId="{659FE265-DE84-4947-B536-520443E74F9A}">
      <dsp:nvSpPr>
        <dsp:cNvPr id="0" name=""/>
        <dsp:cNvSpPr/>
      </dsp:nvSpPr>
      <dsp:spPr>
        <a:xfrm>
          <a:off x="5193172" y="963125"/>
          <a:ext cx="504161" cy="91440"/>
        </a:xfrm>
        <a:custGeom>
          <a:avLst/>
          <a:gdLst/>
          <a:ahLst/>
          <a:cxnLst/>
          <a:rect l="0" t="0" r="0" b="0"/>
          <a:pathLst>
            <a:path>
              <a:moveTo>
                <a:pt x="0" y="45720"/>
              </a:moveTo>
              <a:lnTo>
                <a:pt x="504161" y="45720"/>
              </a:lnTo>
            </a:path>
          </a:pathLst>
        </a:custGeom>
        <a:noFill/>
        <a:ln w="9525" cap="flat" cmpd="sng" algn="ctr">
          <a:solidFill>
            <a:schemeClr val="accent3">
              <a:hueOff val="2324921"/>
              <a:satOff val="-7429"/>
              <a:lumOff val="-188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ru-RU" sz="1600" b="1" kern="1200">
            <a:latin typeface="Calibri" panose="020F0502020204030204" pitchFamily="34" charset="0"/>
            <a:cs typeface="Calibri" panose="020F0502020204030204" pitchFamily="34" charset="0"/>
          </a:endParaRPr>
        </a:p>
      </dsp:txBody>
      <dsp:txXfrm>
        <a:off x="5431883" y="1006169"/>
        <a:ext cx="26738" cy="5352"/>
      </dsp:txXfrm>
    </dsp:sp>
    <dsp:sp modelId="{E4578E88-F05C-4E15-874E-063F2705595B}">
      <dsp:nvSpPr>
        <dsp:cNvPr id="0" name=""/>
        <dsp:cNvSpPr/>
      </dsp:nvSpPr>
      <dsp:spPr>
        <a:xfrm>
          <a:off x="2869923" y="311331"/>
          <a:ext cx="2325048" cy="1395028"/>
        </a:xfrm>
        <a:prstGeom prst="rect">
          <a:avLst/>
        </a:prstGeom>
        <a:solidFill>
          <a:schemeClr val="accent3">
            <a:hueOff val="1937435"/>
            <a:satOff val="-6191"/>
            <a:lumOff val="-1569"/>
            <a:alphaOff val="0"/>
          </a:schemeClr>
        </a:solidFill>
        <a:ln w="38100" cap="flat" cmpd="sng" algn="ctr">
          <a:solidFill>
            <a:schemeClr val="lt1">
              <a:hueOff val="0"/>
              <a:satOff val="0"/>
              <a:lumOff val="0"/>
              <a:alphaOff val="0"/>
            </a:schemeClr>
          </a:solidFill>
          <a:prstDash val="solid"/>
        </a:ln>
        <a:effectLst>
          <a:outerShdw blurRad="63500" dist="25400" dir="147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Модуль</a:t>
          </a:r>
          <a:r>
            <a:rPr lang="en-US" sz="1600" b="1" kern="1200" dirty="0" smtClean="0">
              <a:latin typeface="Calibri" panose="020F0502020204030204" pitchFamily="34" charset="0"/>
              <a:cs typeface="Calibri" panose="020F0502020204030204" pitchFamily="34" charset="0"/>
            </a:rPr>
            <a:t> 2. </a:t>
          </a:r>
          <a:endParaRPr lang="ru-RU" sz="1600" b="1" kern="1200" dirty="0" smtClean="0">
            <a:latin typeface="Calibri" panose="020F0502020204030204" pitchFamily="34" charset="0"/>
            <a:cs typeface="Calibri" panose="020F0502020204030204" pitchFamily="34" charset="0"/>
          </a:endParaRPr>
        </a:p>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Основы взаимодействия с </a:t>
          </a:r>
          <a:r>
            <a:rPr lang="en-US" sz="1600" b="1" kern="1200" dirty="0" smtClean="0">
              <a:latin typeface="Calibri" panose="020F0502020204030204" pitchFamily="34" charset="0"/>
              <a:cs typeface="Calibri" panose="020F0502020204030204" pitchFamily="34" charset="0"/>
            </a:rPr>
            <a:t>MS SQL Server</a:t>
          </a:r>
          <a:endParaRPr lang="ru-RU" sz="1600" b="1" kern="1200" dirty="0" smtClean="0">
            <a:latin typeface="Calibri" panose="020F0502020204030204" pitchFamily="34" charset="0"/>
            <a:cs typeface="Calibri" panose="020F0502020204030204" pitchFamily="34" charset="0"/>
          </a:endParaRPr>
        </a:p>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(2 пары)</a:t>
          </a:r>
          <a:endParaRPr lang="ru-RU" sz="1600" b="1" kern="1200" dirty="0">
            <a:latin typeface="Calibri" panose="020F0502020204030204" pitchFamily="34" charset="0"/>
            <a:cs typeface="Calibri" panose="020F0502020204030204" pitchFamily="34" charset="0"/>
          </a:endParaRPr>
        </a:p>
      </dsp:txBody>
      <dsp:txXfrm>
        <a:off x="2869923" y="311331"/>
        <a:ext cx="2325048" cy="1395028"/>
      </dsp:txXfrm>
    </dsp:sp>
    <dsp:sp modelId="{1AAD654A-C768-4EEA-BF4D-EF58196C7410}">
      <dsp:nvSpPr>
        <dsp:cNvPr id="0" name=""/>
        <dsp:cNvSpPr/>
      </dsp:nvSpPr>
      <dsp:spPr>
        <a:xfrm>
          <a:off x="1172638" y="1704560"/>
          <a:ext cx="5719618" cy="504161"/>
        </a:xfrm>
        <a:custGeom>
          <a:avLst/>
          <a:gdLst/>
          <a:ahLst/>
          <a:cxnLst/>
          <a:rect l="0" t="0" r="0" b="0"/>
          <a:pathLst>
            <a:path>
              <a:moveTo>
                <a:pt x="5719618" y="0"/>
              </a:moveTo>
              <a:lnTo>
                <a:pt x="5719618" y="269180"/>
              </a:lnTo>
              <a:lnTo>
                <a:pt x="0" y="269180"/>
              </a:lnTo>
              <a:lnTo>
                <a:pt x="0" y="504161"/>
              </a:lnTo>
            </a:path>
          </a:pathLst>
        </a:custGeom>
        <a:noFill/>
        <a:ln w="9525" cap="flat" cmpd="sng" algn="ctr">
          <a:solidFill>
            <a:schemeClr val="accent3">
              <a:hueOff val="4649843"/>
              <a:satOff val="-14858"/>
              <a:lumOff val="-376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ru-RU" sz="1600" b="1" kern="1200">
            <a:latin typeface="Calibri" panose="020F0502020204030204" pitchFamily="34" charset="0"/>
            <a:cs typeface="Calibri" panose="020F0502020204030204" pitchFamily="34" charset="0"/>
          </a:endParaRPr>
        </a:p>
      </dsp:txBody>
      <dsp:txXfrm>
        <a:off x="3888833" y="1953964"/>
        <a:ext cx="287228" cy="5352"/>
      </dsp:txXfrm>
    </dsp:sp>
    <dsp:sp modelId="{436D7558-14D9-40D9-AA86-3C082DE60D8C}">
      <dsp:nvSpPr>
        <dsp:cNvPr id="0" name=""/>
        <dsp:cNvSpPr/>
      </dsp:nvSpPr>
      <dsp:spPr>
        <a:xfrm>
          <a:off x="5729733" y="311331"/>
          <a:ext cx="2325048" cy="1395028"/>
        </a:xfrm>
        <a:prstGeom prst="rect">
          <a:avLst/>
        </a:prstGeom>
        <a:solidFill>
          <a:schemeClr val="accent3">
            <a:hueOff val="3874869"/>
            <a:satOff val="-12382"/>
            <a:lumOff val="-3137"/>
            <a:alphaOff val="0"/>
          </a:schemeClr>
        </a:solidFill>
        <a:ln w="38100" cap="flat" cmpd="sng" algn="ctr">
          <a:solidFill>
            <a:schemeClr val="lt1">
              <a:hueOff val="0"/>
              <a:satOff val="0"/>
              <a:lumOff val="0"/>
              <a:alphaOff val="0"/>
            </a:schemeClr>
          </a:solidFill>
          <a:prstDash val="solid"/>
        </a:ln>
        <a:effectLst>
          <a:outerShdw blurRad="63500" dist="25400" dir="147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Модуль 3. </a:t>
          </a:r>
        </a:p>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Запросы</a:t>
          </a:r>
          <a:r>
            <a:rPr lang="en-US" sz="1600" b="1" kern="1200" dirty="0" smtClean="0">
              <a:latin typeface="Calibri" panose="020F0502020204030204" pitchFamily="34" charset="0"/>
              <a:cs typeface="Calibri" panose="020F0502020204030204" pitchFamily="34" charset="0"/>
            </a:rPr>
            <a:t> SELECT, INSERT, UPDATE, DELETE</a:t>
          </a:r>
          <a:r>
            <a:rPr lang="ru-RU" sz="1600" b="1" kern="1200" dirty="0" smtClean="0">
              <a:latin typeface="Calibri" panose="020F0502020204030204" pitchFamily="34" charset="0"/>
              <a:cs typeface="Calibri" panose="020F0502020204030204" pitchFamily="34" charset="0"/>
            </a:rPr>
            <a:t> </a:t>
          </a:r>
        </a:p>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(2 пары)</a:t>
          </a:r>
          <a:endParaRPr lang="ru-RU" sz="1600" b="1" kern="1200" dirty="0">
            <a:latin typeface="Calibri" panose="020F0502020204030204" pitchFamily="34" charset="0"/>
            <a:cs typeface="Calibri" panose="020F0502020204030204" pitchFamily="34" charset="0"/>
          </a:endParaRPr>
        </a:p>
      </dsp:txBody>
      <dsp:txXfrm>
        <a:off x="5729733" y="311331"/>
        <a:ext cx="2325048" cy="1395028"/>
      </dsp:txXfrm>
    </dsp:sp>
    <dsp:sp modelId="{0A4442E9-1231-4BAE-B699-5CAD4F27B145}">
      <dsp:nvSpPr>
        <dsp:cNvPr id="0" name=""/>
        <dsp:cNvSpPr/>
      </dsp:nvSpPr>
      <dsp:spPr>
        <a:xfrm>
          <a:off x="2333362" y="2892916"/>
          <a:ext cx="504161" cy="91440"/>
        </a:xfrm>
        <a:custGeom>
          <a:avLst/>
          <a:gdLst/>
          <a:ahLst/>
          <a:cxnLst/>
          <a:rect l="0" t="0" r="0" b="0"/>
          <a:pathLst>
            <a:path>
              <a:moveTo>
                <a:pt x="0" y="45720"/>
              </a:moveTo>
              <a:lnTo>
                <a:pt x="504161" y="45720"/>
              </a:lnTo>
            </a:path>
          </a:pathLst>
        </a:custGeom>
        <a:noFill/>
        <a:ln w="9525" cap="flat" cmpd="sng" algn="ctr">
          <a:solidFill>
            <a:schemeClr val="accent3">
              <a:hueOff val="6974765"/>
              <a:satOff val="-22287"/>
              <a:lumOff val="-564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ru-RU" sz="1600" b="1" kern="1200">
            <a:latin typeface="Calibri" panose="020F0502020204030204" pitchFamily="34" charset="0"/>
            <a:cs typeface="Calibri" panose="020F0502020204030204" pitchFamily="34" charset="0"/>
          </a:endParaRPr>
        </a:p>
      </dsp:txBody>
      <dsp:txXfrm>
        <a:off x="2572074" y="2935959"/>
        <a:ext cx="26738" cy="5352"/>
      </dsp:txXfrm>
    </dsp:sp>
    <dsp:sp modelId="{9EF0EA3B-975E-4CF8-8564-57B3FA66F321}">
      <dsp:nvSpPr>
        <dsp:cNvPr id="0" name=""/>
        <dsp:cNvSpPr/>
      </dsp:nvSpPr>
      <dsp:spPr>
        <a:xfrm>
          <a:off x="10114" y="2241121"/>
          <a:ext cx="2325048" cy="1395028"/>
        </a:xfrm>
        <a:prstGeom prst="rect">
          <a:avLst/>
        </a:prstGeom>
        <a:solidFill>
          <a:schemeClr val="accent3">
            <a:hueOff val="5812304"/>
            <a:satOff val="-18573"/>
            <a:lumOff val="-4706"/>
            <a:alphaOff val="0"/>
          </a:schemeClr>
        </a:solidFill>
        <a:ln w="38100" cap="flat" cmpd="sng" algn="ctr">
          <a:solidFill>
            <a:schemeClr val="lt1">
              <a:hueOff val="0"/>
              <a:satOff val="0"/>
              <a:lumOff val="0"/>
              <a:alphaOff val="0"/>
            </a:schemeClr>
          </a:solidFill>
          <a:prstDash val="solid"/>
        </a:ln>
        <a:effectLst>
          <a:outerShdw blurRad="63500" dist="25400" dir="147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Модуль 4. </a:t>
          </a:r>
        </a:p>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Многотабличные базы данных </a:t>
          </a:r>
        </a:p>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(3 пары)</a:t>
          </a:r>
          <a:endParaRPr lang="ru-RU" sz="1600" b="1" kern="1200" dirty="0">
            <a:latin typeface="Calibri" panose="020F0502020204030204" pitchFamily="34" charset="0"/>
            <a:cs typeface="Calibri" panose="020F0502020204030204" pitchFamily="34" charset="0"/>
          </a:endParaRPr>
        </a:p>
      </dsp:txBody>
      <dsp:txXfrm>
        <a:off x="10114" y="2241121"/>
        <a:ext cx="2325048" cy="1395028"/>
      </dsp:txXfrm>
    </dsp:sp>
    <dsp:sp modelId="{A89283BB-BD4D-4F80-B0D3-E7713E2E4925}">
      <dsp:nvSpPr>
        <dsp:cNvPr id="0" name=""/>
        <dsp:cNvSpPr/>
      </dsp:nvSpPr>
      <dsp:spPr>
        <a:xfrm>
          <a:off x="5193172" y="2892916"/>
          <a:ext cx="504161" cy="91440"/>
        </a:xfrm>
        <a:custGeom>
          <a:avLst/>
          <a:gdLst/>
          <a:ahLst/>
          <a:cxnLst/>
          <a:rect l="0" t="0" r="0" b="0"/>
          <a:pathLst>
            <a:path>
              <a:moveTo>
                <a:pt x="0" y="45720"/>
              </a:moveTo>
              <a:lnTo>
                <a:pt x="504161" y="45720"/>
              </a:lnTo>
            </a:path>
          </a:pathLst>
        </a:custGeom>
        <a:noFill/>
        <a:ln w="9525" cap="flat" cmpd="sng" algn="ctr">
          <a:solidFill>
            <a:schemeClr val="accent3">
              <a:hueOff val="9299686"/>
              <a:satOff val="-29716"/>
              <a:lumOff val="-753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ru-RU" sz="1600" b="1" kern="1200">
            <a:latin typeface="Calibri" panose="020F0502020204030204" pitchFamily="34" charset="0"/>
            <a:cs typeface="Calibri" panose="020F0502020204030204" pitchFamily="34" charset="0"/>
          </a:endParaRPr>
        </a:p>
      </dsp:txBody>
      <dsp:txXfrm>
        <a:off x="5431883" y="2935959"/>
        <a:ext cx="26738" cy="5352"/>
      </dsp:txXfrm>
    </dsp:sp>
    <dsp:sp modelId="{63B7A3A4-99AC-4E8E-929E-D4E5DFC8DCBC}">
      <dsp:nvSpPr>
        <dsp:cNvPr id="0" name=""/>
        <dsp:cNvSpPr/>
      </dsp:nvSpPr>
      <dsp:spPr>
        <a:xfrm>
          <a:off x="2869923" y="2241121"/>
          <a:ext cx="2325048" cy="1395028"/>
        </a:xfrm>
        <a:prstGeom prst="rect">
          <a:avLst/>
        </a:prstGeom>
        <a:solidFill>
          <a:schemeClr val="accent3">
            <a:hueOff val="7749738"/>
            <a:satOff val="-24763"/>
            <a:lumOff val="-6275"/>
            <a:alphaOff val="0"/>
          </a:schemeClr>
        </a:solidFill>
        <a:ln w="38100" cap="flat" cmpd="sng" algn="ctr">
          <a:solidFill>
            <a:schemeClr val="lt1">
              <a:hueOff val="0"/>
              <a:satOff val="0"/>
              <a:lumOff val="0"/>
              <a:alphaOff val="0"/>
            </a:schemeClr>
          </a:solidFill>
          <a:prstDash val="solid"/>
        </a:ln>
        <a:effectLst>
          <a:outerShdw blurRad="63500" dist="25400" dir="147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Модуль 5. </a:t>
          </a:r>
        </a:p>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Функции агрегирования</a:t>
          </a:r>
        </a:p>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 (3 пары)</a:t>
          </a:r>
          <a:endParaRPr lang="ru-RU" sz="1600" b="1" kern="1200" dirty="0">
            <a:latin typeface="Calibri" panose="020F0502020204030204" pitchFamily="34" charset="0"/>
            <a:cs typeface="Calibri" panose="020F0502020204030204" pitchFamily="34" charset="0"/>
          </a:endParaRPr>
        </a:p>
      </dsp:txBody>
      <dsp:txXfrm>
        <a:off x="2869923" y="2241121"/>
        <a:ext cx="2325048" cy="1395028"/>
      </dsp:txXfrm>
    </dsp:sp>
    <dsp:sp modelId="{9A30B923-1ED9-490D-AE66-0BF75C085EFF}">
      <dsp:nvSpPr>
        <dsp:cNvPr id="0" name=""/>
        <dsp:cNvSpPr/>
      </dsp:nvSpPr>
      <dsp:spPr>
        <a:xfrm>
          <a:off x="1172638" y="3634350"/>
          <a:ext cx="5719618" cy="504161"/>
        </a:xfrm>
        <a:custGeom>
          <a:avLst/>
          <a:gdLst/>
          <a:ahLst/>
          <a:cxnLst/>
          <a:rect l="0" t="0" r="0" b="0"/>
          <a:pathLst>
            <a:path>
              <a:moveTo>
                <a:pt x="5719618" y="0"/>
              </a:moveTo>
              <a:lnTo>
                <a:pt x="5719618" y="269180"/>
              </a:lnTo>
              <a:lnTo>
                <a:pt x="0" y="269180"/>
              </a:lnTo>
              <a:lnTo>
                <a:pt x="0" y="504161"/>
              </a:lnTo>
            </a:path>
          </a:pathLst>
        </a:custGeom>
        <a:noFill/>
        <a:ln w="9525" cap="flat" cmpd="sng" algn="ctr">
          <a:solidFill>
            <a:schemeClr val="accent3">
              <a:hueOff val="11624607"/>
              <a:satOff val="-37145"/>
              <a:lumOff val="-941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ru-RU" sz="1600" b="1" kern="1200">
            <a:latin typeface="Calibri" panose="020F0502020204030204" pitchFamily="34" charset="0"/>
            <a:cs typeface="Calibri" panose="020F0502020204030204" pitchFamily="34" charset="0"/>
          </a:endParaRPr>
        </a:p>
      </dsp:txBody>
      <dsp:txXfrm>
        <a:off x="3888833" y="3883754"/>
        <a:ext cx="287228" cy="5352"/>
      </dsp:txXfrm>
    </dsp:sp>
    <dsp:sp modelId="{90134AE4-5F7A-41DF-AC04-D1812857F690}">
      <dsp:nvSpPr>
        <dsp:cNvPr id="0" name=""/>
        <dsp:cNvSpPr/>
      </dsp:nvSpPr>
      <dsp:spPr>
        <a:xfrm>
          <a:off x="5729733" y="2241121"/>
          <a:ext cx="2325048" cy="1395028"/>
        </a:xfrm>
        <a:prstGeom prst="rect">
          <a:avLst/>
        </a:prstGeom>
        <a:solidFill>
          <a:schemeClr val="accent3">
            <a:hueOff val="9687173"/>
            <a:satOff val="-30954"/>
            <a:lumOff val="-7843"/>
            <a:alphaOff val="0"/>
          </a:schemeClr>
        </a:solidFill>
        <a:ln w="38100" cap="flat" cmpd="sng" algn="ctr">
          <a:solidFill>
            <a:schemeClr val="lt1">
              <a:hueOff val="0"/>
              <a:satOff val="0"/>
              <a:lumOff val="0"/>
              <a:alphaOff val="0"/>
            </a:schemeClr>
          </a:solidFill>
          <a:prstDash val="solid"/>
        </a:ln>
        <a:effectLst>
          <a:outerShdw blurRad="63500" dist="25400" dir="147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Модуль 6. </a:t>
          </a:r>
        </a:p>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Объединения </a:t>
          </a:r>
        </a:p>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(2 пары)</a:t>
          </a:r>
          <a:endParaRPr lang="ru-RU" sz="1600" b="1" kern="1200" dirty="0">
            <a:latin typeface="Calibri" panose="020F0502020204030204" pitchFamily="34" charset="0"/>
            <a:cs typeface="Calibri" panose="020F0502020204030204" pitchFamily="34" charset="0"/>
          </a:endParaRPr>
        </a:p>
      </dsp:txBody>
      <dsp:txXfrm>
        <a:off x="5729733" y="2241121"/>
        <a:ext cx="2325048" cy="1395028"/>
      </dsp:txXfrm>
    </dsp:sp>
    <dsp:sp modelId="{6B922E60-00D3-4F1A-B0C1-7381C0A3A6ED}">
      <dsp:nvSpPr>
        <dsp:cNvPr id="0" name=""/>
        <dsp:cNvSpPr/>
      </dsp:nvSpPr>
      <dsp:spPr>
        <a:xfrm>
          <a:off x="10114" y="4170911"/>
          <a:ext cx="2325048" cy="1395028"/>
        </a:xfrm>
        <a:prstGeom prst="rect">
          <a:avLst/>
        </a:prstGeom>
        <a:solidFill>
          <a:schemeClr val="accent3">
            <a:hueOff val="11624607"/>
            <a:satOff val="-37145"/>
            <a:lumOff val="-9412"/>
            <a:alphaOff val="0"/>
          </a:schemeClr>
        </a:solidFill>
        <a:ln w="38100" cap="flat" cmpd="sng" algn="ctr">
          <a:solidFill>
            <a:schemeClr val="lt1">
              <a:hueOff val="0"/>
              <a:satOff val="0"/>
              <a:lumOff val="0"/>
              <a:alphaOff val="0"/>
            </a:schemeClr>
          </a:solidFill>
          <a:prstDash val="solid"/>
        </a:ln>
        <a:effectLst>
          <a:outerShdw blurRad="63500" dist="25400" dir="147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Модуль 7. </a:t>
          </a:r>
        </a:p>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Экзамен </a:t>
          </a:r>
        </a:p>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(2 пары)</a:t>
          </a:r>
          <a:endParaRPr lang="ru-RU" sz="1600" b="1" kern="1200" dirty="0">
            <a:latin typeface="Calibri" panose="020F0502020204030204" pitchFamily="34" charset="0"/>
            <a:cs typeface="Calibri" panose="020F0502020204030204" pitchFamily="34" charset="0"/>
          </a:endParaRPr>
        </a:p>
      </dsp:txBody>
      <dsp:txXfrm>
        <a:off x="10114" y="4170911"/>
        <a:ext cx="2325048" cy="13950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295FE5-10DA-45A1-8700-B964D504283E}">
      <dsp:nvSpPr>
        <dsp:cNvPr id="0" name=""/>
        <dsp:cNvSpPr/>
      </dsp:nvSpPr>
      <dsp:spPr>
        <a:xfrm>
          <a:off x="356068" y="674738"/>
          <a:ext cx="1358027" cy="1358027"/>
        </a:xfrm>
        <a:prstGeom prst="ellipse">
          <a:avLst/>
        </a:prstGeom>
        <a:solidFill>
          <a:schemeClr val="accent3">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432B7C50-27E2-4C9F-AE81-480BADFAEAD8}">
      <dsp:nvSpPr>
        <dsp:cNvPr id="0" name=""/>
        <dsp:cNvSpPr/>
      </dsp:nvSpPr>
      <dsp:spPr>
        <a:xfrm>
          <a:off x="1035081" y="674738"/>
          <a:ext cx="7245572" cy="1358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5560" rIns="0" bIns="35560" numCol="1" spcCol="1270" anchor="ctr" anchorCtr="0">
          <a:noAutofit/>
        </a:bodyPr>
        <a:lstStyle/>
        <a:p>
          <a:pPr lvl="0" algn="just" defTabSz="1244600" rtl="0">
            <a:lnSpc>
              <a:spcPct val="90000"/>
            </a:lnSpc>
            <a:spcBef>
              <a:spcPct val="0"/>
            </a:spcBef>
            <a:spcAft>
              <a:spcPct val="35000"/>
            </a:spcAft>
          </a:pPr>
          <a:r>
            <a:rPr lang="ru-RU" sz="2800" b="1" i="1" kern="1200" dirty="0" smtClean="0">
              <a:latin typeface="Calibri" panose="020F0502020204030204" pitchFamily="34" charset="0"/>
              <a:cs typeface="Calibri" panose="020F0502020204030204" pitchFamily="34" charset="0"/>
            </a:rPr>
            <a:t>Таблица</a:t>
          </a:r>
          <a:r>
            <a:rPr lang="ru-RU" sz="2800" kern="1200" dirty="0" smtClean="0">
              <a:latin typeface="Calibri" panose="020F0502020204030204" pitchFamily="34" charset="0"/>
              <a:cs typeface="Calibri" panose="020F0502020204030204" pitchFamily="34" charset="0"/>
            </a:rPr>
            <a:t> - это объект базы данных, который хранит данные в виде совокупности строк и колонок.</a:t>
          </a:r>
          <a:endParaRPr lang="ru-RU" sz="2800" kern="1200" dirty="0">
            <a:latin typeface="Calibri" panose="020F0502020204030204" pitchFamily="34" charset="0"/>
            <a:cs typeface="Calibri" panose="020F0502020204030204" pitchFamily="34" charset="0"/>
          </a:endParaRPr>
        </a:p>
      </dsp:txBody>
      <dsp:txXfrm>
        <a:off x="1035081" y="674738"/>
        <a:ext cx="7245572" cy="1358027"/>
      </dsp:txXfrm>
    </dsp:sp>
    <dsp:sp modelId="{8D133304-38CA-4729-BB95-D80EC5CC1915}">
      <dsp:nvSpPr>
        <dsp:cNvPr id="0" name=""/>
        <dsp:cNvSpPr/>
      </dsp:nvSpPr>
      <dsp:spPr>
        <a:xfrm>
          <a:off x="356068" y="2032765"/>
          <a:ext cx="1358027" cy="1358027"/>
        </a:xfrm>
        <a:prstGeom prst="ellipse">
          <a:avLst/>
        </a:prstGeom>
        <a:solidFill>
          <a:schemeClr val="accent3">
            <a:alpha val="50000"/>
            <a:hueOff val="5812304"/>
            <a:satOff val="-18573"/>
            <a:lumOff val="-470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FCE029F-E89B-44E0-A5CF-E04C085DD492}">
      <dsp:nvSpPr>
        <dsp:cNvPr id="0" name=""/>
        <dsp:cNvSpPr/>
      </dsp:nvSpPr>
      <dsp:spPr>
        <a:xfrm>
          <a:off x="1035081" y="2032765"/>
          <a:ext cx="7245572" cy="1358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5560" rIns="0" bIns="35560" numCol="1" spcCol="1270" anchor="ctr" anchorCtr="0">
          <a:noAutofit/>
        </a:bodyPr>
        <a:lstStyle/>
        <a:p>
          <a:pPr lvl="0" algn="just" defTabSz="1244600" rtl="0">
            <a:lnSpc>
              <a:spcPct val="90000"/>
            </a:lnSpc>
            <a:spcBef>
              <a:spcPct val="0"/>
            </a:spcBef>
            <a:spcAft>
              <a:spcPct val="35000"/>
            </a:spcAft>
          </a:pPr>
          <a:r>
            <a:rPr lang="ru-RU" sz="2800" b="0" i="0" kern="1200" dirty="0" smtClean="0">
              <a:latin typeface="Calibri" panose="020F0502020204030204" pitchFamily="34" charset="0"/>
              <a:cs typeface="Calibri" panose="020F0502020204030204" pitchFamily="34" charset="0"/>
            </a:rPr>
            <a:t>В таблице может не быть ни одной строки, но обязательно должен быть хотя бы один столбец.</a:t>
          </a:r>
          <a:endParaRPr lang="ru-RU" sz="2800" kern="1200" dirty="0">
            <a:latin typeface="Calibri" panose="020F0502020204030204" pitchFamily="34" charset="0"/>
            <a:cs typeface="Calibri" panose="020F0502020204030204" pitchFamily="34" charset="0"/>
          </a:endParaRPr>
        </a:p>
      </dsp:txBody>
      <dsp:txXfrm>
        <a:off x="1035081" y="2032765"/>
        <a:ext cx="7245572" cy="1358027"/>
      </dsp:txXfrm>
    </dsp:sp>
    <dsp:sp modelId="{797218E9-250F-4C97-84AA-4916A475A821}">
      <dsp:nvSpPr>
        <dsp:cNvPr id="0" name=""/>
        <dsp:cNvSpPr/>
      </dsp:nvSpPr>
      <dsp:spPr>
        <a:xfrm>
          <a:off x="356068" y="3390793"/>
          <a:ext cx="1358027" cy="1358027"/>
        </a:xfrm>
        <a:prstGeom prst="ellipse">
          <a:avLst/>
        </a:prstGeom>
        <a:solidFill>
          <a:schemeClr val="accent3">
            <a:alpha val="50000"/>
            <a:hueOff val="11624607"/>
            <a:satOff val="-37145"/>
            <a:lumOff val="-94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38D76FD9-F844-4AD9-A566-77E9E38E5D93}">
      <dsp:nvSpPr>
        <dsp:cNvPr id="0" name=""/>
        <dsp:cNvSpPr/>
      </dsp:nvSpPr>
      <dsp:spPr>
        <a:xfrm>
          <a:off x="1035081" y="3390793"/>
          <a:ext cx="7245572" cy="1358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5560" rIns="0" bIns="35560" numCol="1" spcCol="1270" anchor="ctr" anchorCtr="0">
          <a:noAutofit/>
        </a:bodyPr>
        <a:lstStyle/>
        <a:p>
          <a:pPr lvl="0" algn="just" defTabSz="1244600" rtl="0">
            <a:lnSpc>
              <a:spcPct val="90000"/>
            </a:lnSpc>
            <a:spcBef>
              <a:spcPct val="0"/>
            </a:spcBef>
            <a:spcAft>
              <a:spcPct val="35000"/>
            </a:spcAft>
          </a:pPr>
          <a:r>
            <a:rPr lang="ru-RU" sz="2800" b="0" i="0" kern="1200" dirty="0" smtClean="0">
              <a:latin typeface="Calibri" panose="020F0502020204030204" pitchFamily="34" charset="0"/>
              <a:cs typeface="Calibri" panose="020F0502020204030204" pitchFamily="34" charset="0"/>
            </a:rPr>
            <a:t>У каждого столбца есть уникальное имя (в пределах таблицы), и все значения в одном столбце имеют один тип (число, текст, дата...).</a:t>
          </a:r>
          <a:endParaRPr lang="ru-RU" sz="2800" kern="1200" dirty="0">
            <a:latin typeface="Calibri" panose="020F0502020204030204" pitchFamily="34" charset="0"/>
            <a:cs typeface="Calibri" panose="020F0502020204030204" pitchFamily="34" charset="0"/>
          </a:endParaRPr>
        </a:p>
      </dsp:txBody>
      <dsp:txXfrm>
        <a:off x="1035081" y="3390793"/>
        <a:ext cx="7245572" cy="13580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6ED82B-41B3-4234-879A-A6FB8B367303}">
      <dsp:nvSpPr>
        <dsp:cNvPr id="0" name=""/>
        <dsp:cNvSpPr/>
      </dsp:nvSpPr>
      <dsp:spPr>
        <a:xfrm>
          <a:off x="292874" y="0"/>
          <a:ext cx="2548664" cy="2548658"/>
        </a:xfrm>
        <a:prstGeom prst="ellipse">
          <a:avLst/>
        </a:prstGeom>
        <a:gradFill rotWithShape="0">
          <a:gsLst>
            <a:gs pos="0">
              <a:schemeClr val="accent2">
                <a:alpha val="50000"/>
                <a:hueOff val="0"/>
                <a:satOff val="0"/>
                <a:lumOff val="0"/>
                <a:alphaOff val="0"/>
                <a:tint val="60000"/>
                <a:satMod val="160000"/>
              </a:schemeClr>
            </a:gs>
            <a:gs pos="46000">
              <a:schemeClr val="accent2">
                <a:alpha val="50000"/>
                <a:hueOff val="0"/>
                <a:satOff val="0"/>
                <a:lumOff val="0"/>
                <a:alphaOff val="0"/>
                <a:tint val="86000"/>
                <a:satMod val="160000"/>
              </a:schemeClr>
            </a:gs>
            <a:gs pos="100000">
              <a:schemeClr val="accent2">
                <a:alpha val="50000"/>
                <a:hueOff val="0"/>
                <a:satOff val="0"/>
                <a:lumOff val="0"/>
                <a:alphaOff val="0"/>
                <a:shade val="40000"/>
                <a:satMod val="160000"/>
              </a:schemeClr>
            </a:gs>
          </a:gsLst>
          <a:path path="circle">
            <a:fillToRect l="50000" t="155000" r="50000" b="-55000"/>
          </a:path>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b="1" kern="1200" dirty="0" smtClean="0">
              <a:latin typeface="Calibri" panose="020F0502020204030204" pitchFamily="34" charset="0"/>
              <a:cs typeface="Calibri" panose="020F0502020204030204" pitchFamily="34" charset="0"/>
            </a:rPr>
            <a:t>master</a:t>
          </a:r>
          <a:endParaRPr lang="ru-RU" sz="3300" kern="1200" dirty="0">
            <a:latin typeface="Calibri" panose="020F0502020204030204" pitchFamily="34" charset="0"/>
            <a:cs typeface="Calibri" panose="020F0502020204030204" pitchFamily="34" charset="0"/>
          </a:endParaRPr>
        </a:p>
      </dsp:txBody>
      <dsp:txXfrm>
        <a:off x="666117" y="373242"/>
        <a:ext cx="1802178" cy="1802174"/>
      </dsp:txXfrm>
    </dsp:sp>
    <dsp:sp modelId="{5A65635B-08F7-4555-8B09-B66B4F482B47}">
      <dsp:nvSpPr>
        <dsp:cNvPr id="0" name=""/>
        <dsp:cNvSpPr/>
      </dsp:nvSpPr>
      <dsp:spPr>
        <a:xfrm>
          <a:off x="1603438" y="1699813"/>
          <a:ext cx="2548664" cy="2548658"/>
        </a:xfrm>
        <a:prstGeom prst="ellipse">
          <a:avLst/>
        </a:prstGeom>
        <a:gradFill rotWithShape="0">
          <a:gsLst>
            <a:gs pos="0">
              <a:schemeClr val="accent2">
                <a:alpha val="50000"/>
                <a:hueOff val="-5040797"/>
                <a:satOff val="2192"/>
                <a:lumOff val="637"/>
                <a:alphaOff val="0"/>
                <a:tint val="60000"/>
                <a:satMod val="160000"/>
              </a:schemeClr>
            </a:gs>
            <a:gs pos="46000">
              <a:schemeClr val="accent2">
                <a:alpha val="50000"/>
                <a:hueOff val="-5040797"/>
                <a:satOff val="2192"/>
                <a:lumOff val="637"/>
                <a:alphaOff val="0"/>
                <a:tint val="86000"/>
                <a:satMod val="160000"/>
              </a:schemeClr>
            </a:gs>
            <a:gs pos="100000">
              <a:schemeClr val="accent2">
                <a:alpha val="50000"/>
                <a:hueOff val="-5040797"/>
                <a:satOff val="2192"/>
                <a:lumOff val="637"/>
                <a:alphaOff val="0"/>
                <a:shade val="40000"/>
                <a:satMod val="160000"/>
              </a:schemeClr>
            </a:gs>
          </a:gsLst>
          <a:path path="circle">
            <a:fillToRect l="50000" t="155000" r="50000" b="-55000"/>
          </a:path>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b="1" kern="1200" dirty="0" smtClean="0">
              <a:latin typeface="Calibri" panose="020F0502020204030204" pitchFamily="34" charset="0"/>
              <a:cs typeface="Calibri" panose="020F0502020204030204" pitchFamily="34" charset="0"/>
            </a:rPr>
            <a:t>model</a:t>
          </a:r>
          <a:endParaRPr lang="ru-RU" sz="3300" kern="1200" dirty="0">
            <a:latin typeface="Calibri" panose="020F0502020204030204" pitchFamily="34" charset="0"/>
            <a:cs typeface="Calibri" panose="020F0502020204030204" pitchFamily="34" charset="0"/>
          </a:endParaRPr>
        </a:p>
      </dsp:txBody>
      <dsp:txXfrm>
        <a:off x="1976681" y="2073055"/>
        <a:ext cx="1802178" cy="1802174"/>
      </dsp:txXfrm>
    </dsp:sp>
    <dsp:sp modelId="{04BD064F-E2FA-477D-BB59-8C67CBE0DAA9}">
      <dsp:nvSpPr>
        <dsp:cNvPr id="0" name=""/>
        <dsp:cNvSpPr/>
      </dsp:nvSpPr>
      <dsp:spPr>
        <a:xfrm>
          <a:off x="2914780" y="0"/>
          <a:ext cx="2548664" cy="2548658"/>
        </a:xfrm>
        <a:prstGeom prst="ellipse">
          <a:avLst/>
        </a:prstGeom>
        <a:gradFill rotWithShape="0">
          <a:gsLst>
            <a:gs pos="0">
              <a:schemeClr val="accent2">
                <a:alpha val="50000"/>
                <a:hueOff val="-10081593"/>
                <a:satOff val="4384"/>
                <a:lumOff val="1275"/>
                <a:alphaOff val="0"/>
                <a:tint val="60000"/>
                <a:satMod val="160000"/>
              </a:schemeClr>
            </a:gs>
            <a:gs pos="46000">
              <a:schemeClr val="accent2">
                <a:alpha val="50000"/>
                <a:hueOff val="-10081593"/>
                <a:satOff val="4384"/>
                <a:lumOff val="1275"/>
                <a:alphaOff val="0"/>
                <a:tint val="86000"/>
                <a:satMod val="160000"/>
              </a:schemeClr>
            </a:gs>
            <a:gs pos="100000">
              <a:schemeClr val="accent2">
                <a:alpha val="50000"/>
                <a:hueOff val="-10081593"/>
                <a:satOff val="4384"/>
                <a:lumOff val="1275"/>
                <a:alphaOff val="0"/>
                <a:shade val="40000"/>
                <a:satMod val="160000"/>
              </a:schemeClr>
            </a:gs>
          </a:gsLst>
          <a:path path="circle">
            <a:fillToRect l="50000" t="155000" r="50000" b="-55000"/>
          </a:path>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b="1" kern="1200" dirty="0" err="1" smtClean="0">
              <a:latin typeface="Calibri" panose="020F0502020204030204" pitchFamily="34" charset="0"/>
              <a:cs typeface="Calibri" panose="020F0502020204030204" pitchFamily="34" charset="0"/>
            </a:rPr>
            <a:t>msdb</a:t>
          </a:r>
          <a:endParaRPr lang="ru-RU" sz="3300" kern="1200" dirty="0">
            <a:latin typeface="Calibri" panose="020F0502020204030204" pitchFamily="34" charset="0"/>
            <a:cs typeface="Calibri" panose="020F0502020204030204" pitchFamily="34" charset="0"/>
          </a:endParaRPr>
        </a:p>
      </dsp:txBody>
      <dsp:txXfrm>
        <a:off x="3288023" y="373242"/>
        <a:ext cx="1802178" cy="1802174"/>
      </dsp:txXfrm>
    </dsp:sp>
    <dsp:sp modelId="{999BB355-CED6-47D7-A6BD-EC25BE413D03}">
      <dsp:nvSpPr>
        <dsp:cNvPr id="0" name=""/>
        <dsp:cNvSpPr/>
      </dsp:nvSpPr>
      <dsp:spPr>
        <a:xfrm>
          <a:off x="4225344" y="1699813"/>
          <a:ext cx="2548664" cy="2548658"/>
        </a:xfrm>
        <a:prstGeom prst="ellipse">
          <a:avLst/>
        </a:prstGeom>
        <a:gradFill rotWithShape="0">
          <a:gsLst>
            <a:gs pos="0">
              <a:schemeClr val="accent2">
                <a:alpha val="50000"/>
                <a:hueOff val="-15122390"/>
                <a:satOff val="6577"/>
                <a:lumOff val="1912"/>
                <a:alphaOff val="0"/>
                <a:tint val="60000"/>
                <a:satMod val="160000"/>
              </a:schemeClr>
            </a:gs>
            <a:gs pos="46000">
              <a:schemeClr val="accent2">
                <a:alpha val="50000"/>
                <a:hueOff val="-15122390"/>
                <a:satOff val="6577"/>
                <a:lumOff val="1912"/>
                <a:alphaOff val="0"/>
                <a:tint val="86000"/>
                <a:satMod val="160000"/>
              </a:schemeClr>
            </a:gs>
            <a:gs pos="100000">
              <a:schemeClr val="accent2">
                <a:alpha val="50000"/>
                <a:hueOff val="-15122390"/>
                <a:satOff val="6577"/>
                <a:lumOff val="1912"/>
                <a:alphaOff val="0"/>
                <a:shade val="40000"/>
                <a:satMod val="160000"/>
              </a:schemeClr>
            </a:gs>
          </a:gsLst>
          <a:path path="circle">
            <a:fillToRect l="50000" t="155000" r="50000" b="-55000"/>
          </a:path>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b="1" kern="1200" dirty="0" err="1" smtClean="0">
              <a:latin typeface="Calibri" panose="020F0502020204030204" pitchFamily="34" charset="0"/>
              <a:cs typeface="Calibri" panose="020F0502020204030204" pitchFamily="34" charset="0"/>
            </a:rPr>
            <a:t>tempdb</a:t>
          </a:r>
          <a:endParaRPr lang="ru-RU" sz="3300" kern="1200" dirty="0">
            <a:latin typeface="Calibri" panose="020F0502020204030204" pitchFamily="34" charset="0"/>
            <a:cs typeface="Calibri" panose="020F0502020204030204" pitchFamily="34" charset="0"/>
          </a:endParaRPr>
        </a:p>
      </dsp:txBody>
      <dsp:txXfrm>
        <a:off x="4598587" y="2073055"/>
        <a:ext cx="1802178" cy="1802174"/>
      </dsp:txXfrm>
    </dsp:sp>
    <dsp:sp modelId="{5F8F6116-9770-45D5-99BE-3F4E2884BF9E}">
      <dsp:nvSpPr>
        <dsp:cNvPr id="0" name=""/>
        <dsp:cNvSpPr/>
      </dsp:nvSpPr>
      <dsp:spPr>
        <a:xfrm>
          <a:off x="5535908" y="0"/>
          <a:ext cx="2548664" cy="2548658"/>
        </a:xfrm>
        <a:prstGeom prst="ellipse">
          <a:avLst/>
        </a:prstGeom>
        <a:gradFill rotWithShape="0">
          <a:gsLst>
            <a:gs pos="0">
              <a:schemeClr val="accent2">
                <a:alpha val="50000"/>
                <a:hueOff val="-20163186"/>
                <a:satOff val="8769"/>
                <a:lumOff val="2550"/>
                <a:alphaOff val="0"/>
                <a:tint val="60000"/>
                <a:satMod val="160000"/>
              </a:schemeClr>
            </a:gs>
            <a:gs pos="46000">
              <a:schemeClr val="accent2">
                <a:alpha val="50000"/>
                <a:hueOff val="-20163186"/>
                <a:satOff val="8769"/>
                <a:lumOff val="2550"/>
                <a:alphaOff val="0"/>
                <a:tint val="86000"/>
                <a:satMod val="160000"/>
              </a:schemeClr>
            </a:gs>
            <a:gs pos="100000">
              <a:schemeClr val="accent2">
                <a:alpha val="50000"/>
                <a:hueOff val="-20163186"/>
                <a:satOff val="8769"/>
                <a:lumOff val="2550"/>
                <a:alphaOff val="0"/>
                <a:shade val="40000"/>
                <a:satMod val="160000"/>
              </a:schemeClr>
            </a:gs>
          </a:gsLst>
          <a:path path="circle">
            <a:fillToRect l="50000" t="155000" r="50000" b="-55000"/>
          </a:path>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b="1" kern="1200" dirty="0" smtClean="0">
              <a:latin typeface="Calibri" panose="020F0502020204030204" pitchFamily="34" charset="0"/>
              <a:cs typeface="Calibri" panose="020F0502020204030204" pitchFamily="34" charset="0"/>
            </a:rPr>
            <a:t>resource</a:t>
          </a:r>
          <a:endParaRPr lang="ru-RU" sz="3300" kern="1200" dirty="0">
            <a:latin typeface="Calibri" panose="020F0502020204030204" pitchFamily="34" charset="0"/>
            <a:cs typeface="Calibri" panose="020F0502020204030204" pitchFamily="34" charset="0"/>
          </a:endParaRPr>
        </a:p>
      </dsp:txBody>
      <dsp:txXfrm>
        <a:off x="5909151" y="373242"/>
        <a:ext cx="1802178" cy="180217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rings+Icon">
  <dgm:title val="Связанные кольца"/>
  <dgm:desc val="Служит для отображения перекрывающихся или взаимосвязанных идей и понятий. В круге помещается семь строк текста уровня 1. Остальной текст не отображается, но его можно использовать, если выбрать другой макет.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1051B8-57D5-4E6C-9C98-E452341C9A43}" type="datetimeFigureOut">
              <a:rPr lang="ru-RU" smtClean="0"/>
              <a:t>17.01.2017</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DB2F0F-5DD8-4AD7-BD18-7F0D0600B954}" type="slidenum">
              <a:rPr lang="ru-RU" smtClean="0"/>
              <a:t>‹#›</a:t>
            </a:fld>
            <a:endParaRPr lang="ru-RU"/>
          </a:p>
        </p:txBody>
      </p:sp>
    </p:spTree>
    <p:extLst>
      <p:ext uri="{BB962C8B-B14F-4D97-AF65-F5344CB8AC3E}">
        <p14:creationId xmlns:p14="http://schemas.microsoft.com/office/powerpoint/2010/main" val="1907455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1</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10</a:t>
            </a:fld>
            <a:endParaRPr lang="ru-RU"/>
          </a:p>
        </p:txBody>
      </p:sp>
    </p:spTree>
    <p:extLst>
      <p:ext uri="{BB962C8B-B14F-4D97-AF65-F5344CB8AC3E}">
        <p14:creationId xmlns:p14="http://schemas.microsoft.com/office/powerpoint/2010/main" val="3515830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11</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12</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16</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17</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18</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19</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20</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21</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22</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2</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23</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24</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25</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26</a:t>
            </a:fld>
            <a:endParaRPr lang="ru-RU"/>
          </a:p>
        </p:txBody>
      </p:sp>
    </p:spTree>
    <p:extLst>
      <p:ext uri="{BB962C8B-B14F-4D97-AF65-F5344CB8AC3E}">
        <p14:creationId xmlns:p14="http://schemas.microsoft.com/office/powerpoint/2010/main" val="6445480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27</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28</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29</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30</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31</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32</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3</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4</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5</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6</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7</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8</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9</a:t>
            </a:fld>
            <a:endParaRPr lang="ru-RU"/>
          </a:p>
        </p:txBody>
      </p:sp>
    </p:spTree>
    <p:extLst>
      <p:ext uri="{BB962C8B-B14F-4D97-AF65-F5344CB8AC3E}">
        <p14:creationId xmlns:p14="http://schemas.microsoft.com/office/powerpoint/2010/main" val="1872673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7" name="Равнобедренный треугольник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Заголовок 7"/>
          <p:cNvSpPr>
            <a:spLocks noGrp="1"/>
          </p:cNvSpPr>
          <p:nvPr>
            <p:ph type="ctrTitle"/>
          </p:nvPr>
        </p:nvSpPr>
        <p:spPr>
          <a:xfrm>
            <a:off x="540544" y="776288"/>
            <a:ext cx="8062912" cy="1470025"/>
          </a:xfrm>
        </p:spPr>
        <p:txBody>
          <a:bodyPr anchor="b">
            <a:normAutofit/>
          </a:bodyPr>
          <a:lstStyle>
            <a:lvl1pPr algn="r">
              <a:defRPr sz="4400"/>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a:xfrm>
            <a:off x="1371600" y="6012656"/>
            <a:ext cx="5791200" cy="365125"/>
          </a:xfrm>
        </p:spPr>
        <p:txBody>
          <a:bodyPr tIns="0" bIns="0" anchor="t"/>
          <a:lstStyle>
            <a:lvl1pPr algn="r">
              <a:defRPr sz="1000"/>
            </a:lvl1pPr>
          </a:lstStyle>
          <a:p>
            <a:fld id="{8B2B8453-F82D-47BC-9067-E75A6CEC5514}" type="datetimeFigureOut">
              <a:rPr lang="ru-RU" smtClean="0">
                <a:solidFill>
                  <a:prstClr val="black"/>
                </a:solidFill>
              </a:rPr>
              <a:pPr/>
              <a:t>17.01.2017</a:t>
            </a:fld>
            <a:endParaRPr lang="ru-RU">
              <a:solidFill>
                <a:prstClr val="black"/>
              </a:solidFill>
            </a:endParaRPr>
          </a:p>
        </p:txBody>
      </p:sp>
      <p:sp>
        <p:nvSpPr>
          <p:cNvPr id="17" name="Нижний колонтитул 16"/>
          <p:cNvSpPr>
            <a:spLocks noGrp="1"/>
          </p:cNvSpPr>
          <p:nvPr>
            <p:ph type="ftr" sz="quarter" idx="11"/>
          </p:nvPr>
        </p:nvSpPr>
        <p:spPr>
          <a:xfrm>
            <a:off x="1371600" y="5650704"/>
            <a:ext cx="5791200" cy="365125"/>
          </a:xfrm>
        </p:spPr>
        <p:txBody>
          <a:bodyPr tIns="0" bIns="0" anchor="b"/>
          <a:lstStyle>
            <a:lvl1pPr algn="r">
              <a:defRPr sz="1100"/>
            </a:lvl1pPr>
          </a:lstStyle>
          <a:p>
            <a:endParaRPr lang="ru-RU">
              <a:solidFill>
                <a:prstClr val="black"/>
              </a:solidFill>
            </a:endParaRPr>
          </a:p>
        </p:txBody>
      </p:sp>
      <p:sp>
        <p:nvSpPr>
          <p:cNvPr id="29" name="Номер слайда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AFCEC450-1EC1-4D6A-A8A0-2648796A8497}" type="slidenum">
              <a:rPr lang="ru-RU" smtClean="0"/>
              <a:pPr/>
              <a:t>‹#›</a:t>
            </a:fld>
            <a:endParaRPr lang="ru-RU"/>
          </a:p>
        </p:txBody>
      </p:sp>
    </p:spTree>
    <p:extLst>
      <p:ext uri="{BB962C8B-B14F-4D97-AF65-F5344CB8AC3E}">
        <p14:creationId xmlns:p14="http://schemas.microsoft.com/office/powerpoint/2010/main" val="3199942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8B2B8453-F82D-47BC-9067-E75A6CEC5514}" type="datetimeFigureOut">
              <a:rPr lang="ru-RU" smtClean="0">
                <a:solidFill>
                  <a:prstClr val="black"/>
                </a:solidFill>
              </a:rPr>
              <a:pPr/>
              <a:t>17.01.2017</a:t>
            </a:fld>
            <a:endParaRPr lang="ru-RU">
              <a:solidFill>
                <a:prstClr val="black"/>
              </a:solidFill>
            </a:endParaRPr>
          </a:p>
        </p:txBody>
      </p:sp>
      <p:sp>
        <p:nvSpPr>
          <p:cNvPr id="5" name="Нижний колонтитул 4"/>
          <p:cNvSpPr>
            <a:spLocks noGrp="1"/>
          </p:cNvSpPr>
          <p:nvPr>
            <p:ph type="ftr" sz="quarter" idx="11"/>
          </p:nvPr>
        </p:nvSpPr>
        <p:spPr/>
        <p:txBody>
          <a:bodyPr/>
          <a:lstStyle/>
          <a:p>
            <a:endParaRPr lang="ru-RU">
              <a:solidFill>
                <a:prstClr val="black"/>
              </a:solidFill>
            </a:endParaRPr>
          </a:p>
        </p:txBody>
      </p:sp>
      <p:sp>
        <p:nvSpPr>
          <p:cNvPr id="6" name="Номер слайда 5"/>
          <p:cNvSpPr>
            <a:spLocks noGrp="1"/>
          </p:cNvSpPr>
          <p:nvPr>
            <p:ph type="sldNum" sz="quarter" idx="12"/>
          </p:nvPr>
        </p:nvSpPr>
        <p:spPr/>
        <p:txBody>
          <a:bodyPr/>
          <a:lstStyle/>
          <a:p>
            <a:fld id="{AFCEC450-1EC1-4D6A-A8A0-2648796A8497}" type="slidenum">
              <a:rPr lang="ru-RU" smtClean="0">
                <a:solidFill>
                  <a:prstClr val="black"/>
                </a:solidFill>
              </a:rPr>
              <a:pPr/>
              <a:t>‹#›</a:t>
            </a:fld>
            <a:endParaRPr lang="ru-RU">
              <a:solidFill>
                <a:prstClr val="black"/>
              </a:solidFill>
            </a:endParaRPr>
          </a:p>
        </p:txBody>
      </p:sp>
    </p:spTree>
    <p:extLst>
      <p:ext uri="{BB962C8B-B14F-4D97-AF65-F5344CB8AC3E}">
        <p14:creationId xmlns:p14="http://schemas.microsoft.com/office/powerpoint/2010/main" val="1450049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81800" y="381000"/>
            <a:ext cx="1905000" cy="5486400"/>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381000"/>
            <a:ext cx="6248400" cy="5486400"/>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8B2B8453-F82D-47BC-9067-E75A6CEC5514}" type="datetimeFigureOut">
              <a:rPr lang="ru-RU" smtClean="0">
                <a:solidFill>
                  <a:prstClr val="black"/>
                </a:solidFill>
              </a:rPr>
              <a:pPr/>
              <a:t>17.01.2017</a:t>
            </a:fld>
            <a:endParaRPr lang="ru-RU">
              <a:solidFill>
                <a:prstClr val="black"/>
              </a:solidFill>
            </a:endParaRPr>
          </a:p>
        </p:txBody>
      </p:sp>
      <p:sp>
        <p:nvSpPr>
          <p:cNvPr id="5" name="Нижний колонтитул 4"/>
          <p:cNvSpPr>
            <a:spLocks noGrp="1"/>
          </p:cNvSpPr>
          <p:nvPr>
            <p:ph type="ftr" sz="quarter" idx="11"/>
          </p:nvPr>
        </p:nvSpPr>
        <p:spPr/>
        <p:txBody>
          <a:bodyPr/>
          <a:lstStyle/>
          <a:p>
            <a:endParaRPr lang="ru-RU">
              <a:solidFill>
                <a:prstClr val="black"/>
              </a:solidFill>
            </a:endParaRPr>
          </a:p>
        </p:txBody>
      </p:sp>
      <p:sp>
        <p:nvSpPr>
          <p:cNvPr id="6" name="Номер слайда 5"/>
          <p:cNvSpPr>
            <a:spLocks noGrp="1"/>
          </p:cNvSpPr>
          <p:nvPr>
            <p:ph type="sldNum" sz="quarter" idx="12"/>
          </p:nvPr>
        </p:nvSpPr>
        <p:spPr/>
        <p:txBody>
          <a:bodyPr/>
          <a:lstStyle/>
          <a:p>
            <a:fld id="{AFCEC450-1EC1-4D6A-A8A0-2648796A8497}" type="slidenum">
              <a:rPr lang="ru-RU" smtClean="0">
                <a:solidFill>
                  <a:prstClr val="black"/>
                </a:solidFill>
              </a:rPr>
              <a:pPr/>
              <a:t>‹#›</a:t>
            </a:fld>
            <a:endParaRPr lang="ru-RU">
              <a:solidFill>
                <a:prstClr val="black"/>
              </a:solidFill>
            </a:endParaRPr>
          </a:p>
        </p:txBody>
      </p:sp>
    </p:spTree>
    <p:extLst>
      <p:ext uri="{BB962C8B-B14F-4D97-AF65-F5344CB8AC3E}">
        <p14:creationId xmlns:p14="http://schemas.microsoft.com/office/powerpoint/2010/main" val="353602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67494"/>
            <a:ext cx="8229600" cy="1399032"/>
          </a:xfrm>
        </p:spPr>
        <p:txBody>
          <a:bodyPr/>
          <a:lstStyle/>
          <a:p>
            <a:r>
              <a:rPr kumimoji="0" lang="ru-RU" smtClean="0"/>
              <a:t>Образец заголовка</a:t>
            </a:r>
            <a:endParaRPr kumimoji="0" lang="en-US"/>
          </a:p>
        </p:txBody>
      </p:sp>
      <p:sp>
        <p:nvSpPr>
          <p:cNvPr id="3" name="Содержимое 2"/>
          <p:cNvSpPr>
            <a:spLocks noGrp="1"/>
          </p:cNvSpPr>
          <p:nvPr>
            <p:ph idx="1"/>
          </p:nvPr>
        </p:nvSpPr>
        <p:spPr>
          <a:xfrm>
            <a:off x="457200" y="1882808"/>
            <a:ext cx="8229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a:xfrm>
            <a:off x="4791456" y="6480048"/>
            <a:ext cx="2133600" cy="301752"/>
          </a:xfrm>
        </p:spPr>
        <p:txBody>
          <a:bodyPr/>
          <a:lstStyle/>
          <a:p>
            <a:fld id="{8B2B8453-F82D-47BC-9067-E75A6CEC5514}" type="datetimeFigureOut">
              <a:rPr lang="ru-RU" smtClean="0">
                <a:solidFill>
                  <a:prstClr val="black"/>
                </a:solidFill>
              </a:rPr>
              <a:pPr/>
              <a:t>17.01.2017</a:t>
            </a:fld>
            <a:endParaRPr lang="ru-RU">
              <a:solidFill>
                <a:prstClr val="black"/>
              </a:solidFill>
            </a:endParaRPr>
          </a:p>
        </p:txBody>
      </p:sp>
      <p:sp>
        <p:nvSpPr>
          <p:cNvPr id="5" name="Нижний колонтитул 4"/>
          <p:cNvSpPr>
            <a:spLocks noGrp="1"/>
          </p:cNvSpPr>
          <p:nvPr>
            <p:ph type="ftr" sz="quarter" idx="11"/>
          </p:nvPr>
        </p:nvSpPr>
        <p:spPr>
          <a:xfrm>
            <a:off x="457200" y="6480969"/>
            <a:ext cx="4260056" cy="300831"/>
          </a:xfrm>
        </p:spPr>
        <p:txBody>
          <a:bodyPr/>
          <a:lstStyle/>
          <a:p>
            <a:endParaRPr lang="ru-RU">
              <a:solidFill>
                <a:prstClr val="black"/>
              </a:solidFill>
            </a:endParaRPr>
          </a:p>
        </p:txBody>
      </p:sp>
      <p:sp>
        <p:nvSpPr>
          <p:cNvPr id="6" name="Номер слайда 5"/>
          <p:cNvSpPr>
            <a:spLocks noGrp="1"/>
          </p:cNvSpPr>
          <p:nvPr>
            <p:ph type="sldNum" sz="quarter" idx="12"/>
          </p:nvPr>
        </p:nvSpPr>
        <p:spPr/>
        <p:txBody>
          <a:bodyPr/>
          <a:lstStyle/>
          <a:p>
            <a:fld id="{AFCEC450-1EC1-4D6A-A8A0-2648796A8497}" type="slidenum">
              <a:rPr lang="ru-RU" smtClean="0">
                <a:solidFill>
                  <a:prstClr val="black"/>
                </a:solidFill>
              </a:rPr>
              <a:pPr/>
              <a:t>‹#›</a:t>
            </a:fld>
            <a:endParaRPr lang="ru-RU">
              <a:solidFill>
                <a:prstClr val="black"/>
              </a:solidFill>
            </a:endParaRPr>
          </a:p>
        </p:txBody>
      </p:sp>
    </p:spTree>
    <p:extLst>
      <p:ext uri="{BB962C8B-B14F-4D97-AF65-F5344CB8AC3E}">
        <p14:creationId xmlns:p14="http://schemas.microsoft.com/office/powerpoint/2010/main" val="1534735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9" name="Прямоугольный треугольник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Равнобедренный треугольник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4" name="Дата 3"/>
          <p:cNvSpPr>
            <a:spLocks noGrp="1"/>
          </p:cNvSpPr>
          <p:nvPr>
            <p:ph type="dt" sz="half" idx="10"/>
          </p:nvPr>
        </p:nvSpPr>
        <p:spPr>
          <a:xfrm>
            <a:off x="6955632" y="6477000"/>
            <a:ext cx="2133600" cy="304800"/>
          </a:xfrm>
        </p:spPr>
        <p:txBody>
          <a:bodyPr/>
          <a:lstStyle/>
          <a:p>
            <a:fld id="{8B2B8453-F82D-47BC-9067-E75A6CEC5514}" type="datetimeFigureOut">
              <a:rPr lang="ru-RU" smtClean="0">
                <a:solidFill>
                  <a:prstClr val="black"/>
                </a:solidFill>
              </a:rPr>
              <a:pPr/>
              <a:t>17.01.2017</a:t>
            </a:fld>
            <a:endParaRPr lang="ru-RU">
              <a:solidFill>
                <a:prstClr val="black"/>
              </a:solidFill>
            </a:endParaRPr>
          </a:p>
        </p:txBody>
      </p:sp>
      <p:sp>
        <p:nvSpPr>
          <p:cNvPr id="5" name="Нижний колонтитул 4"/>
          <p:cNvSpPr>
            <a:spLocks noGrp="1"/>
          </p:cNvSpPr>
          <p:nvPr>
            <p:ph type="ftr" sz="quarter" idx="11"/>
          </p:nvPr>
        </p:nvSpPr>
        <p:spPr>
          <a:xfrm>
            <a:off x="2619376" y="6480969"/>
            <a:ext cx="4260056" cy="300831"/>
          </a:xfrm>
        </p:spPr>
        <p:txBody>
          <a:bodyPr/>
          <a:lstStyle/>
          <a:p>
            <a:endParaRPr lang="ru-RU">
              <a:solidFill>
                <a:prstClr val="black"/>
              </a:solidFill>
            </a:endParaRPr>
          </a:p>
        </p:txBody>
      </p:sp>
      <p:sp>
        <p:nvSpPr>
          <p:cNvPr id="6" name="Номер слайда 5"/>
          <p:cNvSpPr>
            <a:spLocks noGrp="1"/>
          </p:cNvSpPr>
          <p:nvPr>
            <p:ph type="sldNum" sz="quarter" idx="12"/>
          </p:nvPr>
        </p:nvSpPr>
        <p:spPr>
          <a:xfrm>
            <a:off x="8451056" y="809624"/>
            <a:ext cx="502920" cy="300831"/>
          </a:xfrm>
        </p:spPr>
        <p:txBody>
          <a:bodyPr/>
          <a:lstStyle/>
          <a:p>
            <a:fld id="{AFCEC450-1EC1-4D6A-A8A0-2648796A8497}" type="slidenum">
              <a:rPr lang="ru-RU" smtClean="0">
                <a:solidFill>
                  <a:prstClr val="black"/>
                </a:solidFill>
              </a:rPr>
              <a:pPr/>
              <a:t>‹#›</a:t>
            </a:fld>
            <a:endParaRPr lang="ru-RU">
              <a:solidFill>
                <a:prstClr val="black"/>
              </a:solidFill>
            </a:endParaRPr>
          </a:p>
        </p:txBody>
      </p:sp>
      <p:cxnSp>
        <p:nvCxnSpPr>
          <p:cNvPr id="11" name="Прямая соединительная линия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Прямая соединительная линия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Заголовок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Tree>
    <p:extLst>
      <p:ext uri="{BB962C8B-B14F-4D97-AF65-F5344CB8AC3E}">
        <p14:creationId xmlns:p14="http://schemas.microsoft.com/office/powerpoint/2010/main" val="3255491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marL="0" algn="l">
              <a:defRPr/>
            </a:lvl1p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a:xfrm>
            <a:off x="4791456" y="6480969"/>
            <a:ext cx="2133600" cy="301752"/>
          </a:xfrm>
        </p:spPr>
        <p:txBody>
          <a:bodyPr/>
          <a:lstStyle/>
          <a:p>
            <a:fld id="{8B2B8453-F82D-47BC-9067-E75A6CEC5514}" type="datetimeFigureOut">
              <a:rPr lang="ru-RU" smtClean="0">
                <a:solidFill>
                  <a:prstClr val="black"/>
                </a:solidFill>
              </a:rPr>
              <a:pPr/>
              <a:t>17.01.2017</a:t>
            </a:fld>
            <a:endParaRPr lang="ru-RU">
              <a:solidFill>
                <a:prstClr val="black"/>
              </a:solidFill>
            </a:endParaRPr>
          </a:p>
        </p:txBody>
      </p:sp>
      <p:sp>
        <p:nvSpPr>
          <p:cNvPr id="6" name="Нижний колонтитул 5"/>
          <p:cNvSpPr>
            <a:spLocks noGrp="1"/>
          </p:cNvSpPr>
          <p:nvPr>
            <p:ph type="ftr" sz="quarter" idx="11"/>
          </p:nvPr>
        </p:nvSpPr>
        <p:spPr>
          <a:xfrm>
            <a:off x="457200" y="6480969"/>
            <a:ext cx="4260056" cy="301752"/>
          </a:xfrm>
        </p:spPr>
        <p:txBody>
          <a:bodyPr/>
          <a:lstStyle/>
          <a:p>
            <a:endParaRPr lang="ru-RU">
              <a:solidFill>
                <a:prstClr val="black"/>
              </a:solidFill>
            </a:endParaRPr>
          </a:p>
        </p:txBody>
      </p:sp>
      <p:sp>
        <p:nvSpPr>
          <p:cNvPr id="7" name="Номер слайда 6"/>
          <p:cNvSpPr>
            <a:spLocks noGrp="1"/>
          </p:cNvSpPr>
          <p:nvPr>
            <p:ph type="sldNum" sz="quarter" idx="12"/>
          </p:nvPr>
        </p:nvSpPr>
        <p:spPr>
          <a:xfrm>
            <a:off x="7589520" y="6480969"/>
            <a:ext cx="502920" cy="301752"/>
          </a:xfrm>
        </p:spPr>
        <p:txBody>
          <a:bodyPr/>
          <a:lstStyle/>
          <a:p>
            <a:fld id="{AFCEC450-1EC1-4D6A-A8A0-2648796A8497}" type="slidenum">
              <a:rPr lang="ru-RU" smtClean="0">
                <a:solidFill>
                  <a:prstClr val="black"/>
                </a:solidFill>
              </a:rPr>
              <a:pPr/>
              <a:t>‹#›</a:t>
            </a:fld>
            <a:endParaRPr lang="ru-RU">
              <a:solidFill>
                <a:prstClr val="black"/>
              </a:solidFill>
            </a:endParaRPr>
          </a:p>
        </p:txBody>
      </p:sp>
    </p:spTree>
    <p:extLst>
      <p:ext uri="{BB962C8B-B14F-4D97-AF65-F5344CB8AC3E}">
        <p14:creationId xmlns:p14="http://schemas.microsoft.com/office/powerpoint/2010/main" val="393799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a:xfrm>
            <a:off x="4791456" y="6480969"/>
            <a:ext cx="2130552" cy="301752"/>
          </a:xfrm>
        </p:spPr>
        <p:txBody>
          <a:bodyPr/>
          <a:lstStyle/>
          <a:p>
            <a:fld id="{8B2B8453-F82D-47BC-9067-E75A6CEC5514}" type="datetimeFigureOut">
              <a:rPr lang="ru-RU" smtClean="0">
                <a:solidFill>
                  <a:prstClr val="black"/>
                </a:solidFill>
              </a:rPr>
              <a:pPr/>
              <a:t>17.01.2017</a:t>
            </a:fld>
            <a:endParaRPr lang="ru-RU">
              <a:solidFill>
                <a:prstClr val="black"/>
              </a:solidFill>
            </a:endParaRPr>
          </a:p>
        </p:txBody>
      </p:sp>
      <p:sp>
        <p:nvSpPr>
          <p:cNvPr id="8" name="Нижний колонтитул 7"/>
          <p:cNvSpPr>
            <a:spLocks noGrp="1"/>
          </p:cNvSpPr>
          <p:nvPr>
            <p:ph type="ftr" sz="quarter" idx="11"/>
          </p:nvPr>
        </p:nvSpPr>
        <p:spPr>
          <a:xfrm>
            <a:off x="457200" y="6480969"/>
            <a:ext cx="4261104" cy="301752"/>
          </a:xfrm>
        </p:spPr>
        <p:txBody>
          <a:bodyPr/>
          <a:lstStyle/>
          <a:p>
            <a:endParaRPr lang="ru-RU">
              <a:solidFill>
                <a:prstClr val="black"/>
              </a:solidFill>
            </a:endParaRPr>
          </a:p>
        </p:txBody>
      </p:sp>
      <p:sp>
        <p:nvSpPr>
          <p:cNvPr id="9" name="Номер слайда 8"/>
          <p:cNvSpPr>
            <a:spLocks noGrp="1"/>
          </p:cNvSpPr>
          <p:nvPr>
            <p:ph type="sldNum" sz="quarter" idx="12"/>
          </p:nvPr>
        </p:nvSpPr>
        <p:spPr>
          <a:xfrm>
            <a:off x="7589520" y="6483096"/>
            <a:ext cx="502920" cy="301752"/>
          </a:xfrm>
        </p:spPr>
        <p:txBody>
          <a:bodyPr/>
          <a:lstStyle>
            <a:lvl1pPr algn="ctr">
              <a:defRPr/>
            </a:lvl1pPr>
          </a:lstStyle>
          <a:p>
            <a:fld id="{AFCEC450-1EC1-4D6A-A8A0-2648796A8497}" type="slidenum">
              <a:rPr lang="ru-RU" smtClean="0">
                <a:solidFill>
                  <a:prstClr val="black"/>
                </a:solidFill>
              </a:rPr>
              <a:pPr/>
              <a:t>‹#›</a:t>
            </a:fld>
            <a:endParaRPr lang="ru-RU">
              <a:solidFill>
                <a:prstClr val="black"/>
              </a:solidFill>
            </a:endParaRPr>
          </a:p>
        </p:txBody>
      </p:sp>
    </p:spTree>
    <p:extLst>
      <p:ext uri="{BB962C8B-B14F-4D97-AF65-F5344CB8AC3E}">
        <p14:creationId xmlns:p14="http://schemas.microsoft.com/office/powerpoint/2010/main" val="1614567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b="0"/>
            </a:lvl1p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8B2B8453-F82D-47BC-9067-E75A6CEC5514}" type="datetimeFigureOut">
              <a:rPr lang="ru-RU" smtClean="0">
                <a:solidFill>
                  <a:prstClr val="black"/>
                </a:solidFill>
              </a:rPr>
              <a:pPr/>
              <a:t>17.01.2017</a:t>
            </a:fld>
            <a:endParaRPr lang="ru-RU">
              <a:solidFill>
                <a:prstClr val="black"/>
              </a:solidFill>
            </a:endParaRPr>
          </a:p>
        </p:txBody>
      </p:sp>
      <p:sp>
        <p:nvSpPr>
          <p:cNvPr id="4" name="Нижний колонтитул 3"/>
          <p:cNvSpPr>
            <a:spLocks noGrp="1"/>
          </p:cNvSpPr>
          <p:nvPr>
            <p:ph type="ftr" sz="quarter" idx="11"/>
          </p:nvPr>
        </p:nvSpPr>
        <p:spPr/>
        <p:txBody>
          <a:bodyPr/>
          <a:lstStyle/>
          <a:p>
            <a:endParaRPr lang="ru-RU">
              <a:solidFill>
                <a:prstClr val="black"/>
              </a:solidFill>
            </a:endParaRPr>
          </a:p>
        </p:txBody>
      </p:sp>
      <p:sp>
        <p:nvSpPr>
          <p:cNvPr id="5" name="Номер слайда 4"/>
          <p:cNvSpPr>
            <a:spLocks noGrp="1"/>
          </p:cNvSpPr>
          <p:nvPr>
            <p:ph type="sldNum" sz="quarter" idx="12"/>
          </p:nvPr>
        </p:nvSpPr>
        <p:spPr/>
        <p:txBody>
          <a:bodyPr/>
          <a:lstStyle/>
          <a:p>
            <a:fld id="{AFCEC450-1EC1-4D6A-A8A0-2648796A8497}" type="slidenum">
              <a:rPr lang="ru-RU" smtClean="0">
                <a:solidFill>
                  <a:prstClr val="black"/>
                </a:solidFill>
              </a:rPr>
              <a:pPr/>
              <a:t>‹#›</a:t>
            </a:fld>
            <a:endParaRPr lang="ru-RU">
              <a:solidFill>
                <a:prstClr val="black"/>
              </a:solidFill>
            </a:endParaRPr>
          </a:p>
        </p:txBody>
      </p:sp>
    </p:spTree>
    <p:extLst>
      <p:ext uri="{BB962C8B-B14F-4D97-AF65-F5344CB8AC3E}">
        <p14:creationId xmlns:p14="http://schemas.microsoft.com/office/powerpoint/2010/main" val="383483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a:xfrm>
            <a:off x="4791456" y="6480969"/>
            <a:ext cx="2133600" cy="301752"/>
          </a:xfrm>
        </p:spPr>
        <p:txBody>
          <a:bodyPr/>
          <a:lstStyle/>
          <a:p>
            <a:fld id="{8B2B8453-F82D-47BC-9067-E75A6CEC5514}" type="datetimeFigureOut">
              <a:rPr lang="ru-RU" smtClean="0">
                <a:solidFill>
                  <a:prstClr val="black"/>
                </a:solidFill>
              </a:rPr>
              <a:pPr/>
              <a:t>17.01.2017</a:t>
            </a:fld>
            <a:endParaRPr lang="ru-RU">
              <a:solidFill>
                <a:prstClr val="black"/>
              </a:solidFill>
            </a:endParaRPr>
          </a:p>
        </p:txBody>
      </p:sp>
      <p:sp>
        <p:nvSpPr>
          <p:cNvPr id="3" name="Нижний колонтитул 2"/>
          <p:cNvSpPr>
            <a:spLocks noGrp="1"/>
          </p:cNvSpPr>
          <p:nvPr>
            <p:ph type="ftr" sz="quarter" idx="11"/>
          </p:nvPr>
        </p:nvSpPr>
        <p:spPr>
          <a:xfrm>
            <a:off x="457200" y="6481890"/>
            <a:ext cx="4260056" cy="300831"/>
          </a:xfrm>
        </p:spPr>
        <p:txBody>
          <a:bodyPr/>
          <a:lstStyle/>
          <a:p>
            <a:endParaRPr lang="ru-RU">
              <a:solidFill>
                <a:prstClr val="black"/>
              </a:solidFill>
            </a:endParaRPr>
          </a:p>
        </p:txBody>
      </p:sp>
      <p:sp>
        <p:nvSpPr>
          <p:cNvPr id="4" name="Номер слайда 3"/>
          <p:cNvSpPr>
            <a:spLocks noGrp="1"/>
          </p:cNvSpPr>
          <p:nvPr>
            <p:ph type="sldNum" sz="quarter" idx="12"/>
          </p:nvPr>
        </p:nvSpPr>
        <p:spPr>
          <a:xfrm>
            <a:off x="7589520" y="6480969"/>
            <a:ext cx="502920" cy="301752"/>
          </a:xfrm>
        </p:spPr>
        <p:txBody>
          <a:bodyPr/>
          <a:lstStyle/>
          <a:p>
            <a:fld id="{AFCEC450-1EC1-4D6A-A8A0-2648796A8497}" type="slidenum">
              <a:rPr lang="ru-RU" smtClean="0">
                <a:solidFill>
                  <a:prstClr val="black"/>
                </a:solidFill>
              </a:rPr>
              <a:pPr/>
              <a:t>‹#›</a:t>
            </a:fld>
            <a:endParaRPr lang="ru-RU">
              <a:solidFill>
                <a:prstClr val="black"/>
              </a:solidFill>
            </a:endParaRPr>
          </a:p>
        </p:txBody>
      </p:sp>
    </p:spTree>
    <p:extLst>
      <p:ext uri="{BB962C8B-B14F-4D97-AF65-F5344CB8AC3E}">
        <p14:creationId xmlns:p14="http://schemas.microsoft.com/office/powerpoint/2010/main" val="289307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ru-RU" smtClean="0"/>
              <a:t>Образец заголовка</a:t>
            </a:r>
            <a:endParaRPr kumimoji="0" lang="en-US"/>
          </a:p>
        </p:txBody>
      </p:sp>
      <p:sp>
        <p:nvSpPr>
          <p:cNvPr id="3" name="Текст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a:xfrm>
            <a:off x="6278976" y="6556248"/>
            <a:ext cx="2133600" cy="301752"/>
          </a:xfrm>
        </p:spPr>
        <p:txBody>
          <a:bodyPr/>
          <a:lstStyle>
            <a:lvl1pPr>
              <a:defRPr sz="900"/>
            </a:lvl1pPr>
          </a:lstStyle>
          <a:p>
            <a:fld id="{8B2B8453-F82D-47BC-9067-E75A6CEC5514}" type="datetimeFigureOut">
              <a:rPr lang="ru-RU" smtClean="0">
                <a:solidFill>
                  <a:prstClr val="black"/>
                </a:solidFill>
              </a:rPr>
              <a:pPr/>
              <a:t>17.01.2017</a:t>
            </a:fld>
            <a:endParaRPr lang="ru-RU">
              <a:solidFill>
                <a:prstClr val="black"/>
              </a:solidFill>
            </a:endParaRPr>
          </a:p>
        </p:txBody>
      </p:sp>
      <p:sp>
        <p:nvSpPr>
          <p:cNvPr id="6" name="Нижний колонтитул 5"/>
          <p:cNvSpPr>
            <a:spLocks noGrp="1"/>
          </p:cNvSpPr>
          <p:nvPr>
            <p:ph type="ftr" sz="quarter" idx="11"/>
          </p:nvPr>
        </p:nvSpPr>
        <p:spPr>
          <a:xfrm>
            <a:off x="1135856" y="6556248"/>
            <a:ext cx="5143120" cy="301752"/>
          </a:xfrm>
        </p:spPr>
        <p:txBody>
          <a:bodyPr/>
          <a:lstStyle>
            <a:lvl1pPr>
              <a:defRPr sz="900"/>
            </a:lvl1pPr>
          </a:lstStyle>
          <a:p>
            <a:endParaRPr lang="ru-RU">
              <a:solidFill>
                <a:prstClr val="black"/>
              </a:solidFill>
            </a:endParaRPr>
          </a:p>
        </p:txBody>
      </p:sp>
      <p:sp>
        <p:nvSpPr>
          <p:cNvPr id="7" name="Номер слайда 6"/>
          <p:cNvSpPr>
            <a:spLocks noGrp="1"/>
          </p:cNvSpPr>
          <p:nvPr>
            <p:ph type="sldNum" sz="quarter" idx="12"/>
          </p:nvPr>
        </p:nvSpPr>
        <p:spPr>
          <a:xfrm>
            <a:off x="8410576" y="6556248"/>
            <a:ext cx="502920" cy="301752"/>
          </a:xfrm>
        </p:spPr>
        <p:txBody>
          <a:bodyPr/>
          <a:lstStyle>
            <a:lvl1pPr>
              <a:defRPr sz="900"/>
            </a:lvl1pPr>
          </a:lstStyle>
          <a:p>
            <a:fld id="{AFCEC450-1EC1-4D6A-A8A0-2648796A8497}" type="slidenum">
              <a:rPr lang="ru-RU" smtClean="0">
                <a:solidFill>
                  <a:prstClr val="black"/>
                </a:solidFill>
              </a:rPr>
              <a:pPr/>
              <a:t>‹#›</a:t>
            </a:fld>
            <a:endParaRPr lang="ru-RU">
              <a:solidFill>
                <a:prstClr val="black"/>
              </a:solidFill>
            </a:endParaRPr>
          </a:p>
        </p:txBody>
      </p:sp>
    </p:spTree>
    <p:extLst>
      <p:ext uri="{BB962C8B-B14F-4D97-AF65-F5344CB8AC3E}">
        <p14:creationId xmlns:p14="http://schemas.microsoft.com/office/powerpoint/2010/main" val="2591967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a:xfrm>
            <a:off x="6108192" y="6556248"/>
            <a:ext cx="2103120" cy="301752"/>
          </a:xfrm>
        </p:spPr>
        <p:txBody>
          <a:bodyPr/>
          <a:lstStyle>
            <a:lvl1pPr>
              <a:defRPr sz="900"/>
            </a:lvl1pPr>
          </a:lstStyle>
          <a:p>
            <a:fld id="{8B2B8453-F82D-47BC-9067-E75A6CEC5514}" type="datetimeFigureOut">
              <a:rPr lang="ru-RU" smtClean="0">
                <a:solidFill>
                  <a:prstClr val="black"/>
                </a:solidFill>
              </a:rPr>
              <a:pPr/>
              <a:t>17.01.2017</a:t>
            </a:fld>
            <a:endParaRPr lang="ru-RU">
              <a:solidFill>
                <a:prstClr val="black"/>
              </a:solidFill>
            </a:endParaRPr>
          </a:p>
        </p:txBody>
      </p:sp>
      <p:sp>
        <p:nvSpPr>
          <p:cNvPr id="6" name="Нижний колонтитул 5"/>
          <p:cNvSpPr>
            <a:spLocks noGrp="1"/>
          </p:cNvSpPr>
          <p:nvPr>
            <p:ph type="ftr" sz="quarter" idx="11"/>
          </p:nvPr>
        </p:nvSpPr>
        <p:spPr>
          <a:xfrm>
            <a:off x="1170432" y="6557169"/>
            <a:ext cx="4948072" cy="301752"/>
          </a:xfrm>
        </p:spPr>
        <p:txBody>
          <a:bodyPr/>
          <a:lstStyle>
            <a:lvl1pPr>
              <a:defRPr sz="900"/>
            </a:lvl1pPr>
          </a:lstStyle>
          <a:p>
            <a:endParaRPr lang="ru-RU">
              <a:solidFill>
                <a:prstClr val="black"/>
              </a:solidFill>
            </a:endParaRPr>
          </a:p>
        </p:txBody>
      </p:sp>
      <p:sp>
        <p:nvSpPr>
          <p:cNvPr id="7" name="Номер слайда 6"/>
          <p:cNvSpPr>
            <a:spLocks noGrp="1"/>
          </p:cNvSpPr>
          <p:nvPr>
            <p:ph type="sldNum" sz="quarter" idx="12"/>
          </p:nvPr>
        </p:nvSpPr>
        <p:spPr>
          <a:xfrm>
            <a:off x="8217192" y="6556248"/>
            <a:ext cx="365760" cy="301752"/>
          </a:xfrm>
        </p:spPr>
        <p:txBody>
          <a:bodyPr/>
          <a:lstStyle>
            <a:lvl1pPr algn="ctr">
              <a:defRPr sz="900"/>
            </a:lvl1pPr>
          </a:lstStyle>
          <a:p>
            <a:fld id="{AFCEC450-1EC1-4D6A-A8A0-2648796A8497}" type="slidenum">
              <a:rPr lang="ru-RU" smtClean="0">
                <a:solidFill>
                  <a:prstClr val="black"/>
                </a:solidFill>
              </a:rPr>
              <a:pPr/>
              <a:t>‹#›</a:t>
            </a:fld>
            <a:endParaRPr lang="ru-RU">
              <a:solidFill>
                <a:prstClr val="black"/>
              </a:solidFill>
            </a:endParaRPr>
          </a:p>
        </p:txBody>
      </p:sp>
    </p:spTree>
    <p:extLst>
      <p:ext uri="{BB962C8B-B14F-4D97-AF65-F5344CB8AC3E}">
        <p14:creationId xmlns:p14="http://schemas.microsoft.com/office/powerpoint/2010/main" val="1289080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Прямоугольный треугольник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cxnSp>
        <p:nvCxnSpPr>
          <p:cNvPr id="8" name="Прямая соединительная линия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Прямая соединительная линия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Заголовок 21"/>
          <p:cNvSpPr>
            <a:spLocks noGrp="1"/>
          </p:cNvSpPr>
          <p:nvPr>
            <p:ph type="title"/>
          </p:nvPr>
        </p:nvSpPr>
        <p:spPr>
          <a:xfrm>
            <a:off x="457200" y="267494"/>
            <a:ext cx="8229600" cy="1399032"/>
          </a:xfrm>
          <a:prstGeom prst="rect">
            <a:avLst/>
          </a:prstGeom>
        </p:spPr>
        <p:txBody>
          <a:bodyPr vert="horz" anchor="ctr">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8B2B8453-F82D-47BC-9067-E75A6CEC5514}" type="datetimeFigureOut">
              <a:rPr lang="ru-RU" smtClean="0">
                <a:solidFill>
                  <a:prstClr val="black"/>
                </a:solidFill>
              </a:rPr>
              <a:pPr/>
              <a:t>17.01.2017</a:t>
            </a:fld>
            <a:endParaRPr lang="ru-RU">
              <a:solidFill>
                <a:prstClr val="black"/>
              </a:solidFill>
            </a:endParaRPr>
          </a:p>
        </p:txBody>
      </p:sp>
      <p:sp>
        <p:nvSpPr>
          <p:cNvPr id="3" name="Нижний колонтитул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ru-RU">
              <a:solidFill>
                <a:prstClr val="black"/>
              </a:solidFill>
            </a:endParaRPr>
          </a:p>
        </p:txBody>
      </p:sp>
      <p:sp>
        <p:nvSpPr>
          <p:cNvPr id="23" name="Номер слайда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AFCEC450-1EC1-4D6A-A8A0-2648796A8497}" type="slidenum">
              <a:rPr lang="ru-RU" smtClean="0">
                <a:solidFill>
                  <a:prstClr val="black"/>
                </a:solidFill>
              </a:rPr>
              <a:pPr/>
              <a:t>‹#›</a:t>
            </a:fld>
            <a:endParaRPr lang="ru-RU">
              <a:solidFill>
                <a:prstClr val="black"/>
              </a:solidFill>
            </a:endParaRPr>
          </a:p>
        </p:txBody>
      </p:sp>
    </p:spTree>
    <p:extLst>
      <p:ext uri="{BB962C8B-B14F-4D97-AF65-F5344CB8AC3E}">
        <p14:creationId xmlns:p14="http://schemas.microsoft.com/office/powerpoint/2010/main" val="34597303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9.png"/><Relationship Id="rId7" Type="http://schemas.openxmlformats.org/officeDocument/2006/relationships/diagramColors" Target="../diagrams/colors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80528" y="116632"/>
            <a:ext cx="9073008" cy="1008112"/>
          </a:xfrm>
        </p:spPr>
        <p:txBody>
          <a:bodyPr anchor="ct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ru-RU" sz="4000" b="1" dirty="0" smtClean="0">
                <a:ln w="11430"/>
                <a:solidFill>
                  <a:srgbClr val="FFC000"/>
                </a:solidFill>
                <a:effectLst>
                  <a:outerShdw blurRad="50800" dist="39000" dir="5460000" algn="tl">
                    <a:srgbClr val="000000">
                      <a:alpha val="38000"/>
                    </a:srgbClr>
                  </a:outerShdw>
                </a:effectLst>
              </a:rPr>
              <a:t>Курс «Теория баз данных»</a:t>
            </a:r>
            <a:endParaRPr lang="ru-RU" sz="4000" b="1" dirty="0">
              <a:ln w="11430"/>
              <a:solidFill>
                <a:srgbClr val="FFC000"/>
              </a:solidFill>
              <a:effectLst>
                <a:outerShdw blurRad="50800" dist="39000" dir="5460000" algn="tl">
                  <a:srgbClr val="000000">
                    <a:alpha val="38000"/>
                  </a:srgbClr>
                </a:outerShdw>
              </a:effectLst>
            </a:endParaRPr>
          </a:p>
        </p:txBody>
      </p:sp>
      <p:graphicFrame>
        <p:nvGraphicFramePr>
          <p:cNvPr id="6" name="Схема 5"/>
          <p:cNvGraphicFramePr/>
          <p:nvPr>
            <p:extLst>
              <p:ext uri="{D42A27DB-BD31-4B8C-83A1-F6EECF244321}">
                <p14:modId xmlns:p14="http://schemas.microsoft.com/office/powerpoint/2010/main" val="567906772"/>
              </p:ext>
            </p:extLst>
          </p:nvPr>
        </p:nvGraphicFramePr>
        <p:xfrm>
          <a:off x="611560" y="980728"/>
          <a:ext cx="8064896" cy="58772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32" name="Picture 8" descr="Похожее изображение"/>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80312" y="5157192"/>
            <a:ext cx="1428750"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62010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 name="Прямоугольник 4"/>
          <p:cNvSpPr/>
          <p:nvPr/>
        </p:nvSpPr>
        <p:spPr>
          <a:xfrm>
            <a:off x="460374" y="1672401"/>
            <a:ext cx="5983833" cy="5157192"/>
          </a:xfrm>
          <a:prstGeom prst="rect">
            <a:avLst/>
          </a:prstGeom>
        </p:spPr>
        <p:txBody>
          <a:bodyPr/>
          <a:lstStyle/>
          <a:p>
            <a:pPr marL="342900" lvl="0" indent="-342900" algn="just" rtl="0">
              <a:buFont typeface="Wingdings" panose="05000000000000000000" pitchFamily="2" charset="2"/>
              <a:buChar char="ü"/>
            </a:pPr>
            <a:endParaRPr lang="ru-RU" sz="2200" dirty="0">
              <a:latin typeface="Calibri" panose="020F0502020204030204" pitchFamily="34" charset="0"/>
              <a:cs typeface="Calibri" panose="020F0502020204030204" pitchFamily="34" charset="0"/>
            </a:endParaRPr>
          </a:p>
        </p:txBody>
      </p:sp>
      <p:sp>
        <p:nvSpPr>
          <p:cNvPr id="3" name="Прямоугольник 2"/>
          <p:cNvSpPr/>
          <p:nvPr/>
        </p:nvSpPr>
        <p:spPr>
          <a:xfrm>
            <a:off x="460375" y="1484784"/>
            <a:ext cx="8136904" cy="5279544"/>
          </a:xfrm>
          <a:prstGeom prst="rect">
            <a:avLst/>
          </a:prstGeom>
        </p:spPr>
        <p:txBody>
          <a:bodyPr/>
          <a:lstStyle/>
          <a:p>
            <a:endParaRPr lang="ru-RU"/>
          </a:p>
        </p:txBody>
      </p:sp>
      <p:sp>
        <p:nvSpPr>
          <p:cNvPr id="13" name="Прямоугольник 12"/>
          <p:cNvSpPr/>
          <p:nvPr/>
        </p:nvSpPr>
        <p:spPr>
          <a:xfrm>
            <a:off x="460374" y="419311"/>
            <a:ext cx="8440489" cy="6463308"/>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USE master;</a:t>
            </a:r>
            <a:endParaRPr lang="ru-RU"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GO</a:t>
            </a:r>
            <a:endParaRPr lang="ru-RU"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IF DB_ID('</a:t>
            </a:r>
            <a:r>
              <a:rPr lang="en-US" dirty="0" err="1">
                <a:latin typeface="Calibri" panose="020F0502020204030204" pitchFamily="34" charset="0"/>
                <a:cs typeface="Calibri" panose="020F0502020204030204" pitchFamily="34" charset="0"/>
              </a:rPr>
              <a:t>MultyGroup</a:t>
            </a:r>
            <a:r>
              <a:rPr lang="en-US" dirty="0">
                <a:latin typeface="Calibri" panose="020F0502020204030204" pitchFamily="34" charset="0"/>
                <a:cs typeface="Calibri" panose="020F0502020204030204" pitchFamily="34" charset="0"/>
              </a:rPr>
              <a:t>') IS NOT NULL</a:t>
            </a:r>
            <a:endParaRPr lang="ru-RU"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DROP DATABASE </a:t>
            </a:r>
            <a:r>
              <a:rPr lang="en-US" dirty="0" err="1">
                <a:latin typeface="Calibri" panose="020F0502020204030204" pitchFamily="34" charset="0"/>
                <a:cs typeface="Calibri" panose="020F0502020204030204" pitchFamily="34" charset="0"/>
              </a:rPr>
              <a:t>MultyGroup</a:t>
            </a:r>
            <a:r>
              <a:rPr lang="en-US" dirty="0">
                <a:latin typeface="Calibri" panose="020F0502020204030204" pitchFamily="34" charset="0"/>
                <a:cs typeface="Calibri" panose="020F0502020204030204" pitchFamily="34" charset="0"/>
              </a:rPr>
              <a:t>;</a:t>
            </a:r>
            <a:endParaRPr lang="ru-RU"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GO</a:t>
            </a:r>
            <a:endParaRPr lang="ru-RU"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CREATE DATABASE </a:t>
            </a:r>
            <a:r>
              <a:rPr lang="en-US" dirty="0" err="1">
                <a:latin typeface="Calibri" panose="020F0502020204030204" pitchFamily="34" charset="0"/>
                <a:cs typeface="Calibri" panose="020F0502020204030204" pitchFamily="34" charset="0"/>
              </a:rPr>
              <a:t>MultyGroup</a:t>
            </a:r>
            <a:endParaRPr lang="ru-RU"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ON</a:t>
            </a:r>
            <a:endParaRPr lang="ru-RU"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PRIMARY</a:t>
            </a:r>
            <a:endParaRPr lang="ru-RU"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NAME = MultyGroup1,</a:t>
            </a:r>
            <a:endParaRPr lang="ru-RU"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FILENAME = 'C:\Databases\</a:t>
            </a:r>
            <a:r>
              <a:rPr lang="en-US" dirty="0" err="1">
                <a:latin typeface="Calibri" panose="020F0502020204030204" pitchFamily="34" charset="0"/>
                <a:cs typeface="Calibri" panose="020F0502020204030204" pitchFamily="34" charset="0"/>
              </a:rPr>
              <a:t>Multy</a:t>
            </a:r>
            <a:r>
              <a:rPr lang="en-US" dirty="0">
                <a:latin typeface="Calibri" panose="020F0502020204030204" pitchFamily="34" charset="0"/>
                <a:cs typeface="Calibri" panose="020F0502020204030204" pitchFamily="34" charset="0"/>
              </a:rPr>
              <a:t>\MultyGroup1.mdf'),</a:t>
            </a:r>
            <a:endParaRPr lang="ru-RU"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NAME = MultyGroup2,</a:t>
            </a:r>
            <a:endParaRPr lang="ru-RU"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FILENAME = 'C:\Databases\</a:t>
            </a:r>
            <a:r>
              <a:rPr lang="en-US" dirty="0" err="1">
                <a:latin typeface="Calibri" panose="020F0502020204030204" pitchFamily="34" charset="0"/>
                <a:cs typeface="Calibri" panose="020F0502020204030204" pitchFamily="34" charset="0"/>
              </a:rPr>
              <a:t>Multy</a:t>
            </a:r>
            <a:r>
              <a:rPr lang="en-US" dirty="0">
                <a:latin typeface="Calibri" panose="020F0502020204030204" pitchFamily="34" charset="0"/>
                <a:cs typeface="Calibri" panose="020F0502020204030204" pitchFamily="34" charset="0"/>
              </a:rPr>
              <a:t>\MultyGroup2.ndf'),</a:t>
            </a:r>
            <a:endParaRPr lang="ru-RU"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FILEGROUP MultyGroup2</a:t>
            </a:r>
            <a:endParaRPr lang="ru-RU"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NAME = MultyGroup3,</a:t>
            </a:r>
            <a:endParaRPr lang="ru-RU"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FILENAME = 'C:\Databases\</a:t>
            </a:r>
            <a:r>
              <a:rPr lang="en-US" dirty="0" err="1">
                <a:latin typeface="Calibri" panose="020F0502020204030204" pitchFamily="34" charset="0"/>
                <a:cs typeface="Calibri" panose="020F0502020204030204" pitchFamily="34" charset="0"/>
              </a:rPr>
              <a:t>Multy</a:t>
            </a:r>
            <a:r>
              <a:rPr lang="en-US" dirty="0">
                <a:latin typeface="Calibri" panose="020F0502020204030204" pitchFamily="34" charset="0"/>
                <a:cs typeface="Calibri" panose="020F0502020204030204" pitchFamily="34" charset="0"/>
              </a:rPr>
              <a:t>\MultyGroup3.ndf'),</a:t>
            </a:r>
            <a:endParaRPr lang="ru-RU"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NAME = MultyGroup4,</a:t>
            </a:r>
            <a:endParaRPr lang="ru-RU"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FILENAME = 'C:\Databases\</a:t>
            </a:r>
            <a:r>
              <a:rPr lang="en-US" dirty="0" err="1">
                <a:latin typeface="Calibri" panose="020F0502020204030204" pitchFamily="34" charset="0"/>
                <a:cs typeface="Calibri" panose="020F0502020204030204" pitchFamily="34" charset="0"/>
              </a:rPr>
              <a:t>Multy</a:t>
            </a:r>
            <a:r>
              <a:rPr lang="en-US" dirty="0">
                <a:latin typeface="Calibri" panose="020F0502020204030204" pitchFamily="34" charset="0"/>
                <a:cs typeface="Calibri" panose="020F0502020204030204" pitchFamily="34" charset="0"/>
              </a:rPr>
              <a:t>\MultyGroup4.ndf')</a:t>
            </a:r>
            <a:endParaRPr lang="ru-RU"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LOG ON</a:t>
            </a:r>
            <a:endParaRPr lang="ru-RU"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NAME = MultyGroupLog1,</a:t>
            </a:r>
            <a:endParaRPr lang="ru-RU"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FILENAME = 'C:\Databases\</a:t>
            </a:r>
            <a:r>
              <a:rPr lang="en-US" dirty="0" err="1">
                <a:latin typeface="Calibri" panose="020F0502020204030204" pitchFamily="34" charset="0"/>
                <a:cs typeface="Calibri" panose="020F0502020204030204" pitchFamily="34" charset="0"/>
              </a:rPr>
              <a:t>Multy</a:t>
            </a:r>
            <a:r>
              <a:rPr lang="en-US" dirty="0">
                <a:latin typeface="Calibri" panose="020F0502020204030204" pitchFamily="34" charset="0"/>
                <a:cs typeface="Calibri" panose="020F0502020204030204" pitchFamily="34" charset="0"/>
              </a:rPr>
              <a:t>\MultyGroupLog1.ldf'),</a:t>
            </a:r>
            <a:endParaRPr lang="ru-RU"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NAME = MultyGroupLog2,</a:t>
            </a:r>
            <a:endParaRPr lang="ru-RU"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FILENAME = 'C:\Databases\</a:t>
            </a:r>
            <a:r>
              <a:rPr lang="en-US" dirty="0" err="1">
                <a:latin typeface="Calibri" panose="020F0502020204030204" pitchFamily="34" charset="0"/>
                <a:cs typeface="Calibri" panose="020F0502020204030204" pitchFamily="34" charset="0"/>
              </a:rPr>
              <a:t>Multy</a:t>
            </a:r>
            <a:r>
              <a:rPr lang="en-US" dirty="0">
                <a:latin typeface="Calibri" panose="020F0502020204030204" pitchFamily="34" charset="0"/>
                <a:cs typeface="Calibri" panose="020F0502020204030204" pitchFamily="34" charset="0"/>
              </a:rPr>
              <a:t>\MultyGroupLog2.ldf');</a:t>
            </a:r>
            <a:endParaRPr lang="ru-RU" dirty="0">
              <a:latin typeface="Calibri" panose="020F0502020204030204" pitchFamily="34" charset="0"/>
              <a:cs typeface="Calibri" panose="020F0502020204030204" pitchFamily="34" charset="0"/>
            </a:endParaRPr>
          </a:p>
          <a:p>
            <a:r>
              <a:rPr lang="ru-RU" dirty="0">
                <a:latin typeface="Calibri" panose="020F0502020204030204" pitchFamily="34" charset="0"/>
                <a:cs typeface="Calibri" panose="020F0502020204030204" pitchFamily="34" charset="0"/>
              </a:rPr>
              <a:t>GO</a:t>
            </a:r>
          </a:p>
        </p:txBody>
      </p:sp>
    </p:spTree>
    <p:extLst>
      <p:ext uri="{BB962C8B-B14F-4D97-AF65-F5344CB8AC3E}">
        <p14:creationId xmlns:p14="http://schemas.microsoft.com/office/powerpoint/2010/main" val="21625689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1966" y="315760"/>
            <a:ext cx="7857546" cy="1028030"/>
          </a:xfrm>
        </p:spPr>
        <p:txBody>
          <a:bodyPr>
            <a:noAutofit/>
          </a:bodyPr>
          <a:lstStyle/>
          <a:p>
            <a:pPr algn="ctr"/>
            <a:r>
              <a:rPr lang="ru-RU" sz="4000" b="1" dirty="0" smtClean="0">
                <a:ln w="6350">
                  <a:solidFill>
                    <a:schemeClr val="tx1">
                      <a:lumMod val="75000"/>
                      <a:lumOff val="25000"/>
                    </a:schemeClr>
                  </a:solidFill>
                </a:ln>
                <a:solidFill>
                  <a:srgbClr val="FFC000"/>
                </a:solidFill>
                <a:effectLst/>
              </a:rPr>
              <a:t>Таблицы</a:t>
            </a:r>
            <a:endParaRPr lang="ru-RU" sz="4000" dirty="0">
              <a:effectLst/>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1476" y="106426"/>
            <a:ext cx="1315803" cy="1359663"/>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60374" y="1672401"/>
            <a:ext cx="5983833" cy="5157192"/>
          </a:xfrm>
          <a:prstGeom prst="rect">
            <a:avLst/>
          </a:prstGeom>
        </p:spPr>
        <p:txBody>
          <a:bodyPr/>
          <a:lstStyle/>
          <a:p>
            <a:pPr marL="342900" lvl="0" indent="-342900" algn="just" rtl="0">
              <a:buFont typeface="Wingdings" panose="05000000000000000000" pitchFamily="2" charset="2"/>
              <a:buChar char="ü"/>
            </a:pPr>
            <a:endParaRPr lang="ru-RU" sz="2200" dirty="0">
              <a:latin typeface="Calibri" panose="020F0502020204030204" pitchFamily="34" charset="0"/>
              <a:cs typeface="Calibri" panose="020F0502020204030204" pitchFamily="34" charset="0"/>
            </a:endParaRPr>
          </a:p>
        </p:txBody>
      </p:sp>
      <p:sp>
        <p:nvSpPr>
          <p:cNvPr id="3" name="Прямоугольник 2"/>
          <p:cNvSpPr/>
          <p:nvPr/>
        </p:nvSpPr>
        <p:spPr>
          <a:xfrm>
            <a:off x="460375" y="1484784"/>
            <a:ext cx="8136904" cy="5279544"/>
          </a:xfrm>
          <a:prstGeom prst="rect">
            <a:avLst/>
          </a:prstGeom>
        </p:spPr>
        <p:txBody>
          <a:bodyPr/>
          <a:lstStyle/>
          <a:p>
            <a:endParaRPr lang="ru-RU"/>
          </a:p>
        </p:txBody>
      </p:sp>
      <p:graphicFrame>
        <p:nvGraphicFramePr>
          <p:cNvPr id="4" name="Схема 3"/>
          <p:cNvGraphicFramePr/>
          <p:nvPr>
            <p:extLst>
              <p:ext uri="{D42A27DB-BD31-4B8C-83A1-F6EECF244321}">
                <p14:modId xmlns:p14="http://schemas.microsoft.com/office/powerpoint/2010/main" val="2999134146"/>
              </p:ext>
            </p:extLst>
          </p:nvPr>
        </p:nvGraphicFramePr>
        <p:xfrm>
          <a:off x="316626" y="1340768"/>
          <a:ext cx="8280654" cy="54235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050" name="Picture 2" descr="Похожее изображение"/>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776" y="265583"/>
            <a:ext cx="1219200"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0118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0374" y="266034"/>
            <a:ext cx="7857546" cy="1028030"/>
          </a:xfrm>
        </p:spPr>
        <p:txBody>
          <a:bodyPr>
            <a:noAutofit/>
          </a:bodyPr>
          <a:lstStyle/>
          <a:p>
            <a:pPr algn="ctr"/>
            <a:r>
              <a:rPr lang="ru-RU" sz="4000" b="1" dirty="0" smtClean="0">
                <a:ln w="6350">
                  <a:solidFill>
                    <a:schemeClr val="tx1">
                      <a:lumMod val="75000"/>
                      <a:lumOff val="25000"/>
                    </a:schemeClr>
                  </a:solidFill>
                </a:ln>
                <a:solidFill>
                  <a:srgbClr val="FFC000"/>
                </a:solidFill>
                <a:effectLst/>
              </a:rPr>
              <a:t>Таблицы</a:t>
            </a:r>
            <a:endParaRPr lang="ru-RU" sz="4000" dirty="0">
              <a:effectLst/>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1477" y="100218"/>
            <a:ext cx="1315803" cy="1359663"/>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60374" y="1672401"/>
            <a:ext cx="5983833" cy="5157192"/>
          </a:xfrm>
          <a:prstGeom prst="rect">
            <a:avLst/>
          </a:prstGeom>
        </p:spPr>
        <p:txBody>
          <a:bodyPr/>
          <a:lstStyle/>
          <a:p>
            <a:pPr marL="342900" lvl="0" indent="-342900" algn="just" rtl="0">
              <a:buFont typeface="Wingdings" panose="05000000000000000000" pitchFamily="2" charset="2"/>
              <a:buChar char="ü"/>
            </a:pPr>
            <a:endParaRPr lang="ru-RU" sz="2200" dirty="0">
              <a:latin typeface="Calibri" panose="020F0502020204030204" pitchFamily="34" charset="0"/>
              <a:cs typeface="Calibri" panose="020F0502020204030204" pitchFamily="34" charset="0"/>
            </a:endParaRPr>
          </a:p>
        </p:txBody>
      </p:sp>
      <p:sp>
        <p:nvSpPr>
          <p:cNvPr id="3" name="Прямоугольник 2"/>
          <p:cNvSpPr/>
          <p:nvPr/>
        </p:nvSpPr>
        <p:spPr>
          <a:xfrm>
            <a:off x="460375" y="1484784"/>
            <a:ext cx="8136904" cy="5279544"/>
          </a:xfrm>
          <a:prstGeom prst="rect">
            <a:avLst/>
          </a:prstGeom>
        </p:spPr>
        <p:txBody>
          <a:bodyPr/>
          <a:lstStyle/>
          <a:p>
            <a:endParaRPr lang="ru-RU"/>
          </a:p>
        </p:txBody>
      </p:sp>
      <p:sp>
        <p:nvSpPr>
          <p:cNvPr id="8" name="Прямоугольник 7"/>
          <p:cNvSpPr/>
          <p:nvPr/>
        </p:nvSpPr>
        <p:spPr>
          <a:xfrm>
            <a:off x="316626" y="1484785"/>
            <a:ext cx="8280654" cy="4968552"/>
          </a:xfrm>
          <a:prstGeom prst="rect">
            <a:avLst/>
          </a:prstGeom>
        </p:spPr>
        <p:txBody>
          <a:bodyPr/>
          <a:lstStyle/>
          <a:p>
            <a:pPr lvl="0" algn="just" rtl="0"/>
            <a:r>
              <a:rPr lang="ru-RU" sz="2800" dirty="0" smtClean="0">
                <a:latin typeface="Calibri" panose="020F0502020204030204" pitchFamily="34" charset="0"/>
                <a:cs typeface="Calibri" panose="020F0502020204030204" pitchFamily="34" charset="0"/>
              </a:rPr>
              <a:t>При задании типа данных у колонки задаются следующие атрибуты:</a:t>
            </a:r>
            <a:endParaRPr lang="ru-RU" sz="2800" dirty="0">
              <a:latin typeface="Calibri" panose="020F0502020204030204" pitchFamily="34" charset="0"/>
              <a:cs typeface="Calibri" panose="020F0502020204030204" pitchFamily="34" charset="0"/>
            </a:endParaRPr>
          </a:p>
          <a:p>
            <a:pPr marL="457200" lvl="0" indent="-457200" algn="just">
              <a:buClr>
                <a:srgbClr val="00B0F0"/>
              </a:buClr>
              <a:buFont typeface="Wingdings" panose="05000000000000000000" pitchFamily="2" charset="2"/>
              <a:buChar char="ü"/>
            </a:pPr>
            <a:r>
              <a:rPr lang="ru-RU" sz="2600" i="1" dirty="0" smtClean="0">
                <a:latin typeface="Calibri" panose="020F0502020204030204" pitchFamily="34" charset="0"/>
                <a:cs typeface="Calibri" panose="020F0502020204030204" pitchFamily="34" charset="0"/>
              </a:rPr>
              <a:t>Категория (тип) данных</a:t>
            </a:r>
            <a:r>
              <a:rPr lang="ru-RU" sz="2600" dirty="0" smtClean="0">
                <a:latin typeface="Calibri" panose="020F0502020204030204" pitchFamily="34" charset="0"/>
                <a:cs typeface="Calibri" panose="020F0502020204030204" pitchFamily="34" charset="0"/>
              </a:rPr>
              <a:t>, которые могут содержаться в колонке (например, символьные данные, целые числа или изображения);</a:t>
            </a:r>
            <a:endParaRPr lang="ru-RU" sz="2600" dirty="0">
              <a:latin typeface="Calibri" panose="020F0502020204030204" pitchFamily="34" charset="0"/>
              <a:cs typeface="Calibri" panose="020F0502020204030204" pitchFamily="34" charset="0"/>
            </a:endParaRPr>
          </a:p>
          <a:p>
            <a:pPr marL="457200" lvl="0" indent="-457200" algn="just">
              <a:buClr>
                <a:srgbClr val="00B0F0"/>
              </a:buClr>
              <a:buFont typeface="Wingdings" panose="05000000000000000000" pitchFamily="2" charset="2"/>
              <a:buChar char="ü"/>
            </a:pPr>
            <a:r>
              <a:rPr lang="ru-RU" sz="2600" i="1" dirty="0" smtClean="0">
                <a:latin typeface="Calibri" panose="020F0502020204030204" pitchFamily="34" charset="0"/>
                <a:cs typeface="Calibri" panose="020F0502020204030204" pitchFamily="34" charset="0"/>
              </a:rPr>
              <a:t>Размер (длина) данных</a:t>
            </a:r>
            <a:r>
              <a:rPr lang="ru-RU" sz="2600" dirty="0" smtClean="0">
                <a:latin typeface="Calibri" panose="020F0502020204030204" pitchFamily="34" charset="0"/>
                <a:cs typeface="Calibri" panose="020F0502020204030204" pitchFamily="34" charset="0"/>
              </a:rPr>
              <a:t>, хранимых в колонке;</a:t>
            </a:r>
            <a:endParaRPr lang="ru-RU" sz="2600" dirty="0">
              <a:latin typeface="Calibri" panose="020F0502020204030204" pitchFamily="34" charset="0"/>
              <a:cs typeface="Calibri" panose="020F0502020204030204" pitchFamily="34" charset="0"/>
            </a:endParaRPr>
          </a:p>
          <a:p>
            <a:pPr marL="457200" lvl="0" indent="-457200" algn="just">
              <a:buClr>
                <a:srgbClr val="00B0F0"/>
              </a:buClr>
              <a:buFont typeface="Wingdings" panose="05000000000000000000" pitchFamily="2" charset="2"/>
              <a:buChar char="ü"/>
            </a:pPr>
            <a:r>
              <a:rPr lang="ru-RU" sz="2600" i="1" dirty="0" smtClean="0">
                <a:latin typeface="Calibri" panose="020F0502020204030204" pitchFamily="34" charset="0"/>
                <a:cs typeface="Calibri" panose="020F0502020204030204" pitchFamily="34" charset="0"/>
              </a:rPr>
              <a:t>Точность чисел</a:t>
            </a:r>
            <a:r>
              <a:rPr lang="ru-RU" sz="2600" dirty="0" smtClean="0">
                <a:latin typeface="Calibri" panose="020F0502020204030204" pitchFamily="34" charset="0"/>
                <a:cs typeface="Calibri" panose="020F0502020204030204" pitchFamily="34" charset="0"/>
              </a:rPr>
              <a:t> (этот атрибут применяется только для числовых типов данных), т.е. количество цифр, содержащихся в числах;</a:t>
            </a:r>
            <a:endParaRPr lang="ru-RU" sz="2600" dirty="0">
              <a:latin typeface="Calibri" panose="020F0502020204030204" pitchFamily="34" charset="0"/>
              <a:cs typeface="Calibri" panose="020F0502020204030204" pitchFamily="34" charset="0"/>
            </a:endParaRPr>
          </a:p>
          <a:p>
            <a:pPr marL="457200" lvl="0" indent="-457200" algn="just">
              <a:buClr>
                <a:srgbClr val="00B0F0"/>
              </a:buClr>
              <a:buFont typeface="Wingdings" panose="05000000000000000000" pitchFamily="2" charset="2"/>
              <a:buChar char="ü"/>
            </a:pPr>
            <a:r>
              <a:rPr lang="ru-RU" sz="2600" i="1" dirty="0" smtClean="0">
                <a:latin typeface="Calibri" panose="020F0502020204030204" pitchFamily="34" charset="0"/>
                <a:cs typeface="Calibri" panose="020F0502020204030204" pitchFamily="34" charset="0"/>
              </a:rPr>
              <a:t>Масштаб чисел</a:t>
            </a:r>
            <a:r>
              <a:rPr lang="ru-RU" sz="2600" dirty="0" smtClean="0">
                <a:latin typeface="Calibri" panose="020F0502020204030204" pitchFamily="34" charset="0"/>
                <a:cs typeface="Calibri" panose="020F0502020204030204" pitchFamily="34" charset="0"/>
              </a:rPr>
              <a:t> (этот атрибут применяется только для числовых типов данных), т.е. количество цифр, способных помещаться справа от десятичной точки.</a:t>
            </a:r>
            <a:endParaRPr lang="ru-RU" sz="2600" dirty="0">
              <a:latin typeface="Calibri" panose="020F0502020204030204" pitchFamily="34" charset="0"/>
              <a:cs typeface="Calibri" panose="020F0502020204030204" pitchFamily="34" charset="0"/>
            </a:endParaRPr>
          </a:p>
        </p:txBody>
      </p:sp>
      <p:pic>
        <p:nvPicPr>
          <p:cNvPr id="4098" name="Picture 2" descr="Похожее изображение"/>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312738"/>
            <a:ext cx="1219200"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9952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b="1" dirty="0" smtClean="0">
                <a:ln w="12700">
                  <a:solidFill>
                    <a:schemeClr val="tx2">
                      <a:satMod val="155000"/>
                    </a:schemeClr>
                  </a:solidFill>
                  <a:prstDash val="solid"/>
                </a:ln>
                <a:solidFill>
                  <a:srgbClr val="00B0F0"/>
                </a:solidFill>
                <a:effectLst>
                  <a:outerShdw blurRad="41275" dist="20320" dir="1800000" algn="tl" rotWithShape="0">
                    <a:srgbClr val="000000">
                      <a:alpha val="40000"/>
                    </a:srgbClr>
                  </a:outerShdw>
                </a:effectLst>
              </a:rPr>
              <a:t>Создание таблицы</a:t>
            </a:r>
            <a:endParaRPr lang="ru-RU" b="1" dirty="0">
              <a:ln w="12700">
                <a:solidFill>
                  <a:schemeClr val="tx2">
                    <a:satMod val="155000"/>
                  </a:schemeClr>
                </a:solidFill>
                <a:prstDash val="solid"/>
              </a:ln>
              <a:solidFill>
                <a:srgbClr val="00B0F0"/>
              </a:solidFill>
              <a:effectLst>
                <a:outerShdw blurRad="41275" dist="20320" dir="1800000" algn="tl" rotWithShape="0">
                  <a:srgbClr val="000000">
                    <a:alpha val="40000"/>
                  </a:srgbClr>
                </a:outerShdw>
              </a:effectLst>
            </a:endParaRPr>
          </a:p>
        </p:txBody>
      </p:sp>
      <p:sp>
        <p:nvSpPr>
          <p:cNvPr id="3" name="Объект 2"/>
          <p:cNvSpPr>
            <a:spLocks noGrp="1"/>
          </p:cNvSpPr>
          <p:nvPr>
            <p:ph idx="1"/>
          </p:nvPr>
        </p:nvSpPr>
        <p:spPr/>
        <p:txBody>
          <a:bodyPr/>
          <a:lstStyle/>
          <a:p>
            <a:pPr marL="0" indent="0" algn="just">
              <a:lnSpc>
                <a:spcPct val="115000"/>
              </a:lnSpc>
              <a:buNone/>
            </a:pPr>
            <a:r>
              <a:rPr lang="ru-RU" sz="2400" dirty="0" err="1" smtClean="0">
                <a:solidFill>
                  <a:srgbClr val="0000FF"/>
                </a:solidFill>
                <a:latin typeface="Consolas"/>
                <a:ea typeface="Calibri"/>
                <a:cs typeface="Consolas"/>
              </a:rPr>
              <a:t>Create</a:t>
            </a:r>
            <a:r>
              <a:rPr lang="ru-RU" sz="2400" dirty="0" smtClean="0">
                <a:solidFill>
                  <a:srgbClr val="0000FF"/>
                </a:solidFill>
                <a:latin typeface="Consolas"/>
                <a:ea typeface="Calibri"/>
                <a:cs typeface="Consolas"/>
              </a:rPr>
              <a:t> </a:t>
            </a:r>
            <a:r>
              <a:rPr lang="ru-RU" sz="2400" dirty="0" err="1">
                <a:solidFill>
                  <a:srgbClr val="0000FF"/>
                </a:solidFill>
                <a:latin typeface="Consolas"/>
                <a:ea typeface="Calibri"/>
                <a:cs typeface="Consolas"/>
              </a:rPr>
              <a:t>table</a:t>
            </a:r>
            <a:r>
              <a:rPr lang="ru-RU" sz="2400" dirty="0">
                <a:solidFill>
                  <a:srgbClr val="0000FF"/>
                </a:solidFill>
                <a:latin typeface="Consolas"/>
                <a:ea typeface="Calibri"/>
                <a:cs typeface="Consolas"/>
              </a:rPr>
              <a:t> </a:t>
            </a:r>
            <a:r>
              <a:rPr lang="ru-RU" sz="2400" dirty="0" err="1">
                <a:solidFill>
                  <a:srgbClr val="0000FF"/>
                </a:solidFill>
                <a:latin typeface="Consolas"/>
                <a:ea typeface="Calibri"/>
                <a:cs typeface="Consolas"/>
              </a:rPr>
              <a:t>имя_таблицы</a:t>
            </a:r>
            <a:r>
              <a:rPr lang="ru-RU" sz="2400" dirty="0">
                <a:solidFill>
                  <a:srgbClr val="0000FF"/>
                </a:solidFill>
                <a:latin typeface="Consolas"/>
                <a:ea typeface="Calibri"/>
                <a:cs typeface="Consolas"/>
              </a:rPr>
              <a:t> </a:t>
            </a:r>
            <a:endParaRPr lang="ru-RU" sz="2400" dirty="0" smtClean="0">
              <a:solidFill>
                <a:srgbClr val="0000FF"/>
              </a:solidFill>
              <a:latin typeface="Consolas"/>
              <a:ea typeface="Calibri"/>
              <a:cs typeface="Consolas"/>
            </a:endParaRPr>
          </a:p>
          <a:p>
            <a:pPr marL="374904" lvl="1" indent="0" algn="just">
              <a:lnSpc>
                <a:spcPct val="115000"/>
              </a:lnSpc>
              <a:buNone/>
            </a:pPr>
            <a:r>
              <a:rPr lang="ru-RU" sz="2000" dirty="0" smtClean="0">
                <a:solidFill>
                  <a:srgbClr val="0000FF"/>
                </a:solidFill>
                <a:latin typeface="Consolas"/>
                <a:ea typeface="Calibri"/>
                <a:cs typeface="Consolas"/>
              </a:rPr>
              <a:t>(имя_поля1 </a:t>
            </a:r>
            <a:r>
              <a:rPr lang="ru-RU" sz="2000" dirty="0" err="1">
                <a:solidFill>
                  <a:srgbClr val="0000FF"/>
                </a:solidFill>
                <a:latin typeface="Consolas"/>
                <a:ea typeface="Calibri"/>
                <a:cs typeface="Consolas"/>
              </a:rPr>
              <a:t>тип_данных</a:t>
            </a:r>
            <a:r>
              <a:rPr lang="ru-RU" sz="2000" dirty="0">
                <a:solidFill>
                  <a:srgbClr val="0000FF"/>
                </a:solidFill>
                <a:latin typeface="Consolas"/>
                <a:ea typeface="Calibri"/>
                <a:cs typeface="Consolas"/>
              </a:rPr>
              <a:t> [</a:t>
            </a:r>
            <a:r>
              <a:rPr lang="ru-RU" sz="2000" dirty="0" err="1">
                <a:solidFill>
                  <a:srgbClr val="0000FF"/>
                </a:solidFill>
                <a:latin typeface="Consolas"/>
                <a:ea typeface="Calibri"/>
                <a:cs typeface="Consolas"/>
              </a:rPr>
              <a:t>identity|NULL|NOT</a:t>
            </a:r>
            <a:r>
              <a:rPr lang="ru-RU" sz="2000" dirty="0">
                <a:solidFill>
                  <a:srgbClr val="0000FF"/>
                </a:solidFill>
                <a:latin typeface="Consolas"/>
                <a:ea typeface="Calibri"/>
                <a:cs typeface="Consolas"/>
              </a:rPr>
              <a:t> </a:t>
            </a:r>
            <a:r>
              <a:rPr lang="ru-RU" sz="2000" dirty="0" err="1">
                <a:solidFill>
                  <a:srgbClr val="0000FF"/>
                </a:solidFill>
                <a:latin typeface="Consolas"/>
                <a:ea typeface="Calibri"/>
                <a:cs typeface="Consolas"/>
              </a:rPr>
              <a:t>NULL|Primary</a:t>
            </a:r>
            <a:r>
              <a:rPr lang="ru-RU" sz="2000" dirty="0">
                <a:solidFill>
                  <a:srgbClr val="0000FF"/>
                </a:solidFill>
                <a:latin typeface="Consolas"/>
                <a:ea typeface="Calibri"/>
                <a:cs typeface="Consolas"/>
              </a:rPr>
              <a:t> </a:t>
            </a:r>
            <a:r>
              <a:rPr lang="ru-RU" sz="2000" dirty="0" err="1">
                <a:solidFill>
                  <a:srgbClr val="0000FF"/>
                </a:solidFill>
                <a:latin typeface="Consolas"/>
                <a:ea typeface="Calibri"/>
                <a:cs typeface="Consolas"/>
              </a:rPr>
              <a:t>key</a:t>
            </a:r>
            <a:r>
              <a:rPr lang="ru-RU" sz="2000" dirty="0" smtClean="0">
                <a:solidFill>
                  <a:srgbClr val="0000FF"/>
                </a:solidFill>
                <a:latin typeface="Consolas"/>
                <a:ea typeface="Calibri"/>
                <a:cs typeface="Consolas"/>
              </a:rPr>
              <a:t>],</a:t>
            </a:r>
          </a:p>
          <a:p>
            <a:pPr marL="374904" lvl="1" indent="0" algn="just">
              <a:lnSpc>
                <a:spcPct val="115000"/>
              </a:lnSpc>
              <a:buNone/>
            </a:pPr>
            <a:r>
              <a:rPr lang="ru-RU" sz="2000" dirty="0" smtClean="0">
                <a:solidFill>
                  <a:srgbClr val="0000FF"/>
                </a:solidFill>
                <a:latin typeface="Consolas"/>
                <a:ea typeface="Calibri"/>
                <a:cs typeface="Consolas"/>
              </a:rPr>
              <a:t>имя_поля2 </a:t>
            </a:r>
            <a:r>
              <a:rPr lang="ru-RU" sz="2000" dirty="0" err="1">
                <a:solidFill>
                  <a:srgbClr val="0000FF"/>
                </a:solidFill>
                <a:latin typeface="Consolas"/>
                <a:ea typeface="Calibri"/>
                <a:cs typeface="Consolas"/>
              </a:rPr>
              <a:t>тип_данных</a:t>
            </a:r>
            <a:r>
              <a:rPr lang="ru-RU" sz="2000" dirty="0">
                <a:solidFill>
                  <a:srgbClr val="0000FF"/>
                </a:solidFill>
                <a:latin typeface="Consolas"/>
                <a:ea typeface="Calibri"/>
                <a:cs typeface="Consolas"/>
              </a:rPr>
              <a:t> [NULL|NOT NULL</a:t>
            </a:r>
            <a:r>
              <a:rPr lang="ru-RU" sz="2000" dirty="0" smtClean="0">
                <a:solidFill>
                  <a:srgbClr val="0000FF"/>
                </a:solidFill>
                <a:latin typeface="Consolas"/>
                <a:ea typeface="Calibri"/>
                <a:cs typeface="Consolas"/>
              </a:rPr>
              <a:t>],</a:t>
            </a:r>
          </a:p>
          <a:p>
            <a:pPr marL="374904" lvl="1" indent="0" algn="just">
              <a:lnSpc>
                <a:spcPct val="115000"/>
              </a:lnSpc>
              <a:buNone/>
            </a:pPr>
            <a:r>
              <a:rPr lang="ru-RU" sz="2000" dirty="0" smtClean="0">
                <a:solidFill>
                  <a:srgbClr val="0000FF"/>
                </a:solidFill>
                <a:latin typeface="Consolas"/>
                <a:ea typeface="Calibri"/>
                <a:cs typeface="Consolas"/>
              </a:rPr>
              <a:t>...</a:t>
            </a:r>
            <a:r>
              <a:rPr lang="ru-RU" sz="2000" dirty="0">
                <a:solidFill>
                  <a:srgbClr val="0000FF"/>
                </a:solidFill>
                <a:latin typeface="Consolas"/>
                <a:ea typeface="Calibri"/>
                <a:cs typeface="Consolas"/>
              </a:rPr>
              <a:t> </a:t>
            </a:r>
            <a:endParaRPr lang="ru-RU" sz="2000" dirty="0" smtClean="0">
              <a:solidFill>
                <a:srgbClr val="0000FF"/>
              </a:solidFill>
              <a:latin typeface="Consolas"/>
              <a:ea typeface="Calibri"/>
              <a:cs typeface="Consolas"/>
            </a:endParaRPr>
          </a:p>
          <a:p>
            <a:pPr marL="374904" lvl="1" indent="0" algn="just">
              <a:lnSpc>
                <a:spcPct val="115000"/>
              </a:lnSpc>
              <a:buNone/>
            </a:pPr>
            <a:r>
              <a:rPr lang="ru-RU" sz="2000" dirty="0" err="1" smtClean="0">
                <a:solidFill>
                  <a:srgbClr val="0000FF"/>
                </a:solidFill>
                <a:latin typeface="Consolas"/>
                <a:ea typeface="Calibri"/>
                <a:cs typeface="Consolas"/>
              </a:rPr>
              <a:t>имя_поляN</a:t>
            </a:r>
            <a:r>
              <a:rPr lang="ru-RU" sz="2000" dirty="0" smtClean="0">
                <a:solidFill>
                  <a:srgbClr val="0000FF"/>
                </a:solidFill>
                <a:latin typeface="Consolas"/>
                <a:ea typeface="Calibri"/>
                <a:cs typeface="Consolas"/>
              </a:rPr>
              <a:t> </a:t>
            </a:r>
            <a:r>
              <a:rPr lang="ru-RU" sz="2000" dirty="0" err="1">
                <a:solidFill>
                  <a:srgbClr val="0000FF"/>
                </a:solidFill>
                <a:latin typeface="Consolas"/>
                <a:ea typeface="Calibri"/>
                <a:cs typeface="Consolas"/>
              </a:rPr>
              <a:t>тип_данных</a:t>
            </a:r>
            <a:r>
              <a:rPr lang="ru-RU" sz="2000" dirty="0">
                <a:solidFill>
                  <a:srgbClr val="0000FF"/>
                </a:solidFill>
                <a:latin typeface="Consolas"/>
                <a:ea typeface="Calibri"/>
                <a:cs typeface="Consolas"/>
              </a:rPr>
              <a:t> [NULL|NOT NULL] </a:t>
            </a:r>
            <a:r>
              <a:rPr lang="en-US" sz="2000" dirty="0">
                <a:solidFill>
                  <a:srgbClr val="0000FF"/>
                </a:solidFill>
                <a:latin typeface="Consolas"/>
                <a:ea typeface="Calibri"/>
                <a:cs typeface="Consolas"/>
              </a:rPr>
              <a:t>)</a:t>
            </a:r>
            <a:endParaRPr lang="ru-RU" sz="2000" dirty="0">
              <a:solidFill>
                <a:srgbClr val="0000FF"/>
              </a:solidFill>
              <a:latin typeface="Consolas"/>
              <a:ea typeface="Calibri"/>
              <a:cs typeface="Consolas"/>
            </a:endParaRPr>
          </a:p>
        </p:txBody>
      </p:sp>
      <p:pic>
        <p:nvPicPr>
          <p:cNvPr id="4" name="Picture 8" descr="Похожее изображение"/>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88640"/>
            <a:ext cx="1315803" cy="1359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0354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spc="50" dirty="0" smtClean="0">
                <a:ln w="9525" cmpd="sng">
                  <a:solidFill>
                    <a:schemeClr val="accent1"/>
                  </a:solidFill>
                  <a:prstDash val="solid"/>
                </a:ln>
                <a:solidFill>
                  <a:srgbClr val="FFC000"/>
                </a:solidFill>
                <a:effectLst>
                  <a:glow rad="38100">
                    <a:schemeClr val="accent1">
                      <a:alpha val="40000"/>
                    </a:schemeClr>
                  </a:glow>
                </a:effectLst>
              </a:rPr>
              <a:t>Индексы</a:t>
            </a:r>
            <a:endParaRPr lang="ru-RU" b="1" spc="50" dirty="0">
              <a:ln w="9525" cmpd="sng">
                <a:solidFill>
                  <a:schemeClr val="accent1"/>
                </a:solidFill>
                <a:prstDash val="solid"/>
              </a:ln>
              <a:solidFill>
                <a:srgbClr val="FFC000"/>
              </a:solidFill>
              <a:effectLst>
                <a:glow rad="38100">
                  <a:schemeClr val="accent1">
                    <a:alpha val="40000"/>
                  </a:schemeClr>
                </a:glow>
              </a:effectLst>
            </a:endParaRPr>
          </a:p>
        </p:txBody>
      </p:sp>
      <p:sp>
        <p:nvSpPr>
          <p:cNvPr id="3" name="Объект 2"/>
          <p:cNvSpPr>
            <a:spLocks noGrp="1"/>
          </p:cNvSpPr>
          <p:nvPr>
            <p:ph idx="1"/>
          </p:nvPr>
        </p:nvSpPr>
        <p:spPr/>
        <p:txBody>
          <a:bodyPr/>
          <a:lstStyle/>
          <a:p>
            <a:pPr algn="just"/>
            <a:r>
              <a:rPr lang="ru-RU" b="1" dirty="0">
                <a:latin typeface="Calibri" panose="020F0502020204030204" pitchFamily="34" charset="0"/>
                <a:cs typeface="Calibri" panose="020F0502020204030204" pitchFamily="34" charset="0"/>
              </a:rPr>
              <a:t>Индекс </a:t>
            </a:r>
            <a:r>
              <a:rPr lang="ru-RU" dirty="0">
                <a:latin typeface="Calibri" panose="020F0502020204030204" pitchFamily="34" charset="0"/>
                <a:cs typeface="Calibri" panose="020F0502020204030204" pitchFamily="34" charset="0"/>
              </a:rPr>
              <a:t>– список указателей  на физическое размещение строк, упорядоченный по значению определенного поля (или группы полей). Используется для ускорения поиска. Нужные строки отыскиваются по индексу, при этом просмотр остальных строк не выполняется.</a:t>
            </a:r>
          </a:p>
          <a:p>
            <a:pPr algn="just"/>
            <a:endParaRPr lang="ru-RU" dirty="0">
              <a:latin typeface="Calibri" panose="020F0502020204030204" pitchFamily="34" charset="0"/>
              <a:cs typeface="Calibri" panose="020F0502020204030204" pitchFamily="34" charset="0"/>
            </a:endParaRPr>
          </a:p>
        </p:txBody>
      </p:sp>
      <p:pic>
        <p:nvPicPr>
          <p:cNvPr id="4" name="Picture 8" descr="Похожее изображение"/>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0997" y="267494"/>
            <a:ext cx="1315803" cy="1359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8825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67494"/>
            <a:ext cx="8229600" cy="927786"/>
          </a:xfrm>
        </p:spPr>
        <p:txBody>
          <a:bodyPr/>
          <a:lstStyle/>
          <a:p>
            <a:r>
              <a:rPr lang="ru-RU" b="1" spc="50" dirty="0" smtClean="0">
                <a:ln w="9525" cmpd="sng">
                  <a:solidFill>
                    <a:schemeClr val="accent1"/>
                  </a:solidFill>
                  <a:prstDash val="solid"/>
                </a:ln>
                <a:solidFill>
                  <a:srgbClr val="FFC000"/>
                </a:solidFill>
                <a:effectLst>
                  <a:glow rad="38100">
                    <a:schemeClr val="accent1">
                      <a:alpha val="40000"/>
                    </a:schemeClr>
                  </a:glow>
                </a:effectLst>
              </a:rPr>
              <a:t>Индексы</a:t>
            </a:r>
            <a:endParaRPr lang="ru-RU" b="1" spc="50" dirty="0">
              <a:ln w="9525" cmpd="sng">
                <a:solidFill>
                  <a:schemeClr val="accent1"/>
                </a:solidFill>
                <a:prstDash val="solid"/>
              </a:ln>
              <a:solidFill>
                <a:srgbClr val="FFC000"/>
              </a:solidFill>
              <a:effectLst>
                <a:glow rad="38100">
                  <a:schemeClr val="accent1">
                    <a:alpha val="40000"/>
                  </a:schemeClr>
                </a:glow>
              </a:effectLst>
            </a:endParaRPr>
          </a:p>
        </p:txBody>
      </p:sp>
      <p:pic>
        <p:nvPicPr>
          <p:cNvPr id="4" name="Picture 8" descr="Похожее изображение"/>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7583" y="120877"/>
            <a:ext cx="1180540" cy="1219891"/>
          </a:xfrm>
          <a:prstGeom prst="rect">
            <a:avLst/>
          </a:prstGeom>
          <a:noFill/>
          <a:extLst>
            <a:ext uri="{909E8E84-426E-40DD-AFC4-6F175D3DCCD1}">
              <a14:hiddenFill xmlns:a14="http://schemas.microsoft.com/office/drawing/2010/main">
                <a:solidFill>
                  <a:srgbClr val="FFFFFF"/>
                </a:solidFill>
              </a14:hiddenFill>
            </a:ext>
          </a:extLst>
        </p:spPr>
      </p:pic>
      <p:pic>
        <p:nvPicPr>
          <p:cNvPr id="6" name="Рисунок 5"/>
          <p:cNvPicPr/>
          <p:nvPr/>
        </p:nvPicPr>
        <p:blipFill>
          <a:blip r:embed="rId3">
            <a:extLst>
              <a:ext uri="{28A0092B-C50C-407E-A947-70E740481C1C}">
                <a14:useLocalDpi xmlns:a14="http://schemas.microsoft.com/office/drawing/2010/main" val="0"/>
              </a:ext>
            </a:extLst>
          </a:blip>
          <a:srcRect/>
          <a:stretch>
            <a:fillRect/>
          </a:stretch>
        </p:blipFill>
        <p:spPr bwMode="auto">
          <a:xfrm>
            <a:off x="2339752" y="1195280"/>
            <a:ext cx="4680520" cy="2953800"/>
          </a:xfrm>
          <a:prstGeom prst="rect">
            <a:avLst/>
          </a:prstGeom>
          <a:noFill/>
          <a:ln>
            <a:noFill/>
          </a:ln>
        </p:spPr>
      </p:pic>
      <p:sp>
        <p:nvSpPr>
          <p:cNvPr id="7" name="Объект 2"/>
          <p:cNvSpPr>
            <a:spLocks noGrp="1"/>
          </p:cNvSpPr>
          <p:nvPr>
            <p:ph idx="1"/>
          </p:nvPr>
        </p:nvSpPr>
        <p:spPr>
          <a:xfrm>
            <a:off x="323528" y="4437112"/>
            <a:ext cx="8229600" cy="2521752"/>
          </a:xfrm>
        </p:spPr>
        <p:txBody>
          <a:bodyPr>
            <a:normAutofit fontScale="70000" lnSpcReduction="20000"/>
          </a:bodyPr>
          <a:lstStyle/>
          <a:p>
            <a:pPr algn="just"/>
            <a:r>
              <a:rPr lang="ru-RU" dirty="0">
                <a:latin typeface="Calibri" panose="020F0502020204030204" pitchFamily="34" charset="0"/>
                <a:cs typeface="Calibri" panose="020F0502020204030204" pitchFamily="34" charset="0"/>
              </a:rPr>
              <a:t>Дерево индекса имеет корневой узел и только один. В этом узле размещаются указатели, ссылающиеся на страницы данных. На страницах в строках располагаются значения, которые размещаются упорядочено. Вместе со значениями также хранятся адреса других страниц для перехода. Страницы, которые не имеют адресов на следующий уровень, называются листовыми. Если же корень сразу ссылается на листья, можно говорить об одноуровневом дереве</a:t>
            </a:r>
            <a:endParaRPr lang="ru-RU"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701397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15616" y="160338"/>
            <a:ext cx="7632848" cy="1396454"/>
          </a:xfrm>
        </p:spPr>
        <p:txBody>
          <a:bodyPr>
            <a:normAutofit/>
          </a:bodyPr>
          <a:lstStyle/>
          <a:p>
            <a:pPr algn="ctr"/>
            <a:r>
              <a:rPr lang="ru-RU" sz="4000" b="1" dirty="0" smtClean="0">
                <a:ln w="6350">
                  <a:solidFill>
                    <a:schemeClr val="tx2">
                      <a:lumMod val="75000"/>
                    </a:schemeClr>
                  </a:solidFill>
                </a:ln>
                <a:solidFill>
                  <a:srgbClr val="FFC000"/>
                </a:solidFill>
              </a:rPr>
              <a:t>Системные базы данных</a:t>
            </a:r>
            <a:endParaRPr lang="ru-RU" sz="4000" b="1" dirty="0">
              <a:ln w="6350">
                <a:solidFill>
                  <a:schemeClr val="tx2">
                    <a:lumMod val="75000"/>
                  </a:schemeClr>
                </a:solidFill>
              </a:ln>
              <a:solidFill>
                <a:srgbClr val="FFC000"/>
              </a:solidFill>
            </a:endParaRPr>
          </a:p>
        </p:txBody>
      </p:sp>
      <p:graphicFrame>
        <p:nvGraphicFramePr>
          <p:cNvPr id="3" name="Схема 2"/>
          <p:cNvGraphicFramePr/>
          <p:nvPr>
            <p:extLst>
              <p:ext uri="{D42A27DB-BD31-4B8C-83A1-F6EECF244321}">
                <p14:modId xmlns:p14="http://schemas.microsoft.com/office/powerpoint/2010/main" val="1655451366"/>
              </p:ext>
            </p:extLst>
          </p:nvPr>
        </p:nvGraphicFramePr>
        <p:xfrm>
          <a:off x="307975" y="1916832"/>
          <a:ext cx="8377447" cy="4248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1" name="Picture 8" descr="Похожее изображение"/>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40352" y="5369891"/>
            <a:ext cx="1225053" cy="12658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Картинки по запросу"/>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991" y="367376"/>
            <a:ext cx="1147843" cy="1147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0190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7975" y="237043"/>
            <a:ext cx="7632848" cy="1396454"/>
          </a:xfrm>
        </p:spPr>
        <p:txBody>
          <a:bodyPr>
            <a:normAutofit/>
          </a:bodyPr>
          <a:lstStyle/>
          <a:p>
            <a:pPr algn="ctr"/>
            <a:r>
              <a:rPr lang="ru-RU" sz="3600" b="1" dirty="0" smtClean="0">
                <a:ln w="6350">
                  <a:solidFill>
                    <a:schemeClr val="tx2">
                      <a:lumMod val="75000"/>
                    </a:schemeClr>
                  </a:solidFill>
                </a:ln>
                <a:solidFill>
                  <a:srgbClr val="FFC000"/>
                </a:solidFill>
              </a:rPr>
              <a:t>Системная база данных </a:t>
            </a:r>
            <a:r>
              <a:rPr lang="en-US" sz="4400" b="1" dirty="0" smtClean="0">
                <a:ln w="6350">
                  <a:solidFill>
                    <a:schemeClr val="tx2">
                      <a:lumMod val="75000"/>
                    </a:schemeClr>
                  </a:solidFill>
                </a:ln>
                <a:solidFill>
                  <a:srgbClr val="00B0F0"/>
                </a:solidFill>
              </a:rPr>
              <a:t>master</a:t>
            </a:r>
            <a:endParaRPr lang="ru-RU" sz="4400" b="1" dirty="0">
              <a:ln w="6350">
                <a:solidFill>
                  <a:schemeClr val="tx2">
                    <a:lumMod val="75000"/>
                  </a:schemeClr>
                </a:solidFill>
              </a:ln>
              <a:solidFill>
                <a:srgbClr val="00B0F0"/>
              </a:solidFill>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1"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2" y="194693"/>
            <a:ext cx="1225053" cy="12658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Картинки по запросу"/>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093" y="312738"/>
            <a:ext cx="1147843" cy="1147843"/>
          </a:xfrm>
          <a:prstGeom prst="rect">
            <a:avLst/>
          </a:prstGeom>
          <a:noFill/>
          <a:extLst>
            <a:ext uri="{909E8E84-426E-40DD-AFC4-6F175D3DCCD1}">
              <a14:hiddenFill xmlns:a14="http://schemas.microsoft.com/office/drawing/2010/main">
                <a:solidFill>
                  <a:srgbClr val="FFFFFF"/>
                </a:solidFill>
              </a14:hiddenFill>
            </a:ext>
          </a:extLst>
        </p:spPr>
      </p:pic>
      <p:sp>
        <p:nvSpPr>
          <p:cNvPr id="15" name="Прямоугольник 14"/>
          <p:cNvSpPr/>
          <p:nvPr/>
        </p:nvSpPr>
        <p:spPr>
          <a:xfrm>
            <a:off x="307975" y="1916832"/>
            <a:ext cx="8377447" cy="4536504"/>
          </a:xfrm>
          <a:prstGeom prst="rect">
            <a:avLst/>
          </a:prstGeom>
        </p:spPr>
        <p:txBody>
          <a:bodyPr/>
          <a:lstStyle/>
          <a:p>
            <a:pPr marL="722313" lvl="0" indent="-457200" algn="just" rtl="0">
              <a:buClr>
                <a:srgbClr val="0070C0"/>
              </a:buClr>
              <a:buFont typeface="Wingdings" panose="05000000000000000000" pitchFamily="2" charset="2"/>
              <a:buChar char="ü"/>
            </a:pPr>
            <a:r>
              <a:rPr lang="ru-RU" sz="2600" i="1" dirty="0" smtClean="0">
                <a:latin typeface="Calibri" panose="020F0502020204030204" pitchFamily="34" charset="0"/>
                <a:cs typeface="Calibri" panose="020F0502020204030204" pitchFamily="34" charset="0"/>
              </a:rPr>
              <a:t>Наиболее важная системная база данных </a:t>
            </a:r>
            <a:r>
              <a:rPr lang="ru-RU" sz="2600" dirty="0" smtClean="0">
                <a:latin typeface="Calibri" panose="020F0502020204030204" pitchFamily="34" charset="0"/>
                <a:cs typeface="Calibri" panose="020F0502020204030204" pitchFamily="34" charset="0"/>
              </a:rPr>
              <a:t>в </a:t>
            </a:r>
            <a:r>
              <a:rPr lang="en-US" sz="2600" dirty="0" smtClean="0">
                <a:latin typeface="Calibri" panose="020F0502020204030204" pitchFamily="34" charset="0"/>
                <a:cs typeface="Calibri" panose="020F0502020204030204" pitchFamily="34" charset="0"/>
              </a:rPr>
              <a:t>SQL Server</a:t>
            </a:r>
            <a:r>
              <a:rPr lang="ru-RU" sz="2600" dirty="0" smtClean="0">
                <a:latin typeface="Calibri" panose="020F0502020204030204" pitchFamily="34" charset="0"/>
                <a:cs typeface="Calibri" panose="020F0502020204030204" pitchFamily="34" charset="0"/>
              </a:rPr>
              <a:t>. </a:t>
            </a:r>
            <a:endParaRPr lang="ru-RU" sz="2600" dirty="0">
              <a:latin typeface="Calibri" panose="020F0502020204030204" pitchFamily="34" charset="0"/>
              <a:cs typeface="Calibri" panose="020F0502020204030204" pitchFamily="34" charset="0"/>
            </a:endParaRPr>
          </a:p>
          <a:p>
            <a:pPr marL="722313" lvl="0" indent="-457200" algn="just" rtl="0">
              <a:buClr>
                <a:srgbClr val="0070C0"/>
              </a:buClr>
              <a:buFont typeface="Wingdings" panose="05000000000000000000" pitchFamily="2" charset="2"/>
              <a:buChar char="ü"/>
            </a:pPr>
            <a:r>
              <a:rPr lang="ru-RU" sz="2600" dirty="0" smtClean="0">
                <a:latin typeface="Calibri" panose="020F0502020204030204" pitchFamily="34" charset="0"/>
                <a:cs typeface="Calibri" panose="020F0502020204030204" pitchFamily="34" charset="0"/>
              </a:rPr>
              <a:t>Содержит все данные, необходимые для работы с СУБД. </a:t>
            </a:r>
            <a:endParaRPr lang="ru-RU" sz="2600" dirty="0">
              <a:latin typeface="Calibri" panose="020F0502020204030204" pitchFamily="34" charset="0"/>
              <a:cs typeface="Calibri" panose="020F0502020204030204" pitchFamily="34" charset="0"/>
            </a:endParaRPr>
          </a:p>
          <a:p>
            <a:pPr marL="722313" lvl="0" indent="-457200" algn="just" rtl="0">
              <a:buClr>
                <a:srgbClr val="0070C0"/>
              </a:buClr>
              <a:buFont typeface="Wingdings" panose="05000000000000000000" pitchFamily="2" charset="2"/>
              <a:buChar char="ü"/>
            </a:pPr>
            <a:r>
              <a:rPr lang="en-US" sz="2600" dirty="0" smtClean="0">
                <a:latin typeface="Calibri" panose="020F0502020204030204" pitchFamily="34" charset="0"/>
                <a:cs typeface="Calibri" panose="020F0502020204030204" pitchFamily="34" charset="0"/>
              </a:rPr>
              <a:t>C</a:t>
            </a:r>
            <a:r>
              <a:rPr lang="ru-RU" sz="2600" dirty="0" smtClean="0">
                <a:latin typeface="Calibri" panose="020F0502020204030204" pitchFamily="34" charset="0"/>
                <a:cs typeface="Calibri" panose="020F0502020204030204" pitchFamily="34" charset="0"/>
              </a:rPr>
              <a:t>одержит данные о конфигурации сервера базы данных, сведения обо всех пользовательских базах данных, созданных в экземпляре сервера: характеристики баз данных, характеристики и размещение файлов каждой базы данных. </a:t>
            </a:r>
            <a:endParaRPr lang="ru-RU" sz="2600" dirty="0">
              <a:latin typeface="Calibri" panose="020F0502020204030204" pitchFamily="34" charset="0"/>
              <a:cs typeface="Calibri" panose="020F0502020204030204" pitchFamily="34" charset="0"/>
            </a:endParaRPr>
          </a:p>
          <a:p>
            <a:pPr marL="722313" lvl="0" indent="-457200" algn="just" rtl="0">
              <a:buClr>
                <a:srgbClr val="0070C0"/>
              </a:buClr>
              <a:buFont typeface="Wingdings" panose="05000000000000000000" pitchFamily="2" charset="2"/>
              <a:buChar char="ü"/>
            </a:pPr>
            <a:r>
              <a:rPr lang="en-US" sz="2600" i="1" dirty="0" smtClean="0">
                <a:latin typeface="Calibri" panose="020F0502020204030204" pitchFamily="34" charset="0"/>
                <a:cs typeface="Calibri" panose="020F0502020204030204" pitchFamily="34" charset="0"/>
              </a:rPr>
              <a:t>SQL Server</a:t>
            </a:r>
            <a:r>
              <a:rPr lang="ru-RU" sz="2600" i="1" dirty="0" smtClean="0">
                <a:latin typeface="Calibri" panose="020F0502020204030204" pitchFamily="34" charset="0"/>
                <a:cs typeface="Calibri" panose="020F0502020204030204" pitchFamily="34" charset="0"/>
              </a:rPr>
              <a:t> не сможет выполняться</a:t>
            </a:r>
            <a:r>
              <a:rPr lang="ru-RU" sz="2600" dirty="0" smtClean="0">
                <a:latin typeface="Calibri" panose="020F0502020204030204" pitchFamily="34" charset="0"/>
                <a:cs typeface="Calibri" panose="020F0502020204030204" pitchFamily="34" charset="0"/>
              </a:rPr>
              <a:t>, если база данных </a:t>
            </a:r>
            <a:r>
              <a:rPr lang="en-US" sz="2600" dirty="0" smtClean="0">
                <a:latin typeface="Calibri" panose="020F0502020204030204" pitchFamily="34" charset="0"/>
                <a:cs typeface="Calibri" panose="020F0502020204030204" pitchFamily="34" charset="0"/>
              </a:rPr>
              <a:t>master</a:t>
            </a:r>
            <a:r>
              <a:rPr lang="ru-RU" sz="2600" dirty="0" smtClean="0">
                <a:latin typeface="Calibri" panose="020F0502020204030204" pitchFamily="34" charset="0"/>
                <a:cs typeface="Calibri" panose="020F0502020204030204" pitchFamily="34" charset="0"/>
              </a:rPr>
              <a:t> недоступна.</a:t>
            </a:r>
            <a:endParaRPr lang="ru-R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44234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7975" y="237043"/>
            <a:ext cx="7632848" cy="1396454"/>
          </a:xfrm>
        </p:spPr>
        <p:txBody>
          <a:bodyPr>
            <a:normAutofit/>
          </a:bodyPr>
          <a:lstStyle/>
          <a:p>
            <a:pPr algn="ctr"/>
            <a:r>
              <a:rPr lang="ru-RU" sz="3600" b="1" dirty="0" smtClean="0">
                <a:ln w="6350">
                  <a:solidFill>
                    <a:schemeClr val="tx2">
                      <a:lumMod val="75000"/>
                    </a:schemeClr>
                  </a:solidFill>
                </a:ln>
                <a:solidFill>
                  <a:srgbClr val="FFC000"/>
                </a:solidFill>
              </a:rPr>
              <a:t>Системная база данных </a:t>
            </a:r>
            <a:r>
              <a:rPr lang="en-US" sz="4400" b="1" dirty="0" smtClean="0">
                <a:ln w="6350">
                  <a:solidFill>
                    <a:schemeClr val="tx2">
                      <a:lumMod val="75000"/>
                    </a:schemeClr>
                  </a:solidFill>
                </a:ln>
                <a:solidFill>
                  <a:srgbClr val="92D050"/>
                </a:solidFill>
              </a:rPr>
              <a:t>model</a:t>
            </a:r>
            <a:endParaRPr lang="ru-RU" sz="4400" b="1" dirty="0">
              <a:ln w="6350">
                <a:solidFill>
                  <a:schemeClr val="tx2">
                    <a:lumMod val="75000"/>
                  </a:schemeClr>
                </a:solidFill>
              </a:ln>
              <a:solidFill>
                <a:srgbClr val="92D050"/>
              </a:solidFill>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1"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2" y="194693"/>
            <a:ext cx="1225053" cy="12658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Картинки по запросу"/>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093" y="312738"/>
            <a:ext cx="1147843" cy="1147843"/>
          </a:xfrm>
          <a:prstGeom prst="rect">
            <a:avLst/>
          </a:prstGeom>
          <a:noFill/>
          <a:extLst>
            <a:ext uri="{909E8E84-426E-40DD-AFC4-6F175D3DCCD1}">
              <a14:hiddenFill xmlns:a14="http://schemas.microsoft.com/office/drawing/2010/main">
                <a:solidFill>
                  <a:srgbClr val="FFFFFF"/>
                </a:solidFill>
              </a14:hiddenFill>
            </a:ext>
          </a:extLst>
        </p:spPr>
      </p:pic>
      <p:sp>
        <p:nvSpPr>
          <p:cNvPr id="15" name="Прямоугольник 14"/>
          <p:cNvSpPr/>
          <p:nvPr/>
        </p:nvSpPr>
        <p:spPr>
          <a:xfrm>
            <a:off x="307975" y="1916832"/>
            <a:ext cx="8377447" cy="4536504"/>
          </a:xfrm>
          <a:prstGeom prst="rect">
            <a:avLst/>
          </a:prstGeom>
        </p:spPr>
        <p:txBody>
          <a:bodyPr/>
          <a:lstStyle/>
          <a:p>
            <a:pPr marL="530225" indent="-441325" algn="just">
              <a:buClr>
                <a:srgbClr val="00B0F0"/>
              </a:buClr>
              <a:buFont typeface="Wingdings" panose="05000000000000000000" pitchFamily="2" charset="2"/>
              <a:buChar char="ü"/>
            </a:pPr>
            <a:r>
              <a:rPr lang="kk-KZ" sz="2600" dirty="0" smtClean="0">
                <a:latin typeface="Calibri" panose="020F0502020204030204" pitchFamily="34" charset="0"/>
                <a:cs typeface="Calibri" panose="020F0502020204030204" pitchFamily="34" charset="0"/>
              </a:rPr>
              <a:t>Основное </a:t>
            </a:r>
            <a:r>
              <a:rPr lang="ru-RU" sz="2600" dirty="0" smtClean="0">
                <a:latin typeface="Calibri" panose="020F0502020204030204" pitchFamily="34" charset="0"/>
                <a:cs typeface="Calibri" panose="020F0502020204030204" pitchFamily="34" charset="0"/>
              </a:rPr>
              <a:t>назначение - </a:t>
            </a:r>
            <a:r>
              <a:rPr lang="ru-RU" sz="2600" i="1" dirty="0" smtClean="0">
                <a:latin typeface="Calibri" panose="020F0502020204030204" pitchFamily="34" charset="0"/>
                <a:cs typeface="Calibri" panose="020F0502020204030204" pitchFamily="34" charset="0"/>
              </a:rPr>
              <a:t>хранение </a:t>
            </a:r>
            <a:r>
              <a:rPr lang="ru-RU" sz="2600" i="1" dirty="0">
                <a:latin typeface="Calibri" panose="020F0502020204030204" pitchFamily="34" charset="0"/>
                <a:cs typeface="Calibri" panose="020F0502020204030204" pitchFamily="34" charset="0"/>
              </a:rPr>
              <a:t>шаблонов для всех вновь создаваемых пользователем баз данных</a:t>
            </a:r>
            <a:r>
              <a:rPr lang="ru-RU" sz="2600" dirty="0">
                <a:latin typeface="Calibri" panose="020F0502020204030204" pitchFamily="34" charset="0"/>
                <a:cs typeface="Calibri" panose="020F0502020204030204" pitchFamily="34" charset="0"/>
              </a:rPr>
              <a:t>. </a:t>
            </a:r>
            <a:endParaRPr lang="ru-RU" sz="2600" dirty="0" smtClean="0">
              <a:latin typeface="Calibri" panose="020F0502020204030204" pitchFamily="34" charset="0"/>
              <a:cs typeface="Calibri" panose="020F0502020204030204" pitchFamily="34" charset="0"/>
            </a:endParaRPr>
          </a:p>
          <a:p>
            <a:pPr marL="530225" indent="-441325" algn="just">
              <a:buClr>
                <a:srgbClr val="00B0F0"/>
              </a:buClr>
              <a:buFont typeface="Wingdings" panose="05000000000000000000" pitchFamily="2" charset="2"/>
              <a:buChar char="ü"/>
            </a:pPr>
            <a:r>
              <a:rPr lang="ru-RU" sz="2600" dirty="0" smtClean="0">
                <a:latin typeface="Calibri" panose="020F0502020204030204" pitchFamily="34" charset="0"/>
                <a:cs typeface="Calibri" panose="020F0502020204030204" pitchFamily="34" charset="0"/>
              </a:rPr>
              <a:t>При </a:t>
            </a:r>
            <a:r>
              <a:rPr lang="ru-RU" sz="2600" dirty="0">
                <a:latin typeface="Calibri" panose="020F0502020204030204" pitchFamily="34" charset="0"/>
                <a:cs typeface="Calibri" panose="020F0502020204030204" pitchFamily="34" charset="0"/>
              </a:rPr>
              <a:t>создании новой пользовательской базы данных в нее из базы данных </a:t>
            </a:r>
            <a:r>
              <a:rPr lang="en-US" sz="2600" dirty="0">
                <a:latin typeface="Calibri" panose="020F0502020204030204" pitchFamily="34" charset="0"/>
                <a:cs typeface="Calibri" panose="020F0502020204030204" pitchFamily="34" charset="0"/>
              </a:rPr>
              <a:t>model</a:t>
            </a:r>
            <a:r>
              <a:rPr lang="ru-RU" sz="2600" dirty="0">
                <a:latin typeface="Calibri" panose="020F0502020204030204" pitchFamily="34" charset="0"/>
                <a:cs typeface="Calibri" panose="020F0502020204030204" pitchFamily="34" charset="0"/>
              </a:rPr>
              <a:t> копируются типы данных. Создаваемым базам данных присваиваются значения по умолчанию многочисленных характеристик, которые также выбираются из базы данных </a:t>
            </a:r>
            <a:r>
              <a:rPr lang="en-US" sz="2600" dirty="0">
                <a:latin typeface="Calibri" panose="020F0502020204030204" pitchFamily="34" charset="0"/>
                <a:cs typeface="Calibri" panose="020F0502020204030204" pitchFamily="34" charset="0"/>
              </a:rPr>
              <a:t>model</a:t>
            </a:r>
            <a:r>
              <a:rPr lang="ru-RU" sz="2600" dirty="0">
                <a:latin typeface="Calibri" panose="020F0502020204030204" pitchFamily="34" charset="0"/>
                <a:cs typeface="Calibri" panose="020F0502020204030204" pitchFamily="34" charset="0"/>
              </a:rPr>
              <a:t>. </a:t>
            </a:r>
            <a:endParaRPr lang="ru-RU" sz="2600" dirty="0" smtClean="0">
              <a:latin typeface="Calibri" panose="020F0502020204030204" pitchFamily="34" charset="0"/>
              <a:cs typeface="Calibri" panose="020F0502020204030204" pitchFamily="34" charset="0"/>
            </a:endParaRPr>
          </a:p>
          <a:p>
            <a:pPr marL="530225" indent="-441325" algn="just">
              <a:buClr>
                <a:srgbClr val="00B0F0"/>
              </a:buClr>
              <a:buFont typeface="Wingdings" panose="05000000000000000000" pitchFamily="2" charset="2"/>
              <a:buChar char="ü"/>
            </a:pPr>
            <a:r>
              <a:rPr lang="ru-RU" sz="2600" dirty="0" smtClean="0">
                <a:latin typeface="Calibri" panose="020F0502020204030204" pitchFamily="34" charset="0"/>
                <a:cs typeface="Calibri" panose="020F0502020204030204" pitchFamily="34" charset="0"/>
              </a:rPr>
              <a:t>Если </a:t>
            </a:r>
            <a:r>
              <a:rPr lang="ru-RU" sz="2600" dirty="0">
                <a:latin typeface="Calibri" panose="020F0502020204030204" pitchFamily="34" charset="0"/>
                <a:cs typeface="Calibri" panose="020F0502020204030204" pitchFamily="34" charset="0"/>
              </a:rPr>
              <a:t>вы добавите новые объекты в базу данных </a:t>
            </a:r>
            <a:r>
              <a:rPr lang="en-US" sz="2600" dirty="0">
                <a:latin typeface="Calibri" panose="020F0502020204030204" pitchFamily="34" charset="0"/>
                <a:cs typeface="Calibri" panose="020F0502020204030204" pitchFamily="34" charset="0"/>
              </a:rPr>
              <a:t>model</a:t>
            </a:r>
            <a:r>
              <a:rPr lang="ru-RU" sz="2600" dirty="0">
                <a:latin typeface="Calibri" panose="020F0502020204030204" pitchFamily="34" charset="0"/>
                <a:cs typeface="Calibri" panose="020F0502020204030204" pitchFamily="34" charset="0"/>
              </a:rPr>
              <a:t>, то эти объекты будут копироваться во все вновь создаваемые пользовательские базы данных текущего экземпляра сервера.</a:t>
            </a:r>
          </a:p>
        </p:txBody>
      </p:sp>
    </p:spTree>
    <p:extLst>
      <p:ext uri="{BB962C8B-B14F-4D97-AF65-F5344CB8AC3E}">
        <p14:creationId xmlns:p14="http://schemas.microsoft.com/office/powerpoint/2010/main" val="22998650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7975" y="237043"/>
            <a:ext cx="7632848" cy="1396454"/>
          </a:xfrm>
        </p:spPr>
        <p:txBody>
          <a:bodyPr>
            <a:normAutofit/>
          </a:bodyPr>
          <a:lstStyle/>
          <a:p>
            <a:pPr algn="ctr"/>
            <a:r>
              <a:rPr lang="ru-RU" sz="3600" b="1" dirty="0" smtClean="0">
                <a:ln w="6350">
                  <a:solidFill>
                    <a:schemeClr val="tx2">
                      <a:lumMod val="75000"/>
                    </a:schemeClr>
                  </a:solidFill>
                </a:ln>
                <a:solidFill>
                  <a:srgbClr val="FFC000"/>
                </a:solidFill>
              </a:rPr>
              <a:t>Системная база данных </a:t>
            </a:r>
            <a:r>
              <a:rPr lang="en-US" sz="4400" b="1" dirty="0" err="1" smtClean="0">
                <a:ln w="6350">
                  <a:solidFill>
                    <a:schemeClr val="tx2">
                      <a:lumMod val="75000"/>
                    </a:schemeClr>
                  </a:solidFill>
                </a:ln>
                <a:solidFill>
                  <a:srgbClr val="FFFF00"/>
                </a:solidFill>
              </a:rPr>
              <a:t>msdb</a:t>
            </a:r>
            <a:endParaRPr lang="ru-RU" sz="4400" b="1" dirty="0">
              <a:ln w="6350">
                <a:solidFill>
                  <a:schemeClr val="tx2">
                    <a:lumMod val="75000"/>
                  </a:schemeClr>
                </a:solidFill>
              </a:ln>
              <a:solidFill>
                <a:srgbClr val="FFFF00"/>
              </a:solidFill>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1"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2" y="194693"/>
            <a:ext cx="1225053" cy="12658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Картинки по запросу"/>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093" y="312738"/>
            <a:ext cx="1147843" cy="1147843"/>
          </a:xfrm>
          <a:prstGeom prst="rect">
            <a:avLst/>
          </a:prstGeom>
          <a:noFill/>
          <a:extLst>
            <a:ext uri="{909E8E84-426E-40DD-AFC4-6F175D3DCCD1}">
              <a14:hiddenFill xmlns:a14="http://schemas.microsoft.com/office/drawing/2010/main">
                <a:solidFill>
                  <a:srgbClr val="FFFFFF"/>
                </a:solidFill>
              </a14:hiddenFill>
            </a:ext>
          </a:extLst>
        </p:spPr>
      </p:pic>
      <p:sp>
        <p:nvSpPr>
          <p:cNvPr id="15" name="Прямоугольник 14"/>
          <p:cNvSpPr/>
          <p:nvPr/>
        </p:nvSpPr>
        <p:spPr>
          <a:xfrm>
            <a:off x="307975" y="1916832"/>
            <a:ext cx="8377447" cy="4536504"/>
          </a:xfrm>
          <a:prstGeom prst="rect">
            <a:avLst/>
          </a:prstGeom>
        </p:spPr>
        <p:txBody>
          <a:bodyPr/>
          <a:lstStyle/>
          <a:p>
            <a:pPr marL="530225" indent="-441325" algn="just">
              <a:buClr>
                <a:srgbClr val="00B0F0"/>
              </a:buClr>
              <a:buFont typeface="Wingdings" panose="05000000000000000000" pitchFamily="2" charset="2"/>
              <a:buChar char="ü"/>
            </a:pPr>
            <a:r>
              <a:rPr lang="ru-RU" sz="2800" dirty="0">
                <a:latin typeface="Calibri" panose="020F0502020204030204" pitchFamily="34" charset="0"/>
                <a:cs typeface="Calibri" panose="020F0502020204030204" pitchFamily="34" charset="0"/>
              </a:rPr>
              <a:t>В</a:t>
            </a:r>
            <a:r>
              <a:rPr lang="ru-RU" sz="2800" dirty="0" smtClean="0">
                <a:latin typeface="Calibri" panose="020F0502020204030204" pitchFamily="34" charset="0"/>
                <a:cs typeface="Calibri" panose="020F0502020204030204" pitchFamily="34" charset="0"/>
              </a:rPr>
              <a:t> </a:t>
            </a:r>
            <a:r>
              <a:rPr lang="ru-RU" sz="2800" dirty="0">
                <a:latin typeface="Calibri" panose="020F0502020204030204" pitchFamily="34" charset="0"/>
                <a:cs typeface="Calibri" panose="020F0502020204030204" pitchFamily="34" charset="0"/>
              </a:rPr>
              <a:t>основном используется для хранения информации службы SQL </a:t>
            </a:r>
            <a:r>
              <a:rPr lang="ru-RU" sz="2800" dirty="0" err="1">
                <a:latin typeface="Calibri" panose="020F0502020204030204" pitchFamily="34" charset="0"/>
                <a:cs typeface="Calibri" panose="020F0502020204030204" pitchFamily="34" charset="0"/>
              </a:rPr>
              <a:t>Server</a:t>
            </a:r>
            <a:r>
              <a:rPr lang="ru-RU" sz="2800" dirty="0">
                <a:latin typeface="Calibri" panose="020F0502020204030204" pitchFamily="34" charset="0"/>
                <a:cs typeface="Calibri" panose="020F0502020204030204" pitchFamily="34" charset="0"/>
              </a:rPr>
              <a:t> </a:t>
            </a:r>
            <a:r>
              <a:rPr lang="ru-RU" sz="2800" dirty="0" err="1">
                <a:latin typeface="Calibri" panose="020F0502020204030204" pitchFamily="34" charset="0"/>
                <a:cs typeface="Calibri" panose="020F0502020204030204" pitchFamily="34" charset="0"/>
              </a:rPr>
              <a:t>Agent</a:t>
            </a:r>
            <a:r>
              <a:rPr lang="ru-RU" sz="2800" dirty="0">
                <a:latin typeface="Calibri" panose="020F0502020204030204" pitchFamily="34" charset="0"/>
                <a:cs typeface="Calibri" panose="020F0502020204030204" pitchFamily="34" charset="0"/>
              </a:rPr>
              <a:t> (пакетных заданий, предупреждений и т.п</a:t>
            </a:r>
            <a:r>
              <a:rPr lang="ru-RU" sz="2800" dirty="0" smtClean="0">
                <a:latin typeface="Calibri" panose="020F0502020204030204" pitchFamily="34" charset="0"/>
                <a:cs typeface="Calibri" panose="020F0502020204030204" pitchFamily="34" charset="0"/>
              </a:rPr>
              <a:t>.). </a:t>
            </a:r>
          </a:p>
          <a:p>
            <a:pPr marL="530225" indent="-441325" algn="just">
              <a:buClr>
                <a:srgbClr val="00B0F0"/>
              </a:buClr>
              <a:buFont typeface="Wingdings" panose="05000000000000000000" pitchFamily="2" charset="2"/>
              <a:buChar char="ü"/>
            </a:pPr>
            <a:endParaRPr lang="en-US" sz="2800" dirty="0" smtClean="0">
              <a:latin typeface="Calibri" panose="020F0502020204030204" pitchFamily="34" charset="0"/>
              <a:cs typeface="Calibri" panose="020F0502020204030204" pitchFamily="34" charset="0"/>
            </a:endParaRPr>
          </a:p>
          <a:p>
            <a:pPr marL="530225" indent="-441325" algn="just">
              <a:buClr>
                <a:srgbClr val="00B0F0"/>
              </a:buClr>
              <a:buFont typeface="Wingdings" panose="05000000000000000000" pitchFamily="2" charset="2"/>
              <a:buChar char="ü"/>
            </a:pPr>
            <a:r>
              <a:rPr lang="ru-RU" sz="2800" dirty="0" smtClean="0">
                <a:latin typeface="Calibri" panose="020F0502020204030204" pitchFamily="34" charset="0"/>
                <a:cs typeface="Calibri" panose="020F0502020204030204" pitchFamily="34" charset="0"/>
              </a:rPr>
              <a:t>В </a:t>
            </a:r>
            <a:r>
              <a:rPr lang="ru-RU" sz="2800" dirty="0">
                <a:latin typeface="Calibri" panose="020F0502020204030204" pitchFamily="34" charset="0"/>
                <a:cs typeface="Calibri" panose="020F0502020204030204" pitchFamily="34" charset="0"/>
              </a:rPr>
              <a:t>этой базе данных также хранится </a:t>
            </a:r>
            <a:r>
              <a:rPr lang="ru-RU" sz="2800" i="1" dirty="0">
                <a:latin typeface="Calibri" panose="020F0502020204030204" pitchFamily="34" charset="0"/>
                <a:cs typeface="Calibri" panose="020F0502020204030204" pitchFamily="34" charset="0"/>
              </a:rPr>
              <a:t>история создания резервных копий, </a:t>
            </a:r>
            <a:r>
              <a:rPr lang="ru-RU" sz="2800" i="1" dirty="0" smtClean="0">
                <a:latin typeface="Calibri" panose="020F0502020204030204" pitchFamily="34" charset="0"/>
                <a:cs typeface="Calibri" panose="020F0502020204030204" pitchFamily="34" charset="0"/>
              </a:rPr>
              <a:t>сведения </a:t>
            </a:r>
            <a:r>
              <a:rPr lang="ru-RU" sz="2800" i="1" dirty="0">
                <a:latin typeface="Calibri" panose="020F0502020204030204" pitchFamily="34" charset="0"/>
                <a:cs typeface="Calibri" panose="020F0502020204030204" pitchFamily="34" charset="0"/>
              </a:rPr>
              <a:t>о </a:t>
            </a:r>
            <a:r>
              <a:rPr lang="ru-RU" sz="2800" i="1" dirty="0" err="1">
                <a:latin typeface="Calibri" panose="020F0502020204030204" pitchFamily="34" charset="0"/>
                <a:cs typeface="Calibri" panose="020F0502020204030204" pitchFamily="34" charset="0"/>
              </a:rPr>
              <a:t>репликациях</a:t>
            </a:r>
            <a:r>
              <a:rPr lang="ru-RU" sz="2800" dirty="0">
                <a:latin typeface="Calibri" panose="020F0502020204030204" pitchFamily="34" charset="0"/>
                <a:cs typeface="Calibri" panose="020F0502020204030204" pitchFamily="34" charset="0"/>
              </a:rPr>
              <a:t>. Используется компонентами </a:t>
            </a:r>
            <a:r>
              <a:rPr lang="ru-RU" sz="2800" dirty="0" err="1">
                <a:latin typeface="Calibri" panose="020F0502020204030204" pitchFamily="34" charset="0"/>
                <a:cs typeface="Calibri" panose="020F0502020204030204" pitchFamily="34" charset="0"/>
              </a:rPr>
              <a:t>Service</a:t>
            </a:r>
            <a:r>
              <a:rPr lang="ru-RU" sz="2800" dirty="0">
                <a:latin typeface="Calibri" panose="020F0502020204030204" pitchFamily="34" charset="0"/>
                <a:cs typeface="Calibri" panose="020F0502020204030204" pitchFamily="34" charset="0"/>
              </a:rPr>
              <a:t> </a:t>
            </a:r>
            <a:r>
              <a:rPr lang="ru-RU" sz="2800" dirty="0" err="1">
                <a:latin typeface="Calibri" panose="020F0502020204030204" pitchFamily="34" charset="0"/>
                <a:cs typeface="Calibri" panose="020F0502020204030204" pitchFamily="34" charset="0"/>
              </a:rPr>
              <a:t>Broker</a:t>
            </a:r>
            <a:r>
              <a:rPr lang="ru-RU" sz="2800" dirty="0">
                <a:latin typeface="Calibri" panose="020F0502020204030204" pitchFamily="34" charset="0"/>
                <a:cs typeface="Calibri" panose="020F0502020204030204" pitchFamily="34" charset="0"/>
              </a:rPr>
              <a:t> и </a:t>
            </a:r>
            <a:r>
              <a:rPr lang="ru-RU" sz="2800" dirty="0" err="1">
                <a:latin typeface="Calibri" panose="020F0502020204030204" pitchFamily="34" charset="0"/>
                <a:cs typeface="Calibri" panose="020F0502020204030204" pitchFamily="34" charset="0"/>
              </a:rPr>
              <a:t>database</a:t>
            </a:r>
            <a:r>
              <a:rPr lang="ru-RU" sz="2800" dirty="0">
                <a:latin typeface="Calibri" panose="020F0502020204030204" pitchFamily="34" charset="0"/>
                <a:cs typeface="Calibri" panose="020F0502020204030204" pitchFamily="34" charset="0"/>
              </a:rPr>
              <a:t> </a:t>
            </a:r>
            <a:r>
              <a:rPr lang="ru-RU" sz="2800" dirty="0" err="1">
                <a:latin typeface="Calibri" panose="020F0502020204030204" pitchFamily="34" charset="0"/>
                <a:cs typeface="Calibri" panose="020F0502020204030204" pitchFamily="34" charset="0"/>
              </a:rPr>
              <a:t>mail</a:t>
            </a:r>
            <a:r>
              <a:rPr lang="ru-RU" sz="28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4413682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91938" y="188641"/>
            <a:ext cx="9073008" cy="1416912"/>
          </a:xfrm>
        </p:spPr>
        <p:txBody>
          <a:bodyPr>
            <a:noAutofit/>
          </a:bodyPr>
          <a:lstStyle/>
          <a:p>
            <a:pPr lvl="0" algn="ctr"/>
            <a:r>
              <a:rPr lang="ru-RU" sz="4000" b="1" dirty="0" smtClean="0">
                <a:latin typeface="Calibri" panose="020F0502020204030204" pitchFamily="34" charset="0"/>
                <a:cs typeface="Calibri" panose="020F0502020204030204" pitchFamily="34" charset="0"/>
              </a:rPr>
              <a:t>Модуль 2. Основы </a:t>
            </a:r>
            <a:r>
              <a:rPr lang="ru-RU" sz="4000" b="1" dirty="0">
                <a:latin typeface="Calibri" panose="020F0502020204030204" pitchFamily="34" charset="0"/>
                <a:cs typeface="Calibri" panose="020F0502020204030204" pitchFamily="34" charset="0"/>
              </a:rPr>
              <a:t>взаимодействия с </a:t>
            </a:r>
            <a:r>
              <a:rPr lang="en-US" sz="4000" b="1" dirty="0">
                <a:latin typeface="Calibri" panose="020F0502020204030204" pitchFamily="34" charset="0"/>
                <a:cs typeface="Calibri" panose="020F0502020204030204" pitchFamily="34" charset="0"/>
              </a:rPr>
              <a:t>MS SQL Server</a:t>
            </a:r>
            <a:endParaRPr lang="ru-RU" sz="4000" b="1" dirty="0">
              <a:latin typeface="Calibri" panose="020F0502020204030204" pitchFamily="34" charset="0"/>
              <a:cs typeface="Calibri" panose="020F0502020204030204" pitchFamily="34" charset="0"/>
            </a:endParaRPr>
          </a:p>
        </p:txBody>
      </p:sp>
      <p:sp>
        <p:nvSpPr>
          <p:cNvPr id="3" name="Подзаголовок 2"/>
          <p:cNvSpPr>
            <a:spLocks noGrp="1"/>
          </p:cNvSpPr>
          <p:nvPr>
            <p:ph type="subTitle" idx="1"/>
          </p:nvPr>
        </p:nvSpPr>
        <p:spPr>
          <a:xfrm>
            <a:off x="-35536" y="5967640"/>
            <a:ext cx="5903680" cy="571504"/>
          </a:xfrm>
          <a:prstGeom prst="homePlate">
            <a:avLst/>
          </a:prstGeom>
          <a:solidFill>
            <a:schemeClr val="accent1">
              <a:lumMod val="60000"/>
              <a:lumOff val="40000"/>
            </a:schemeClr>
          </a:solidFill>
        </p:spPr>
        <p:style>
          <a:lnRef idx="0">
            <a:schemeClr val="accent1"/>
          </a:lnRef>
          <a:fillRef idx="3">
            <a:schemeClr val="accent1"/>
          </a:fillRef>
          <a:effectRef idx="3">
            <a:schemeClr val="accent1"/>
          </a:effectRef>
          <a:fontRef idx="minor">
            <a:schemeClr val="lt1"/>
          </a:fontRef>
        </p:style>
        <p:txBody>
          <a:bodyPr>
            <a:normAutofit/>
          </a:bodyPr>
          <a:lstStyle/>
          <a:p>
            <a:pPr algn="ctr"/>
            <a:r>
              <a:rPr lang="ru-RU" sz="2800" b="1" dirty="0" smtClean="0">
                <a:ln>
                  <a:noFill/>
                </a:ln>
                <a:solidFill>
                  <a:schemeClr val="tx1"/>
                </a:solidFill>
                <a:latin typeface="Calibri" panose="020F0502020204030204" pitchFamily="34" charset="0"/>
                <a:cs typeface="Calibri" panose="020F0502020204030204" pitchFamily="34" charset="0"/>
              </a:rPr>
              <a:t>Курс «Теория баз данных»</a:t>
            </a:r>
            <a:endParaRPr lang="ru-RU" sz="2800" b="1" dirty="0">
              <a:ln>
                <a:noFill/>
              </a:ln>
              <a:solidFill>
                <a:schemeClr val="tx1"/>
              </a:solidFill>
              <a:latin typeface="Calibri" panose="020F0502020204030204" pitchFamily="34" charset="0"/>
              <a:cs typeface="Calibri" panose="020F0502020204030204" pitchFamily="34" charset="0"/>
            </a:endParaRPr>
          </a:p>
        </p:txBody>
      </p:sp>
      <p:pic>
        <p:nvPicPr>
          <p:cNvPr id="1026" name="Picture 2" descr="http://esquaredatabase.com/images/boxbarimage5.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19672" y="1268760"/>
            <a:ext cx="6336704" cy="46836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Похожее изображение"/>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5085184"/>
            <a:ext cx="1428750"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791738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7975" y="237043"/>
            <a:ext cx="7632848" cy="1396454"/>
          </a:xfrm>
        </p:spPr>
        <p:txBody>
          <a:bodyPr>
            <a:normAutofit/>
          </a:bodyPr>
          <a:lstStyle/>
          <a:p>
            <a:pPr algn="ctr"/>
            <a:r>
              <a:rPr lang="ru-RU" sz="3600" b="1" dirty="0" smtClean="0">
                <a:ln w="6350">
                  <a:solidFill>
                    <a:schemeClr val="tx2">
                      <a:lumMod val="75000"/>
                    </a:schemeClr>
                  </a:solidFill>
                </a:ln>
                <a:solidFill>
                  <a:srgbClr val="FFC000"/>
                </a:solidFill>
              </a:rPr>
              <a:t>Системная база данных </a:t>
            </a:r>
            <a:r>
              <a:rPr lang="ru-RU" sz="4400" b="1" dirty="0" err="1">
                <a:solidFill>
                  <a:schemeClr val="accent1">
                    <a:lumMod val="60000"/>
                    <a:lumOff val="40000"/>
                  </a:schemeClr>
                </a:solidFill>
                <a:effectLst/>
              </a:rPr>
              <a:t>tempdb</a:t>
            </a:r>
            <a:endParaRPr lang="ru-RU" sz="4400" b="1" dirty="0">
              <a:ln w="6350">
                <a:solidFill>
                  <a:schemeClr val="tx2">
                    <a:lumMod val="75000"/>
                  </a:schemeClr>
                </a:solidFill>
              </a:ln>
              <a:solidFill>
                <a:schemeClr val="accent1">
                  <a:lumMod val="60000"/>
                  <a:lumOff val="40000"/>
                </a:schemeClr>
              </a:solidFill>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1"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2" y="194693"/>
            <a:ext cx="1225053" cy="12658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Картинки по запросу"/>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093" y="312738"/>
            <a:ext cx="1147843" cy="1147843"/>
          </a:xfrm>
          <a:prstGeom prst="rect">
            <a:avLst/>
          </a:prstGeom>
          <a:noFill/>
          <a:extLst>
            <a:ext uri="{909E8E84-426E-40DD-AFC4-6F175D3DCCD1}">
              <a14:hiddenFill xmlns:a14="http://schemas.microsoft.com/office/drawing/2010/main">
                <a:solidFill>
                  <a:srgbClr val="FFFFFF"/>
                </a:solidFill>
              </a14:hiddenFill>
            </a:ext>
          </a:extLst>
        </p:spPr>
      </p:pic>
      <p:sp>
        <p:nvSpPr>
          <p:cNvPr id="15" name="Прямоугольник 14"/>
          <p:cNvSpPr/>
          <p:nvPr/>
        </p:nvSpPr>
        <p:spPr>
          <a:xfrm>
            <a:off x="307975" y="1916832"/>
            <a:ext cx="8377447" cy="4536504"/>
          </a:xfrm>
          <a:prstGeom prst="rect">
            <a:avLst/>
          </a:prstGeom>
        </p:spPr>
        <p:txBody>
          <a:bodyPr/>
          <a:lstStyle/>
          <a:p>
            <a:pPr marL="530225" indent="-441325" algn="just">
              <a:buClr>
                <a:srgbClr val="00B0F0"/>
              </a:buClr>
              <a:buFont typeface="Wingdings" panose="05000000000000000000" pitchFamily="2" charset="2"/>
              <a:buChar char="ü"/>
            </a:pPr>
            <a:r>
              <a:rPr lang="ru-RU" sz="2800" dirty="0" smtClean="0">
                <a:latin typeface="Calibri" panose="020F0502020204030204" pitchFamily="34" charset="0"/>
                <a:cs typeface="Calibri" panose="020F0502020204030204" pitchFamily="34" charset="0"/>
              </a:rPr>
              <a:t>Хранит </a:t>
            </a:r>
            <a:r>
              <a:rPr lang="ru-RU" sz="2800" i="1" dirty="0">
                <a:latin typeface="Calibri" panose="020F0502020204030204" pitchFamily="34" charset="0"/>
                <a:cs typeface="Calibri" panose="020F0502020204030204" pitchFamily="34" charset="0"/>
              </a:rPr>
              <a:t>временные объекты, создаваемые пользователями </a:t>
            </a:r>
            <a:r>
              <a:rPr lang="ru-RU" sz="2800" dirty="0">
                <a:latin typeface="Calibri" panose="020F0502020204030204" pitchFamily="34" charset="0"/>
                <a:cs typeface="Calibri" panose="020F0502020204030204" pitchFamily="34" charset="0"/>
              </a:rPr>
              <a:t>(в первую очередь это временные таблицы, которые существуют только на время выполнения соответствующей программы пользователя, где они были созданы), это внутренние объекты, создаваемые сервером базы данных при выполнении запросов, а также ряд других объектов. </a:t>
            </a:r>
            <a:endParaRPr lang="ru-RU" sz="2800" dirty="0" smtClean="0">
              <a:latin typeface="Calibri" panose="020F0502020204030204" pitchFamily="34" charset="0"/>
              <a:cs typeface="Calibri" panose="020F0502020204030204" pitchFamily="34" charset="0"/>
            </a:endParaRPr>
          </a:p>
          <a:p>
            <a:pPr marL="530225" indent="-441325" algn="just">
              <a:buClr>
                <a:srgbClr val="00B0F0"/>
              </a:buClr>
              <a:buFont typeface="Wingdings" panose="05000000000000000000" pitchFamily="2" charset="2"/>
              <a:buChar char="ü"/>
            </a:pPr>
            <a:endParaRPr lang="ru-RU" sz="1200" dirty="0" smtClean="0">
              <a:latin typeface="Calibri" panose="020F0502020204030204" pitchFamily="34" charset="0"/>
              <a:cs typeface="Calibri" panose="020F0502020204030204" pitchFamily="34" charset="0"/>
            </a:endParaRPr>
          </a:p>
          <a:p>
            <a:pPr marL="530225" indent="-441325" algn="just">
              <a:buClr>
                <a:srgbClr val="00B0F0"/>
              </a:buClr>
              <a:buFont typeface="Wingdings" panose="05000000000000000000" pitchFamily="2" charset="2"/>
              <a:buChar char="ü"/>
            </a:pPr>
            <a:r>
              <a:rPr lang="ru-RU" sz="2800" dirty="0" smtClean="0">
                <a:latin typeface="Calibri" panose="020F0502020204030204" pitchFamily="34" charset="0"/>
                <a:cs typeface="Calibri" panose="020F0502020204030204" pitchFamily="34" charset="0"/>
              </a:rPr>
              <a:t>Эта </a:t>
            </a:r>
            <a:r>
              <a:rPr lang="ru-RU" sz="2800" dirty="0">
                <a:latin typeface="Calibri" panose="020F0502020204030204" pitchFamily="34" charset="0"/>
                <a:cs typeface="Calibri" panose="020F0502020204030204" pitchFamily="34" charset="0"/>
              </a:rPr>
              <a:t>база данных создается заново при каждом запуске </a:t>
            </a:r>
            <a:r>
              <a:rPr lang="en-US" sz="2800" dirty="0">
                <a:latin typeface="Calibri" panose="020F0502020204030204" pitchFamily="34" charset="0"/>
                <a:cs typeface="Calibri" panose="020F0502020204030204" pitchFamily="34" charset="0"/>
              </a:rPr>
              <a:t>SQL Server</a:t>
            </a:r>
            <a:r>
              <a:rPr lang="ru-RU" sz="28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50073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7975" y="237043"/>
            <a:ext cx="7632848" cy="1396454"/>
          </a:xfrm>
        </p:spPr>
        <p:txBody>
          <a:bodyPr>
            <a:normAutofit/>
          </a:bodyPr>
          <a:lstStyle/>
          <a:p>
            <a:pPr algn="ctr"/>
            <a:r>
              <a:rPr lang="ru-RU" sz="3600" b="1" dirty="0" smtClean="0">
                <a:ln w="6350">
                  <a:solidFill>
                    <a:schemeClr val="tx2">
                      <a:lumMod val="75000"/>
                    </a:schemeClr>
                  </a:solidFill>
                </a:ln>
                <a:solidFill>
                  <a:srgbClr val="FFC000"/>
                </a:solidFill>
              </a:rPr>
              <a:t>Системная база данных </a:t>
            </a:r>
            <a:r>
              <a:rPr lang="en-US" sz="4400" b="1" dirty="0" smtClean="0">
                <a:solidFill>
                  <a:srgbClr val="92D050"/>
                </a:solidFill>
                <a:effectLst/>
              </a:rPr>
              <a:t>resource</a:t>
            </a:r>
            <a:endParaRPr lang="ru-RU" sz="4400" b="1" dirty="0">
              <a:ln w="6350">
                <a:solidFill>
                  <a:schemeClr val="tx2">
                    <a:lumMod val="75000"/>
                  </a:schemeClr>
                </a:solidFill>
              </a:ln>
              <a:solidFill>
                <a:srgbClr val="92D050"/>
              </a:solidFill>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1"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2" y="194693"/>
            <a:ext cx="1225053" cy="12658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Картинки по запросу"/>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093" y="312738"/>
            <a:ext cx="1147843" cy="1147843"/>
          </a:xfrm>
          <a:prstGeom prst="rect">
            <a:avLst/>
          </a:prstGeom>
          <a:noFill/>
          <a:extLst>
            <a:ext uri="{909E8E84-426E-40DD-AFC4-6F175D3DCCD1}">
              <a14:hiddenFill xmlns:a14="http://schemas.microsoft.com/office/drawing/2010/main">
                <a:solidFill>
                  <a:srgbClr val="FFFFFF"/>
                </a:solidFill>
              </a14:hiddenFill>
            </a:ext>
          </a:extLst>
        </p:spPr>
      </p:pic>
      <p:sp>
        <p:nvSpPr>
          <p:cNvPr id="15" name="Прямоугольник 14"/>
          <p:cNvSpPr/>
          <p:nvPr/>
        </p:nvSpPr>
        <p:spPr>
          <a:xfrm>
            <a:off x="307975" y="1916832"/>
            <a:ext cx="8377447" cy="4536504"/>
          </a:xfrm>
          <a:prstGeom prst="rect">
            <a:avLst/>
          </a:prstGeom>
        </p:spPr>
        <p:txBody>
          <a:bodyPr/>
          <a:lstStyle/>
          <a:p>
            <a:pPr marL="530225" indent="-441325" algn="just">
              <a:buClr>
                <a:srgbClr val="00B0F0"/>
              </a:buClr>
              <a:buFont typeface="Wingdings" panose="05000000000000000000" pitchFamily="2" charset="2"/>
              <a:buChar char="ü"/>
            </a:pPr>
            <a:r>
              <a:rPr lang="ru-RU" sz="2600" dirty="0" smtClean="0">
                <a:latin typeface="Calibri" panose="020F0502020204030204" pitchFamily="34" charset="0"/>
                <a:cs typeface="Calibri" panose="020F0502020204030204" pitchFamily="34" charset="0"/>
              </a:rPr>
              <a:t>Это невидимый </a:t>
            </a:r>
            <a:r>
              <a:rPr lang="ru-RU" sz="2600" dirty="0">
                <a:latin typeface="Calibri" panose="020F0502020204030204" pitchFamily="34" charset="0"/>
                <a:cs typeface="Calibri" panose="020F0502020204030204" pitchFamily="34" charset="0"/>
              </a:rPr>
              <a:t>обычными средствами объект, </a:t>
            </a:r>
            <a:r>
              <a:rPr lang="ru-RU" sz="2600" dirty="0" smtClean="0">
                <a:latin typeface="Calibri" panose="020F0502020204030204" pitchFamily="34" charset="0"/>
                <a:cs typeface="Calibri" panose="020F0502020204030204" pitchFamily="34" charset="0"/>
              </a:rPr>
              <a:t>скрытая </a:t>
            </a:r>
            <a:r>
              <a:rPr lang="ru-RU" sz="2600" dirty="0">
                <a:latin typeface="Calibri" panose="020F0502020204030204" pitchFamily="34" charset="0"/>
                <a:cs typeface="Calibri" panose="020F0502020204030204" pitchFamily="34" charset="0"/>
              </a:rPr>
              <a:t>база </a:t>
            </a:r>
            <a:r>
              <a:rPr lang="ru-RU" sz="2600" dirty="0" smtClean="0">
                <a:latin typeface="Calibri" panose="020F0502020204030204" pitchFamily="34" charset="0"/>
                <a:cs typeface="Calibri" panose="020F0502020204030204" pitchFamily="34" charset="0"/>
              </a:rPr>
              <a:t>данных. </a:t>
            </a:r>
            <a:endParaRPr lang="en-US" sz="2600" dirty="0" smtClean="0">
              <a:latin typeface="Calibri" panose="020F0502020204030204" pitchFamily="34" charset="0"/>
              <a:cs typeface="Calibri" panose="020F0502020204030204" pitchFamily="34" charset="0"/>
            </a:endParaRPr>
          </a:p>
          <a:p>
            <a:pPr marL="530225" indent="-441325" algn="just">
              <a:buClr>
                <a:srgbClr val="00B0F0"/>
              </a:buClr>
              <a:buFont typeface="Wingdings" panose="05000000000000000000" pitchFamily="2" charset="2"/>
              <a:buChar char="ü"/>
            </a:pPr>
            <a:r>
              <a:rPr lang="ru-RU" sz="2600" dirty="0" smtClean="0">
                <a:latin typeface="Calibri" panose="020F0502020204030204" pitchFamily="34" charset="0"/>
                <a:cs typeface="Calibri" panose="020F0502020204030204" pitchFamily="34" charset="0"/>
              </a:rPr>
              <a:t>В </a:t>
            </a:r>
            <a:r>
              <a:rPr lang="ru-RU" sz="2600" dirty="0">
                <a:latin typeface="Calibri" panose="020F0502020204030204" pitchFamily="34" charset="0"/>
                <a:cs typeface="Calibri" panose="020F0502020204030204" pitchFamily="34" charset="0"/>
              </a:rPr>
              <a:t>схеме </a:t>
            </a:r>
            <a:r>
              <a:rPr lang="ru-RU" sz="2600" dirty="0" err="1">
                <a:latin typeface="Calibri" panose="020F0502020204030204" pitchFamily="34" charset="0"/>
                <a:cs typeface="Calibri" panose="020F0502020204030204" pitchFamily="34" charset="0"/>
              </a:rPr>
              <a:t>sys</a:t>
            </a:r>
            <a:r>
              <a:rPr lang="ru-RU" sz="2600" dirty="0">
                <a:latin typeface="Calibri" panose="020F0502020204030204" pitchFamily="34" charset="0"/>
                <a:cs typeface="Calibri" panose="020F0502020204030204" pitchFamily="34" charset="0"/>
              </a:rPr>
              <a:t> содержит системные объекты SQL </a:t>
            </a:r>
            <a:r>
              <a:rPr lang="ru-RU" sz="2600" dirty="0" err="1">
                <a:latin typeface="Calibri" panose="020F0502020204030204" pitchFamily="34" charset="0"/>
                <a:cs typeface="Calibri" panose="020F0502020204030204" pitchFamily="34" charset="0"/>
              </a:rPr>
              <a:t>Server</a:t>
            </a:r>
            <a:r>
              <a:rPr lang="ru-RU" sz="2600" dirty="0">
                <a:latin typeface="Calibri" panose="020F0502020204030204" pitchFamily="34" charset="0"/>
                <a:cs typeface="Calibri" panose="020F0502020204030204" pitchFamily="34" charset="0"/>
              </a:rPr>
              <a:t> (системные хранимые процедуры, представления, функции), которые доступны из любой пользовательской и системной базы данных. </a:t>
            </a:r>
            <a:endParaRPr lang="en-US" sz="2600" dirty="0" smtClean="0">
              <a:latin typeface="Calibri" panose="020F0502020204030204" pitchFamily="34" charset="0"/>
              <a:cs typeface="Calibri" panose="020F0502020204030204" pitchFamily="34" charset="0"/>
            </a:endParaRPr>
          </a:p>
          <a:p>
            <a:pPr marL="530225" indent="-441325" algn="just">
              <a:buClr>
                <a:srgbClr val="00B0F0"/>
              </a:buClr>
              <a:buFont typeface="Wingdings" panose="05000000000000000000" pitchFamily="2" charset="2"/>
              <a:buChar char="ü"/>
            </a:pPr>
            <a:r>
              <a:rPr lang="ru-RU" sz="2600" dirty="0" smtClean="0">
                <a:latin typeface="Calibri" panose="020F0502020204030204" pitchFamily="34" charset="0"/>
                <a:cs typeface="Calibri" panose="020F0502020204030204" pitchFamily="34" charset="0"/>
              </a:rPr>
              <a:t>Использование </a:t>
            </a:r>
            <a:r>
              <a:rPr lang="ru-RU" sz="2600" dirty="0">
                <a:latin typeface="Calibri" panose="020F0502020204030204" pitchFamily="34" charset="0"/>
                <a:cs typeface="Calibri" panose="020F0502020204030204" pitchFamily="34" charset="0"/>
              </a:rPr>
              <a:t>ресурсной БД облегчает внесение изменений при установке пакетов исправлений и иных обновлений за счет простой замены на новую версию базы данных.</a:t>
            </a:r>
          </a:p>
        </p:txBody>
      </p:sp>
    </p:spTree>
    <p:extLst>
      <p:ext uri="{BB962C8B-B14F-4D97-AF65-F5344CB8AC3E}">
        <p14:creationId xmlns:p14="http://schemas.microsoft.com/office/powerpoint/2010/main" val="38658220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7975" y="237043"/>
            <a:ext cx="7632848" cy="1396454"/>
          </a:xfrm>
        </p:spPr>
        <p:txBody>
          <a:bodyPr>
            <a:normAutofit/>
          </a:bodyPr>
          <a:lstStyle/>
          <a:p>
            <a:pPr algn="ctr"/>
            <a:r>
              <a:rPr lang="kk-KZ" sz="3600" b="1" dirty="0" smtClean="0">
                <a:ln w="6350">
                  <a:solidFill>
                    <a:schemeClr val="tx2">
                      <a:lumMod val="75000"/>
                    </a:schemeClr>
                  </a:solidFill>
                </a:ln>
                <a:solidFill>
                  <a:srgbClr val="FFC000"/>
                </a:solidFill>
              </a:rPr>
              <a:t>Системные таблицы</a:t>
            </a:r>
            <a:endParaRPr lang="ru-RU" sz="4400" b="1" dirty="0">
              <a:ln w="6350">
                <a:solidFill>
                  <a:schemeClr val="tx2">
                    <a:lumMod val="75000"/>
                  </a:schemeClr>
                </a:solidFill>
              </a:ln>
              <a:solidFill>
                <a:srgbClr val="92D050"/>
              </a:solidFill>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1"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2" y="194693"/>
            <a:ext cx="1225053" cy="1265888"/>
          </a:xfrm>
          <a:prstGeom prst="rect">
            <a:avLst/>
          </a:prstGeom>
          <a:noFill/>
          <a:extLst>
            <a:ext uri="{909E8E84-426E-40DD-AFC4-6F175D3DCCD1}">
              <a14:hiddenFill xmlns:a14="http://schemas.microsoft.com/office/drawing/2010/main">
                <a:solidFill>
                  <a:srgbClr val="FFFFFF"/>
                </a:solidFill>
              </a14:hiddenFill>
            </a:ext>
          </a:extLst>
        </p:spPr>
      </p:pic>
      <p:sp>
        <p:nvSpPr>
          <p:cNvPr id="15" name="Прямоугольник 14"/>
          <p:cNvSpPr/>
          <p:nvPr/>
        </p:nvSpPr>
        <p:spPr>
          <a:xfrm>
            <a:off x="326969" y="1589996"/>
            <a:ext cx="8377447" cy="5079364"/>
          </a:xfrm>
          <a:prstGeom prst="rect">
            <a:avLst/>
          </a:prstGeom>
        </p:spPr>
        <p:txBody>
          <a:bodyPr/>
          <a:lstStyle/>
          <a:p>
            <a:pPr algn="just"/>
            <a:r>
              <a:rPr lang="ru-RU" sz="2000" b="1" dirty="0" err="1">
                <a:latin typeface="Calibri" panose="020F0502020204030204" pitchFamily="34" charset="0"/>
                <a:cs typeface="Calibri" panose="020F0502020204030204" pitchFamily="34" charset="0"/>
              </a:rPr>
              <a:t>syscolumns</a:t>
            </a:r>
            <a:endParaRPr lang="ru-RU" sz="2000" b="1" dirty="0">
              <a:latin typeface="Calibri" panose="020F0502020204030204" pitchFamily="34" charset="0"/>
              <a:cs typeface="Calibri" panose="020F0502020204030204" pitchFamily="34" charset="0"/>
            </a:endParaRPr>
          </a:p>
          <a:p>
            <a:pPr algn="just"/>
            <a:r>
              <a:rPr lang="ru-RU" sz="2000" dirty="0" smtClean="0">
                <a:latin typeface="Calibri" panose="020F0502020204030204" pitchFamily="34" charset="0"/>
                <a:cs typeface="Calibri" panose="020F0502020204030204" pitchFamily="34" charset="0"/>
              </a:rPr>
              <a:t>Содержит общее </a:t>
            </a:r>
            <a:r>
              <a:rPr lang="ru-RU" sz="2000" dirty="0">
                <a:latin typeface="Calibri" panose="020F0502020204030204" pitchFamily="34" charset="0"/>
                <a:cs typeface="Calibri" panose="020F0502020204030204" pitchFamily="34" charset="0"/>
              </a:rPr>
              <a:t>описание по каждому из полей таблиц, представлений и по каждому из параметров хранимых процедур, которые есть в базе данных. Например, обязательное ли поле для заполнения, либо нет, установлено ли значение по умолчанию и пр. </a:t>
            </a:r>
          </a:p>
          <a:p>
            <a:pPr algn="just"/>
            <a:r>
              <a:rPr lang="ru-RU" sz="2000" b="1" dirty="0" err="1">
                <a:latin typeface="Calibri" panose="020F0502020204030204" pitchFamily="34" charset="0"/>
                <a:cs typeface="Calibri" panose="020F0502020204030204" pitchFamily="34" charset="0"/>
              </a:rPr>
              <a:t>syscomments</a:t>
            </a:r>
            <a:endParaRPr lang="ru-RU" sz="2000" b="1" dirty="0">
              <a:latin typeface="Calibri" panose="020F0502020204030204" pitchFamily="34" charset="0"/>
              <a:cs typeface="Calibri" panose="020F0502020204030204" pitchFamily="34" charset="0"/>
            </a:endParaRPr>
          </a:p>
          <a:p>
            <a:pPr algn="just"/>
            <a:r>
              <a:rPr lang="ru-RU" sz="2000" dirty="0">
                <a:latin typeface="Calibri" panose="020F0502020204030204" pitchFamily="34" charset="0"/>
                <a:cs typeface="Calibri" panose="020F0502020204030204" pitchFamily="34" charset="0"/>
              </a:rPr>
              <a:t>Эта таблица хранит синтаксис определения все представлений, ограничений, хранимых процедур и триггеров. При удалении значения из этой таблицы вручную, может привести к некорректной работе того объекта, определение которого было удалено. </a:t>
            </a:r>
          </a:p>
          <a:p>
            <a:pPr algn="just"/>
            <a:r>
              <a:rPr lang="ru-RU" sz="2000" b="1" dirty="0" err="1">
                <a:latin typeface="Calibri" panose="020F0502020204030204" pitchFamily="34" charset="0"/>
                <a:cs typeface="Calibri" panose="020F0502020204030204" pitchFamily="34" charset="0"/>
              </a:rPr>
              <a:t>sysdepends</a:t>
            </a:r>
            <a:endParaRPr lang="ru-RU" sz="2000" b="1" dirty="0">
              <a:latin typeface="Calibri" panose="020F0502020204030204" pitchFamily="34" charset="0"/>
              <a:cs typeface="Calibri" panose="020F0502020204030204" pitchFamily="34" charset="0"/>
            </a:endParaRPr>
          </a:p>
          <a:p>
            <a:pPr algn="just"/>
            <a:r>
              <a:rPr lang="ru-RU" sz="2000" dirty="0">
                <a:latin typeface="Calibri" panose="020F0502020204030204" pitchFamily="34" charset="0"/>
                <a:cs typeface="Calibri" panose="020F0502020204030204" pitchFamily="34" charset="0"/>
              </a:rPr>
              <a:t>В этой таблице сохраняется информация о зависимостях между представлениями, хранимыми процедурами, триггерами и таблицами, которые указываются при их определении. </a:t>
            </a:r>
          </a:p>
          <a:p>
            <a:pPr algn="just"/>
            <a:r>
              <a:rPr lang="ru-RU" sz="2000" b="1" dirty="0" err="1">
                <a:latin typeface="Calibri" panose="020F0502020204030204" pitchFamily="34" charset="0"/>
                <a:cs typeface="Calibri" panose="020F0502020204030204" pitchFamily="34" charset="0"/>
              </a:rPr>
              <a:t>sysfilegroups</a:t>
            </a:r>
            <a:endParaRPr lang="ru-RU" sz="2000" b="1" dirty="0">
              <a:latin typeface="Calibri" panose="020F0502020204030204" pitchFamily="34" charset="0"/>
              <a:cs typeface="Calibri" panose="020F0502020204030204" pitchFamily="34" charset="0"/>
            </a:endParaRPr>
          </a:p>
          <a:p>
            <a:pPr algn="just"/>
            <a:r>
              <a:rPr lang="ru-RU" sz="2000" dirty="0">
                <a:latin typeface="Calibri" panose="020F0502020204030204" pitchFamily="34" charset="0"/>
                <a:cs typeface="Calibri" panose="020F0502020204030204" pitchFamily="34" charset="0"/>
              </a:rPr>
              <a:t>Содержит информацию о Группах файлов, которые есть в базе данных. </a:t>
            </a:r>
          </a:p>
        </p:txBody>
      </p:sp>
      <p:pic>
        <p:nvPicPr>
          <p:cNvPr id="9" name="Picture 2" descr="Похожее изображение"/>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778" y="327008"/>
            <a:ext cx="1219200"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9582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7975" y="237043"/>
            <a:ext cx="7632848" cy="1396454"/>
          </a:xfrm>
        </p:spPr>
        <p:txBody>
          <a:bodyPr>
            <a:normAutofit/>
          </a:bodyPr>
          <a:lstStyle/>
          <a:p>
            <a:pPr algn="ctr"/>
            <a:r>
              <a:rPr lang="kk-KZ" sz="3600" b="1" dirty="0" smtClean="0">
                <a:ln w="6350">
                  <a:solidFill>
                    <a:schemeClr val="tx2">
                      <a:lumMod val="75000"/>
                    </a:schemeClr>
                  </a:solidFill>
                </a:ln>
                <a:solidFill>
                  <a:srgbClr val="FFC000"/>
                </a:solidFill>
              </a:rPr>
              <a:t>Системные таблицы</a:t>
            </a:r>
            <a:endParaRPr lang="ru-RU" sz="4400" b="1" dirty="0">
              <a:ln w="6350">
                <a:solidFill>
                  <a:schemeClr val="tx2">
                    <a:lumMod val="75000"/>
                  </a:schemeClr>
                </a:solidFill>
              </a:ln>
              <a:solidFill>
                <a:srgbClr val="92D050"/>
              </a:solidFill>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1"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2" y="194693"/>
            <a:ext cx="1225053" cy="1265888"/>
          </a:xfrm>
          <a:prstGeom prst="rect">
            <a:avLst/>
          </a:prstGeom>
          <a:noFill/>
          <a:extLst>
            <a:ext uri="{909E8E84-426E-40DD-AFC4-6F175D3DCCD1}">
              <a14:hiddenFill xmlns:a14="http://schemas.microsoft.com/office/drawing/2010/main">
                <a:solidFill>
                  <a:srgbClr val="FFFFFF"/>
                </a:solidFill>
              </a14:hiddenFill>
            </a:ext>
          </a:extLst>
        </p:spPr>
      </p:pic>
      <p:sp>
        <p:nvSpPr>
          <p:cNvPr id="15" name="Прямоугольник 14"/>
          <p:cNvSpPr/>
          <p:nvPr/>
        </p:nvSpPr>
        <p:spPr>
          <a:xfrm>
            <a:off x="326969" y="1589996"/>
            <a:ext cx="8377447" cy="5079364"/>
          </a:xfrm>
          <a:prstGeom prst="rect">
            <a:avLst/>
          </a:prstGeom>
        </p:spPr>
        <p:txBody>
          <a:bodyPr/>
          <a:lstStyle/>
          <a:p>
            <a:pPr algn="just"/>
            <a:r>
              <a:rPr lang="ru-RU" sz="2100" b="1" dirty="0" err="1">
                <a:latin typeface="Calibri" panose="020F0502020204030204" pitchFamily="34" charset="0"/>
                <a:cs typeface="Calibri" panose="020F0502020204030204" pitchFamily="34" charset="0"/>
              </a:rPr>
              <a:t>sysfiles</a:t>
            </a:r>
            <a:endParaRPr lang="ru-RU" sz="2100" b="1" dirty="0">
              <a:latin typeface="Calibri" panose="020F0502020204030204" pitchFamily="34" charset="0"/>
              <a:cs typeface="Calibri" panose="020F0502020204030204" pitchFamily="34" charset="0"/>
            </a:endParaRPr>
          </a:p>
          <a:p>
            <a:pPr algn="just"/>
            <a:r>
              <a:rPr lang="ru-RU" sz="2100" dirty="0">
                <a:latin typeface="Calibri" panose="020F0502020204030204" pitchFamily="34" charset="0"/>
                <a:cs typeface="Calibri" panose="020F0502020204030204" pitchFamily="34" charset="0"/>
              </a:rPr>
              <a:t>В ней хранится информация о логическом и физическом названиях файлов, о их максимальном размере и пр. Эта таблица является виртуальной и не может быть модифицирована напрямую. </a:t>
            </a:r>
          </a:p>
          <a:p>
            <a:pPr algn="just"/>
            <a:r>
              <a:rPr lang="ru-RU" sz="2100" b="1" dirty="0" err="1">
                <a:latin typeface="Calibri" panose="020F0502020204030204" pitchFamily="34" charset="0"/>
                <a:cs typeface="Calibri" panose="020F0502020204030204" pitchFamily="34" charset="0"/>
              </a:rPr>
              <a:t>sysаforeignkeys</a:t>
            </a:r>
            <a:endParaRPr lang="ru-RU" sz="2100" b="1" dirty="0">
              <a:latin typeface="Calibri" panose="020F0502020204030204" pitchFamily="34" charset="0"/>
              <a:cs typeface="Calibri" panose="020F0502020204030204" pitchFamily="34" charset="0"/>
            </a:endParaRPr>
          </a:p>
          <a:p>
            <a:pPr algn="just"/>
            <a:r>
              <a:rPr lang="ru-RU" sz="2100" dirty="0">
                <a:latin typeface="Calibri" panose="020F0502020204030204" pitchFamily="34" charset="0"/>
                <a:cs typeface="Calibri" panose="020F0502020204030204" pitchFamily="34" charset="0"/>
              </a:rPr>
              <a:t>Хранит информацию обо всех ограничениях типа Внешний Ключ. Т.е. указывается внешний ключ какой таблицы находится в связи с первичным ключом другой таблицы. </a:t>
            </a:r>
          </a:p>
          <a:p>
            <a:pPr algn="just"/>
            <a:r>
              <a:rPr lang="ru-RU" sz="2100" b="1" dirty="0" err="1">
                <a:latin typeface="Calibri" panose="020F0502020204030204" pitchFamily="34" charset="0"/>
                <a:cs typeface="Calibri" panose="020F0502020204030204" pitchFamily="34" charset="0"/>
              </a:rPr>
              <a:t>sysindexes</a:t>
            </a:r>
            <a:endParaRPr lang="ru-RU" sz="2100" b="1" dirty="0">
              <a:latin typeface="Calibri" panose="020F0502020204030204" pitchFamily="34" charset="0"/>
              <a:cs typeface="Calibri" panose="020F0502020204030204" pitchFamily="34" charset="0"/>
            </a:endParaRPr>
          </a:p>
          <a:p>
            <a:pPr algn="just"/>
            <a:r>
              <a:rPr lang="ru-RU" sz="2100" dirty="0">
                <a:latin typeface="Calibri" panose="020F0502020204030204" pitchFamily="34" charset="0"/>
                <a:cs typeface="Calibri" panose="020F0502020204030204" pitchFamily="34" charset="0"/>
              </a:rPr>
              <a:t>Хранит информацию обо всех индексах, которые есть в базе данных. </a:t>
            </a:r>
          </a:p>
          <a:p>
            <a:pPr algn="just"/>
            <a:r>
              <a:rPr lang="ru-RU" sz="2100" b="1" dirty="0" err="1">
                <a:latin typeface="Calibri" panose="020F0502020204030204" pitchFamily="34" charset="0"/>
                <a:cs typeface="Calibri" panose="020F0502020204030204" pitchFamily="34" charset="0"/>
              </a:rPr>
              <a:t>sysindexkeys</a:t>
            </a:r>
            <a:endParaRPr lang="ru-RU" sz="2100" b="1" dirty="0">
              <a:latin typeface="Calibri" panose="020F0502020204030204" pitchFamily="34" charset="0"/>
              <a:cs typeface="Calibri" panose="020F0502020204030204" pitchFamily="34" charset="0"/>
            </a:endParaRPr>
          </a:p>
          <a:p>
            <a:pPr algn="just"/>
            <a:r>
              <a:rPr lang="ru-RU" sz="2100" dirty="0">
                <a:latin typeface="Calibri" panose="020F0502020204030204" pitchFamily="34" charset="0"/>
                <a:cs typeface="Calibri" panose="020F0502020204030204" pitchFamily="34" charset="0"/>
              </a:rPr>
              <a:t>Содержит информацию о индексах и полях, на которые они указывают. </a:t>
            </a:r>
          </a:p>
          <a:p>
            <a:pPr algn="just"/>
            <a:r>
              <a:rPr lang="ru-RU" sz="2100" b="1" dirty="0" err="1">
                <a:latin typeface="Calibri" panose="020F0502020204030204" pitchFamily="34" charset="0"/>
                <a:cs typeface="Calibri" panose="020F0502020204030204" pitchFamily="34" charset="0"/>
              </a:rPr>
              <a:t>sysmembers</a:t>
            </a:r>
            <a:endParaRPr lang="ru-RU" sz="2100" b="1" dirty="0">
              <a:latin typeface="Calibri" panose="020F0502020204030204" pitchFamily="34" charset="0"/>
              <a:cs typeface="Calibri" panose="020F0502020204030204" pitchFamily="34" charset="0"/>
            </a:endParaRPr>
          </a:p>
          <a:p>
            <a:pPr algn="just"/>
            <a:r>
              <a:rPr lang="ru-RU" sz="2100" dirty="0">
                <a:latin typeface="Calibri" panose="020F0502020204030204" pitchFamily="34" charset="0"/>
                <a:cs typeface="Calibri" panose="020F0502020204030204" pitchFamily="34" charset="0"/>
              </a:rPr>
              <a:t>В этой таблице храниться информация о пользователях и ролях, к которым они относятся. </a:t>
            </a:r>
          </a:p>
        </p:txBody>
      </p:sp>
      <p:pic>
        <p:nvPicPr>
          <p:cNvPr id="9" name="Picture 2" descr="Похожее изображение"/>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778" y="327008"/>
            <a:ext cx="1219200"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62391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7975" y="237043"/>
            <a:ext cx="7632848" cy="1396454"/>
          </a:xfrm>
        </p:spPr>
        <p:txBody>
          <a:bodyPr>
            <a:normAutofit/>
          </a:bodyPr>
          <a:lstStyle/>
          <a:p>
            <a:pPr algn="ctr"/>
            <a:r>
              <a:rPr lang="kk-KZ" sz="3600" b="1" dirty="0" smtClean="0">
                <a:ln w="6350">
                  <a:solidFill>
                    <a:schemeClr val="tx2">
                      <a:lumMod val="75000"/>
                    </a:schemeClr>
                  </a:solidFill>
                </a:ln>
                <a:solidFill>
                  <a:srgbClr val="FFC000"/>
                </a:solidFill>
              </a:rPr>
              <a:t>Системные таблицы</a:t>
            </a:r>
            <a:endParaRPr lang="ru-RU" sz="4400" b="1" dirty="0">
              <a:ln w="6350">
                <a:solidFill>
                  <a:schemeClr val="tx2">
                    <a:lumMod val="75000"/>
                  </a:schemeClr>
                </a:solidFill>
              </a:ln>
              <a:solidFill>
                <a:srgbClr val="92D050"/>
              </a:solidFill>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1"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2" y="194693"/>
            <a:ext cx="1225053" cy="1265888"/>
          </a:xfrm>
          <a:prstGeom prst="rect">
            <a:avLst/>
          </a:prstGeom>
          <a:noFill/>
          <a:extLst>
            <a:ext uri="{909E8E84-426E-40DD-AFC4-6F175D3DCCD1}">
              <a14:hiddenFill xmlns:a14="http://schemas.microsoft.com/office/drawing/2010/main">
                <a:solidFill>
                  <a:srgbClr val="FFFFFF"/>
                </a:solidFill>
              </a14:hiddenFill>
            </a:ext>
          </a:extLst>
        </p:spPr>
      </p:pic>
      <p:sp>
        <p:nvSpPr>
          <p:cNvPr id="15" name="Прямоугольник 14"/>
          <p:cNvSpPr/>
          <p:nvPr/>
        </p:nvSpPr>
        <p:spPr>
          <a:xfrm>
            <a:off x="326969" y="1589996"/>
            <a:ext cx="8377447" cy="5079364"/>
          </a:xfrm>
          <a:prstGeom prst="rect">
            <a:avLst/>
          </a:prstGeom>
        </p:spPr>
        <p:txBody>
          <a:bodyPr/>
          <a:lstStyle/>
          <a:p>
            <a:pPr algn="just"/>
            <a:r>
              <a:rPr lang="ru-RU" sz="2100" b="1" dirty="0" err="1">
                <a:latin typeface="Calibri" panose="020F0502020204030204" pitchFamily="34" charset="0"/>
                <a:cs typeface="Calibri" panose="020F0502020204030204" pitchFamily="34" charset="0"/>
              </a:rPr>
              <a:t>sysobjects</a:t>
            </a:r>
            <a:endParaRPr lang="ru-RU" sz="2100" b="1" dirty="0">
              <a:latin typeface="Calibri" panose="020F0502020204030204" pitchFamily="34" charset="0"/>
              <a:cs typeface="Calibri" panose="020F0502020204030204" pitchFamily="34" charset="0"/>
            </a:endParaRPr>
          </a:p>
          <a:p>
            <a:pPr algn="just"/>
            <a:r>
              <a:rPr lang="ru-RU" sz="2100" dirty="0">
                <a:latin typeface="Calibri" panose="020F0502020204030204" pitchFamily="34" charset="0"/>
                <a:cs typeface="Calibri" panose="020F0502020204030204" pitchFamily="34" charset="0"/>
              </a:rPr>
              <a:t>Если таблица </a:t>
            </a:r>
            <a:r>
              <a:rPr lang="ru-RU" sz="2100" dirty="0" err="1">
                <a:latin typeface="Calibri" panose="020F0502020204030204" pitchFamily="34" charset="0"/>
                <a:cs typeface="Calibri" panose="020F0502020204030204" pitchFamily="34" charset="0"/>
              </a:rPr>
              <a:t>syscomments</a:t>
            </a:r>
            <a:r>
              <a:rPr lang="ru-RU" sz="2100" dirty="0">
                <a:latin typeface="Calibri" panose="020F0502020204030204" pitchFamily="34" charset="0"/>
                <a:cs typeface="Calibri" panose="020F0502020204030204" pitchFamily="34" charset="0"/>
              </a:rPr>
              <a:t> хранит синтаксис ограничений и хранимых процедур, то в этой таблице находится их описание. Например, уникальный номер, идентификатор владельца и т.д. </a:t>
            </a:r>
          </a:p>
          <a:p>
            <a:pPr algn="just"/>
            <a:r>
              <a:rPr lang="ru-RU" sz="2100" b="1" dirty="0" err="1">
                <a:latin typeface="Calibri" panose="020F0502020204030204" pitchFamily="34" charset="0"/>
                <a:cs typeface="Calibri" panose="020F0502020204030204" pitchFamily="34" charset="0"/>
              </a:rPr>
              <a:t>syspermissions</a:t>
            </a:r>
            <a:endParaRPr lang="ru-RU" sz="2100" b="1" dirty="0">
              <a:latin typeface="Calibri" panose="020F0502020204030204" pitchFamily="34" charset="0"/>
              <a:cs typeface="Calibri" panose="020F0502020204030204" pitchFamily="34" charset="0"/>
            </a:endParaRPr>
          </a:p>
          <a:p>
            <a:pPr algn="just"/>
            <a:r>
              <a:rPr lang="ru-RU" sz="2100" dirty="0">
                <a:latin typeface="Calibri" panose="020F0502020204030204" pitchFamily="34" charset="0"/>
                <a:cs typeface="Calibri" panose="020F0502020204030204" pitchFamily="34" charset="0"/>
              </a:rPr>
              <a:t>Здесь указываются права и ограничения, установленные на определенного пользователя, группу или роль. </a:t>
            </a:r>
          </a:p>
          <a:p>
            <a:pPr algn="just"/>
            <a:r>
              <a:rPr lang="ru-RU" sz="2100" b="1" dirty="0" err="1">
                <a:latin typeface="Calibri" panose="020F0502020204030204" pitchFamily="34" charset="0"/>
                <a:cs typeface="Calibri" panose="020F0502020204030204" pitchFamily="34" charset="0"/>
              </a:rPr>
              <a:t>sysreferences</a:t>
            </a:r>
            <a:endParaRPr lang="ru-RU" sz="2100" b="1" dirty="0">
              <a:latin typeface="Calibri" panose="020F0502020204030204" pitchFamily="34" charset="0"/>
              <a:cs typeface="Calibri" panose="020F0502020204030204" pitchFamily="34" charset="0"/>
            </a:endParaRPr>
          </a:p>
          <a:p>
            <a:pPr algn="just"/>
            <a:r>
              <a:rPr lang="ru-RU" sz="2100" dirty="0">
                <a:latin typeface="Calibri" panose="020F0502020204030204" pitchFamily="34" charset="0"/>
                <a:cs typeface="Calibri" panose="020F0502020204030204" pitchFamily="34" charset="0"/>
              </a:rPr>
              <a:t>Содержит карту связей таблиц. </a:t>
            </a:r>
          </a:p>
          <a:p>
            <a:pPr algn="just"/>
            <a:r>
              <a:rPr lang="ru-RU" sz="2100" b="1" dirty="0" err="1">
                <a:latin typeface="Calibri" panose="020F0502020204030204" pitchFamily="34" charset="0"/>
                <a:cs typeface="Calibri" panose="020F0502020204030204" pitchFamily="34" charset="0"/>
              </a:rPr>
              <a:t>systypes</a:t>
            </a:r>
            <a:endParaRPr lang="ru-RU" sz="2100" b="1" dirty="0">
              <a:latin typeface="Calibri" panose="020F0502020204030204" pitchFamily="34" charset="0"/>
              <a:cs typeface="Calibri" panose="020F0502020204030204" pitchFamily="34" charset="0"/>
            </a:endParaRPr>
          </a:p>
          <a:p>
            <a:pPr algn="just"/>
            <a:r>
              <a:rPr lang="ru-RU" sz="2100" dirty="0">
                <a:latin typeface="Calibri" panose="020F0502020204030204" pitchFamily="34" charset="0"/>
                <a:cs typeface="Calibri" panose="020F0502020204030204" pitchFamily="34" charset="0"/>
              </a:rPr>
              <a:t>Хранит список все типов данных (пользовательских и системных), которые могут использоваться при создании таблиц. </a:t>
            </a:r>
          </a:p>
          <a:p>
            <a:pPr algn="just"/>
            <a:r>
              <a:rPr lang="ru-RU" sz="2100" b="1" dirty="0" err="1">
                <a:latin typeface="Calibri" panose="020F0502020204030204" pitchFamily="34" charset="0"/>
                <a:cs typeface="Calibri" panose="020F0502020204030204" pitchFamily="34" charset="0"/>
              </a:rPr>
              <a:t>sysusers</a:t>
            </a:r>
            <a:endParaRPr lang="ru-RU" sz="2100" b="1" dirty="0">
              <a:latin typeface="Calibri" panose="020F0502020204030204" pitchFamily="34" charset="0"/>
              <a:cs typeface="Calibri" panose="020F0502020204030204" pitchFamily="34" charset="0"/>
            </a:endParaRPr>
          </a:p>
          <a:p>
            <a:pPr algn="just"/>
            <a:r>
              <a:rPr lang="ru-RU" sz="2100" dirty="0">
                <a:latin typeface="Calibri" panose="020F0502020204030204" pitchFamily="34" charset="0"/>
                <a:cs typeface="Calibri" panose="020F0502020204030204" pitchFamily="34" charset="0"/>
              </a:rPr>
              <a:t>В этой таблице указываются все пользователи и роли SQL </a:t>
            </a:r>
            <a:r>
              <a:rPr lang="ru-RU" sz="2100" dirty="0" err="1">
                <a:latin typeface="Calibri" panose="020F0502020204030204" pitchFamily="34" charset="0"/>
                <a:cs typeface="Calibri" panose="020F0502020204030204" pitchFamily="34" charset="0"/>
              </a:rPr>
              <a:t>Server</a:t>
            </a:r>
            <a:r>
              <a:rPr lang="ru-RU" sz="2100" dirty="0">
                <a:latin typeface="Calibri" panose="020F0502020204030204" pitchFamily="34" charset="0"/>
                <a:cs typeface="Calibri" panose="020F0502020204030204" pitchFamily="34" charset="0"/>
              </a:rPr>
              <a:t> и </a:t>
            </a:r>
            <a:r>
              <a:rPr lang="ru-RU" sz="2100" dirty="0" err="1">
                <a:latin typeface="Calibri" panose="020F0502020204030204" pitchFamily="34" charset="0"/>
                <a:cs typeface="Calibri" panose="020F0502020204030204" pitchFamily="34" charset="0"/>
              </a:rPr>
              <a:t>Windows</a:t>
            </a:r>
            <a:r>
              <a:rPr lang="ru-RU" sz="2100" dirty="0">
                <a:latin typeface="Calibri" panose="020F0502020204030204" pitchFamily="34" charset="0"/>
                <a:cs typeface="Calibri" panose="020F0502020204030204" pitchFamily="34" charset="0"/>
              </a:rPr>
              <a:t>. </a:t>
            </a:r>
          </a:p>
        </p:txBody>
      </p:sp>
      <p:pic>
        <p:nvPicPr>
          <p:cNvPr id="9" name="Picture 2" descr="Похожее изображение"/>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778" y="327008"/>
            <a:ext cx="1219200"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5048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7975" y="237043"/>
            <a:ext cx="7632848" cy="1396454"/>
          </a:xfrm>
        </p:spPr>
        <p:txBody>
          <a:bodyPr>
            <a:normAutofit/>
          </a:bodyPr>
          <a:lstStyle/>
          <a:p>
            <a:pPr algn="ctr"/>
            <a:r>
              <a:rPr lang="kk-KZ" sz="3600" b="1" dirty="0" smtClean="0">
                <a:ln w="6350">
                  <a:solidFill>
                    <a:schemeClr val="tx2">
                      <a:lumMod val="75000"/>
                    </a:schemeClr>
                  </a:solidFill>
                </a:ln>
                <a:solidFill>
                  <a:srgbClr val="FFC000"/>
                </a:solidFill>
              </a:rPr>
              <a:t>Язык структурированных запросов </a:t>
            </a:r>
            <a:r>
              <a:rPr lang="en-US" sz="3600" b="1" dirty="0" smtClean="0">
                <a:ln w="6350">
                  <a:solidFill>
                    <a:schemeClr val="tx2">
                      <a:lumMod val="75000"/>
                    </a:schemeClr>
                  </a:solidFill>
                </a:ln>
                <a:solidFill>
                  <a:srgbClr val="FFC000"/>
                </a:solidFill>
              </a:rPr>
              <a:t>SQL</a:t>
            </a:r>
            <a:endParaRPr lang="ru-RU" sz="4400" b="1" dirty="0">
              <a:ln w="6350">
                <a:solidFill>
                  <a:schemeClr val="tx2">
                    <a:lumMod val="75000"/>
                  </a:schemeClr>
                </a:solidFill>
              </a:ln>
              <a:solidFill>
                <a:srgbClr val="92D050"/>
              </a:solidFill>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1"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2" y="194693"/>
            <a:ext cx="1225053" cy="1265888"/>
          </a:xfrm>
          <a:prstGeom prst="rect">
            <a:avLst/>
          </a:prstGeom>
          <a:noFill/>
          <a:extLst>
            <a:ext uri="{909E8E84-426E-40DD-AFC4-6F175D3DCCD1}">
              <a14:hiddenFill xmlns:a14="http://schemas.microsoft.com/office/drawing/2010/main">
                <a:solidFill>
                  <a:srgbClr val="FFFFFF"/>
                </a:solidFill>
              </a14:hiddenFill>
            </a:ext>
          </a:extLst>
        </p:spPr>
      </p:pic>
      <p:sp>
        <p:nvSpPr>
          <p:cNvPr id="15" name="Прямоугольник 14"/>
          <p:cNvSpPr/>
          <p:nvPr/>
        </p:nvSpPr>
        <p:spPr>
          <a:xfrm>
            <a:off x="326969" y="1589996"/>
            <a:ext cx="8377447" cy="5079364"/>
          </a:xfrm>
          <a:prstGeom prst="rect">
            <a:avLst/>
          </a:prstGeom>
        </p:spPr>
        <p:txBody>
          <a:bodyPr/>
          <a:lstStyle/>
          <a:p>
            <a:pPr algn="just"/>
            <a:endParaRPr lang="ru-RU" sz="2100" dirty="0">
              <a:latin typeface="Calibri" panose="020F0502020204030204" pitchFamily="34" charset="0"/>
              <a:cs typeface="Calibri" panose="020F0502020204030204" pitchFamily="34" charset="0"/>
            </a:endParaRPr>
          </a:p>
        </p:txBody>
      </p:sp>
      <p:sp>
        <p:nvSpPr>
          <p:cNvPr id="3" name="Прямоугольник 2"/>
          <p:cNvSpPr/>
          <p:nvPr/>
        </p:nvSpPr>
        <p:spPr>
          <a:xfrm>
            <a:off x="307975" y="1867520"/>
            <a:ext cx="8505031" cy="4524315"/>
          </a:xfrm>
          <a:prstGeom prst="rect">
            <a:avLst/>
          </a:prstGeom>
        </p:spPr>
        <p:txBody>
          <a:bodyPr wrap="square">
            <a:spAutoFit/>
          </a:bodyPr>
          <a:lstStyle/>
          <a:p>
            <a:pPr indent="633413" algn="just"/>
            <a:r>
              <a:rPr lang="ru-RU" sz="2400" b="1" dirty="0" smtClean="0">
                <a:latin typeface="Calibri" panose="020F0502020204030204" pitchFamily="34" charset="0"/>
                <a:cs typeface="Calibri" panose="020F0502020204030204" pitchFamily="34" charset="0"/>
              </a:rPr>
              <a:t>SQL</a:t>
            </a:r>
            <a:r>
              <a:rPr lang="ru-RU" sz="2400" dirty="0" smtClean="0">
                <a:latin typeface="Calibri" panose="020F0502020204030204" pitchFamily="34" charset="0"/>
                <a:cs typeface="Calibri" panose="020F0502020204030204" pitchFamily="34" charset="0"/>
              </a:rPr>
              <a:t> </a:t>
            </a:r>
            <a:r>
              <a:rPr lang="ru-RU" sz="2400" dirty="0">
                <a:latin typeface="Calibri" panose="020F0502020204030204" pitchFamily="34" charset="0"/>
                <a:cs typeface="Calibri" panose="020F0502020204030204" pitchFamily="34" charset="0"/>
              </a:rPr>
              <a:t>(</a:t>
            </a:r>
            <a:r>
              <a:rPr lang="ru-RU" sz="2400" dirty="0" err="1">
                <a:latin typeface="Calibri" panose="020F0502020204030204" pitchFamily="34" charset="0"/>
                <a:cs typeface="Calibri" panose="020F0502020204030204" pitchFamily="34" charset="0"/>
              </a:rPr>
              <a:t>Structured</a:t>
            </a:r>
            <a:r>
              <a:rPr lang="ru-RU" sz="2400" dirty="0">
                <a:latin typeface="Calibri" panose="020F0502020204030204" pitchFamily="34" charset="0"/>
                <a:cs typeface="Calibri" panose="020F0502020204030204" pitchFamily="34" charset="0"/>
              </a:rPr>
              <a:t> </a:t>
            </a:r>
            <a:r>
              <a:rPr lang="ru-RU" sz="2400" dirty="0" err="1">
                <a:latin typeface="Calibri" panose="020F0502020204030204" pitchFamily="34" charset="0"/>
                <a:cs typeface="Calibri" panose="020F0502020204030204" pitchFamily="34" charset="0"/>
              </a:rPr>
              <a:t>Query</a:t>
            </a:r>
            <a:r>
              <a:rPr lang="ru-RU" sz="2400" dirty="0">
                <a:latin typeface="Calibri" panose="020F0502020204030204" pitchFamily="34" charset="0"/>
                <a:cs typeface="Calibri" panose="020F0502020204030204" pitchFamily="34" charset="0"/>
              </a:rPr>
              <a:t> </a:t>
            </a:r>
            <a:r>
              <a:rPr lang="ru-RU" sz="2400" dirty="0" err="1">
                <a:latin typeface="Calibri" panose="020F0502020204030204" pitchFamily="34" charset="0"/>
                <a:cs typeface="Calibri" panose="020F0502020204030204" pitchFamily="34" charset="0"/>
              </a:rPr>
              <a:t>Language</a:t>
            </a:r>
            <a:r>
              <a:rPr lang="ru-RU" sz="2400" dirty="0">
                <a:latin typeface="Calibri" panose="020F0502020204030204" pitchFamily="34" charset="0"/>
                <a:cs typeface="Calibri" panose="020F0502020204030204" pitchFamily="34" charset="0"/>
              </a:rPr>
              <a:t>, язык структурированных запросов) — это специальный язык, используемый для определения данных, доступа к данным и их обработки. </a:t>
            </a:r>
            <a:endParaRPr lang="en-US" sz="2400" dirty="0" smtClean="0">
              <a:latin typeface="Calibri" panose="020F0502020204030204" pitchFamily="34" charset="0"/>
              <a:cs typeface="Calibri" panose="020F0502020204030204" pitchFamily="34" charset="0"/>
            </a:endParaRPr>
          </a:p>
          <a:p>
            <a:pPr indent="633413" algn="just"/>
            <a:r>
              <a:rPr lang="ru-RU" sz="2400" dirty="0" smtClean="0">
                <a:latin typeface="Calibri" panose="020F0502020204030204" pitchFamily="34" charset="0"/>
                <a:cs typeface="Calibri" panose="020F0502020204030204" pitchFamily="34" charset="0"/>
              </a:rPr>
              <a:t>Язык </a:t>
            </a:r>
            <a:r>
              <a:rPr lang="ru-RU" sz="2400" dirty="0">
                <a:latin typeface="Calibri" panose="020F0502020204030204" pitchFamily="34" charset="0"/>
                <a:cs typeface="Calibri" panose="020F0502020204030204" pitchFamily="34" charset="0"/>
              </a:rPr>
              <a:t>SQL относится к </a:t>
            </a:r>
            <a:r>
              <a:rPr lang="ru-RU" sz="2400" i="1" dirty="0">
                <a:latin typeface="Calibri" panose="020F0502020204030204" pitchFamily="34" charset="0"/>
                <a:cs typeface="Calibri" panose="020F0502020204030204" pitchFamily="34" charset="0"/>
              </a:rPr>
              <a:t>непроцедурным</a:t>
            </a:r>
            <a:r>
              <a:rPr lang="ru-RU" sz="2400" dirty="0">
                <a:latin typeface="Calibri" panose="020F0502020204030204" pitchFamily="34" charset="0"/>
                <a:cs typeface="Calibri" panose="020F0502020204030204" pitchFamily="34" charset="0"/>
              </a:rPr>
              <a:t> (</a:t>
            </a:r>
            <a:r>
              <a:rPr lang="ru-RU" sz="2400" dirty="0" err="1">
                <a:latin typeface="Calibri" panose="020F0502020204030204" pitchFamily="34" charset="0"/>
                <a:cs typeface="Calibri" panose="020F0502020204030204" pitchFamily="34" charset="0"/>
              </a:rPr>
              <a:t>nonprocedural</a:t>
            </a:r>
            <a:r>
              <a:rPr lang="ru-RU" sz="2400" dirty="0">
                <a:latin typeface="Calibri" panose="020F0502020204030204" pitchFamily="34" charset="0"/>
                <a:cs typeface="Calibri" panose="020F0502020204030204" pitchFamily="34" charset="0"/>
              </a:rPr>
              <a:t>) языкам — он лишь описывает нужные компоненты (например, таблицы) и желаемые результаты, не указывая, как именно эти результаты должны быть получены. </a:t>
            </a:r>
            <a:endParaRPr lang="en-US" sz="2400" dirty="0" smtClean="0">
              <a:latin typeface="Calibri" panose="020F0502020204030204" pitchFamily="34" charset="0"/>
              <a:cs typeface="Calibri" panose="020F0502020204030204" pitchFamily="34" charset="0"/>
            </a:endParaRPr>
          </a:p>
          <a:p>
            <a:pPr indent="633413" algn="just"/>
            <a:r>
              <a:rPr lang="ru-RU" sz="2400" dirty="0" smtClean="0">
                <a:latin typeface="Calibri" panose="020F0502020204030204" pitchFamily="34" charset="0"/>
                <a:cs typeface="Calibri" panose="020F0502020204030204" pitchFamily="34" charset="0"/>
              </a:rPr>
              <a:t>Каждая </a:t>
            </a:r>
            <a:r>
              <a:rPr lang="ru-RU" sz="2400" dirty="0">
                <a:latin typeface="Calibri" panose="020F0502020204030204" pitchFamily="34" charset="0"/>
                <a:cs typeface="Calibri" panose="020F0502020204030204" pitchFamily="34" charset="0"/>
              </a:rPr>
              <a:t>реализация SQL является надстройкой над процессором базы данных (</a:t>
            </a:r>
            <a:r>
              <a:rPr lang="ru-RU" sz="2400" dirty="0" err="1">
                <a:latin typeface="Calibri" panose="020F0502020204030204" pitchFamily="34" charset="0"/>
                <a:cs typeface="Calibri" panose="020F0502020204030204" pitchFamily="34" charset="0"/>
              </a:rPr>
              <a:t>database</a:t>
            </a:r>
            <a:r>
              <a:rPr lang="ru-RU" sz="2400" dirty="0">
                <a:latin typeface="Calibri" panose="020F0502020204030204" pitchFamily="34" charset="0"/>
                <a:cs typeface="Calibri" panose="020F0502020204030204" pitchFamily="34" charset="0"/>
              </a:rPr>
              <a:t> </a:t>
            </a:r>
            <a:r>
              <a:rPr lang="ru-RU" sz="2400" dirty="0" err="1">
                <a:latin typeface="Calibri" panose="020F0502020204030204" pitchFamily="34" charset="0"/>
                <a:cs typeface="Calibri" panose="020F0502020204030204" pitchFamily="34" charset="0"/>
              </a:rPr>
              <a:t>engine</a:t>
            </a:r>
            <a:r>
              <a:rPr lang="ru-RU" sz="2400" dirty="0">
                <a:latin typeface="Calibri" panose="020F0502020204030204" pitchFamily="34" charset="0"/>
                <a:cs typeface="Calibri" panose="020F0502020204030204" pitchFamily="34" charset="0"/>
              </a:rPr>
              <a:t>), который интерпретирует операторы SQL и определяет порядок обращения к структурам БД для корректного и эффективного формирования желаемого результата.</a:t>
            </a:r>
          </a:p>
        </p:txBody>
      </p:sp>
    </p:spTree>
    <p:extLst>
      <p:ext uri="{BB962C8B-B14F-4D97-AF65-F5344CB8AC3E}">
        <p14:creationId xmlns:p14="http://schemas.microsoft.com/office/powerpoint/2010/main" val="26245267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7975" y="237043"/>
            <a:ext cx="7632848" cy="1396454"/>
          </a:xfrm>
        </p:spPr>
        <p:txBody>
          <a:bodyPr>
            <a:normAutofit/>
          </a:bodyPr>
          <a:lstStyle/>
          <a:p>
            <a:pPr algn="ctr"/>
            <a:r>
              <a:rPr lang="kk-KZ" sz="3600" b="1" dirty="0" smtClean="0">
                <a:ln w="6350">
                  <a:solidFill>
                    <a:schemeClr val="tx2">
                      <a:lumMod val="75000"/>
                    </a:schemeClr>
                  </a:solidFill>
                </a:ln>
                <a:solidFill>
                  <a:srgbClr val="FFC000"/>
                </a:solidFill>
              </a:rPr>
              <a:t>Язык структурированных запросов </a:t>
            </a:r>
            <a:r>
              <a:rPr lang="en-US" sz="3600" b="1" dirty="0" smtClean="0">
                <a:ln w="6350">
                  <a:solidFill>
                    <a:schemeClr val="tx2">
                      <a:lumMod val="75000"/>
                    </a:schemeClr>
                  </a:solidFill>
                </a:ln>
                <a:solidFill>
                  <a:srgbClr val="FFC000"/>
                </a:solidFill>
              </a:rPr>
              <a:t>SQL</a:t>
            </a:r>
            <a:endParaRPr lang="ru-RU" sz="4400" b="1" dirty="0">
              <a:ln w="6350">
                <a:solidFill>
                  <a:schemeClr val="tx2">
                    <a:lumMod val="75000"/>
                  </a:schemeClr>
                </a:solidFill>
              </a:ln>
              <a:solidFill>
                <a:srgbClr val="92D050"/>
              </a:solidFill>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1"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2" y="194693"/>
            <a:ext cx="1225053" cy="1265888"/>
          </a:xfrm>
          <a:prstGeom prst="rect">
            <a:avLst/>
          </a:prstGeom>
          <a:noFill/>
          <a:extLst>
            <a:ext uri="{909E8E84-426E-40DD-AFC4-6F175D3DCCD1}">
              <a14:hiddenFill xmlns:a14="http://schemas.microsoft.com/office/drawing/2010/main">
                <a:solidFill>
                  <a:srgbClr val="FFFFFF"/>
                </a:solidFill>
              </a14:hiddenFill>
            </a:ext>
          </a:extLst>
        </p:spPr>
      </p:pic>
      <p:sp>
        <p:nvSpPr>
          <p:cNvPr id="15" name="Прямоугольник 14"/>
          <p:cNvSpPr/>
          <p:nvPr/>
        </p:nvSpPr>
        <p:spPr>
          <a:xfrm>
            <a:off x="326969" y="1589996"/>
            <a:ext cx="8377447" cy="5079364"/>
          </a:xfrm>
          <a:prstGeom prst="rect">
            <a:avLst/>
          </a:prstGeom>
        </p:spPr>
        <p:txBody>
          <a:bodyPr/>
          <a:lstStyle/>
          <a:p>
            <a:pPr algn="just"/>
            <a:endParaRPr lang="ru-RU" sz="2100" dirty="0">
              <a:latin typeface="Calibri" panose="020F0502020204030204" pitchFamily="34" charset="0"/>
              <a:cs typeface="Calibri" panose="020F0502020204030204" pitchFamily="34" charset="0"/>
            </a:endParaRPr>
          </a:p>
        </p:txBody>
      </p:sp>
      <p:sp>
        <p:nvSpPr>
          <p:cNvPr id="3" name="Прямоугольник 2"/>
          <p:cNvSpPr/>
          <p:nvPr/>
        </p:nvSpPr>
        <p:spPr>
          <a:xfrm>
            <a:off x="307975" y="1867520"/>
            <a:ext cx="8505031" cy="3046988"/>
          </a:xfrm>
          <a:prstGeom prst="rect">
            <a:avLst/>
          </a:prstGeom>
        </p:spPr>
        <p:txBody>
          <a:bodyPr wrap="square">
            <a:spAutoFit/>
          </a:bodyPr>
          <a:lstStyle/>
          <a:p>
            <a:pPr indent="633413" algn="just"/>
            <a:r>
              <a:rPr lang="ru-RU" sz="2400" dirty="0">
                <a:latin typeface="Calibri" panose="020F0502020204030204" pitchFamily="34" charset="0"/>
                <a:cs typeface="Calibri" panose="020F0502020204030204" pitchFamily="34" charset="0"/>
              </a:rPr>
              <a:t>Первый официальный стандарт языка SQL был принят ANSI в </a:t>
            </a:r>
            <a:r>
              <a:rPr lang="ru-RU" sz="2400" b="1" dirty="0">
                <a:latin typeface="Calibri" panose="020F0502020204030204" pitchFamily="34" charset="0"/>
                <a:cs typeface="Calibri" panose="020F0502020204030204" pitchFamily="34" charset="0"/>
              </a:rPr>
              <a:t>1986</a:t>
            </a:r>
            <a:r>
              <a:rPr lang="ru-RU" sz="2400" dirty="0">
                <a:latin typeface="Calibri" panose="020F0502020204030204" pitchFamily="34" charset="0"/>
                <a:cs typeface="Calibri" panose="020F0502020204030204" pitchFamily="34" charset="0"/>
              </a:rPr>
              <a:t> году и ISO в </a:t>
            </a:r>
            <a:r>
              <a:rPr lang="ru-RU" sz="2400" b="1" dirty="0">
                <a:latin typeface="Calibri" panose="020F0502020204030204" pitchFamily="34" charset="0"/>
                <a:cs typeface="Calibri" panose="020F0502020204030204" pitchFamily="34" charset="0"/>
              </a:rPr>
              <a:t>1987</a:t>
            </a:r>
            <a:r>
              <a:rPr lang="ru-RU" sz="2400" dirty="0">
                <a:latin typeface="Calibri" panose="020F0502020204030204" pitchFamily="34" charset="0"/>
                <a:cs typeface="Calibri" panose="020F0502020204030204" pitchFamily="34" charset="0"/>
              </a:rPr>
              <a:t> году (так называемый </a:t>
            </a:r>
            <a:r>
              <a:rPr lang="ru-RU" sz="2400" b="1" dirty="0">
                <a:latin typeface="Calibri" panose="020F0502020204030204" pitchFamily="34" charset="0"/>
                <a:cs typeface="Calibri" panose="020F0502020204030204" pitchFamily="34" charset="0"/>
              </a:rPr>
              <a:t>SQL-86</a:t>
            </a:r>
            <a:r>
              <a:rPr lang="ru-RU" sz="2400" dirty="0">
                <a:latin typeface="Calibri" panose="020F0502020204030204" pitchFamily="34" charset="0"/>
                <a:cs typeface="Calibri" panose="020F0502020204030204" pitchFamily="34" charset="0"/>
              </a:rPr>
              <a:t>) и несколько уточнён в </a:t>
            </a:r>
            <a:r>
              <a:rPr lang="ru-RU" sz="2400" b="1" dirty="0">
                <a:latin typeface="Calibri" panose="020F0502020204030204" pitchFamily="34" charset="0"/>
                <a:cs typeface="Calibri" panose="020F0502020204030204" pitchFamily="34" charset="0"/>
              </a:rPr>
              <a:t>1989</a:t>
            </a:r>
            <a:r>
              <a:rPr lang="ru-RU" sz="2400" dirty="0">
                <a:latin typeface="Calibri" panose="020F0502020204030204" pitchFamily="34" charset="0"/>
                <a:cs typeface="Calibri" panose="020F0502020204030204" pitchFamily="34" charset="0"/>
              </a:rPr>
              <a:t> году. Дальнейшее развитие языка поставщиками СУБД потребовало принятия в 1992 году нового расширенного стандарта (</a:t>
            </a:r>
            <a:r>
              <a:rPr lang="ru-RU" sz="2400" b="1" dirty="0">
                <a:latin typeface="Calibri" panose="020F0502020204030204" pitchFamily="34" charset="0"/>
                <a:cs typeface="Calibri" panose="020F0502020204030204" pitchFamily="34" charset="0"/>
              </a:rPr>
              <a:t>ANSI SQL-92 </a:t>
            </a:r>
            <a:r>
              <a:rPr lang="ru-RU" sz="2400" dirty="0">
                <a:latin typeface="Calibri" panose="020F0502020204030204" pitchFamily="34" charset="0"/>
                <a:cs typeface="Calibri" panose="020F0502020204030204" pitchFamily="34" charset="0"/>
              </a:rPr>
              <a:t>или просто SQL2). Следующим стандартом стал </a:t>
            </a:r>
            <a:r>
              <a:rPr lang="ru-RU" sz="2400" b="1" dirty="0">
                <a:latin typeface="Calibri" panose="020F0502020204030204" pitchFamily="34" charset="0"/>
                <a:cs typeface="Calibri" panose="020F0502020204030204" pitchFamily="34" charset="0"/>
              </a:rPr>
              <a:t>SQL:1999</a:t>
            </a:r>
            <a:r>
              <a:rPr lang="ru-RU" sz="2400" dirty="0">
                <a:latin typeface="Calibri" panose="020F0502020204030204" pitchFamily="34" charset="0"/>
                <a:cs typeface="Calibri" panose="020F0502020204030204" pitchFamily="34" charset="0"/>
              </a:rPr>
              <a:t> (SQL3). В настоящее время действует стандарт, принятый в 2003 году (</a:t>
            </a:r>
            <a:r>
              <a:rPr lang="ru-RU" sz="2400" b="1" dirty="0">
                <a:latin typeface="Calibri" panose="020F0502020204030204" pitchFamily="34" charset="0"/>
                <a:cs typeface="Calibri" panose="020F0502020204030204" pitchFamily="34" charset="0"/>
              </a:rPr>
              <a:t>SQL:2003</a:t>
            </a:r>
            <a:r>
              <a:rPr lang="ru-RU" sz="2400" dirty="0">
                <a:latin typeface="Calibri" panose="020F0502020204030204" pitchFamily="34" charset="0"/>
                <a:cs typeface="Calibri" panose="020F0502020204030204" pitchFamily="34" charset="0"/>
              </a:rPr>
              <a:t>) с небольшими модификациями, внесёнными позже.</a:t>
            </a:r>
            <a:endParaRPr lang="ru-RU"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92068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7975" y="237043"/>
            <a:ext cx="7632848" cy="1396454"/>
          </a:xfrm>
        </p:spPr>
        <p:txBody>
          <a:bodyPr>
            <a:normAutofit/>
          </a:bodyPr>
          <a:lstStyle/>
          <a:p>
            <a:pPr algn="ctr"/>
            <a:r>
              <a:rPr lang="kk-KZ" sz="3600" b="1" dirty="0" smtClean="0">
                <a:ln w="6350">
                  <a:solidFill>
                    <a:schemeClr val="tx2">
                      <a:lumMod val="75000"/>
                    </a:schemeClr>
                  </a:solidFill>
                </a:ln>
                <a:solidFill>
                  <a:srgbClr val="FFC000"/>
                </a:solidFill>
              </a:rPr>
              <a:t>Язык структурированных запросов </a:t>
            </a:r>
            <a:r>
              <a:rPr lang="en-US" sz="3600" b="1" dirty="0" smtClean="0">
                <a:ln w="6350">
                  <a:solidFill>
                    <a:schemeClr val="tx2">
                      <a:lumMod val="75000"/>
                    </a:schemeClr>
                  </a:solidFill>
                </a:ln>
                <a:solidFill>
                  <a:srgbClr val="FFC000"/>
                </a:solidFill>
              </a:rPr>
              <a:t>SQL</a:t>
            </a:r>
            <a:endParaRPr lang="ru-RU" sz="4400" b="1" dirty="0">
              <a:ln w="6350">
                <a:solidFill>
                  <a:schemeClr val="tx2">
                    <a:lumMod val="75000"/>
                  </a:schemeClr>
                </a:solidFill>
              </a:ln>
              <a:solidFill>
                <a:srgbClr val="92D050"/>
              </a:solidFill>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1"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2" y="194693"/>
            <a:ext cx="1225053" cy="1265888"/>
          </a:xfrm>
          <a:prstGeom prst="rect">
            <a:avLst/>
          </a:prstGeom>
          <a:noFill/>
          <a:extLst>
            <a:ext uri="{909E8E84-426E-40DD-AFC4-6F175D3DCCD1}">
              <a14:hiddenFill xmlns:a14="http://schemas.microsoft.com/office/drawing/2010/main">
                <a:solidFill>
                  <a:srgbClr val="FFFFFF"/>
                </a:solidFill>
              </a14:hiddenFill>
            </a:ext>
          </a:extLst>
        </p:spPr>
      </p:pic>
      <p:sp>
        <p:nvSpPr>
          <p:cNvPr id="15" name="Прямоугольник 14"/>
          <p:cNvSpPr/>
          <p:nvPr/>
        </p:nvSpPr>
        <p:spPr>
          <a:xfrm>
            <a:off x="326969" y="1589996"/>
            <a:ext cx="8377447" cy="5079364"/>
          </a:xfrm>
          <a:prstGeom prst="rect">
            <a:avLst/>
          </a:prstGeom>
        </p:spPr>
        <p:txBody>
          <a:bodyPr/>
          <a:lstStyle/>
          <a:p>
            <a:pPr algn="just"/>
            <a:endParaRPr lang="ru-RU" sz="2100" dirty="0">
              <a:latin typeface="Calibri" panose="020F0502020204030204" pitchFamily="34" charset="0"/>
              <a:cs typeface="Calibri" panose="020F0502020204030204" pitchFamily="34" charset="0"/>
            </a:endParaRPr>
          </a:p>
        </p:txBody>
      </p:sp>
      <p:pic>
        <p:nvPicPr>
          <p:cNvPr id="8" name="Рисунок 7"/>
          <p:cNvPicPr/>
          <p:nvPr/>
        </p:nvPicPr>
        <p:blipFill>
          <a:blip r:embed="rId4"/>
          <a:stretch>
            <a:fillRect/>
          </a:stretch>
        </p:blipFill>
        <p:spPr>
          <a:xfrm>
            <a:off x="458591" y="1589996"/>
            <a:ext cx="8114202" cy="5079364"/>
          </a:xfrm>
          <a:prstGeom prst="rect">
            <a:avLst/>
          </a:prstGeom>
        </p:spPr>
      </p:pic>
    </p:spTree>
    <p:extLst>
      <p:ext uri="{BB962C8B-B14F-4D97-AF65-F5344CB8AC3E}">
        <p14:creationId xmlns:p14="http://schemas.microsoft.com/office/powerpoint/2010/main" val="625228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7975" y="237043"/>
            <a:ext cx="7632848" cy="1396454"/>
          </a:xfrm>
        </p:spPr>
        <p:txBody>
          <a:bodyPr>
            <a:normAutofit/>
          </a:bodyPr>
          <a:lstStyle/>
          <a:p>
            <a:pPr algn="ctr"/>
            <a:r>
              <a:rPr lang="kk-KZ" sz="3600" b="1" dirty="0" smtClean="0">
                <a:ln w="6350">
                  <a:solidFill>
                    <a:schemeClr val="tx2">
                      <a:lumMod val="75000"/>
                    </a:schemeClr>
                  </a:solidFill>
                </a:ln>
                <a:solidFill>
                  <a:srgbClr val="FFC000"/>
                </a:solidFill>
              </a:rPr>
              <a:t>Диалекты </a:t>
            </a:r>
            <a:r>
              <a:rPr lang="en-US" sz="3600" b="1" dirty="0" smtClean="0">
                <a:ln w="6350">
                  <a:solidFill>
                    <a:schemeClr val="tx2">
                      <a:lumMod val="75000"/>
                    </a:schemeClr>
                  </a:solidFill>
                </a:ln>
                <a:solidFill>
                  <a:srgbClr val="FFC000"/>
                </a:solidFill>
              </a:rPr>
              <a:t>SQL</a:t>
            </a:r>
            <a:endParaRPr lang="ru-RU" sz="4400" b="1" dirty="0">
              <a:ln w="6350">
                <a:solidFill>
                  <a:schemeClr val="tx2">
                    <a:lumMod val="75000"/>
                  </a:schemeClr>
                </a:solidFill>
              </a:ln>
              <a:solidFill>
                <a:srgbClr val="92D050"/>
              </a:solidFill>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1"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2" y="194693"/>
            <a:ext cx="1225053" cy="1265888"/>
          </a:xfrm>
          <a:prstGeom prst="rect">
            <a:avLst/>
          </a:prstGeom>
          <a:noFill/>
          <a:extLst>
            <a:ext uri="{909E8E84-426E-40DD-AFC4-6F175D3DCCD1}">
              <a14:hiddenFill xmlns:a14="http://schemas.microsoft.com/office/drawing/2010/main">
                <a:solidFill>
                  <a:srgbClr val="FFFFFF"/>
                </a:solidFill>
              </a14:hiddenFill>
            </a:ext>
          </a:extLst>
        </p:spPr>
      </p:pic>
      <p:sp>
        <p:nvSpPr>
          <p:cNvPr id="15" name="Прямоугольник 14"/>
          <p:cNvSpPr/>
          <p:nvPr/>
        </p:nvSpPr>
        <p:spPr>
          <a:xfrm>
            <a:off x="326969" y="1589996"/>
            <a:ext cx="8377447" cy="5079364"/>
          </a:xfrm>
          <a:prstGeom prst="rect">
            <a:avLst/>
          </a:prstGeom>
        </p:spPr>
        <p:txBody>
          <a:bodyPr/>
          <a:lstStyle/>
          <a:p>
            <a:pPr algn="just"/>
            <a:endParaRPr lang="ru-RU" sz="2100" dirty="0">
              <a:latin typeface="Calibri" panose="020F0502020204030204" pitchFamily="34" charset="0"/>
              <a:cs typeface="Calibri" panose="020F0502020204030204" pitchFamily="34" charset="0"/>
            </a:endParaRPr>
          </a:p>
        </p:txBody>
      </p:sp>
      <p:sp>
        <p:nvSpPr>
          <p:cNvPr id="3" name="Прямоугольник 2"/>
          <p:cNvSpPr/>
          <p:nvPr/>
        </p:nvSpPr>
        <p:spPr>
          <a:xfrm>
            <a:off x="307975" y="1867520"/>
            <a:ext cx="8505031" cy="2893100"/>
          </a:xfrm>
          <a:prstGeom prst="rect">
            <a:avLst/>
          </a:prstGeom>
        </p:spPr>
        <p:txBody>
          <a:bodyPr wrap="square">
            <a:spAutoFit/>
          </a:bodyPr>
          <a:lstStyle/>
          <a:p>
            <a:pPr indent="633413" algn="just"/>
            <a:r>
              <a:rPr lang="ru-RU" sz="2600" dirty="0">
                <a:latin typeface="Calibri" panose="020F0502020204030204" pitchFamily="34" charset="0"/>
                <a:cs typeface="Calibri" panose="020F0502020204030204" pitchFamily="34" charset="0"/>
              </a:rPr>
              <a:t>В широко распространенных в настоящее время СУБД используются следующие диалекты языка </a:t>
            </a:r>
            <a:r>
              <a:rPr lang="en-US" sz="2600" dirty="0">
                <a:latin typeface="Calibri" panose="020F0502020204030204" pitchFamily="34" charset="0"/>
                <a:cs typeface="Calibri" panose="020F0502020204030204" pitchFamily="34" charset="0"/>
              </a:rPr>
              <a:t>SQL: </a:t>
            </a:r>
          </a:p>
          <a:p>
            <a:pPr marL="1076325" indent="-442913" algn="just">
              <a:buFont typeface="Wingdings" panose="05000000000000000000" pitchFamily="2" charset="2"/>
              <a:buChar char="ü"/>
            </a:pPr>
            <a:r>
              <a:rPr lang="en-US" sz="2600" dirty="0" smtClean="0">
                <a:latin typeface="Calibri" panose="020F0502020204030204" pitchFamily="34" charset="0"/>
                <a:cs typeface="Calibri" panose="020F0502020204030204" pitchFamily="34" charset="0"/>
              </a:rPr>
              <a:t>PL/SQL </a:t>
            </a:r>
            <a:r>
              <a:rPr lang="en-US" sz="2600" dirty="0">
                <a:latin typeface="Calibri" panose="020F0502020204030204" pitchFamily="34" charset="0"/>
                <a:cs typeface="Calibri" panose="020F0502020204030204" pitchFamily="34" charset="0"/>
              </a:rPr>
              <a:t>– </a:t>
            </a:r>
            <a:r>
              <a:rPr lang="ru-RU" sz="2600" dirty="0">
                <a:latin typeface="Calibri" panose="020F0502020204030204" pitchFamily="34" charset="0"/>
                <a:cs typeface="Calibri" panose="020F0502020204030204" pitchFamily="34" charset="0"/>
              </a:rPr>
              <a:t>в СУБД </a:t>
            </a:r>
            <a:r>
              <a:rPr lang="en-US" sz="2600" dirty="0">
                <a:latin typeface="Calibri" panose="020F0502020204030204" pitchFamily="34" charset="0"/>
                <a:cs typeface="Calibri" panose="020F0502020204030204" pitchFamily="34" charset="0"/>
              </a:rPr>
              <a:t>Oracle; </a:t>
            </a:r>
          </a:p>
          <a:p>
            <a:pPr marL="1076325" indent="-442913" algn="just">
              <a:buFont typeface="Wingdings" panose="05000000000000000000" pitchFamily="2" charset="2"/>
              <a:buChar char="ü"/>
            </a:pPr>
            <a:r>
              <a:rPr lang="en-US" sz="2600" dirty="0" smtClean="0">
                <a:latin typeface="Calibri" panose="020F0502020204030204" pitchFamily="34" charset="0"/>
                <a:cs typeface="Calibri" panose="020F0502020204030204" pitchFamily="34" charset="0"/>
              </a:rPr>
              <a:t>Transact-SQL </a:t>
            </a:r>
            <a:r>
              <a:rPr lang="en-US" sz="2600" dirty="0">
                <a:latin typeface="Calibri" panose="020F0502020204030204" pitchFamily="34" charset="0"/>
                <a:cs typeface="Calibri" panose="020F0502020204030204" pitchFamily="34" charset="0"/>
              </a:rPr>
              <a:t>– </a:t>
            </a:r>
            <a:r>
              <a:rPr lang="ru-RU" sz="2600" dirty="0">
                <a:latin typeface="Calibri" panose="020F0502020204030204" pitchFamily="34" charset="0"/>
                <a:cs typeface="Calibri" panose="020F0502020204030204" pitchFamily="34" charset="0"/>
              </a:rPr>
              <a:t>в СУБД </a:t>
            </a:r>
            <a:r>
              <a:rPr lang="en-US" sz="2600" dirty="0">
                <a:latin typeface="Calibri" panose="020F0502020204030204" pitchFamily="34" charset="0"/>
                <a:cs typeface="Calibri" panose="020F0502020204030204" pitchFamily="34" charset="0"/>
              </a:rPr>
              <a:t>Microsoft SQL; </a:t>
            </a:r>
          </a:p>
          <a:p>
            <a:pPr marL="1076325" indent="-442913" algn="just">
              <a:buFont typeface="Wingdings" panose="05000000000000000000" pitchFamily="2" charset="2"/>
              <a:buChar char="ü"/>
            </a:pPr>
            <a:r>
              <a:rPr lang="en-US" sz="2600" dirty="0" smtClean="0">
                <a:latin typeface="Calibri" panose="020F0502020204030204" pitchFamily="34" charset="0"/>
                <a:cs typeface="Calibri" panose="020F0502020204030204" pitchFamily="34" charset="0"/>
              </a:rPr>
              <a:t>Informix-SQL </a:t>
            </a:r>
            <a:r>
              <a:rPr lang="en-US" sz="2600" dirty="0">
                <a:latin typeface="Calibri" panose="020F0502020204030204" pitchFamily="34" charset="0"/>
                <a:cs typeface="Calibri" panose="020F0502020204030204" pitchFamily="34" charset="0"/>
              </a:rPr>
              <a:t>– </a:t>
            </a:r>
            <a:r>
              <a:rPr lang="ru-RU" sz="2600" dirty="0">
                <a:latin typeface="Calibri" panose="020F0502020204030204" pitchFamily="34" charset="0"/>
                <a:cs typeface="Calibri" panose="020F0502020204030204" pitchFamily="34" charset="0"/>
              </a:rPr>
              <a:t>в СУБД </a:t>
            </a:r>
            <a:r>
              <a:rPr lang="en-US" sz="2600" dirty="0">
                <a:latin typeface="Calibri" panose="020F0502020204030204" pitchFamily="34" charset="0"/>
                <a:cs typeface="Calibri" panose="020F0502020204030204" pitchFamily="34" charset="0"/>
              </a:rPr>
              <a:t>Informix; </a:t>
            </a:r>
          </a:p>
          <a:p>
            <a:pPr marL="1076325" indent="-442913" algn="just">
              <a:buFont typeface="Wingdings" panose="05000000000000000000" pitchFamily="2" charset="2"/>
              <a:buChar char="ü"/>
            </a:pPr>
            <a:r>
              <a:rPr lang="en-US" sz="2600" dirty="0" smtClean="0">
                <a:latin typeface="Calibri" panose="020F0502020204030204" pitchFamily="34" charset="0"/>
                <a:cs typeface="Calibri" panose="020F0502020204030204" pitchFamily="34" charset="0"/>
              </a:rPr>
              <a:t>Jet </a:t>
            </a:r>
            <a:r>
              <a:rPr lang="en-US" sz="2600" dirty="0">
                <a:latin typeface="Calibri" panose="020F0502020204030204" pitchFamily="34" charset="0"/>
                <a:cs typeface="Calibri" panose="020F0502020204030204" pitchFamily="34" charset="0"/>
              </a:rPr>
              <a:t>SQL – Microsoft Access.</a:t>
            </a:r>
          </a:p>
          <a:p>
            <a:pPr indent="633413" algn="just"/>
            <a:r>
              <a:rPr lang="ru-RU" sz="2600" dirty="0">
                <a:latin typeface="Calibri" panose="020F0502020204030204" pitchFamily="34" charset="0"/>
                <a:cs typeface="Calibri" panose="020F0502020204030204" pitchFamily="34" charset="0"/>
              </a:rPr>
              <a:t>Язык </a:t>
            </a:r>
            <a:r>
              <a:rPr lang="en-US" sz="2600" dirty="0">
                <a:latin typeface="Calibri" panose="020F0502020204030204" pitchFamily="34" charset="0"/>
                <a:cs typeface="Calibri" panose="020F0502020204030204" pitchFamily="34" charset="0"/>
              </a:rPr>
              <a:t>Jet SQL </a:t>
            </a:r>
            <a:r>
              <a:rPr lang="ru-RU" sz="2600" dirty="0">
                <a:latin typeface="Calibri" panose="020F0502020204030204" pitchFamily="34" charset="0"/>
                <a:cs typeface="Calibri" panose="020F0502020204030204" pitchFamily="34" charset="0"/>
              </a:rPr>
              <a:t>почти соответствует стандарту </a:t>
            </a:r>
            <a:r>
              <a:rPr lang="en-US" sz="2600" dirty="0">
                <a:latin typeface="Calibri" panose="020F0502020204030204" pitchFamily="34" charset="0"/>
                <a:cs typeface="Calibri" panose="020F0502020204030204" pitchFamily="34" charset="0"/>
              </a:rPr>
              <a:t>ANSI SQL.</a:t>
            </a:r>
          </a:p>
        </p:txBody>
      </p:sp>
    </p:spTree>
    <p:extLst>
      <p:ext uri="{BB962C8B-B14F-4D97-AF65-F5344CB8AC3E}">
        <p14:creationId xmlns:p14="http://schemas.microsoft.com/office/powerpoint/2010/main" val="35375258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7975" y="237043"/>
            <a:ext cx="7432377" cy="1396454"/>
          </a:xfrm>
        </p:spPr>
        <p:txBody>
          <a:bodyPr>
            <a:normAutofit/>
          </a:bodyPr>
          <a:lstStyle/>
          <a:p>
            <a:pPr algn="ctr"/>
            <a:r>
              <a:rPr lang="en-US" sz="3600" b="1" dirty="0">
                <a:ln w="6350">
                  <a:solidFill>
                    <a:schemeClr val="tx2">
                      <a:lumMod val="75000"/>
                    </a:schemeClr>
                  </a:solidFill>
                </a:ln>
                <a:solidFill>
                  <a:srgbClr val="FFC000"/>
                </a:solidFill>
              </a:rPr>
              <a:t>Data Definition Language (DDL)</a:t>
            </a:r>
            <a:endParaRPr lang="ru-RU" sz="4400" b="1" dirty="0">
              <a:ln w="6350">
                <a:solidFill>
                  <a:schemeClr val="tx2">
                    <a:lumMod val="75000"/>
                  </a:schemeClr>
                </a:solidFill>
              </a:ln>
              <a:solidFill>
                <a:srgbClr val="92D050"/>
              </a:solidFill>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1"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2" y="194693"/>
            <a:ext cx="1225053" cy="1265888"/>
          </a:xfrm>
          <a:prstGeom prst="rect">
            <a:avLst/>
          </a:prstGeom>
          <a:noFill/>
          <a:extLst>
            <a:ext uri="{909E8E84-426E-40DD-AFC4-6F175D3DCCD1}">
              <a14:hiddenFill xmlns:a14="http://schemas.microsoft.com/office/drawing/2010/main">
                <a:solidFill>
                  <a:srgbClr val="FFFFFF"/>
                </a:solidFill>
              </a14:hiddenFill>
            </a:ext>
          </a:extLst>
        </p:spPr>
      </p:pic>
      <p:sp>
        <p:nvSpPr>
          <p:cNvPr id="15" name="Прямоугольник 14"/>
          <p:cNvSpPr/>
          <p:nvPr/>
        </p:nvSpPr>
        <p:spPr>
          <a:xfrm>
            <a:off x="326969" y="1589996"/>
            <a:ext cx="8377447" cy="5079364"/>
          </a:xfrm>
          <a:prstGeom prst="rect">
            <a:avLst/>
          </a:prstGeom>
        </p:spPr>
        <p:txBody>
          <a:bodyPr/>
          <a:lstStyle/>
          <a:p>
            <a:pPr algn="just"/>
            <a:endParaRPr lang="ru-RU" sz="2100" dirty="0">
              <a:latin typeface="Calibri" panose="020F0502020204030204" pitchFamily="34" charset="0"/>
              <a:cs typeface="Calibri" panose="020F0502020204030204" pitchFamily="34" charset="0"/>
            </a:endParaRPr>
          </a:p>
        </p:txBody>
      </p:sp>
      <p:graphicFrame>
        <p:nvGraphicFramePr>
          <p:cNvPr id="5" name="Таблица 4"/>
          <p:cNvGraphicFramePr>
            <a:graphicFrameLocks noGrp="1"/>
          </p:cNvGraphicFramePr>
          <p:nvPr>
            <p:extLst>
              <p:ext uri="{D42A27DB-BD31-4B8C-83A1-F6EECF244321}">
                <p14:modId xmlns:p14="http://schemas.microsoft.com/office/powerpoint/2010/main" val="1351281171"/>
              </p:ext>
            </p:extLst>
          </p:nvPr>
        </p:nvGraphicFramePr>
        <p:xfrm>
          <a:off x="326969" y="1736443"/>
          <a:ext cx="8493504" cy="4786470"/>
        </p:xfrm>
        <a:graphic>
          <a:graphicData uri="http://schemas.openxmlformats.org/drawingml/2006/table">
            <a:tbl>
              <a:tblPr firstRow="1" firstCol="1" bandRow="1">
                <a:tableStyleId>{6E25E649-3F16-4E02-A733-19D2CDBF48F0}</a:tableStyleId>
              </a:tblPr>
              <a:tblGrid>
                <a:gridCol w="1695816">
                  <a:extLst>
                    <a:ext uri="{9D8B030D-6E8A-4147-A177-3AD203B41FA5}">
                      <a16:colId xmlns:a16="http://schemas.microsoft.com/office/drawing/2014/main" val="20000"/>
                    </a:ext>
                  </a:extLst>
                </a:gridCol>
                <a:gridCol w="6797688">
                  <a:extLst>
                    <a:ext uri="{9D8B030D-6E8A-4147-A177-3AD203B41FA5}">
                      <a16:colId xmlns:a16="http://schemas.microsoft.com/office/drawing/2014/main" val="20001"/>
                    </a:ext>
                  </a:extLst>
                </a:gridCol>
              </a:tblGrid>
              <a:tr h="368190">
                <a:tc>
                  <a:txBody>
                    <a:bodyPr/>
                    <a:lstStyle/>
                    <a:p>
                      <a:pPr algn="just">
                        <a:lnSpc>
                          <a:spcPct val="115000"/>
                        </a:lnSpc>
                        <a:spcAft>
                          <a:spcPts val="0"/>
                        </a:spcAft>
                      </a:pPr>
                      <a:r>
                        <a:rPr lang="ru-RU" sz="1800">
                          <a:effectLst/>
                          <a:latin typeface="Calibri" panose="020F0502020204030204" pitchFamily="34" charset="0"/>
                          <a:cs typeface="Calibri" panose="020F0502020204030204" pitchFamily="34" charset="0"/>
                        </a:rPr>
                        <a:t>Оператор</a:t>
                      </a:r>
                      <a:endParaRPr lang="ru-RU" sz="1800">
                        <a:effectLst/>
                        <a:latin typeface="Calibri" panose="020F0502020204030204" pitchFamily="34" charset="0"/>
                        <a:ea typeface="Times New Roman"/>
                        <a:cs typeface="Calibri" panose="020F0502020204030204" pitchFamily="34" charset="0"/>
                      </a:endParaRPr>
                    </a:p>
                  </a:txBody>
                  <a:tcPr marL="9525" marR="9525" marT="9525" marB="9525" anchor="ctr"/>
                </a:tc>
                <a:tc>
                  <a:txBody>
                    <a:bodyPr/>
                    <a:lstStyle/>
                    <a:p>
                      <a:pPr algn="just">
                        <a:lnSpc>
                          <a:spcPct val="115000"/>
                        </a:lnSpc>
                        <a:spcAft>
                          <a:spcPts val="0"/>
                        </a:spcAft>
                      </a:pPr>
                      <a:r>
                        <a:rPr lang="ru-RU" sz="1800">
                          <a:effectLst/>
                          <a:latin typeface="Calibri" panose="020F0502020204030204" pitchFamily="34" charset="0"/>
                          <a:cs typeface="Calibri" panose="020F0502020204030204" pitchFamily="34" charset="0"/>
                        </a:rPr>
                        <a:t>Описание</a:t>
                      </a:r>
                      <a:endParaRPr lang="ru-RU" sz="1800">
                        <a:effectLst/>
                        <a:latin typeface="Calibri" panose="020F0502020204030204" pitchFamily="34" charset="0"/>
                        <a:ea typeface="Times New Roman"/>
                        <a:cs typeface="Calibri" panose="020F0502020204030204" pitchFamily="34" charset="0"/>
                      </a:endParaRPr>
                    </a:p>
                  </a:txBody>
                  <a:tcPr marL="9525" marR="9525" marT="9525" marB="9525" anchor="ctr"/>
                </a:tc>
                <a:extLst>
                  <a:ext uri="{0D108BD9-81ED-4DB2-BD59-A6C34878D82A}">
                    <a16:rowId xmlns:a16="http://schemas.microsoft.com/office/drawing/2014/main" val="10000"/>
                  </a:ext>
                </a:extLst>
              </a:tr>
              <a:tr h="368190">
                <a:tc>
                  <a:txBody>
                    <a:bodyPr/>
                    <a:lstStyle/>
                    <a:p>
                      <a:pPr algn="just">
                        <a:lnSpc>
                          <a:spcPct val="115000"/>
                        </a:lnSpc>
                        <a:spcAft>
                          <a:spcPts val="0"/>
                        </a:spcAft>
                      </a:pPr>
                      <a:r>
                        <a:rPr lang="ru-RU" sz="1800">
                          <a:effectLst/>
                          <a:latin typeface="Calibri" panose="020F0502020204030204" pitchFamily="34" charset="0"/>
                          <a:cs typeface="Calibri" panose="020F0502020204030204" pitchFamily="34" charset="0"/>
                        </a:rPr>
                        <a:t>CREATE TABLE</a:t>
                      </a:r>
                      <a:endParaRPr lang="ru-RU" sz="1800">
                        <a:effectLst/>
                        <a:latin typeface="Calibri" panose="020F0502020204030204" pitchFamily="34" charset="0"/>
                        <a:ea typeface="Times New Roman"/>
                        <a:cs typeface="Calibri" panose="020F0502020204030204" pitchFamily="34" charset="0"/>
                      </a:endParaRPr>
                    </a:p>
                  </a:txBody>
                  <a:tcPr marL="9525" marR="9525" marT="9525" marB="9525" anchor="ctr"/>
                </a:tc>
                <a:tc>
                  <a:txBody>
                    <a:bodyPr/>
                    <a:lstStyle/>
                    <a:p>
                      <a:pPr algn="just">
                        <a:lnSpc>
                          <a:spcPct val="115000"/>
                        </a:lnSpc>
                        <a:spcAft>
                          <a:spcPts val="0"/>
                        </a:spcAft>
                      </a:pPr>
                      <a:r>
                        <a:rPr lang="ru-RU" sz="1800">
                          <a:effectLst/>
                          <a:latin typeface="Calibri" panose="020F0502020204030204" pitchFamily="34" charset="0"/>
                          <a:cs typeface="Calibri" panose="020F0502020204030204" pitchFamily="34" charset="0"/>
                        </a:rPr>
                        <a:t>Применяется для добавления новой таблицы к базе данных</a:t>
                      </a:r>
                      <a:endParaRPr lang="ru-RU" sz="1800">
                        <a:effectLst/>
                        <a:latin typeface="Calibri" panose="020F0502020204030204" pitchFamily="34" charset="0"/>
                        <a:ea typeface="Times New Roman"/>
                        <a:cs typeface="Calibri" panose="020F0502020204030204" pitchFamily="34" charset="0"/>
                      </a:endParaRPr>
                    </a:p>
                  </a:txBody>
                  <a:tcPr marL="9525" marR="9525" marT="9525" marB="9525" anchor="ctr"/>
                </a:tc>
                <a:extLst>
                  <a:ext uri="{0D108BD9-81ED-4DB2-BD59-A6C34878D82A}">
                    <a16:rowId xmlns:a16="http://schemas.microsoft.com/office/drawing/2014/main" val="10001"/>
                  </a:ext>
                </a:extLst>
              </a:tr>
              <a:tr h="368190">
                <a:tc>
                  <a:txBody>
                    <a:bodyPr/>
                    <a:lstStyle/>
                    <a:p>
                      <a:pPr algn="just">
                        <a:lnSpc>
                          <a:spcPct val="115000"/>
                        </a:lnSpc>
                        <a:spcAft>
                          <a:spcPts val="0"/>
                        </a:spcAft>
                      </a:pPr>
                      <a:r>
                        <a:rPr lang="ru-RU" sz="1800">
                          <a:effectLst/>
                          <a:latin typeface="Calibri" panose="020F0502020204030204" pitchFamily="34" charset="0"/>
                          <a:cs typeface="Calibri" panose="020F0502020204030204" pitchFamily="34" charset="0"/>
                        </a:rPr>
                        <a:t>DROP TABLE</a:t>
                      </a:r>
                      <a:endParaRPr lang="ru-RU" sz="1800">
                        <a:effectLst/>
                        <a:latin typeface="Calibri" panose="020F0502020204030204" pitchFamily="34" charset="0"/>
                        <a:ea typeface="Times New Roman"/>
                        <a:cs typeface="Calibri" panose="020F0502020204030204" pitchFamily="34" charset="0"/>
                      </a:endParaRPr>
                    </a:p>
                  </a:txBody>
                  <a:tcPr marL="9525" marR="9525" marT="9525" marB="9525" anchor="ctr"/>
                </a:tc>
                <a:tc>
                  <a:txBody>
                    <a:bodyPr/>
                    <a:lstStyle/>
                    <a:p>
                      <a:pPr algn="just">
                        <a:lnSpc>
                          <a:spcPct val="115000"/>
                        </a:lnSpc>
                        <a:spcAft>
                          <a:spcPts val="0"/>
                        </a:spcAft>
                      </a:pPr>
                      <a:r>
                        <a:rPr lang="ru-RU" sz="1800">
                          <a:effectLst/>
                          <a:latin typeface="Calibri" panose="020F0502020204030204" pitchFamily="34" charset="0"/>
                          <a:cs typeface="Calibri" panose="020F0502020204030204" pitchFamily="34" charset="0"/>
                        </a:rPr>
                        <a:t>Применяется для удаления таблицы из базы данных</a:t>
                      </a:r>
                      <a:endParaRPr lang="ru-RU" sz="1800">
                        <a:effectLst/>
                        <a:latin typeface="Calibri" panose="020F0502020204030204" pitchFamily="34" charset="0"/>
                        <a:ea typeface="Times New Roman"/>
                        <a:cs typeface="Calibri" panose="020F0502020204030204" pitchFamily="34" charset="0"/>
                      </a:endParaRPr>
                    </a:p>
                  </a:txBody>
                  <a:tcPr marL="9525" marR="9525" marT="9525" marB="9525" anchor="ctr"/>
                </a:tc>
                <a:extLst>
                  <a:ext uri="{0D108BD9-81ED-4DB2-BD59-A6C34878D82A}">
                    <a16:rowId xmlns:a16="http://schemas.microsoft.com/office/drawing/2014/main" val="10002"/>
                  </a:ext>
                </a:extLst>
              </a:tr>
              <a:tr h="368190">
                <a:tc>
                  <a:txBody>
                    <a:bodyPr/>
                    <a:lstStyle/>
                    <a:p>
                      <a:pPr algn="just">
                        <a:lnSpc>
                          <a:spcPct val="115000"/>
                        </a:lnSpc>
                        <a:spcAft>
                          <a:spcPts val="0"/>
                        </a:spcAft>
                      </a:pPr>
                      <a:r>
                        <a:rPr lang="ru-RU" sz="1800">
                          <a:effectLst/>
                          <a:latin typeface="Calibri" panose="020F0502020204030204" pitchFamily="34" charset="0"/>
                          <a:cs typeface="Calibri" panose="020F0502020204030204" pitchFamily="34" charset="0"/>
                        </a:rPr>
                        <a:t>ALTER TABLE</a:t>
                      </a:r>
                      <a:endParaRPr lang="ru-RU" sz="1800">
                        <a:effectLst/>
                        <a:latin typeface="Calibri" panose="020F0502020204030204" pitchFamily="34" charset="0"/>
                        <a:ea typeface="Times New Roman"/>
                        <a:cs typeface="Calibri" panose="020F0502020204030204" pitchFamily="34" charset="0"/>
                      </a:endParaRPr>
                    </a:p>
                  </a:txBody>
                  <a:tcPr marL="9525" marR="9525" marT="9525" marB="9525" anchor="ctr"/>
                </a:tc>
                <a:tc>
                  <a:txBody>
                    <a:bodyPr/>
                    <a:lstStyle/>
                    <a:p>
                      <a:pPr algn="just">
                        <a:lnSpc>
                          <a:spcPct val="115000"/>
                        </a:lnSpc>
                        <a:spcAft>
                          <a:spcPts val="0"/>
                        </a:spcAft>
                      </a:pPr>
                      <a:r>
                        <a:rPr lang="ru-RU" sz="1800" dirty="0">
                          <a:effectLst/>
                          <a:latin typeface="Calibri" panose="020F0502020204030204" pitchFamily="34" charset="0"/>
                          <a:cs typeface="Calibri" panose="020F0502020204030204" pitchFamily="34" charset="0"/>
                        </a:rPr>
                        <a:t>Применяется для изменения структуры имеющейся таблицы</a:t>
                      </a:r>
                      <a:endParaRPr lang="ru-RU" sz="1800" dirty="0">
                        <a:effectLst/>
                        <a:latin typeface="Calibri" panose="020F0502020204030204" pitchFamily="34" charset="0"/>
                        <a:ea typeface="Times New Roman"/>
                        <a:cs typeface="Calibri" panose="020F0502020204030204" pitchFamily="34" charset="0"/>
                      </a:endParaRPr>
                    </a:p>
                  </a:txBody>
                  <a:tcPr marL="9525" marR="9525" marT="9525" marB="9525" anchor="ctr"/>
                </a:tc>
                <a:extLst>
                  <a:ext uri="{0D108BD9-81ED-4DB2-BD59-A6C34878D82A}">
                    <a16:rowId xmlns:a16="http://schemas.microsoft.com/office/drawing/2014/main" val="10003"/>
                  </a:ext>
                </a:extLst>
              </a:tr>
              <a:tr h="368190">
                <a:tc>
                  <a:txBody>
                    <a:bodyPr/>
                    <a:lstStyle/>
                    <a:p>
                      <a:pPr algn="just">
                        <a:lnSpc>
                          <a:spcPct val="115000"/>
                        </a:lnSpc>
                        <a:spcAft>
                          <a:spcPts val="0"/>
                        </a:spcAft>
                      </a:pPr>
                      <a:r>
                        <a:rPr lang="ru-RU" sz="1800">
                          <a:effectLst/>
                          <a:latin typeface="Calibri" panose="020F0502020204030204" pitchFamily="34" charset="0"/>
                          <a:cs typeface="Calibri" panose="020F0502020204030204" pitchFamily="34" charset="0"/>
                        </a:rPr>
                        <a:t>CREATE VIEW</a:t>
                      </a:r>
                      <a:endParaRPr lang="ru-RU" sz="1800">
                        <a:effectLst/>
                        <a:latin typeface="Calibri" panose="020F0502020204030204" pitchFamily="34" charset="0"/>
                        <a:ea typeface="Times New Roman"/>
                        <a:cs typeface="Calibri" panose="020F0502020204030204" pitchFamily="34" charset="0"/>
                      </a:endParaRPr>
                    </a:p>
                  </a:txBody>
                  <a:tcPr marL="9525" marR="9525" marT="9525" marB="9525" anchor="ctr"/>
                </a:tc>
                <a:tc>
                  <a:txBody>
                    <a:bodyPr/>
                    <a:lstStyle/>
                    <a:p>
                      <a:pPr algn="just">
                        <a:lnSpc>
                          <a:spcPct val="115000"/>
                        </a:lnSpc>
                        <a:spcAft>
                          <a:spcPts val="0"/>
                        </a:spcAft>
                      </a:pPr>
                      <a:r>
                        <a:rPr lang="ru-RU" sz="1800">
                          <a:effectLst/>
                          <a:latin typeface="Calibri" panose="020F0502020204030204" pitchFamily="34" charset="0"/>
                          <a:cs typeface="Calibri" panose="020F0502020204030204" pitchFamily="34" charset="0"/>
                        </a:rPr>
                        <a:t>Применяется для добавления нового представления к базе данных</a:t>
                      </a:r>
                      <a:endParaRPr lang="ru-RU" sz="1800">
                        <a:effectLst/>
                        <a:latin typeface="Calibri" panose="020F0502020204030204" pitchFamily="34" charset="0"/>
                        <a:ea typeface="Times New Roman"/>
                        <a:cs typeface="Calibri" panose="020F0502020204030204" pitchFamily="34" charset="0"/>
                      </a:endParaRPr>
                    </a:p>
                  </a:txBody>
                  <a:tcPr marL="9525" marR="9525" marT="9525" marB="9525" anchor="ctr"/>
                </a:tc>
                <a:extLst>
                  <a:ext uri="{0D108BD9-81ED-4DB2-BD59-A6C34878D82A}">
                    <a16:rowId xmlns:a16="http://schemas.microsoft.com/office/drawing/2014/main" val="10004"/>
                  </a:ext>
                </a:extLst>
              </a:tr>
              <a:tr h="368190">
                <a:tc>
                  <a:txBody>
                    <a:bodyPr/>
                    <a:lstStyle/>
                    <a:p>
                      <a:pPr algn="just">
                        <a:lnSpc>
                          <a:spcPct val="115000"/>
                        </a:lnSpc>
                        <a:spcAft>
                          <a:spcPts val="0"/>
                        </a:spcAft>
                      </a:pPr>
                      <a:r>
                        <a:rPr lang="ru-RU" sz="1800">
                          <a:effectLst/>
                          <a:latin typeface="Calibri" panose="020F0502020204030204" pitchFamily="34" charset="0"/>
                          <a:cs typeface="Calibri" panose="020F0502020204030204" pitchFamily="34" charset="0"/>
                        </a:rPr>
                        <a:t>DROP VIEW</a:t>
                      </a:r>
                      <a:endParaRPr lang="ru-RU" sz="1800">
                        <a:effectLst/>
                        <a:latin typeface="Calibri" panose="020F0502020204030204" pitchFamily="34" charset="0"/>
                        <a:ea typeface="Times New Roman"/>
                        <a:cs typeface="Calibri" panose="020F0502020204030204" pitchFamily="34" charset="0"/>
                      </a:endParaRPr>
                    </a:p>
                  </a:txBody>
                  <a:tcPr marL="9525" marR="9525" marT="9525" marB="9525" anchor="ctr"/>
                </a:tc>
                <a:tc>
                  <a:txBody>
                    <a:bodyPr/>
                    <a:lstStyle/>
                    <a:p>
                      <a:pPr algn="just">
                        <a:lnSpc>
                          <a:spcPct val="115000"/>
                        </a:lnSpc>
                        <a:spcAft>
                          <a:spcPts val="0"/>
                        </a:spcAft>
                      </a:pPr>
                      <a:r>
                        <a:rPr lang="ru-RU" sz="1800">
                          <a:effectLst/>
                          <a:latin typeface="Calibri" panose="020F0502020204030204" pitchFamily="34" charset="0"/>
                          <a:cs typeface="Calibri" panose="020F0502020204030204" pitchFamily="34" charset="0"/>
                        </a:rPr>
                        <a:t>Применяется для удаления представления из базы данных</a:t>
                      </a:r>
                      <a:endParaRPr lang="ru-RU" sz="1800">
                        <a:effectLst/>
                        <a:latin typeface="Calibri" panose="020F0502020204030204" pitchFamily="34" charset="0"/>
                        <a:ea typeface="Times New Roman"/>
                        <a:cs typeface="Calibri" panose="020F0502020204030204" pitchFamily="34" charset="0"/>
                      </a:endParaRPr>
                    </a:p>
                  </a:txBody>
                  <a:tcPr marL="9525" marR="9525" marT="9525" marB="9525" anchor="ctr"/>
                </a:tc>
                <a:extLst>
                  <a:ext uri="{0D108BD9-81ED-4DB2-BD59-A6C34878D82A}">
                    <a16:rowId xmlns:a16="http://schemas.microsoft.com/office/drawing/2014/main" val="10005"/>
                  </a:ext>
                </a:extLst>
              </a:tr>
              <a:tr h="368190">
                <a:tc>
                  <a:txBody>
                    <a:bodyPr/>
                    <a:lstStyle/>
                    <a:p>
                      <a:pPr algn="just">
                        <a:lnSpc>
                          <a:spcPct val="115000"/>
                        </a:lnSpc>
                        <a:spcAft>
                          <a:spcPts val="0"/>
                        </a:spcAft>
                      </a:pPr>
                      <a:r>
                        <a:rPr lang="ru-RU" sz="1800">
                          <a:effectLst/>
                          <a:latin typeface="Calibri" panose="020F0502020204030204" pitchFamily="34" charset="0"/>
                          <a:cs typeface="Calibri" panose="020F0502020204030204" pitchFamily="34" charset="0"/>
                        </a:rPr>
                        <a:t>CREATE INDEX</a:t>
                      </a:r>
                      <a:endParaRPr lang="ru-RU" sz="1800">
                        <a:effectLst/>
                        <a:latin typeface="Calibri" panose="020F0502020204030204" pitchFamily="34" charset="0"/>
                        <a:ea typeface="Times New Roman"/>
                        <a:cs typeface="Calibri" panose="020F0502020204030204" pitchFamily="34" charset="0"/>
                      </a:endParaRPr>
                    </a:p>
                  </a:txBody>
                  <a:tcPr marL="9525" marR="9525" marT="9525" marB="9525" anchor="ctr"/>
                </a:tc>
                <a:tc>
                  <a:txBody>
                    <a:bodyPr/>
                    <a:lstStyle/>
                    <a:p>
                      <a:pPr algn="just">
                        <a:lnSpc>
                          <a:spcPct val="115000"/>
                        </a:lnSpc>
                        <a:spcAft>
                          <a:spcPts val="0"/>
                        </a:spcAft>
                      </a:pPr>
                      <a:r>
                        <a:rPr lang="ru-RU" sz="1800" dirty="0">
                          <a:effectLst/>
                          <a:latin typeface="Calibri" panose="020F0502020204030204" pitchFamily="34" charset="0"/>
                          <a:cs typeface="Calibri" panose="020F0502020204030204" pitchFamily="34" charset="0"/>
                        </a:rPr>
                        <a:t>Применяется для создания индекса для данного поля</a:t>
                      </a:r>
                      <a:endParaRPr lang="ru-RU" sz="1800" dirty="0">
                        <a:effectLst/>
                        <a:latin typeface="Calibri" panose="020F0502020204030204" pitchFamily="34" charset="0"/>
                        <a:ea typeface="Times New Roman"/>
                        <a:cs typeface="Calibri" panose="020F0502020204030204" pitchFamily="34" charset="0"/>
                      </a:endParaRPr>
                    </a:p>
                  </a:txBody>
                  <a:tcPr marL="9525" marR="9525" marT="9525" marB="9525" anchor="ctr"/>
                </a:tc>
                <a:extLst>
                  <a:ext uri="{0D108BD9-81ED-4DB2-BD59-A6C34878D82A}">
                    <a16:rowId xmlns:a16="http://schemas.microsoft.com/office/drawing/2014/main" val="10006"/>
                  </a:ext>
                </a:extLst>
              </a:tr>
              <a:tr h="368190">
                <a:tc>
                  <a:txBody>
                    <a:bodyPr/>
                    <a:lstStyle/>
                    <a:p>
                      <a:pPr algn="just">
                        <a:lnSpc>
                          <a:spcPct val="115000"/>
                        </a:lnSpc>
                        <a:spcAft>
                          <a:spcPts val="0"/>
                        </a:spcAft>
                      </a:pPr>
                      <a:r>
                        <a:rPr lang="ru-RU" sz="1800">
                          <a:effectLst/>
                          <a:latin typeface="Calibri" panose="020F0502020204030204" pitchFamily="34" charset="0"/>
                          <a:cs typeface="Calibri" panose="020F0502020204030204" pitchFamily="34" charset="0"/>
                        </a:rPr>
                        <a:t>DROP INDEX</a:t>
                      </a:r>
                      <a:endParaRPr lang="ru-RU" sz="1800">
                        <a:effectLst/>
                        <a:latin typeface="Calibri" panose="020F0502020204030204" pitchFamily="34" charset="0"/>
                        <a:ea typeface="Times New Roman"/>
                        <a:cs typeface="Calibri" panose="020F0502020204030204" pitchFamily="34" charset="0"/>
                      </a:endParaRPr>
                    </a:p>
                  </a:txBody>
                  <a:tcPr marL="9525" marR="9525" marT="9525" marB="9525" anchor="ctr"/>
                </a:tc>
                <a:tc>
                  <a:txBody>
                    <a:bodyPr/>
                    <a:lstStyle/>
                    <a:p>
                      <a:pPr algn="just">
                        <a:lnSpc>
                          <a:spcPct val="115000"/>
                        </a:lnSpc>
                        <a:spcAft>
                          <a:spcPts val="0"/>
                        </a:spcAft>
                      </a:pPr>
                      <a:r>
                        <a:rPr lang="ru-RU" sz="1800">
                          <a:effectLst/>
                          <a:latin typeface="Calibri" panose="020F0502020204030204" pitchFamily="34" charset="0"/>
                          <a:cs typeface="Calibri" panose="020F0502020204030204" pitchFamily="34" charset="0"/>
                        </a:rPr>
                        <a:t>Применяется для удаления существующего индекса</a:t>
                      </a:r>
                      <a:endParaRPr lang="ru-RU" sz="1800">
                        <a:effectLst/>
                        <a:latin typeface="Calibri" panose="020F0502020204030204" pitchFamily="34" charset="0"/>
                        <a:ea typeface="Times New Roman"/>
                        <a:cs typeface="Calibri" panose="020F0502020204030204" pitchFamily="34" charset="0"/>
                      </a:endParaRPr>
                    </a:p>
                  </a:txBody>
                  <a:tcPr marL="9525" marR="9525" marT="9525" marB="9525" anchor="ctr"/>
                </a:tc>
                <a:extLst>
                  <a:ext uri="{0D108BD9-81ED-4DB2-BD59-A6C34878D82A}">
                    <a16:rowId xmlns:a16="http://schemas.microsoft.com/office/drawing/2014/main" val="10007"/>
                  </a:ext>
                </a:extLst>
              </a:tr>
              <a:tr h="368190">
                <a:tc>
                  <a:txBody>
                    <a:bodyPr/>
                    <a:lstStyle/>
                    <a:p>
                      <a:pPr algn="just">
                        <a:lnSpc>
                          <a:spcPct val="115000"/>
                        </a:lnSpc>
                        <a:spcAft>
                          <a:spcPts val="0"/>
                        </a:spcAft>
                      </a:pPr>
                      <a:r>
                        <a:rPr lang="ru-RU" sz="1800">
                          <a:effectLst/>
                          <a:latin typeface="Calibri" panose="020F0502020204030204" pitchFamily="34" charset="0"/>
                          <a:cs typeface="Calibri" panose="020F0502020204030204" pitchFamily="34" charset="0"/>
                        </a:rPr>
                        <a:t>CREATE SCHEMA</a:t>
                      </a:r>
                      <a:endParaRPr lang="ru-RU" sz="1800">
                        <a:effectLst/>
                        <a:latin typeface="Calibri" panose="020F0502020204030204" pitchFamily="34" charset="0"/>
                        <a:ea typeface="Times New Roman"/>
                        <a:cs typeface="Calibri" panose="020F0502020204030204" pitchFamily="34" charset="0"/>
                      </a:endParaRPr>
                    </a:p>
                  </a:txBody>
                  <a:tcPr marL="9525" marR="9525" marT="9525" marB="9525" anchor="ctr"/>
                </a:tc>
                <a:tc>
                  <a:txBody>
                    <a:bodyPr/>
                    <a:lstStyle/>
                    <a:p>
                      <a:pPr algn="just">
                        <a:lnSpc>
                          <a:spcPct val="115000"/>
                        </a:lnSpc>
                        <a:spcAft>
                          <a:spcPts val="0"/>
                        </a:spcAft>
                      </a:pPr>
                      <a:r>
                        <a:rPr lang="ru-RU" sz="1800" dirty="0">
                          <a:effectLst/>
                          <a:latin typeface="Calibri" panose="020F0502020204030204" pitchFamily="34" charset="0"/>
                          <a:cs typeface="Calibri" panose="020F0502020204030204" pitchFamily="34" charset="0"/>
                        </a:rPr>
                        <a:t>Применяется для создания новой схемы в базе данных</a:t>
                      </a:r>
                      <a:endParaRPr lang="ru-RU" sz="1800" dirty="0">
                        <a:effectLst/>
                        <a:latin typeface="Calibri" panose="020F0502020204030204" pitchFamily="34" charset="0"/>
                        <a:ea typeface="Times New Roman"/>
                        <a:cs typeface="Calibri" panose="020F0502020204030204" pitchFamily="34" charset="0"/>
                      </a:endParaRPr>
                    </a:p>
                  </a:txBody>
                  <a:tcPr marL="9525" marR="9525" marT="9525" marB="9525" anchor="ctr"/>
                </a:tc>
                <a:extLst>
                  <a:ext uri="{0D108BD9-81ED-4DB2-BD59-A6C34878D82A}">
                    <a16:rowId xmlns:a16="http://schemas.microsoft.com/office/drawing/2014/main" val="10008"/>
                  </a:ext>
                </a:extLst>
              </a:tr>
              <a:tr h="368190">
                <a:tc>
                  <a:txBody>
                    <a:bodyPr/>
                    <a:lstStyle/>
                    <a:p>
                      <a:pPr algn="just">
                        <a:lnSpc>
                          <a:spcPct val="115000"/>
                        </a:lnSpc>
                        <a:spcAft>
                          <a:spcPts val="0"/>
                        </a:spcAft>
                      </a:pPr>
                      <a:r>
                        <a:rPr lang="ru-RU" sz="1800">
                          <a:effectLst/>
                          <a:latin typeface="Calibri" panose="020F0502020204030204" pitchFamily="34" charset="0"/>
                          <a:cs typeface="Calibri" panose="020F0502020204030204" pitchFamily="34" charset="0"/>
                        </a:rPr>
                        <a:t>DROP SCHEMA</a:t>
                      </a:r>
                      <a:endParaRPr lang="ru-RU" sz="1800">
                        <a:effectLst/>
                        <a:latin typeface="Calibri" panose="020F0502020204030204" pitchFamily="34" charset="0"/>
                        <a:ea typeface="Times New Roman"/>
                        <a:cs typeface="Calibri" panose="020F0502020204030204" pitchFamily="34" charset="0"/>
                      </a:endParaRPr>
                    </a:p>
                  </a:txBody>
                  <a:tcPr marL="9525" marR="9525" marT="9525" marB="9525" anchor="ctr"/>
                </a:tc>
                <a:tc>
                  <a:txBody>
                    <a:bodyPr/>
                    <a:lstStyle/>
                    <a:p>
                      <a:pPr algn="just">
                        <a:lnSpc>
                          <a:spcPct val="115000"/>
                        </a:lnSpc>
                        <a:spcAft>
                          <a:spcPts val="0"/>
                        </a:spcAft>
                      </a:pPr>
                      <a:r>
                        <a:rPr lang="ru-RU" sz="1800">
                          <a:effectLst/>
                          <a:latin typeface="Calibri" panose="020F0502020204030204" pitchFamily="34" charset="0"/>
                          <a:cs typeface="Calibri" panose="020F0502020204030204" pitchFamily="34" charset="0"/>
                        </a:rPr>
                        <a:t>Применяется для удаления схемы из базы данных</a:t>
                      </a:r>
                      <a:endParaRPr lang="ru-RU" sz="1800">
                        <a:effectLst/>
                        <a:latin typeface="Calibri" panose="020F0502020204030204" pitchFamily="34" charset="0"/>
                        <a:ea typeface="Times New Roman"/>
                        <a:cs typeface="Calibri" panose="020F0502020204030204" pitchFamily="34" charset="0"/>
                      </a:endParaRPr>
                    </a:p>
                  </a:txBody>
                  <a:tcPr marL="9525" marR="9525" marT="9525" marB="9525" anchor="ctr"/>
                </a:tc>
                <a:extLst>
                  <a:ext uri="{0D108BD9-81ED-4DB2-BD59-A6C34878D82A}">
                    <a16:rowId xmlns:a16="http://schemas.microsoft.com/office/drawing/2014/main" val="10009"/>
                  </a:ext>
                </a:extLst>
              </a:tr>
              <a:tr h="368190">
                <a:tc>
                  <a:txBody>
                    <a:bodyPr/>
                    <a:lstStyle/>
                    <a:p>
                      <a:pPr algn="just">
                        <a:lnSpc>
                          <a:spcPct val="115000"/>
                        </a:lnSpc>
                        <a:spcAft>
                          <a:spcPts val="0"/>
                        </a:spcAft>
                      </a:pPr>
                      <a:r>
                        <a:rPr lang="ru-RU" sz="1800">
                          <a:effectLst/>
                          <a:latin typeface="Calibri" panose="020F0502020204030204" pitchFamily="34" charset="0"/>
                          <a:cs typeface="Calibri" panose="020F0502020204030204" pitchFamily="34" charset="0"/>
                        </a:rPr>
                        <a:t>CREATE DOMAIN</a:t>
                      </a:r>
                      <a:endParaRPr lang="ru-RU" sz="1800">
                        <a:effectLst/>
                        <a:latin typeface="Calibri" panose="020F0502020204030204" pitchFamily="34" charset="0"/>
                        <a:ea typeface="Times New Roman"/>
                        <a:cs typeface="Calibri" panose="020F0502020204030204" pitchFamily="34" charset="0"/>
                      </a:endParaRPr>
                    </a:p>
                  </a:txBody>
                  <a:tcPr marL="9525" marR="9525" marT="9525" marB="9525" anchor="ctr"/>
                </a:tc>
                <a:tc>
                  <a:txBody>
                    <a:bodyPr/>
                    <a:lstStyle/>
                    <a:p>
                      <a:pPr algn="just">
                        <a:lnSpc>
                          <a:spcPct val="115000"/>
                        </a:lnSpc>
                        <a:spcAft>
                          <a:spcPts val="0"/>
                        </a:spcAft>
                      </a:pPr>
                      <a:r>
                        <a:rPr lang="ru-RU" sz="1800">
                          <a:effectLst/>
                          <a:latin typeface="Calibri" panose="020F0502020204030204" pitchFamily="34" charset="0"/>
                          <a:cs typeface="Calibri" panose="020F0502020204030204" pitchFamily="34" charset="0"/>
                        </a:rPr>
                        <a:t>Применяется для создания нового домена</a:t>
                      </a:r>
                      <a:endParaRPr lang="ru-RU" sz="1800">
                        <a:effectLst/>
                        <a:latin typeface="Calibri" panose="020F0502020204030204" pitchFamily="34" charset="0"/>
                        <a:ea typeface="Times New Roman"/>
                        <a:cs typeface="Calibri" panose="020F0502020204030204" pitchFamily="34" charset="0"/>
                      </a:endParaRPr>
                    </a:p>
                  </a:txBody>
                  <a:tcPr marL="9525" marR="9525" marT="9525" marB="9525" anchor="ctr"/>
                </a:tc>
                <a:extLst>
                  <a:ext uri="{0D108BD9-81ED-4DB2-BD59-A6C34878D82A}">
                    <a16:rowId xmlns:a16="http://schemas.microsoft.com/office/drawing/2014/main" val="10010"/>
                  </a:ext>
                </a:extLst>
              </a:tr>
              <a:tr h="368190">
                <a:tc>
                  <a:txBody>
                    <a:bodyPr/>
                    <a:lstStyle/>
                    <a:p>
                      <a:pPr algn="just">
                        <a:lnSpc>
                          <a:spcPct val="115000"/>
                        </a:lnSpc>
                        <a:spcAft>
                          <a:spcPts val="0"/>
                        </a:spcAft>
                      </a:pPr>
                      <a:r>
                        <a:rPr lang="ru-RU" sz="1800">
                          <a:effectLst/>
                          <a:latin typeface="Calibri" panose="020F0502020204030204" pitchFamily="34" charset="0"/>
                          <a:cs typeface="Calibri" panose="020F0502020204030204" pitchFamily="34" charset="0"/>
                        </a:rPr>
                        <a:t>ALTER DOMAIN</a:t>
                      </a:r>
                      <a:endParaRPr lang="ru-RU" sz="1800">
                        <a:effectLst/>
                        <a:latin typeface="Calibri" panose="020F0502020204030204" pitchFamily="34" charset="0"/>
                        <a:ea typeface="Times New Roman"/>
                        <a:cs typeface="Calibri" panose="020F0502020204030204" pitchFamily="34" charset="0"/>
                      </a:endParaRPr>
                    </a:p>
                  </a:txBody>
                  <a:tcPr marL="9525" marR="9525" marT="9525" marB="9525" anchor="ctr"/>
                </a:tc>
                <a:tc>
                  <a:txBody>
                    <a:bodyPr/>
                    <a:lstStyle/>
                    <a:p>
                      <a:pPr algn="just">
                        <a:lnSpc>
                          <a:spcPct val="115000"/>
                        </a:lnSpc>
                        <a:spcAft>
                          <a:spcPts val="0"/>
                        </a:spcAft>
                      </a:pPr>
                      <a:r>
                        <a:rPr lang="ru-RU" sz="1800">
                          <a:effectLst/>
                          <a:latin typeface="Calibri" panose="020F0502020204030204" pitchFamily="34" charset="0"/>
                          <a:cs typeface="Calibri" panose="020F0502020204030204" pitchFamily="34" charset="0"/>
                        </a:rPr>
                        <a:t>Применяется для переопределения домена</a:t>
                      </a:r>
                      <a:endParaRPr lang="ru-RU" sz="1800">
                        <a:effectLst/>
                        <a:latin typeface="Calibri" panose="020F0502020204030204" pitchFamily="34" charset="0"/>
                        <a:ea typeface="Times New Roman"/>
                        <a:cs typeface="Calibri" panose="020F0502020204030204" pitchFamily="34" charset="0"/>
                      </a:endParaRPr>
                    </a:p>
                  </a:txBody>
                  <a:tcPr marL="9525" marR="9525" marT="9525" marB="9525" anchor="ctr"/>
                </a:tc>
                <a:extLst>
                  <a:ext uri="{0D108BD9-81ED-4DB2-BD59-A6C34878D82A}">
                    <a16:rowId xmlns:a16="http://schemas.microsoft.com/office/drawing/2014/main" val="10011"/>
                  </a:ext>
                </a:extLst>
              </a:tr>
              <a:tr h="368190">
                <a:tc>
                  <a:txBody>
                    <a:bodyPr/>
                    <a:lstStyle/>
                    <a:p>
                      <a:pPr algn="just">
                        <a:lnSpc>
                          <a:spcPct val="115000"/>
                        </a:lnSpc>
                        <a:spcAft>
                          <a:spcPts val="0"/>
                        </a:spcAft>
                      </a:pPr>
                      <a:r>
                        <a:rPr lang="ru-RU" sz="1800">
                          <a:effectLst/>
                          <a:latin typeface="Calibri" panose="020F0502020204030204" pitchFamily="34" charset="0"/>
                          <a:cs typeface="Calibri" panose="020F0502020204030204" pitchFamily="34" charset="0"/>
                        </a:rPr>
                        <a:t>DROP DOMAIN</a:t>
                      </a:r>
                      <a:endParaRPr lang="ru-RU" sz="1800">
                        <a:effectLst/>
                        <a:latin typeface="Calibri" panose="020F0502020204030204" pitchFamily="34" charset="0"/>
                        <a:ea typeface="Times New Roman"/>
                        <a:cs typeface="Calibri" panose="020F0502020204030204" pitchFamily="34" charset="0"/>
                      </a:endParaRPr>
                    </a:p>
                  </a:txBody>
                  <a:tcPr marL="9525" marR="9525" marT="9525" marB="9525" anchor="ctr"/>
                </a:tc>
                <a:tc>
                  <a:txBody>
                    <a:bodyPr/>
                    <a:lstStyle/>
                    <a:p>
                      <a:pPr algn="just">
                        <a:lnSpc>
                          <a:spcPct val="115000"/>
                        </a:lnSpc>
                        <a:spcAft>
                          <a:spcPts val="0"/>
                        </a:spcAft>
                      </a:pPr>
                      <a:r>
                        <a:rPr lang="ru-RU" sz="1800" dirty="0">
                          <a:effectLst/>
                          <a:latin typeface="Calibri" panose="020F0502020204030204" pitchFamily="34" charset="0"/>
                          <a:cs typeface="Calibri" panose="020F0502020204030204" pitchFamily="34" charset="0"/>
                        </a:rPr>
                        <a:t>Применяется для удаления домена из базы данных</a:t>
                      </a:r>
                      <a:endParaRPr lang="ru-RU" sz="1800" dirty="0">
                        <a:effectLst/>
                        <a:latin typeface="Calibri" panose="020F0502020204030204" pitchFamily="34" charset="0"/>
                        <a:ea typeface="Times New Roman"/>
                        <a:cs typeface="Calibri" panose="020F0502020204030204" pitchFamily="34" charset="0"/>
                      </a:endParaRPr>
                    </a:p>
                  </a:txBody>
                  <a:tcPr marL="9525" marR="9525" marT="9525" marB="9525"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42784306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271464"/>
            <a:ext cx="8583488" cy="1362075"/>
          </a:xfrm>
        </p:spPr>
        <p:txBody>
          <a:bodyPr>
            <a:normAutofit/>
          </a:bodyPr>
          <a:lstStyle/>
          <a:p>
            <a:pPr algn="ctr"/>
            <a:r>
              <a:rPr lang="ru-RU" sz="4400" dirty="0" smtClean="0">
                <a:ln w="6350">
                  <a:solidFill>
                    <a:schemeClr val="tx2">
                      <a:lumMod val="75000"/>
                    </a:schemeClr>
                  </a:solidFill>
                </a:ln>
                <a:solidFill>
                  <a:srgbClr val="FFC000"/>
                </a:solidFill>
              </a:rPr>
              <a:t>Цели</a:t>
            </a:r>
            <a:r>
              <a:rPr lang="ru-RU" sz="4400" b="1" dirty="0" smtClean="0">
                <a:ln w="6350">
                  <a:solidFill>
                    <a:schemeClr val="tx2">
                      <a:lumMod val="75000"/>
                    </a:schemeClr>
                  </a:solidFill>
                </a:ln>
                <a:solidFill>
                  <a:srgbClr val="FFC000"/>
                </a:solidFill>
              </a:rPr>
              <a:t> занятия</a:t>
            </a:r>
            <a:endParaRPr lang="ru-RU" sz="4400" b="1" dirty="0">
              <a:ln w="6350">
                <a:solidFill>
                  <a:schemeClr val="tx2">
                    <a:lumMod val="75000"/>
                  </a:schemeClr>
                </a:solidFill>
              </a:ln>
              <a:solidFill>
                <a:srgbClr val="FFC000"/>
              </a:solidFill>
            </a:endParaRPr>
          </a:p>
        </p:txBody>
      </p:sp>
      <p:sp>
        <p:nvSpPr>
          <p:cNvPr id="4" name="Текст 3"/>
          <p:cNvSpPr>
            <a:spLocks noGrp="1"/>
          </p:cNvSpPr>
          <p:nvPr>
            <p:ph type="body" idx="1"/>
          </p:nvPr>
        </p:nvSpPr>
        <p:spPr>
          <a:xfrm>
            <a:off x="539552" y="1844824"/>
            <a:ext cx="8136904" cy="4752527"/>
          </a:xfrm>
        </p:spPr>
        <p:txBody>
          <a:bodyPr>
            <a:noAutofit/>
          </a:bodyPr>
          <a:lstStyle/>
          <a:p>
            <a:pPr marL="397764" lvl="0" indent="-342900" algn="just">
              <a:buFont typeface="Wingdings" panose="05000000000000000000" pitchFamily="2" charset="2"/>
              <a:buChar char="ü"/>
            </a:pPr>
            <a:r>
              <a:rPr lang="ru-RU" sz="2400" b="1" dirty="0">
                <a:solidFill>
                  <a:schemeClr val="tx1"/>
                </a:solidFill>
                <a:latin typeface="Calibri" panose="020F0502020204030204" pitchFamily="34" charset="0"/>
                <a:cs typeface="Calibri" panose="020F0502020204030204" pitchFamily="34" charset="0"/>
              </a:rPr>
              <a:t>ознакомиться с таблицами и их ограничениями, </a:t>
            </a:r>
            <a:r>
              <a:rPr lang="ru-RU" sz="2400" b="1" dirty="0" smtClean="0">
                <a:solidFill>
                  <a:schemeClr val="tx1"/>
                </a:solidFill>
                <a:latin typeface="Calibri" panose="020F0502020204030204" pitchFamily="34" charset="0"/>
                <a:cs typeface="Calibri" panose="020F0502020204030204" pitchFamily="34" charset="0"/>
              </a:rPr>
              <a:t>индексами</a:t>
            </a:r>
            <a:r>
              <a:rPr lang="en-US" sz="2400" b="1" dirty="0" smtClean="0">
                <a:solidFill>
                  <a:schemeClr val="tx1"/>
                </a:solidFill>
                <a:latin typeface="Calibri" panose="020F0502020204030204" pitchFamily="34" charset="0"/>
                <a:cs typeface="Calibri" panose="020F0502020204030204" pitchFamily="34" charset="0"/>
              </a:rPr>
              <a:t>;</a:t>
            </a:r>
          </a:p>
          <a:p>
            <a:pPr marL="397764" lvl="0" indent="-342900" algn="just">
              <a:buFont typeface="Wingdings" panose="05000000000000000000" pitchFamily="2" charset="2"/>
              <a:buChar char="ü"/>
            </a:pPr>
            <a:r>
              <a:rPr lang="ru-RU" sz="2400" b="1" dirty="0" smtClean="0">
                <a:solidFill>
                  <a:schemeClr val="tx1"/>
                </a:solidFill>
                <a:latin typeface="Calibri" panose="020F0502020204030204" pitchFamily="34" charset="0"/>
                <a:cs typeface="Calibri" panose="020F0502020204030204" pitchFamily="34" charset="0"/>
              </a:rPr>
              <a:t>рассмотреть </a:t>
            </a:r>
            <a:r>
              <a:rPr lang="ru-RU" sz="2400" b="1" dirty="0">
                <a:solidFill>
                  <a:schemeClr val="tx1"/>
                </a:solidFill>
                <a:latin typeface="Calibri" panose="020F0502020204030204" pitchFamily="34" charset="0"/>
                <a:cs typeface="Calibri" panose="020F0502020204030204" pitchFamily="34" charset="0"/>
              </a:rPr>
              <a:t>системные базы данных и </a:t>
            </a:r>
            <a:r>
              <a:rPr lang="ru-RU" sz="2400" b="1" dirty="0" smtClean="0">
                <a:solidFill>
                  <a:schemeClr val="tx1"/>
                </a:solidFill>
                <a:latin typeface="Calibri" panose="020F0502020204030204" pitchFamily="34" charset="0"/>
                <a:cs typeface="Calibri" panose="020F0502020204030204" pitchFamily="34" charset="0"/>
              </a:rPr>
              <a:t>таблицы</a:t>
            </a:r>
            <a:r>
              <a:rPr lang="en-US" sz="2400" b="1" dirty="0" smtClean="0">
                <a:solidFill>
                  <a:schemeClr val="tx1"/>
                </a:solidFill>
                <a:latin typeface="Calibri" panose="020F0502020204030204" pitchFamily="34" charset="0"/>
                <a:cs typeface="Calibri" panose="020F0502020204030204" pitchFamily="34" charset="0"/>
              </a:rPr>
              <a:t>$;</a:t>
            </a:r>
          </a:p>
          <a:p>
            <a:pPr marL="397764" lvl="0" indent="-342900" algn="just">
              <a:buFont typeface="Wingdings" panose="05000000000000000000" pitchFamily="2" charset="2"/>
              <a:buChar char="ü"/>
            </a:pPr>
            <a:r>
              <a:rPr lang="ru-RU" sz="2400" b="1" dirty="0">
                <a:solidFill>
                  <a:schemeClr val="tx1"/>
                </a:solidFill>
                <a:latin typeface="Calibri" panose="020F0502020204030204" pitchFamily="34" charset="0"/>
                <a:cs typeface="Calibri" panose="020F0502020204030204" pitchFamily="34" charset="0"/>
              </a:rPr>
              <a:t>и</a:t>
            </a:r>
            <a:r>
              <a:rPr lang="ru-RU" sz="2400" b="1" dirty="0" smtClean="0">
                <a:solidFill>
                  <a:schemeClr val="tx1"/>
                </a:solidFill>
                <a:latin typeface="Calibri" panose="020F0502020204030204" pitchFamily="34" charset="0"/>
                <a:cs typeface="Calibri" panose="020F0502020204030204" pitchFamily="34" charset="0"/>
              </a:rPr>
              <a:t>зучить </a:t>
            </a:r>
            <a:r>
              <a:rPr lang="ru-RU" sz="2400" b="1" dirty="0">
                <a:solidFill>
                  <a:schemeClr val="tx1"/>
                </a:solidFill>
                <a:latin typeface="Calibri" panose="020F0502020204030204" pitchFamily="34" charset="0"/>
                <a:cs typeface="Calibri" panose="020F0502020204030204" pitchFamily="34" charset="0"/>
              </a:rPr>
              <a:t>классификацию языка </a:t>
            </a:r>
            <a:r>
              <a:rPr lang="ru-RU" sz="2400" b="1" dirty="0" smtClean="0">
                <a:solidFill>
                  <a:schemeClr val="tx1"/>
                </a:solidFill>
                <a:latin typeface="Calibri" panose="020F0502020204030204" pitchFamily="34" charset="0"/>
                <a:cs typeface="Calibri" panose="020F0502020204030204" pitchFamily="34" charset="0"/>
              </a:rPr>
              <a:t>SQL.</a:t>
            </a:r>
            <a:endParaRPr lang="ru-RU" sz="2100" b="1" dirty="0">
              <a:solidFill>
                <a:schemeClr val="tx1"/>
              </a:solidFill>
              <a:latin typeface="Calibri" panose="020F0502020204030204" pitchFamily="34" charset="0"/>
              <a:cs typeface="Calibri" panose="020F0502020204030204" pitchFamily="34" charset="0"/>
            </a:endParaRPr>
          </a:p>
        </p:txBody>
      </p:sp>
      <p:pic>
        <p:nvPicPr>
          <p:cNvPr id="2054" name="Picture 6"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188639"/>
            <a:ext cx="1358280" cy="13582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Похожее изображение"/>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0312" y="129591"/>
            <a:ext cx="1428750"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8802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7975" y="237043"/>
            <a:ext cx="7632848" cy="1396454"/>
          </a:xfrm>
        </p:spPr>
        <p:txBody>
          <a:bodyPr>
            <a:normAutofit/>
          </a:bodyPr>
          <a:lstStyle/>
          <a:p>
            <a:pPr algn="ctr"/>
            <a:r>
              <a:rPr lang="en-US" sz="3600" b="1" dirty="0" smtClean="0">
                <a:ln w="6350">
                  <a:solidFill>
                    <a:schemeClr val="tx2">
                      <a:lumMod val="75000"/>
                    </a:schemeClr>
                  </a:solidFill>
                </a:ln>
                <a:solidFill>
                  <a:srgbClr val="FFC000"/>
                </a:solidFill>
              </a:rPr>
              <a:t>Data </a:t>
            </a:r>
            <a:r>
              <a:rPr lang="en-US" sz="3600" b="1" dirty="0">
                <a:ln w="6350">
                  <a:solidFill>
                    <a:schemeClr val="tx2">
                      <a:lumMod val="75000"/>
                    </a:schemeClr>
                  </a:solidFill>
                </a:ln>
                <a:solidFill>
                  <a:srgbClr val="FFC000"/>
                </a:solidFill>
              </a:rPr>
              <a:t>Manipulation Language (DML)</a:t>
            </a:r>
            <a:endParaRPr lang="ru-RU" sz="4400" b="1" dirty="0">
              <a:ln w="6350">
                <a:solidFill>
                  <a:schemeClr val="tx2">
                    <a:lumMod val="75000"/>
                  </a:schemeClr>
                </a:solidFill>
              </a:ln>
              <a:solidFill>
                <a:srgbClr val="92D050"/>
              </a:solidFill>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1"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2" y="194693"/>
            <a:ext cx="1225053" cy="1265888"/>
          </a:xfrm>
          <a:prstGeom prst="rect">
            <a:avLst/>
          </a:prstGeom>
          <a:noFill/>
          <a:extLst>
            <a:ext uri="{909E8E84-426E-40DD-AFC4-6F175D3DCCD1}">
              <a14:hiddenFill xmlns:a14="http://schemas.microsoft.com/office/drawing/2010/main">
                <a:solidFill>
                  <a:srgbClr val="FFFFFF"/>
                </a:solidFill>
              </a14:hiddenFill>
            </a:ext>
          </a:extLst>
        </p:spPr>
      </p:pic>
      <p:sp>
        <p:nvSpPr>
          <p:cNvPr id="15" name="Прямоугольник 14"/>
          <p:cNvSpPr/>
          <p:nvPr/>
        </p:nvSpPr>
        <p:spPr>
          <a:xfrm>
            <a:off x="326969" y="1589996"/>
            <a:ext cx="8377447" cy="5079364"/>
          </a:xfrm>
          <a:prstGeom prst="rect">
            <a:avLst/>
          </a:prstGeom>
        </p:spPr>
        <p:txBody>
          <a:bodyPr/>
          <a:lstStyle/>
          <a:p>
            <a:pPr algn="just"/>
            <a:endParaRPr lang="ru-RU" sz="2100" dirty="0">
              <a:latin typeface="Calibri" panose="020F0502020204030204" pitchFamily="34" charset="0"/>
              <a:cs typeface="Calibri" panose="020F0502020204030204" pitchFamily="34" charset="0"/>
            </a:endParaRPr>
          </a:p>
        </p:txBody>
      </p:sp>
      <p:graphicFrame>
        <p:nvGraphicFramePr>
          <p:cNvPr id="4" name="Таблица 3"/>
          <p:cNvGraphicFramePr>
            <a:graphicFrameLocks noGrp="1"/>
          </p:cNvGraphicFramePr>
          <p:nvPr>
            <p:extLst>
              <p:ext uri="{D42A27DB-BD31-4B8C-83A1-F6EECF244321}">
                <p14:modId xmlns:p14="http://schemas.microsoft.com/office/powerpoint/2010/main" val="3569799059"/>
              </p:ext>
            </p:extLst>
          </p:nvPr>
        </p:nvGraphicFramePr>
        <p:xfrm>
          <a:off x="457200" y="1988840"/>
          <a:ext cx="8229600" cy="3960439"/>
        </p:xfrm>
        <a:graphic>
          <a:graphicData uri="http://schemas.openxmlformats.org/drawingml/2006/table">
            <a:tbl>
              <a:tblPr firstRow="1" firstCol="1" bandRow="1">
                <a:tableStyleId>{B301B821-A1FF-4177-AEE7-76D212191A09}</a:tableStyleId>
              </a:tblPr>
              <a:tblGrid>
                <a:gridCol w="1954560">
                  <a:extLst>
                    <a:ext uri="{9D8B030D-6E8A-4147-A177-3AD203B41FA5}">
                      <a16:colId xmlns:a16="http://schemas.microsoft.com/office/drawing/2014/main" val="20000"/>
                    </a:ext>
                  </a:extLst>
                </a:gridCol>
                <a:gridCol w="6275040">
                  <a:extLst>
                    <a:ext uri="{9D8B030D-6E8A-4147-A177-3AD203B41FA5}">
                      <a16:colId xmlns:a16="http://schemas.microsoft.com/office/drawing/2014/main" val="20001"/>
                    </a:ext>
                  </a:extLst>
                </a:gridCol>
              </a:tblGrid>
              <a:tr h="783592">
                <a:tc>
                  <a:txBody>
                    <a:bodyPr/>
                    <a:lstStyle/>
                    <a:p>
                      <a:pPr algn="ctr">
                        <a:lnSpc>
                          <a:spcPct val="115000"/>
                        </a:lnSpc>
                        <a:spcAft>
                          <a:spcPts val="0"/>
                        </a:spcAft>
                      </a:pPr>
                      <a:r>
                        <a:rPr lang="ru-RU" sz="2400" dirty="0">
                          <a:effectLst/>
                          <a:latin typeface="Calibri" panose="020F0502020204030204" pitchFamily="34" charset="0"/>
                          <a:cs typeface="Calibri" panose="020F0502020204030204" pitchFamily="34" charset="0"/>
                        </a:rPr>
                        <a:t>Оператор</a:t>
                      </a:r>
                      <a:endParaRPr lang="ru-RU" sz="2400" dirty="0">
                        <a:effectLst/>
                        <a:latin typeface="Calibri" panose="020F0502020204030204" pitchFamily="34" charset="0"/>
                        <a:ea typeface="Times New Roman"/>
                        <a:cs typeface="Calibri" panose="020F0502020204030204" pitchFamily="34" charset="0"/>
                      </a:endParaRPr>
                    </a:p>
                  </a:txBody>
                  <a:tcPr marL="9525" marR="9525" marT="9525" marB="9525" anchor="ctr"/>
                </a:tc>
                <a:tc>
                  <a:txBody>
                    <a:bodyPr/>
                    <a:lstStyle/>
                    <a:p>
                      <a:pPr algn="ctr">
                        <a:lnSpc>
                          <a:spcPct val="115000"/>
                        </a:lnSpc>
                        <a:spcAft>
                          <a:spcPts val="0"/>
                        </a:spcAft>
                      </a:pPr>
                      <a:r>
                        <a:rPr lang="ru-RU" sz="2400" dirty="0">
                          <a:effectLst/>
                          <a:latin typeface="Calibri" panose="020F0502020204030204" pitchFamily="34" charset="0"/>
                          <a:cs typeface="Calibri" panose="020F0502020204030204" pitchFamily="34" charset="0"/>
                        </a:rPr>
                        <a:t>Описание</a:t>
                      </a:r>
                      <a:endParaRPr lang="ru-RU" sz="2400" dirty="0">
                        <a:effectLst/>
                        <a:latin typeface="Calibri" panose="020F0502020204030204" pitchFamily="34" charset="0"/>
                        <a:ea typeface="Times New Roman"/>
                        <a:cs typeface="Calibri" panose="020F0502020204030204" pitchFamily="34" charset="0"/>
                      </a:endParaRPr>
                    </a:p>
                  </a:txBody>
                  <a:tcPr marL="9525" marR="9525" marT="9525" marB="9525" anchor="ctr"/>
                </a:tc>
                <a:extLst>
                  <a:ext uri="{0D108BD9-81ED-4DB2-BD59-A6C34878D82A}">
                    <a16:rowId xmlns:a16="http://schemas.microsoft.com/office/drawing/2014/main" val="10000"/>
                  </a:ext>
                </a:extLst>
              </a:tr>
              <a:tr h="824571">
                <a:tc>
                  <a:txBody>
                    <a:bodyPr/>
                    <a:lstStyle/>
                    <a:p>
                      <a:pPr algn="ctr">
                        <a:lnSpc>
                          <a:spcPct val="115000"/>
                        </a:lnSpc>
                        <a:spcAft>
                          <a:spcPts val="0"/>
                        </a:spcAft>
                      </a:pPr>
                      <a:r>
                        <a:rPr lang="ru-RU" sz="2400" dirty="0">
                          <a:effectLst/>
                          <a:latin typeface="Calibri" panose="020F0502020204030204" pitchFamily="34" charset="0"/>
                          <a:cs typeface="Calibri" panose="020F0502020204030204" pitchFamily="34" charset="0"/>
                        </a:rPr>
                        <a:t>SELECT</a:t>
                      </a:r>
                      <a:endParaRPr lang="ru-RU" sz="2400" dirty="0">
                        <a:effectLst/>
                        <a:latin typeface="Calibri" panose="020F0502020204030204" pitchFamily="34" charset="0"/>
                        <a:ea typeface="Times New Roman"/>
                        <a:cs typeface="Calibri" panose="020F0502020204030204" pitchFamily="34" charset="0"/>
                      </a:endParaRPr>
                    </a:p>
                  </a:txBody>
                  <a:tcPr marL="9525" marR="9525" marT="9525" marB="9525" anchor="ctr"/>
                </a:tc>
                <a:tc>
                  <a:txBody>
                    <a:bodyPr/>
                    <a:lstStyle/>
                    <a:p>
                      <a:pPr algn="ctr">
                        <a:lnSpc>
                          <a:spcPct val="115000"/>
                        </a:lnSpc>
                        <a:spcAft>
                          <a:spcPts val="0"/>
                        </a:spcAft>
                      </a:pPr>
                      <a:r>
                        <a:rPr lang="ru-RU" sz="2400" dirty="0">
                          <a:effectLst/>
                          <a:latin typeface="Calibri" panose="020F0502020204030204" pitchFamily="34" charset="0"/>
                          <a:cs typeface="Calibri" panose="020F0502020204030204" pitchFamily="34" charset="0"/>
                        </a:rPr>
                        <a:t>Применяется для выбора данных</a:t>
                      </a:r>
                      <a:endParaRPr lang="ru-RU" sz="2400" dirty="0">
                        <a:effectLst/>
                        <a:latin typeface="Calibri" panose="020F0502020204030204" pitchFamily="34" charset="0"/>
                        <a:ea typeface="Times New Roman"/>
                        <a:cs typeface="Calibri" panose="020F0502020204030204" pitchFamily="34" charset="0"/>
                      </a:endParaRPr>
                    </a:p>
                  </a:txBody>
                  <a:tcPr marL="9525" marR="9525" marT="9525" marB="9525" anchor="ctr"/>
                </a:tc>
                <a:extLst>
                  <a:ext uri="{0D108BD9-81ED-4DB2-BD59-A6C34878D82A}">
                    <a16:rowId xmlns:a16="http://schemas.microsoft.com/office/drawing/2014/main" val="10001"/>
                  </a:ext>
                </a:extLst>
              </a:tr>
              <a:tr h="784092">
                <a:tc>
                  <a:txBody>
                    <a:bodyPr/>
                    <a:lstStyle/>
                    <a:p>
                      <a:pPr algn="ctr">
                        <a:lnSpc>
                          <a:spcPct val="115000"/>
                        </a:lnSpc>
                        <a:spcAft>
                          <a:spcPts val="0"/>
                        </a:spcAft>
                      </a:pPr>
                      <a:r>
                        <a:rPr lang="ru-RU" sz="2400" dirty="0">
                          <a:effectLst/>
                          <a:latin typeface="Calibri" panose="020F0502020204030204" pitchFamily="34" charset="0"/>
                          <a:cs typeface="Calibri" panose="020F0502020204030204" pitchFamily="34" charset="0"/>
                        </a:rPr>
                        <a:t>INSERT</a:t>
                      </a:r>
                      <a:endParaRPr lang="ru-RU" sz="2400" dirty="0">
                        <a:effectLst/>
                        <a:latin typeface="Calibri" panose="020F0502020204030204" pitchFamily="34" charset="0"/>
                        <a:ea typeface="Times New Roman"/>
                        <a:cs typeface="Calibri" panose="020F0502020204030204" pitchFamily="34" charset="0"/>
                      </a:endParaRPr>
                    </a:p>
                  </a:txBody>
                  <a:tcPr marL="9525" marR="9525" marT="9525" marB="9525" anchor="ctr"/>
                </a:tc>
                <a:tc>
                  <a:txBody>
                    <a:bodyPr/>
                    <a:lstStyle/>
                    <a:p>
                      <a:pPr algn="ctr">
                        <a:lnSpc>
                          <a:spcPct val="115000"/>
                        </a:lnSpc>
                        <a:spcAft>
                          <a:spcPts val="0"/>
                        </a:spcAft>
                      </a:pPr>
                      <a:r>
                        <a:rPr lang="ru-RU" sz="2400" dirty="0">
                          <a:effectLst/>
                          <a:latin typeface="Calibri" panose="020F0502020204030204" pitchFamily="34" charset="0"/>
                          <a:cs typeface="Calibri" panose="020F0502020204030204" pitchFamily="34" charset="0"/>
                        </a:rPr>
                        <a:t>Применяется для добавления строк к таблице</a:t>
                      </a:r>
                      <a:endParaRPr lang="ru-RU" sz="2400" dirty="0">
                        <a:effectLst/>
                        <a:latin typeface="Calibri" panose="020F0502020204030204" pitchFamily="34" charset="0"/>
                        <a:ea typeface="Times New Roman"/>
                        <a:cs typeface="Calibri" panose="020F0502020204030204" pitchFamily="34" charset="0"/>
                      </a:endParaRPr>
                    </a:p>
                  </a:txBody>
                  <a:tcPr marL="9525" marR="9525" marT="9525" marB="9525" anchor="ctr"/>
                </a:tc>
                <a:extLst>
                  <a:ext uri="{0D108BD9-81ED-4DB2-BD59-A6C34878D82A}">
                    <a16:rowId xmlns:a16="http://schemas.microsoft.com/office/drawing/2014/main" val="10002"/>
                  </a:ext>
                </a:extLst>
              </a:tr>
              <a:tr h="784092">
                <a:tc>
                  <a:txBody>
                    <a:bodyPr/>
                    <a:lstStyle/>
                    <a:p>
                      <a:pPr algn="ctr">
                        <a:lnSpc>
                          <a:spcPct val="115000"/>
                        </a:lnSpc>
                        <a:spcAft>
                          <a:spcPts val="0"/>
                        </a:spcAft>
                      </a:pPr>
                      <a:r>
                        <a:rPr lang="ru-RU" sz="2400" dirty="0">
                          <a:effectLst/>
                          <a:latin typeface="Calibri" panose="020F0502020204030204" pitchFamily="34" charset="0"/>
                          <a:cs typeface="Calibri" panose="020F0502020204030204" pitchFamily="34" charset="0"/>
                        </a:rPr>
                        <a:t>DELETE</a:t>
                      </a:r>
                      <a:endParaRPr lang="ru-RU" sz="2400" dirty="0">
                        <a:effectLst/>
                        <a:latin typeface="Calibri" panose="020F0502020204030204" pitchFamily="34" charset="0"/>
                        <a:ea typeface="Times New Roman"/>
                        <a:cs typeface="Calibri" panose="020F0502020204030204" pitchFamily="34" charset="0"/>
                      </a:endParaRPr>
                    </a:p>
                  </a:txBody>
                  <a:tcPr marL="9525" marR="9525" marT="9525" marB="9525" anchor="ctr"/>
                </a:tc>
                <a:tc>
                  <a:txBody>
                    <a:bodyPr/>
                    <a:lstStyle/>
                    <a:p>
                      <a:pPr algn="ctr">
                        <a:lnSpc>
                          <a:spcPct val="115000"/>
                        </a:lnSpc>
                        <a:spcAft>
                          <a:spcPts val="0"/>
                        </a:spcAft>
                      </a:pPr>
                      <a:r>
                        <a:rPr lang="ru-RU" sz="2400" dirty="0">
                          <a:effectLst/>
                          <a:latin typeface="Calibri" panose="020F0502020204030204" pitchFamily="34" charset="0"/>
                          <a:cs typeface="Calibri" panose="020F0502020204030204" pitchFamily="34" charset="0"/>
                        </a:rPr>
                        <a:t>Применяется для удаления строк из таблицы</a:t>
                      </a:r>
                      <a:endParaRPr lang="ru-RU" sz="2400" dirty="0">
                        <a:effectLst/>
                        <a:latin typeface="Calibri" panose="020F0502020204030204" pitchFamily="34" charset="0"/>
                        <a:ea typeface="Times New Roman"/>
                        <a:cs typeface="Calibri" panose="020F0502020204030204" pitchFamily="34" charset="0"/>
                      </a:endParaRPr>
                    </a:p>
                  </a:txBody>
                  <a:tcPr marL="9525" marR="9525" marT="9525" marB="9525" anchor="ctr"/>
                </a:tc>
                <a:extLst>
                  <a:ext uri="{0D108BD9-81ED-4DB2-BD59-A6C34878D82A}">
                    <a16:rowId xmlns:a16="http://schemas.microsoft.com/office/drawing/2014/main" val="10003"/>
                  </a:ext>
                </a:extLst>
              </a:tr>
              <a:tr h="784092">
                <a:tc>
                  <a:txBody>
                    <a:bodyPr/>
                    <a:lstStyle/>
                    <a:p>
                      <a:pPr algn="ctr">
                        <a:lnSpc>
                          <a:spcPct val="115000"/>
                        </a:lnSpc>
                        <a:spcAft>
                          <a:spcPts val="0"/>
                        </a:spcAft>
                      </a:pPr>
                      <a:r>
                        <a:rPr lang="ru-RU" sz="2400" dirty="0">
                          <a:effectLst/>
                          <a:latin typeface="Calibri" panose="020F0502020204030204" pitchFamily="34" charset="0"/>
                          <a:cs typeface="Calibri" panose="020F0502020204030204" pitchFamily="34" charset="0"/>
                        </a:rPr>
                        <a:t>UPDATE</a:t>
                      </a:r>
                      <a:endParaRPr lang="ru-RU" sz="2400" dirty="0">
                        <a:effectLst/>
                        <a:latin typeface="Calibri" panose="020F0502020204030204" pitchFamily="34" charset="0"/>
                        <a:ea typeface="Times New Roman"/>
                        <a:cs typeface="Calibri" panose="020F0502020204030204" pitchFamily="34" charset="0"/>
                      </a:endParaRPr>
                    </a:p>
                  </a:txBody>
                  <a:tcPr marL="9525" marR="9525" marT="9525" marB="9525" anchor="ctr"/>
                </a:tc>
                <a:tc>
                  <a:txBody>
                    <a:bodyPr/>
                    <a:lstStyle/>
                    <a:p>
                      <a:pPr algn="ctr">
                        <a:lnSpc>
                          <a:spcPct val="115000"/>
                        </a:lnSpc>
                        <a:spcAft>
                          <a:spcPts val="0"/>
                        </a:spcAft>
                      </a:pPr>
                      <a:r>
                        <a:rPr lang="ru-RU" sz="2400" dirty="0">
                          <a:effectLst/>
                          <a:latin typeface="Calibri" panose="020F0502020204030204" pitchFamily="34" charset="0"/>
                          <a:cs typeface="Calibri" panose="020F0502020204030204" pitchFamily="34" charset="0"/>
                        </a:rPr>
                        <a:t>Применяется для изменения данных</a:t>
                      </a:r>
                      <a:endParaRPr lang="ru-RU" sz="2400" dirty="0">
                        <a:effectLst/>
                        <a:latin typeface="Calibri" panose="020F0502020204030204" pitchFamily="34" charset="0"/>
                        <a:ea typeface="Times New Roman"/>
                        <a:cs typeface="Calibri" panose="020F0502020204030204" pitchFamily="34" charset="0"/>
                      </a:endParaRPr>
                    </a:p>
                  </a:txBody>
                  <a:tcPr marL="9525" marR="9525" marT="9525" marB="9525"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635814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7975" y="237043"/>
            <a:ext cx="7632848" cy="1396454"/>
          </a:xfrm>
        </p:spPr>
        <p:txBody>
          <a:bodyPr>
            <a:normAutofit/>
          </a:bodyPr>
          <a:lstStyle/>
          <a:p>
            <a:pPr algn="ctr"/>
            <a:r>
              <a:rPr lang="en-US" sz="3600" b="1" dirty="0">
                <a:ln w="6350">
                  <a:solidFill>
                    <a:schemeClr val="tx2">
                      <a:lumMod val="75000"/>
                    </a:schemeClr>
                  </a:solidFill>
                </a:ln>
                <a:solidFill>
                  <a:srgbClr val="FFC000"/>
                </a:solidFill>
              </a:rPr>
              <a:t>Data Control Language (DCL)</a:t>
            </a:r>
            <a:endParaRPr lang="ru-RU" sz="4400" b="1" dirty="0">
              <a:ln w="6350">
                <a:solidFill>
                  <a:schemeClr val="tx2">
                    <a:lumMod val="75000"/>
                  </a:schemeClr>
                </a:solidFill>
              </a:ln>
              <a:solidFill>
                <a:srgbClr val="92D050"/>
              </a:solidFill>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1"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2" y="194693"/>
            <a:ext cx="1225053" cy="1265888"/>
          </a:xfrm>
          <a:prstGeom prst="rect">
            <a:avLst/>
          </a:prstGeom>
          <a:noFill/>
          <a:extLst>
            <a:ext uri="{909E8E84-426E-40DD-AFC4-6F175D3DCCD1}">
              <a14:hiddenFill xmlns:a14="http://schemas.microsoft.com/office/drawing/2010/main">
                <a:solidFill>
                  <a:srgbClr val="FFFFFF"/>
                </a:solidFill>
              </a14:hiddenFill>
            </a:ext>
          </a:extLst>
        </p:spPr>
      </p:pic>
      <p:sp>
        <p:nvSpPr>
          <p:cNvPr id="15" name="Прямоугольник 14"/>
          <p:cNvSpPr/>
          <p:nvPr/>
        </p:nvSpPr>
        <p:spPr>
          <a:xfrm>
            <a:off x="326969" y="1589996"/>
            <a:ext cx="8377447" cy="5079364"/>
          </a:xfrm>
          <a:prstGeom prst="rect">
            <a:avLst/>
          </a:prstGeom>
        </p:spPr>
        <p:txBody>
          <a:bodyPr/>
          <a:lstStyle/>
          <a:p>
            <a:pPr algn="just"/>
            <a:endParaRPr lang="ru-RU" sz="2100" dirty="0">
              <a:latin typeface="Calibri" panose="020F0502020204030204" pitchFamily="34" charset="0"/>
              <a:cs typeface="Calibri" panose="020F0502020204030204" pitchFamily="34" charset="0"/>
            </a:endParaRPr>
          </a:p>
        </p:txBody>
      </p:sp>
      <p:graphicFrame>
        <p:nvGraphicFramePr>
          <p:cNvPr id="3" name="Таблица 2"/>
          <p:cNvGraphicFramePr>
            <a:graphicFrameLocks noGrp="1"/>
          </p:cNvGraphicFramePr>
          <p:nvPr>
            <p:extLst>
              <p:ext uri="{D42A27DB-BD31-4B8C-83A1-F6EECF244321}">
                <p14:modId xmlns:p14="http://schemas.microsoft.com/office/powerpoint/2010/main" val="3676523765"/>
              </p:ext>
            </p:extLst>
          </p:nvPr>
        </p:nvGraphicFramePr>
        <p:xfrm>
          <a:off x="457200" y="2204861"/>
          <a:ext cx="8229600" cy="3456386"/>
        </p:xfrm>
        <a:graphic>
          <a:graphicData uri="http://schemas.openxmlformats.org/drawingml/2006/table">
            <a:tbl>
              <a:tblPr firstRow="1" firstCol="1" bandRow="1">
                <a:tableStyleId>{F2DE63D5-997A-4646-A377-4702673A728D}</a:tableStyleId>
              </a:tblPr>
              <a:tblGrid>
                <a:gridCol w="2098576">
                  <a:extLst>
                    <a:ext uri="{9D8B030D-6E8A-4147-A177-3AD203B41FA5}">
                      <a16:colId xmlns:a16="http://schemas.microsoft.com/office/drawing/2014/main" val="20000"/>
                    </a:ext>
                  </a:extLst>
                </a:gridCol>
                <a:gridCol w="6131024">
                  <a:extLst>
                    <a:ext uri="{9D8B030D-6E8A-4147-A177-3AD203B41FA5}">
                      <a16:colId xmlns:a16="http://schemas.microsoft.com/office/drawing/2014/main" val="20001"/>
                    </a:ext>
                  </a:extLst>
                </a:gridCol>
              </a:tblGrid>
              <a:tr h="700028">
                <a:tc>
                  <a:txBody>
                    <a:bodyPr/>
                    <a:lstStyle/>
                    <a:p>
                      <a:pPr algn="ctr">
                        <a:lnSpc>
                          <a:spcPct val="115000"/>
                        </a:lnSpc>
                        <a:spcAft>
                          <a:spcPts val="0"/>
                        </a:spcAft>
                      </a:pPr>
                      <a:r>
                        <a:rPr lang="ru-RU" sz="2800">
                          <a:effectLst/>
                          <a:latin typeface="Calibri" panose="020F0502020204030204" pitchFamily="34" charset="0"/>
                          <a:cs typeface="Calibri" panose="020F0502020204030204" pitchFamily="34" charset="0"/>
                        </a:rPr>
                        <a:t>Оператор</a:t>
                      </a:r>
                      <a:endParaRPr lang="ru-RU" sz="2800">
                        <a:effectLst/>
                        <a:latin typeface="Calibri" panose="020F0502020204030204" pitchFamily="34" charset="0"/>
                        <a:ea typeface="Times New Roman"/>
                        <a:cs typeface="Calibri" panose="020F0502020204030204" pitchFamily="34" charset="0"/>
                      </a:endParaRPr>
                    </a:p>
                  </a:txBody>
                  <a:tcPr marL="9525" marR="9525" marT="9525" marB="9525" anchor="ctr"/>
                </a:tc>
                <a:tc>
                  <a:txBody>
                    <a:bodyPr/>
                    <a:lstStyle/>
                    <a:p>
                      <a:pPr algn="ctr">
                        <a:lnSpc>
                          <a:spcPct val="115000"/>
                        </a:lnSpc>
                        <a:spcAft>
                          <a:spcPts val="0"/>
                        </a:spcAft>
                      </a:pPr>
                      <a:r>
                        <a:rPr lang="ru-RU" sz="2800">
                          <a:effectLst/>
                          <a:latin typeface="Calibri" panose="020F0502020204030204" pitchFamily="34" charset="0"/>
                          <a:cs typeface="Calibri" panose="020F0502020204030204" pitchFamily="34" charset="0"/>
                        </a:rPr>
                        <a:t>Описание</a:t>
                      </a:r>
                      <a:endParaRPr lang="ru-RU" sz="2800">
                        <a:effectLst/>
                        <a:latin typeface="Calibri" panose="020F0502020204030204" pitchFamily="34" charset="0"/>
                        <a:ea typeface="Times New Roman"/>
                        <a:cs typeface="Calibri" panose="020F0502020204030204" pitchFamily="34" charset="0"/>
                      </a:endParaRPr>
                    </a:p>
                  </a:txBody>
                  <a:tcPr marL="9525" marR="9525" marT="9525" marB="9525" anchor="ctr"/>
                </a:tc>
                <a:extLst>
                  <a:ext uri="{0D108BD9-81ED-4DB2-BD59-A6C34878D82A}">
                    <a16:rowId xmlns:a16="http://schemas.microsoft.com/office/drawing/2014/main" val="10000"/>
                  </a:ext>
                </a:extLst>
              </a:tr>
              <a:tr h="1378179">
                <a:tc>
                  <a:txBody>
                    <a:bodyPr/>
                    <a:lstStyle/>
                    <a:p>
                      <a:pPr algn="ctr">
                        <a:lnSpc>
                          <a:spcPct val="115000"/>
                        </a:lnSpc>
                        <a:spcAft>
                          <a:spcPts val="0"/>
                        </a:spcAft>
                      </a:pPr>
                      <a:r>
                        <a:rPr lang="ru-RU" sz="2800">
                          <a:effectLst/>
                          <a:latin typeface="Calibri" panose="020F0502020204030204" pitchFamily="34" charset="0"/>
                          <a:cs typeface="Calibri" panose="020F0502020204030204" pitchFamily="34" charset="0"/>
                        </a:rPr>
                        <a:t>GRANT</a:t>
                      </a:r>
                      <a:endParaRPr lang="ru-RU" sz="2800">
                        <a:effectLst/>
                        <a:latin typeface="Calibri" panose="020F0502020204030204" pitchFamily="34" charset="0"/>
                        <a:ea typeface="Times New Roman"/>
                        <a:cs typeface="Calibri" panose="020F0502020204030204" pitchFamily="34" charset="0"/>
                      </a:endParaRPr>
                    </a:p>
                  </a:txBody>
                  <a:tcPr marL="9525" marR="9525" marT="9525" marB="9525" anchor="ctr"/>
                </a:tc>
                <a:tc>
                  <a:txBody>
                    <a:bodyPr/>
                    <a:lstStyle/>
                    <a:p>
                      <a:pPr algn="ctr">
                        <a:lnSpc>
                          <a:spcPct val="115000"/>
                        </a:lnSpc>
                        <a:spcAft>
                          <a:spcPts val="0"/>
                        </a:spcAft>
                      </a:pPr>
                      <a:r>
                        <a:rPr lang="ru-RU" sz="2800">
                          <a:effectLst/>
                          <a:latin typeface="Calibri" panose="020F0502020204030204" pitchFamily="34" charset="0"/>
                          <a:cs typeface="Calibri" panose="020F0502020204030204" pitchFamily="34" charset="0"/>
                        </a:rPr>
                        <a:t>Применяется для присвоения привилегии (назначение прав доступа)</a:t>
                      </a:r>
                      <a:endParaRPr lang="ru-RU" sz="2800">
                        <a:effectLst/>
                        <a:latin typeface="Calibri" panose="020F0502020204030204" pitchFamily="34" charset="0"/>
                        <a:ea typeface="Times New Roman"/>
                        <a:cs typeface="Calibri" panose="020F0502020204030204" pitchFamily="34" charset="0"/>
                      </a:endParaRPr>
                    </a:p>
                  </a:txBody>
                  <a:tcPr marL="9525" marR="9525" marT="9525" marB="9525" anchor="ctr"/>
                </a:tc>
                <a:extLst>
                  <a:ext uri="{0D108BD9-81ED-4DB2-BD59-A6C34878D82A}">
                    <a16:rowId xmlns:a16="http://schemas.microsoft.com/office/drawing/2014/main" val="10001"/>
                  </a:ext>
                </a:extLst>
              </a:tr>
              <a:tr h="1378179">
                <a:tc>
                  <a:txBody>
                    <a:bodyPr/>
                    <a:lstStyle/>
                    <a:p>
                      <a:pPr algn="ctr">
                        <a:lnSpc>
                          <a:spcPct val="115000"/>
                        </a:lnSpc>
                        <a:spcAft>
                          <a:spcPts val="0"/>
                        </a:spcAft>
                      </a:pPr>
                      <a:r>
                        <a:rPr lang="ru-RU" sz="2800">
                          <a:effectLst/>
                          <a:latin typeface="Calibri" panose="020F0502020204030204" pitchFamily="34" charset="0"/>
                          <a:cs typeface="Calibri" panose="020F0502020204030204" pitchFamily="34" charset="0"/>
                        </a:rPr>
                        <a:t>REVOKE</a:t>
                      </a:r>
                      <a:endParaRPr lang="ru-RU" sz="2800">
                        <a:effectLst/>
                        <a:latin typeface="Calibri" panose="020F0502020204030204" pitchFamily="34" charset="0"/>
                        <a:ea typeface="Times New Roman"/>
                        <a:cs typeface="Calibri" panose="020F0502020204030204" pitchFamily="34" charset="0"/>
                      </a:endParaRPr>
                    </a:p>
                  </a:txBody>
                  <a:tcPr marL="9525" marR="9525" marT="9525" marB="9525" anchor="ctr"/>
                </a:tc>
                <a:tc>
                  <a:txBody>
                    <a:bodyPr/>
                    <a:lstStyle/>
                    <a:p>
                      <a:pPr algn="ctr">
                        <a:lnSpc>
                          <a:spcPct val="115000"/>
                        </a:lnSpc>
                        <a:spcAft>
                          <a:spcPts val="0"/>
                        </a:spcAft>
                      </a:pPr>
                      <a:r>
                        <a:rPr lang="ru-RU" sz="2800" dirty="0">
                          <a:effectLst/>
                          <a:latin typeface="Calibri" panose="020F0502020204030204" pitchFamily="34" charset="0"/>
                          <a:cs typeface="Calibri" panose="020F0502020204030204" pitchFamily="34" charset="0"/>
                        </a:rPr>
                        <a:t>Применяется для отмены привилегии (аннулирование прав доступа)</a:t>
                      </a:r>
                      <a:endParaRPr lang="ru-RU" sz="2800" dirty="0">
                        <a:effectLst/>
                        <a:latin typeface="Calibri" panose="020F0502020204030204" pitchFamily="34" charset="0"/>
                        <a:ea typeface="Times New Roman"/>
                        <a:cs typeface="Calibri" panose="020F0502020204030204" pitchFamily="34" charset="0"/>
                      </a:endParaRPr>
                    </a:p>
                  </a:txBody>
                  <a:tcPr marL="9525" marR="9525" marT="9525" marB="9525"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348910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67544" y="2492896"/>
            <a:ext cx="8062912" cy="792088"/>
          </a:xfrm>
        </p:spPr>
        <p:txBody>
          <a:bodyPr>
            <a:normAutofit/>
          </a:bodyPr>
          <a:lstStyle/>
          <a:p>
            <a:pPr algn="ctr"/>
            <a:r>
              <a:rPr lang="ru-RU" sz="4400" b="1" dirty="0" smtClean="0">
                <a:ln w="6350">
                  <a:solidFill>
                    <a:schemeClr val="tx2">
                      <a:lumMod val="75000"/>
                    </a:schemeClr>
                  </a:solidFill>
                </a:ln>
                <a:solidFill>
                  <a:srgbClr val="FFC000"/>
                </a:solidFill>
              </a:rPr>
              <a:t>Спасибо за внимание!</a:t>
            </a:r>
            <a:endParaRPr lang="ru-RU" sz="4400" b="1" dirty="0">
              <a:ln w="6350">
                <a:solidFill>
                  <a:schemeClr val="tx2">
                    <a:lumMod val="75000"/>
                  </a:schemeClr>
                </a:solidFill>
              </a:ln>
              <a:solidFill>
                <a:srgbClr val="FFC000"/>
              </a:solidFill>
            </a:endParaRPr>
          </a:p>
        </p:txBody>
      </p:sp>
      <p:pic>
        <p:nvPicPr>
          <p:cNvPr id="36866" name="Picture 2" descr="Картинки по запросу"/>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27784" y="3403431"/>
            <a:ext cx="4104455" cy="2736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8657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271464"/>
            <a:ext cx="8763000" cy="1362075"/>
          </a:xfrm>
        </p:spPr>
        <p:txBody>
          <a:bodyPr>
            <a:normAutofit/>
          </a:bodyPr>
          <a:lstStyle/>
          <a:p>
            <a:pPr algn="ctr"/>
            <a:r>
              <a:rPr lang="ru-RU" sz="4400" b="1" dirty="0" smtClean="0">
                <a:ln w="6350">
                  <a:solidFill>
                    <a:schemeClr val="tx2">
                      <a:lumMod val="75000"/>
                    </a:schemeClr>
                  </a:solidFill>
                </a:ln>
                <a:solidFill>
                  <a:srgbClr val="FFC000"/>
                </a:solidFill>
              </a:rPr>
              <a:t>План занятия</a:t>
            </a:r>
            <a:endParaRPr lang="ru-RU" sz="4400" b="1" dirty="0">
              <a:ln w="6350">
                <a:solidFill>
                  <a:schemeClr val="tx2">
                    <a:lumMod val="75000"/>
                  </a:schemeClr>
                </a:solidFill>
              </a:ln>
              <a:solidFill>
                <a:srgbClr val="FFC000"/>
              </a:solidFill>
            </a:endParaRPr>
          </a:p>
        </p:txBody>
      </p:sp>
      <p:sp>
        <p:nvSpPr>
          <p:cNvPr id="4" name="Текст 3"/>
          <p:cNvSpPr>
            <a:spLocks noGrp="1"/>
          </p:cNvSpPr>
          <p:nvPr>
            <p:ph type="body" idx="1"/>
          </p:nvPr>
        </p:nvSpPr>
        <p:spPr>
          <a:xfrm>
            <a:off x="395536" y="1646908"/>
            <a:ext cx="8511480" cy="5094458"/>
          </a:xfrm>
        </p:spPr>
        <p:txBody>
          <a:bodyPr>
            <a:noAutofit/>
          </a:bodyPr>
          <a:lstStyle/>
          <a:p>
            <a:pPr lvl="0"/>
            <a:r>
              <a:rPr lang="ru-RU" b="1" dirty="0" smtClean="0">
                <a:solidFill>
                  <a:sysClr val="windowText" lastClr="000000"/>
                </a:solidFill>
                <a:latin typeface="Calibri" panose="020F0502020204030204" pitchFamily="34" charset="0"/>
                <a:cs typeface="Calibri" panose="020F0502020204030204" pitchFamily="34" charset="0"/>
              </a:rPr>
              <a:t>1. Актуализация </a:t>
            </a:r>
            <a:r>
              <a:rPr lang="ru-RU" b="1" dirty="0">
                <a:solidFill>
                  <a:sysClr val="windowText" lastClr="000000"/>
                </a:solidFill>
                <a:latin typeface="Calibri" panose="020F0502020204030204" pitchFamily="34" charset="0"/>
                <a:cs typeface="Calibri" panose="020F0502020204030204" pitchFamily="34" charset="0"/>
              </a:rPr>
              <a:t>знаний.</a:t>
            </a:r>
          </a:p>
          <a:p>
            <a:pPr lvl="0"/>
            <a:r>
              <a:rPr lang="ru-RU" b="1" dirty="0" smtClean="0">
                <a:solidFill>
                  <a:sysClr val="windowText" lastClr="000000"/>
                </a:solidFill>
                <a:latin typeface="Calibri" panose="020F0502020204030204" pitchFamily="34" charset="0"/>
                <a:cs typeface="Calibri" panose="020F0502020204030204" pitchFamily="34" charset="0"/>
              </a:rPr>
              <a:t>2. Таблицы</a:t>
            </a:r>
            <a:r>
              <a:rPr lang="ru-RU" b="1" dirty="0">
                <a:solidFill>
                  <a:sysClr val="windowText" lastClr="000000"/>
                </a:solidFill>
                <a:latin typeface="Calibri" panose="020F0502020204030204" pitchFamily="34" charset="0"/>
                <a:cs typeface="Calibri" panose="020F0502020204030204" pitchFamily="34" charset="0"/>
              </a:rPr>
              <a:t>:</a:t>
            </a:r>
          </a:p>
          <a:p>
            <a:pPr lvl="1">
              <a:buFont typeface="Wingdings" panose="05000000000000000000" pitchFamily="2" charset="2"/>
              <a:buChar char="ü"/>
            </a:pPr>
            <a:r>
              <a:rPr lang="ru-RU" sz="2000" b="1" dirty="0">
                <a:solidFill>
                  <a:sysClr val="windowText" lastClr="000000"/>
                </a:solidFill>
                <a:latin typeface="Calibri" panose="020F0502020204030204" pitchFamily="34" charset="0"/>
                <a:cs typeface="Calibri" panose="020F0502020204030204" pitchFamily="34" charset="0"/>
              </a:rPr>
              <a:t>первичный ключ;</a:t>
            </a:r>
          </a:p>
          <a:p>
            <a:pPr lvl="1">
              <a:buFont typeface="Wingdings" panose="05000000000000000000" pitchFamily="2" charset="2"/>
              <a:buChar char="ü"/>
            </a:pPr>
            <a:r>
              <a:rPr lang="ru-RU" sz="2000" b="1" dirty="0">
                <a:solidFill>
                  <a:sysClr val="windowText" lastClr="000000"/>
                </a:solidFill>
                <a:latin typeface="Calibri" panose="020F0502020204030204" pitchFamily="34" charset="0"/>
                <a:cs typeface="Calibri" panose="020F0502020204030204" pitchFamily="34" charset="0"/>
              </a:rPr>
              <a:t>значение по умолчанию;</a:t>
            </a:r>
          </a:p>
          <a:p>
            <a:pPr lvl="1">
              <a:buFont typeface="Wingdings" panose="05000000000000000000" pitchFamily="2" charset="2"/>
              <a:buChar char="ü"/>
            </a:pPr>
            <a:r>
              <a:rPr lang="ru-RU" sz="2000" b="1" dirty="0">
                <a:solidFill>
                  <a:sysClr val="windowText" lastClr="000000"/>
                </a:solidFill>
                <a:latin typeface="Calibri" panose="020F0502020204030204" pitchFamily="34" charset="0"/>
                <a:cs typeface="Calibri" panose="020F0502020204030204" pitchFamily="34" charset="0"/>
              </a:rPr>
              <a:t>уникальность.</a:t>
            </a:r>
          </a:p>
          <a:p>
            <a:pPr lvl="0"/>
            <a:r>
              <a:rPr lang="ru-RU" b="1" dirty="0" smtClean="0">
                <a:solidFill>
                  <a:sysClr val="windowText" lastClr="000000"/>
                </a:solidFill>
                <a:latin typeface="Calibri" panose="020F0502020204030204" pitchFamily="34" charset="0"/>
                <a:cs typeface="Calibri" panose="020F0502020204030204" pitchFamily="34" charset="0"/>
              </a:rPr>
              <a:t>3. Типы </a:t>
            </a:r>
            <a:r>
              <a:rPr lang="ru-RU" b="1" dirty="0">
                <a:solidFill>
                  <a:sysClr val="windowText" lastClr="000000"/>
                </a:solidFill>
                <a:latin typeface="Calibri" panose="020F0502020204030204" pitchFamily="34" charset="0"/>
                <a:cs typeface="Calibri" panose="020F0502020204030204" pitchFamily="34" charset="0"/>
              </a:rPr>
              <a:t>данных:</a:t>
            </a:r>
          </a:p>
          <a:p>
            <a:pPr lvl="1">
              <a:buFont typeface="Wingdings" panose="05000000000000000000" pitchFamily="2" charset="2"/>
              <a:buChar char="ü"/>
            </a:pPr>
            <a:r>
              <a:rPr lang="ru-RU" sz="2000" b="1" dirty="0">
                <a:solidFill>
                  <a:sysClr val="windowText" lastClr="000000"/>
                </a:solidFill>
                <a:latin typeface="Calibri" panose="020F0502020204030204" pitchFamily="34" charset="0"/>
                <a:cs typeface="Calibri" panose="020F0502020204030204" pitchFamily="34" charset="0"/>
              </a:rPr>
              <a:t>целочисленные типы;</a:t>
            </a:r>
          </a:p>
          <a:p>
            <a:pPr lvl="1">
              <a:buFont typeface="Wingdings" panose="05000000000000000000" pitchFamily="2" charset="2"/>
              <a:buChar char="ü"/>
            </a:pPr>
            <a:r>
              <a:rPr lang="ru-RU" sz="2000" b="1" dirty="0">
                <a:solidFill>
                  <a:sysClr val="windowText" lastClr="000000"/>
                </a:solidFill>
                <a:latin typeface="Calibri" panose="020F0502020204030204" pitchFamily="34" charset="0"/>
                <a:cs typeface="Calibri" panose="020F0502020204030204" pitchFamily="34" charset="0"/>
              </a:rPr>
              <a:t>типы данных для хранения текста;</a:t>
            </a:r>
          </a:p>
          <a:p>
            <a:pPr lvl="1">
              <a:buFont typeface="Wingdings" panose="05000000000000000000" pitchFamily="2" charset="2"/>
              <a:buChar char="ü"/>
            </a:pPr>
            <a:r>
              <a:rPr lang="ru-RU" sz="2000" b="1" dirty="0">
                <a:solidFill>
                  <a:sysClr val="windowText" lastClr="000000"/>
                </a:solidFill>
                <a:latin typeface="Calibri" panose="020F0502020204030204" pitchFamily="34" charset="0"/>
                <a:cs typeface="Calibri" panose="020F0502020204030204" pitchFamily="34" charset="0"/>
              </a:rPr>
              <a:t>вещественные типы данных;</a:t>
            </a:r>
          </a:p>
          <a:p>
            <a:pPr lvl="1">
              <a:buFont typeface="Wingdings" panose="05000000000000000000" pitchFamily="2" charset="2"/>
              <a:buChar char="ü"/>
            </a:pPr>
            <a:r>
              <a:rPr lang="ru-RU" sz="2000" b="1" dirty="0">
                <a:solidFill>
                  <a:sysClr val="windowText" lastClr="000000"/>
                </a:solidFill>
                <a:latin typeface="Calibri" panose="020F0502020204030204" pitchFamily="34" charset="0"/>
                <a:cs typeface="Calibri" panose="020F0502020204030204" pitchFamily="34" charset="0"/>
              </a:rPr>
              <a:t>типы для хранения даты и времени;</a:t>
            </a:r>
          </a:p>
          <a:p>
            <a:pPr lvl="1">
              <a:buFont typeface="Wingdings" panose="05000000000000000000" pitchFamily="2" charset="2"/>
              <a:buChar char="ü"/>
            </a:pPr>
            <a:r>
              <a:rPr lang="ru-RU" sz="2000" b="1" dirty="0">
                <a:solidFill>
                  <a:sysClr val="windowText" lastClr="000000"/>
                </a:solidFill>
                <a:latin typeface="Calibri" panose="020F0502020204030204" pitchFamily="34" charset="0"/>
                <a:cs typeface="Calibri" panose="020F0502020204030204" pitchFamily="34" charset="0"/>
              </a:rPr>
              <a:t>типы данных с фиксированной точкой;</a:t>
            </a:r>
          </a:p>
          <a:p>
            <a:pPr lvl="1">
              <a:buFont typeface="Wingdings" panose="05000000000000000000" pitchFamily="2" charset="2"/>
              <a:buChar char="ü"/>
            </a:pPr>
            <a:r>
              <a:rPr lang="ru-RU" sz="2000" b="1" dirty="0">
                <a:solidFill>
                  <a:sysClr val="windowText" lastClr="000000"/>
                </a:solidFill>
                <a:latin typeface="Calibri" panose="020F0502020204030204" pitchFamily="34" charset="0"/>
                <a:cs typeface="Calibri" panose="020F0502020204030204" pitchFamily="34" charset="0"/>
              </a:rPr>
              <a:t>другие типы данных</a:t>
            </a:r>
            <a:r>
              <a:rPr lang="ru-RU" sz="2000" b="1" dirty="0" smtClean="0">
                <a:solidFill>
                  <a:sysClr val="windowText" lastClr="000000"/>
                </a:solidFill>
                <a:latin typeface="Calibri" panose="020F0502020204030204" pitchFamily="34" charset="0"/>
                <a:cs typeface="Calibri" panose="020F0502020204030204" pitchFamily="34" charset="0"/>
              </a:rPr>
              <a:t>.</a:t>
            </a:r>
            <a:endParaRPr lang="ru-RU" sz="2000" b="1" dirty="0">
              <a:solidFill>
                <a:sysClr val="windowText" lastClr="000000"/>
              </a:solidFill>
              <a:latin typeface="Calibri" panose="020F0502020204030204" pitchFamily="34" charset="0"/>
              <a:cs typeface="Calibri" panose="020F0502020204030204" pitchFamily="34" charset="0"/>
            </a:endParaRPr>
          </a:p>
        </p:txBody>
      </p:sp>
      <p:pic>
        <p:nvPicPr>
          <p:cNvPr id="2052" name="Picture 4"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3" y="332657"/>
            <a:ext cx="1152127" cy="11521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Похожее изображение"/>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0725" y="170533"/>
            <a:ext cx="1428750"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2233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271464"/>
            <a:ext cx="8763000" cy="1362075"/>
          </a:xfrm>
        </p:spPr>
        <p:txBody>
          <a:bodyPr>
            <a:normAutofit/>
          </a:bodyPr>
          <a:lstStyle/>
          <a:p>
            <a:pPr algn="ctr"/>
            <a:r>
              <a:rPr lang="ru-RU" sz="4400" b="1" dirty="0" smtClean="0">
                <a:ln w="6350">
                  <a:solidFill>
                    <a:schemeClr val="tx2">
                      <a:lumMod val="75000"/>
                    </a:schemeClr>
                  </a:solidFill>
                </a:ln>
                <a:solidFill>
                  <a:srgbClr val="FFC000"/>
                </a:solidFill>
              </a:rPr>
              <a:t>План занятия</a:t>
            </a:r>
            <a:endParaRPr lang="ru-RU" sz="4400" b="1" dirty="0">
              <a:ln w="6350">
                <a:solidFill>
                  <a:schemeClr val="tx2">
                    <a:lumMod val="75000"/>
                  </a:schemeClr>
                </a:solidFill>
              </a:ln>
              <a:solidFill>
                <a:srgbClr val="FFC000"/>
              </a:solidFill>
            </a:endParaRPr>
          </a:p>
        </p:txBody>
      </p:sp>
      <p:sp>
        <p:nvSpPr>
          <p:cNvPr id="4" name="Текст 3"/>
          <p:cNvSpPr>
            <a:spLocks noGrp="1"/>
          </p:cNvSpPr>
          <p:nvPr>
            <p:ph type="body" idx="1"/>
          </p:nvPr>
        </p:nvSpPr>
        <p:spPr>
          <a:xfrm>
            <a:off x="331464" y="1538976"/>
            <a:ext cx="8511480" cy="4896544"/>
          </a:xfrm>
        </p:spPr>
        <p:txBody>
          <a:bodyPr>
            <a:noAutofit/>
          </a:bodyPr>
          <a:lstStyle/>
          <a:p>
            <a:pPr lvl="0"/>
            <a:r>
              <a:rPr lang="ru-RU" b="1" dirty="0" smtClean="0">
                <a:solidFill>
                  <a:sysClr val="windowText" lastClr="000000"/>
                </a:solidFill>
                <a:latin typeface="Calibri" panose="020F0502020204030204" pitchFamily="34" charset="0"/>
                <a:cs typeface="Calibri" panose="020F0502020204030204" pitchFamily="34" charset="0"/>
              </a:rPr>
              <a:t>4. Индекс</a:t>
            </a:r>
            <a:r>
              <a:rPr lang="ru-RU" b="1" dirty="0">
                <a:solidFill>
                  <a:sysClr val="windowText" lastClr="000000"/>
                </a:solidFill>
                <a:latin typeface="Calibri" panose="020F0502020204030204" pitchFamily="34" charset="0"/>
                <a:cs typeface="Calibri" panose="020F0502020204030204" pitchFamily="34" charset="0"/>
              </a:rPr>
              <a:t>:</a:t>
            </a:r>
          </a:p>
          <a:p>
            <a:pPr marL="880110" lvl="1" indent="-342900">
              <a:buFont typeface="Wingdings" panose="05000000000000000000" pitchFamily="2" charset="2"/>
              <a:buChar char="ü"/>
            </a:pPr>
            <a:r>
              <a:rPr lang="ru-RU" sz="2000" b="1" dirty="0">
                <a:solidFill>
                  <a:sysClr val="windowText" lastClr="000000"/>
                </a:solidFill>
                <a:latin typeface="Calibri" panose="020F0502020204030204" pitchFamily="34" charset="0"/>
                <a:cs typeface="Calibri" panose="020F0502020204030204" pitchFamily="34" charset="0"/>
              </a:rPr>
              <a:t>что такое индекс?;</a:t>
            </a:r>
          </a:p>
          <a:p>
            <a:pPr marL="880110" lvl="1" indent="-342900">
              <a:buFont typeface="Wingdings" panose="05000000000000000000" pitchFamily="2" charset="2"/>
              <a:buChar char="ü"/>
            </a:pPr>
            <a:r>
              <a:rPr lang="ru-RU" sz="2000" b="1" dirty="0">
                <a:solidFill>
                  <a:sysClr val="windowText" lastClr="000000"/>
                </a:solidFill>
                <a:latin typeface="Calibri" panose="020F0502020204030204" pitchFamily="34" charset="0"/>
                <a:cs typeface="Calibri" panose="020F0502020204030204" pitchFamily="34" charset="0"/>
              </a:rPr>
              <a:t>цели и задачи индекса;</a:t>
            </a:r>
          </a:p>
          <a:p>
            <a:pPr marL="880110" lvl="1" indent="-342900">
              <a:buFont typeface="Wingdings" panose="05000000000000000000" pitchFamily="2" charset="2"/>
              <a:buChar char="ü"/>
            </a:pPr>
            <a:r>
              <a:rPr lang="ru-RU" sz="2000" b="1" dirty="0">
                <a:solidFill>
                  <a:sysClr val="windowText" lastClr="000000"/>
                </a:solidFill>
                <a:latin typeface="Calibri" panose="020F0502020204030204" pitchFamily="34" charset="0"/>
                <a:cs typeface="Calibri" panose="020F0502020204030204" pitchFamily="34" charset="0"/>
              </a:rPr>
              <a:t>внутреннее устройство индекса.</a:t>
            </a:r>
          </a:p>
          <a:p>
            <a:pPr lvl="0"/>
            <a:r>
              <a:rPr lang="ru-RU" b="1" dirty="0" smtClean="0">
                <a:solidFill>
                  <a:sysClr val="windowText" lastClr="000000"/>
                </a:solidFill>
                <a:latin typeface="Calibri" panose="020F0502020204030204" pitchFamily="34" charset="0"/>
                <a:cs typeface="Calibri" panose="020F0502020204030204" pitchFamily="34" charset="0"/>
              </a:rPr>
              <a:t>5. Системные </a:t>
            </a:r>
            <a:r>
              <a:rPr lang="ru-RU" b="1" dirty="0">
                <a:solidFill>
                  <a:sysClr val="windowText" lastClr="000000"/>
                </a:solidFill>
                <a:latin typeface="Calibri" panose="020F0502020204030204" pitchFamily="34" charset="0"/>
                <a:cs typeface="Calibri" panose="020F0502020204030204" pitchFamily="34" charset="0"/>
              </a:rPr>
              <a:t>базы данных и таблицы.</a:t>
            </a:r>
          </a:p>
          <a:p>
            <a:pPr lvl="0"/>
            <a:r>
              <a:rPr lang="ru-RU" b="1" dirty="0" smtClean="0">
                <a:solidFill>
                  <a:sysClr val="windowText" lastClr="000000"/>
                </a:solidFill>
                <a:latin typeface="Calibri" panose="020F0502020204030204" pitchFamily="34" charset="0"/>
                <a:cs typeface="Calibri" panose="020F0502020204030204" pitchFamily="34" charset="0"/>
              </a:rPr>
              <a:t>6. Запросы</a:t>
            </a:r>
            <a:r>
              <a:rPr lang="ru-RU" b="1" dirty="0">
                <a:solidFill>
                  <a:sysClr val="windowText" lastClr="000000"/>
                </a:solidFill>
                <a:latin typeface="Calibri" panose="020F0502020204030204" pitchFamily="34" charset="0"/>
                <a:cs typeface="Calibri" panose="020F0502020204030204" pitchFamily="34" charset="0"/>
              </a:rPr>
              <a:t>:</a:t>
            </a:r>
          </a:p>
          <a:p>
            <a:pPr marL="880110" lvl="1" indent="-342900">
              <a:buFont typeface="Wingdings" panose="05000000000000000000" pitchFamily="2" charset="2"/>
              <a:buChar char="ü"/>
            </a:pPr>
            <a:r>
              <a:rPr lang="ru-RU" sz="2000" b="1" dirty="0">
                <a:solidFill>
                  <a:sysClr val="windowText" lastClr="000000"/>
                </a:solidFill>
                <a:latin typeface="Calibri" panose="020F0502020204030204" pitchFamily="34" charset="0"/>
                <a:cs typeface="Calibri" panose="020F0502020204030204" pitchFamily="34" charset="0"/>
              </a:rPr>
              <a:t>введение в язык структурированных запросов SQL;</a:t>
            </a:r>
          </a:p>
          <a:p>
            <a:pPr marL="880110" lvl="1" indent="-342900">
              <a:buFont typeface="Wingdings" panose="05000000000000000000" pitchFamily="2" charset="2"/>
              <a:buChar char="ü"/>
            </a:pPr>
            <a:r>
              <a:rPr lang="ru-RU" sz="2000" b="1" dirty="0">
                <a:solidFill>
                  <a:sysClr val="windowText" lastClr="000000"/>
                </a:solidFill>
                <a:latin typeface="Calibri" panose="020F0502020204030204" pitchFamily="34" charset="0"/>
                <a:cs typeface="Calibri" panose="020F0502020204030204" pitchFamily="34" charset="0"/>
              </a:rPr>
              <a:t>язык SQL:</a:t>
            </a:r>
          </a:p>
          <a:p>
            <a:pPr marL="1220724" lvl="2" indent="-342900">
              <a:buFont typeface="Wingdings" panose="05000000000000000000" pitchFamily="2" charset="2"/>
              <a:buChar char="v"/>
            </a:pPr>
            <a:r>
              <a:rPr lang="ru-RU" sz="2000" b="1" dirty="0">
                <a:solidFill>
                  <a:sysClr val="windowText" lastClr="000000"/>
                </a:solidFill>
                <a:latin typeface="Calibri" panose="020F0502020204030204" pitchFamily="34" charset="0"/>
                <a:cs typeface="Calibri" panose="020F0502020204030204" pitchFamily="34" charset="0"/>
              </a:rPr>
              <a:t>стандарты языка SQL;</a:t>
            </a:r>
          </a:p>
          <a:p>
            <a:pPr marL="1220724" lvl="2" indent="-342900">
              <a:buFont typeface="Wingdings" panose="05000000000000000000" pitchFamily="2" charset="2"/>
              <a:buChar char="v"/>
            </a:pPr>
            <a:r>
              <a:rPr lang="ru-RU" sz="2000" b="1" dirty="0">
                <a:solidFill>
                  <a:sysClr val="windowText" lastClr="000000"/>
                </a:solidFill>
                <a:latin typeface="Calibri" panose="020F0502020204030204" pitchFamily="34" charset="0"/>
                <a:cs typeface="Calibri" panose="020F0502020204030204" pitchFamily="34" charset="0"/>
              </a:rPr>
              <a:t>диалекты языка SQL;</a:t>
            </a:r>
          </a:p>
          <a:p>
            <a:pPr marL="1220724" lvl="2" indent="-342900">
              <a:buFont typeface="Wingdings" panose="05000000000000000000" pitchFamily="2" charset="2"/>
              <a:buChar char="v"/>
            </a:pPr>
            <a:r>
              <a:rPr lang="ru-RU" sz="2000" b="1" dirty="0">
                <a:solidFill>
                  <a:sysClr val="windowText" lastClr="000000"/>
                </a:solidFill>
                <a:latin typeface="Calibri" panose="020F0502020204030204" pitchFamily="34" charset="0"/>
                <a:cs typeface="Calibri" panose="020F0502020204030204" pitchFamily="34" charset="0"/>
              </a:rPr>
              <a:t>диалект </a:t>
            </a:r>
            <a:r>
              <a:rPr lang="ru-RU" sz="2000" b="1" dirty="0" err="1">
                <a:solidFill>
                  <a:sysClr val="windowText" lastClr="000000"/>
                </a:solidFill>
                <a:latin typeface="Calibri" panose="020F0502020204030204" pitchFamily="34" charset="0"/>
                <a:cs typeface="Calibri" panose="020F0502020204030204" pitchFamily="34" charset="0"/>
              </a:rPr>
              <a:t>Transact</a:t>
            </a:r>
            <a:r>
              <a:rPr lang="ru-RU" sz="2000" b="1" dirty="0">
                <a:solidFill>
                  <a:sysClr val="windowText" lastClr="000000"/>
                </a:solidFill>
                <a:latin typeface="Calibri" panose="020F0502020204030204" pitchFamily="34" charset="0"/>
                <a:cs typeface="Calibri" panose="020F0502020204030204" pitchFamily="34" charset="0"/>
              </a:rPr>
              <a:t>-SQL;</a:t>
            </a:r>
          </a:p>
          <a:p>
            <a:pPr marL="880110" lvl="1" indent="-342900">
              <a:buFont typeface="Wingdings" panose="05000000000000000000" pitchFamily="2" charset="2"/>
              <a:buChar char="ü"/>
            </a:pPr>
            <a:r>
              <a:rPr lang="ru-RU" sz="2000" b="1" dirty="0">
                <a:solidFill>
                  <a:sysClr val="windowText" lastClr="000000"/>
                </a:solidFill>
                <a:latin typeface="Calibri" panose="020F0502020204030204" pitchFamily="34" charset="0"/>
                <a:cs typeface="Calibri" panose="020F0502020204030204" pitchFamily="34" charset="0"/>
              </a:rPr>
              <a:t>понятия DDL, DML, DCL.</a:t>
            </a:r>
          </a:p>
          <a:p>
            <a:pPr lvl="0"/>
            <a:r>
              <a:rPr lang="ru-RU" b="1" dirty="0" smtClean="0">
                <a:solidFill>
                  <a:sysClr val="windowText" lastClr="000000"/>
                </a:solidFill>
                <a:latin typeface="Calibri" panose="020F0502020204030204" pitchFamily="34" charset="0"/>
                <a:cs typeface="Calibri" panose="020F0502020204030204" pitchFamily="34" charset="0"/>
              </a:rPr>
              <a:t>7. Практическое </a:t>
            </a:r>
            <a:r>
              <a:rPr lang="ru-RU" b="1" dirty="0">
                <a:solidFill>
                  <a:sysClr val="windowText" lastClr="000000"/>
                </a:solidFill>
                <a:latin typeface="Calibri" panose="020F0502020204030204" pitchFamily="34" charset="0"/>
                <a:cs typeface="Calibri" panose="020F0502020204030204" pitchFamily="34" charset="0"/>
              </a:rPr>
              <a:t>задание.</a:t>
            </a:r>
          </a:p>
          <a:p>
            <a:pPr lvl="0"/>
            <a:r>
              <a:rPr lang="ru-RU" b="1" dirty="0" smtClean="0">
                <a:solidFill>
                  <a:sysClr val="windowText" lastClr="000000"/>
                </a:solidFill>
                <a:latin typeface="Calibri" panose="020F0502020204030204" pitchFamily="34" charset="0"/>
                <a:cs typeface="Calibri" panose="020F0502020204030204" pitchFamily="34" charset="0"/>
              </a:rPr>
              <a:t>8. Домашнее </a:t>
            </a:r>
            <a:r>
              <a:rPr lang="ru-RU" b="1" dirty="0">
                <a:solidFill>
                  <a:sysClr val="windowText" lastClr="000000"/>
                </a:solidFill>
                <a:latin typeface="Calibri" panose="020F0502020204030204" pitchFamily="34" charset="0"/>
                <a:cs typeface="Calibri" panose="020F0502020204030204" pitchFamily="34" charset="0"/>
              </a:rPr>
              <a:t>задание.</a:t>
            </a:r>
          </a:p>
        </p:txBody>
      </p:sp>
      <p:pic>
        <p:nvPicPr>
          <p:cNvPr id="2052" name="Picture 4"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3" y="332657"/>
            <a:ext cx="1152127" cy="11521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Похожее изображение"/>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4667" y="170533"/>
            <a:ext cx="1428750"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8934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15616" y="160338"/>
            <a:ext cx="7632848" cy="1396454"/>
          </a:xfrm>
        </p:spPr>
        <p:txBody>
          <a:bodyPr>
            <a:normAutofit/>
          </a:bodyPr>
          <a:lstStyle/>
          <a:p>
            <a:pPr algn="ctr"/>
            <a:r>
              <a:rPr lang="ru-RU" sz="4000" b="1" dirty="0" smtClean="0">
                <a:ln w="6350">
                  <a:solidFill>
                    <a:schemeClr val="tx2">
                      <a:lumMod val="75000"/>
                    </a:schemeClr>
                  </a:solidFill>
                </a:ln>
                <a:solidFill>
                  <a:srgbClr val="FFC000"/>
                </a:solidFill>
              </a:rPr>
              <a:t>Актуализация знаний</a:t>
            </a:r>
            <a:endParaRPr lang="ru-RU" sz="4000" b="1" dirty="0">
              <a:ln w="6350">
                <a:solidFill>
                  <a:schemeClr val="tx2">
                    <a:lumMod val="75000"/>
                  </a:schemeClr>
                </a:solidFill>
              </a:ln>
              <a:solidFill>
                <a:srgbClr val="FFC000"/>
              </a:solidFill>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1"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2" y="5369891"/>
            <a:ext cx="1225053" cy="126588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Картинки по запросу писать иконка"/>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75" y="312738"/>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4509" y="1340768"/>
            <a:ext cx="5934075" cy="5086350"/>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8183362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15616" y="160338"/>
            <a:ext cx="7632848" cy="1396454"/>
          </a:xfrm>
        </p:spPr>
        <p:txBody>
          <a:bodyPr>
            <a:normAutofit/>
          </a:bodyPr>
          <a:lstStyle/>
          <a:p>
            <a:pPr algn="ctr"/>
            <a:r>
              <a:rPr lang="ru-RU" sz="4000" b="1" dirty="0" smtClean="0">
                <a:ln w="6350">
                  <a:solidFill>
                    <a:schemeClr val="tx2">
                      <a:lumMod val="75000"/>
                    </a:schemeClr>
                  </a:solidFill>
                </a:ln>
                <a:solidFill>
                  <a:srgbClr val="FFC000"/>
                </a:solidFill>
              </a:rPr>
              <a:t>Актуализация знаний</a:t>
            </a:r>
            <a:endParaRPr lang="ru-RU" sz="4000" b="1" dirty="0">
              <a:ln w="6350">
                <a:solidFill>
                  <a:schemeClr val="tx2">
                    <a:lumMod val="75000"/>
                  </a:schemeClr>
                </a:solidFill>
              </a:ln>
              <a:solidFill>
                <a:srgbClr val="FFC000"/>
              </a:solidFill>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1"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2" y="5369891"/>
            <a:ext cx="1225053" cy="126588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Картинки по запросу писать иконка"/>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75" y="312738"/>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oodle.vsu.ru/pluginfile.php?file=/72472/mod_book/chapter/1687/image00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9575" y="1412776"/>
            <a:ext cx="5922147" cy="5085184"/>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3219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0918" y="329619"/>
            <a:ext cx="7857546" cy="1253342"/>
          </a:xfrm>
        </p:spPr>
        <p:txBody>
          <a:bodyPr>
            <a:noAutofit/>
          </a:bodyPr>
          <a:lstStyle/>
          <a:p>
            <a:pPr lvl="0" algn="ctr"/>
            <a:r>
              <a:rPr lang="ru-RU" sz="2800" b="1" dirty="0">
                <a:ln w="6350">
                  <a:solidFill>
                    <a:schemeClr val="tx1">
                      <a:lumMod val="75000"/>
                      <a:lumOff val="25000"/>
                    </a:schemeClr>
                  </a:solidFill>
                </a:ln>
                <a:solidFill>
                  <a:srgbClr val="FFC000"/>
                </a:solidFill>
                <a:effectLst/>
              </a:rPr>
              <a:t>Пример. </a:t>
            </a:r>
            <a:r>
              <a:rPr lang="ru-RU" sz="2800" b="1" dirty="0" smtClean="0">
                <a:ln w="6350">
                  <a:solidFill>
                    <a:schemeClr val="tx1">
                      <a:lumMod val="75000"/>
                      <a:lumOff val="25000"/>
                    </a:schemeClr>
                  </a:solidFill>
                </a:ln>
                <a:solidFill>
                  <a:srgbClr val="FFC000"/>
                </a:solidFill>
                <a:effectLst/>
              </a:rPr>
              <a:t/>
            </a:r>
            <a:br>
              <a:rPr lang="ru-RU" sz="2800" b="1" dirty="0" smtClean="0">
                <a:ln w="6350">
                  <a:solidFill>
                    <a:schemeClr val="tx1">
                      <a:lumMod val="75000"/>
                      <a:lumOff val="25000"/>
                    </a:schemeClr>
                  </a:solidFill>
                </a:ln>
                <a:solidFill>
                  <a:srgbClr val="FFC000"/>
                </a:solidFill>
                <a:effectLst/>
              </a:rPr>
            </a:br>
            <a:r>
              <a:rPr lang="ru-RU" sz="2400" b="1" dirty="0" smtClean="0">
                <a:ln w="6350">
                  <a:solidFill>
                    <a:schemeClr val="tx1">
                      <a:lumMod val="75000"/>
                      <a:lumOff val="25000"/>
                    </a:schemeClr>
                  </a:solidFill>
                </a:ln>
                <a:solidFill>
                  <a:srgbClr val="00B0F0"/>
                </a:solidFill>
                <a:effectLst/>
              </a:rPr>
              <a:t>Создание </a:t>
            </a:r>
            <a:r>
              <a:rPr lang="ru-RU" sz="2400" b="1" dirty="0">
                <a:ln w="6350">
                  <a:solidFill>
                    <a:schemeClr val="tx1">
                      <a:lumMod val="75000"/>
                      <a:lumOff val="25000"/>
                    </a:schemeClr>
                  </a:solidFill>
                </a:ln>
                <a:solidFill>
                  <a:srgbClr val="00B0F0"/>
                </a:solidFill>
                <a:effectLst/>
              </a:rPr>
              <a:t>базы данных с удалением существующей "старой" базы данных</a:t>
            </a:r>
            <a:endParaRPr lang="ru-RU" sz="2400" b="1" dirty="0">
              <a:ln w="6350">
                <a:solidFill>
                  <a:schemeClr val="tx1">
                    <a:lumMod val="75000"/>
                    <a:lumOff val="25000"/>
                  </a:schemeClr>
                </a:solidFill>
              </a:ln>
              <a:solidFill>
                <a:srgbClr val="00B0F0"/>
              </a:solidFill>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106427"/>
            <a:ext cx="1315803" cy="1359663"/>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60374" y="1672401"/>
            <a:ext cx="5983833" cy="5157192"/>
          </a:xfrm>
          <a:prstGeom prst="rect">
            <a:avLst/>
          </a:prstGeom>
        </p:spPr>
        <p:txBody>
          <a:bodyPr/>
          <a:lstStyle/>
          <a:p>
            <a:pPr marL="342900" lvl="0" indent="-342900" algn="just" rtl="0">
              <a:buFont typeface="Wingdings" panose="05000000000000000000" pitchFamily="2" charset="2"/>
              <a:buChar char="ü"/>
            </a:pPr>
            <a:endParaRPr lang="ru-RU" sz="2200" dirty="0">
              <a:latin typeface="Calibri" panose="020F0502020204030204" pitchFamily="34" charset="0"/>
              <a:cs typeface="Calibri" panose="020F0502020204030204" pitchFamily="34" charset="0"/>
            </a:endParaRPr>
          </a:p>
        </p:txBody>
      </p:sp>
      <p:sp>
        <p:nvSpPr>
          <p:cNvPr id="3" name="Прямоугольник 2"/>
          <p:cNvSpPr/>
          <p:nvPr/>
        </p:nvSpPr>
        <p:spPr>
          <a:xfrm>
            <a:off x="460375" y="1484784"/>
            <a:ext cx="8136904" cy="5279544"/>
          </a:xfrm>
          <a:prstGeom prst="rect">
            <a:avLst/>
          </a:prstGeom>
        </p:spPr>
        <p:txBody>
          <a:bodyPr/>
          <a:lstStyle/>
          <a:p>
            <a:endParaRPr lang="ru-RU"/>
          </a:p>
        </p:txBody>
      </p:sp>
      <p:sp>
        <p:nvSpPr>
          <p:cNvPr id="13" name="Прямоугольник 12"/>
          <p:cNvSpPr/>
          <p:nvPr/>
        </p:nvSpPr>
        <p:spPr>
          <a:xfrm>
            <a:off x="460374" y="2204864"/>
            <a:ext cx="8440489" cy="3065455"/>
          </a:xfrm>
          <a:prstGeom prst="rect">
            <a:avLst/>
          </a:prstGeom>
        </p:spPr>
        <p:txBody>
          <a:bodyPr wrap="square">
            <a:spAutoFit/>
          </a:bodyPr>
          <a:lstStyle/>
          <a:p>
            <a:pPr indent="450215" algn="just">
              <a:lnSpc>
                <a:spcPct val="115000"/>
              </a:lnSpc>
              <a:spcAft>
                <a:spcPts val="0"/>
              </a:spcAft>
            </a:pPr>
            <a:r>
              <a:rPr lang="en-US" sz="2400" dirty="0">
                <a:solidFill>
                  <a:srgbClr val="0000FF"/>
                </a:solidFill>
                <a:latin typeface="Consolas"/>
                <a:ea typeface="Calibri"/>
                <a:cs typeface="Consolas"/>
              </a:rPr>
              <a:t>USE</a:t>
            </a:r>
            <a:r>
              <a:rPr lang="en-US" sz="2400" dirty="0">
                <a:latin typeface="Consolas"/>
                <a:ea typeface="Calibri"/>
                <a:cs typeface="Consolas"/>
              </a:rPr>
              <a:t> </a:t>
            </a:r>
            <a:r>
              <a:rPr lang="en-US" sz="2400" dirty="0">
                <a:solidFill>
                  <a:srgbClr val="0000FF"/>
                </a:solidFill>
                <a:latin typeface="Consolas"/>
                <a:ea typeface="Calibri"/>
                <a:cs typeface="Consolas"/>
              </a:rPr>
              <a:t>master</a:t>
            </a:r>
            <a:r>
              <a:rPr lang="ru-RU" sz="2400" dirty="0">
                <a:solidFill>
                  <a:srgbClr val="808080"/>
                </a:solidFill>
                <a:latin typeface="Consolas"/>
                <a:ea typeface="Calibri"/>
                <a:cs typeface="Consolas"/>
              </a:rPr>
              <a:t>;</a:t>
            </a:r>
            <a:endParaRPr lang="ru-RU" sz="3200" dirty="0">
              <a:latin typeface="Calibri"/>
              <a:ea typeface="Calibri"/>
              <a:cs typeface="Times New Roman"/>
            </a:endParaRPr>
          </a:p>
          <a:p>
            <a:pPr indent="450215" algn="just">
              <a:lnSpc>
                <a:spcPct val="115000"/>
              </a:lnSpc>
              <a:spcAft>
                <a:spcPts val="0"/>
              </a:spcAft>
            </a:pPr>
            <a:r>
              <a:rPr lang="en-US" sz="2400" dirty="0">
                <a:solidFill>
                  <a:srgbClr val="0000FF"/>
                </a:solidFill>
                <a:latin typeface="Consolas"/>
                <a:ea typeface="Calibri"/>
                <a:cs typeface="Consolas"/>
              </a:rPr>
              <a:t>GO</a:t>
            </a:r>
            <a:endParaRPr lang="ru-RU" sz="3200" dirty="0">
              <a:latin typeface="Calibri"/>
              <a:ea typeface="Calibri"/>
              <a:cs typeface="Times New Roman"/>
            </a:endParaRPr>
          </a:p>
          <a:p>
            <a:pPr indent="450215" algn="just">
              <a:lnSpc>
                <a:spcPct val="115000"/>
              </a:lnSpc>
              <a:spcAft>
                <a:spcPts val="0"/>
              </a:spcAft>
            </a:pPr>
            <a:r>
              <a:rPr lang="en-US" sz="2400" dirty="0">
                <a:solidFill>
                  <a:srgbClr val="0000FF"/>
                </a:solidFill>
                <a:latin typeface="Consolas"/>
                <a:ea typeface="Calibri"/>
                <a:cs typeface="Consolas"/>
              </a:rPr>
              <a:t>IF</a:t>
            </a:r>
            <a:r>
              <a:rPr lang="en-US" sz="2400" dirty="0">
                <a:latin typeface="Consolas"/>
                <a:ea typeface="Calibri"/>
                <a:cs typeface="Consolas"/>
              </a:rPr>
              <a:t> </a:t>
            </a:r>
            <a:r>
              <a:rPr lang="en-US" sz="2400" dirty="0">
                <a:solidFill>
                  <a:srgbClr val="FF00FF"/>
                </a:solidFill>
                <a:latin typeface="Consolas"/>
                <a:ea typeface="Calibri"/>
                <a:cs typeface="Consolas"/>
              </a:rPr>
              <a:t>DB_ID</a:t>
            </a:r>
            <a:r>
              <a:rPr lang="en-US" sz="2400" dirty="0">
                <a:solidFill>
                  <a:srgbClr val="808080"/>
                </a:solidFill>
                <a:latin typeface="Consolas"/>
                <a:ea typeface="Calibri"/>
                <a:cs typeface="Consolas"/>
              </a:rPr>
              <a:t>(</a:t>
            </a:r>
            <a:r>
              <a:rPr lang="en-US" sz="2400" dirty="0">
                <a:solidFill>
                  <a:srgbClr val="FF0000"/>
                </a:solidFill>
                <a:latin typeface="Consolas"/>
                <a:ea typeface="Calibri"/>
                <a:cs typeface="Consolas"/>
              </a:rPr>
              <a:t>'</a:t>
            </a:r>
            <a:r>
              <a:rPr lang="en-US" sz="2400" dirty="0" err="1">
                <a:solidFill>
                  <a:srgbClr val="FF0000"/>
                </a:solidFill>
                <a:latin typeface="Consolas"/>
                <a:ea typeface="Calibri"/>
                <a:cs typeface="Consolas"/>
              </a:rPr>
              <a:t>MyDataBase</a:t>
            </a:r>
            <a:r>
              <a:rPr lang="en-US" sz="2400" dirty="0">
                <a:solidFill>
                  <a:srgbClr val="FF0000"/>
                </a:solidFill>
                <a:latin typeface="Consolas"/>
                <a:ea typeface="Calibri"/>
                <a:cs typeface="Consolas"/>
              </a:rPr>
              <a:t>'</a:t>
            </a:r>
            <a:r>
              <a:rPr lang="en-US" sz="2400" dirty="0">
                <a:solidFill>
                  <a:srgbClr val="808080"/>
                </a:solidFill>
                <a:latin typeface="Consolas"/>
                <a:ea typeface="Calibri"/>
                <a:cs typeface="Consolas"/>
              </a:rPr>
              <a:t>)</a:t>
            </a:r>
            <a:r>
              <a:rPr lang="en-US" sz="2400" dirty="0">
                <a:latin typeface="Consolas"/>
                <a:ea typeface="Calibri"/>
                <a:cs typeface="Consolas"/>
              </a:rPr>
              <a:t> </a:t>
            </a:r>
            <a:r>
              <a:rPr lang="en-US" sz="2400" dirty="0">
                <a:solidFill>
                  <a:srgbClr val="808080"/>
                </a:solidFill>
                <a:latin typeface="Consolas"/>
                <a:ea typeface="Calibri"/>
                <a:cs typeface="Consolas"/>
              </a:rPr>
              <a:t>IS</a:t>
            </a:r>
            <a:r>
              <a:rPr lang="en-US" sz="2400" dirty="0">
                <a:latin typeface="Consolas"/>
                <a:ea typeface="Calibri"/>
                <a:cs typeface="Consolas"/>
              </a:rPr>
              <a:t> </a:t>
            </a:r>
            <a:r>
              <a:rPr lang="en-US" sz="2400" dirty="0">
                <a:solidFill>
                  <a:srgbClr val="808080"/>
                </a:solidFill>
                <a:latin typeface="Consolas"/>
                <a:ea typeface="Calibri"/>
                <a:cs typeface="Consolas"/>
              </a:rPr>
              <a:t>NOT</a:t>
            </a:r>
            <a:r>
              <a:rPr lang="en-US" sz="2400" dirty="0">
                <a:latin typeface="Consolas"/>
                <a:ea typeface="Calibri"/>
                <a:cs typeface="Consolas"/>
              </a:rPr>
              <a:t> </a:t>
            </a:r>
            <a:r>
              <a:rPr lang="en-US" sz="2400" dirty="0">
                <a:solidFill>
                  <a:srgbClr val="808080"/>
                </a:solidFill>
                <a:latin typeface="Consolas"/>
                <a:ea typeface="Calibri"/>
                <a:cs typeface="Consolas"/>
              </a:rPr>
              <a:t>NULL</a:t>
            </a:r>
            <a:endParaRPr lang="ru-RU" sz="3200" dirty="0">
              <a:latin typeface="Calibri"/>
              <a:ea typeface="Calibri"/>
              <a:cs typeface="Times New Roman"/>
            </a:endParaRPr>
          </a:p>
          <a:p>
            <a:pPr indent="450215" algn="just">
              <a:lnSpc>
                <a:spcPct val="115000"/>
              </a:lnSpc>
              <a:spcAft>
                <a:spcPts val="0"/>
              </a:spcAft>
            </a:pPr>
            <a:r>
              <a:rPr lang="en-US" sz="2400" dirty="0">
                <a:solidFill>
                  <a:srgbClr val="0000FF"/>
                </a:solidFill>
                <a:latin typeface="Consolas"/>
                <a:ea typeface="Calibri"/>
                <a:cs typeface="Consolas"/>
              </a:rPr>
              <a:t>DROP</a:t>
            </a:r>
            <a:r>
              <a:rPr lang="en-US" sz="2400" dirty="0">
                <a:latin typeface="Consolas"/>
                <a:ea typeface="Calibri"/>
                <a:cs typeface="Consolas"/>
              </a:rPr>
              <a:t> </a:t>
            </a:r>
            <a:r>
              <a:rPr lang="en-US" sz="2400" dirty="0">
                <a:solidFill>
                  <a:srgbClr val="0000FF"/>
                </a:solidFill>
                <a:latin typeface="Consolas"/>
                <a:ea typeface="Calibri"/>
                <a:cs typeface="Consolas"/>
              </a:rPr>
              <a:t>DATABASE</a:t>
            </a:r>
            <a:r>
              <a:rPr lang="en-US" sz="2400" dirty="0">
                <a:latin typeface="Consolas"/>
                <a:ea typeface="Calibri"/>
                <a:cs typeface="Consolas"/>
              </a:rPr>
              <a:t> </a:t>
            </a:r>
            <a:r>
              <a:rPr lang="en-US" sz="2400" dirty="0" err="1">
                <a:solidFill>
                  <a:srgbClr val="008080"/>
                </a:solidFill>
                <a:latin typeface="Consolas"/>
                <a:ea typeface="Calibri"/>
                <a:cs typeface="Consolas"/>
              </a:rPr>
              <a:t>MyDataBase</a:t>
            </a:r>
            <a:r>
              <a:rPr lang="en-US" sz="2400" dirty="0">
                <a:solidFill>
                  <a:srgbClr val="808080"/>
                </a:solidFill>
                <a:latin typeface="Consolas"/>
                <a:ea typeface="Calibri"/>
                <a:cs typeface="Consolas"/>
              </a:rPr>
              <a:t>;</a:t>
            </a:r>
            <a:endParaRPr lang="ru-RU" sz="3200" dirty="0">
              <a:latin typeface="Calibri"/>
              <a:ea typeface="Calibri"/>
              <a:cs typeface="Times New Roman"/>
            </a:endParaRPr>
          </a:p>
          <a:p>
            <a:pPr indent="450215" algn="just">
              <a:lnSpc>
                <a:spcPct val="115000"/>
              </a:lnSpc>
              <a:spcAft>
                <a:spcPts val="0"/>
              </a:spcAft>
            </a:pPr>
            <a:r>
              <a:rPr lang="en-US" sz="2400" dirty="0">
                <a:solidFill>
                  <a:srgbClr val="0000FF"/>
                </a:solidFill>
                <a:latin typeface="Consolas"/>
                <a:ea typeface="Calibri"/>
                <a:cs typeface="Consolas"/>
              </a:rPr>
              <a:t>GO</a:t>
            </a:r>
            <a:endParaRPr lang="ru-RU" sz="3200" dirty="0">
              <a:latin typeface="Calibri"/>
              <a:ea typeface="Calibri"/>
              <a:cs typeface="Times New Roman"/>
            </a:endParaRPr>
          </a:p>
          <a:p>
            <a:pPr indent="450215" algn="just">
              <a:lnSpc>
                <a:spcPct val="115000"/>
              </a:lnSpc>
              <a:spcAft>
                <a:spcPts val="0"/>
              </a:spcAft>
            </a:pPr>
            <a:r>
              <a:rPr lang="en-US" sz="2400" dirty="0">
                <a:solidFill>
                  <a:srgbClr val="0000FF"/>
                </a:solidFill>
                <a:latin typeface="Consolas"/>
                <a:ea typeface="Calibri"/>
                <a:cs typeface="Consolas"/>
              </a:rPr>
              <a:t>CREATE</a:t>
            </a:r>
            <a:r>
              <a:rPr lang="en-US" sz="2400" dirty="0">
                <a:latin typeface="Consolas"/>
                <a:ea typeface="Calibri"/>
                <a:cs typeface="Consolas"/>
              </a:rPr>
              <a:t> </a:t>
            </a:r>
            <a:r>
              <a:rPr lang="en-US" sz="2400" dirty="0">
                <a:solidFill>
                  <a:srgbClr val="0000FF"/>
                </a:solidFill>
                <a:latin typeface="Consolas"/>
                <a:ea typeface="Calibri"/>
                <a:cs typeface="Consolas"/>
              </a:rPr>
              <a:t>DATABASE</a:t>
            </a:r>
            <a:r>
              <a:rPr lang="en-US" sz="2400" dirty="0">
                <a:latin typeface="Consolas"/>
                <a:ea typeface="Calibri"/>
                <a:cs typeface="Consolas"/>
              </a:rPr>
              <a:t> </a:t>
            </a:r>
            <a:r>
              <a:rPr lang="en-US" sz="2400" dirty="0" err="1">
                <a:solidFill>
                  <a:srgbClr val="008080"/>
                </a:solidFill>
                <a:latin typeface="Consolas"/>
                <a:ea typeface="Calibri"/>
                <a:cs typeface="Consolas"/>
              </a:rPr>
              <a:t>MyDataBase</a:t>
            </a:r>
            <a:r>
              <a:rPr lang="en-US" sz="2400" dirty="0">
                <a:solidFill>
                  <a:srgbClr val="808080"/>
                </a:solidFill>
                <a:latin typeface="Consolas"/>
                <a:ea typeface="Calibri"/>
                <a:cs typeface="Consolas"/>
              </a:rPr>
              <a:t>;</a:t>
            </a:r>
            <a:endParaRPr lang="ru-RU" sz="3200" dirty="0">
              <a:latin typeface="Calibri"/>
              <a:ea typeface="Calibri"/>
              <a:cs typeface="Times New Roman"/>
            </a:endParaRPr>
          </a:p>
          <a:p>
            <a:pPr indent="450215" algn="just">
              <a:lnSpc>
                <a:spcPct val="115000"/>
              </a:lnSpc>
              <a:spcAft>
                <a:spcPts val="0"/>
              </a:spcAft>
            </a:pPr>
            <a:r>
              <a:rPr lang="en-US" sz="2400" dirty="0">
                <a:solidFill>
                  <a:srgbClr val="0000FF"/>
                </a:solidFill>
                <a:latin typeface="Consolas"/>
                <a:ea typeface="Calibri"/>
                <a:cs typeface="Consolas"/>
              </a:rPr>
              <a:t>GO</a:t>
            </a:r>
            <a:endParaRPr lang="ru-RU" sz="3200" dirty="0">
              <a:effectLst/>
              <a:latin typeface="Calibri"/>
              <a:ea typeface="Calibri"/>
              <a:cs typeface="Times New Roman"/>
            </a:endParaRPr>
          </a:p>
        </p:txBody>
      </p:sp>
    </p:spTree>
    <p:extLst>
      <p:ext uri="{BB962C8B-B14F-4D97-AF65-F5344CB8AC3E}">
        <p14:creationId xmlns:p14="http://schemas.microsoft.com/office/powerpoint/2010/main" val="39778358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5876" y="312738"/>
            <a:ext cx="7857546" cy="2523317"/>
          </a:xfrm>
        </p:spPr>
        <p:txBody>
          <a:bodyPr>
            <a:noAutofit/>
          </a:bodyPr>
          <a:lstStyle/>
          <a:p>
            <a:pPr algn="ctr"/>
            <a:r>
              <a:rPr lang="ru-RU" sz="2800" b="1" dirty="0">
                <a:ln w="6350">
                  <a:solidFill>
                    <a:schemeClr val="tx1">
                      <a:lumMod val="75000"/>
                      <a:lumOff val="25000"/>
                    </a:schemeClr>
                  </a:solidFill>
                </a:ln>
                <a:solidFill>
                  <a:srgbClr val="FFC000"/>
                </a:solidFill>
                <a:effectLst/>
              </a:rPr>
              <a:t>Пример. </a:t>
            </a:r>
            <a:r>
              <a:rPr lang="ru-RU" sz="2800" b="1" dirty="0" smtClean="0">
                <a:ln w="6350">
                  <a:solidFill>
                    <a:schemeClr val="tx1">
                      <a:lumMod val="75000"/>
                      <a:lumOff val="25000"/>
                    </a:schemeClr>
                  </a:solidFill>
                </a:ln>
                <a:solidFill>
                  <a:srgbClr val="FFC000"/>
                </a:solidFill>
                <a:effectLst/>
              </a:rPr>
              <a:t/>
            </a:r>
            <a:br>
              <a:rPr lang="ru-RU" sz="2800" b="1" dirty="0" smtClean="0">
                <a:ln w="6350">
                  <a:solidFill>
                    <a:schemeClr val="tx1">
                      <a:lumMod val="75000"/>
                      <a:lumOff val="25000"/>
                    </a:schemeClr>
                  </a:solidFill>
                </a:ln>
                <a:solidFill>
                  <a:srgbClr val="FFC000"/>
                </a:solidFill>
                <a:effectLst/>
              </a:rPr>
            </a:br>
            <a:r>
              <a:rPr lang="ru-RU" sz="2400" b="1" dirty="0">
                <a:effectLst/>
              </a:rPr>
              <a:t>Внесение изменений в файловые группы базы данных (для базы данных </a:t>
            </a:r>
            <a:r>
              <a:rPr lang="ru-RU" sz="2400" b="1" dirty="0" err="1">
                <a:effectLst/>
              </a:rPr>
              <a:t>MultyGroup</a:t>
            </a:r>
            <a:r>
              <a:rPr lang="ru-RU" sz="2400" b="1" dirty="0">
                <a:effectLst/>
              </a:rPr>
              <a:t> переименовывается существующая файловая группа MultyGroup2 в MultyGroup0 и добавляется еще одна с именем только что измененной группы MultyGroup2)</a:t>
            </a:r>
            <a:endParaRPr lang="ru-RU" sz="2400" dirty="0">
              <a:effectLst/>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106427"/>
            <a:ext cx="1315803" cy="1359663"/>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60374" y="1672401"/>
            <a:ext cx="5983833" cy="5157192"/>
          </a:xfrm>
          <a:prstGeom prst="rect">
            <a:avLst/>
          </a:prstGeom>
        </p:spPr>
        <p:txBody>
          <a:bodyPr/>
          <a:lstStyle/>
          <a:p>
            <a:pPr marL="342900" lvl="0" indent="-342900" algn="just" rtl="0">
              <a:buFont typeface="Wingdings" panose="05000000000000000000" pitchFamily="2" charset="2"/>
              <a:buChar char="ü"/>
            </a:pPr>
            <a:endParaRPr lang="ru-RU" sz="2200" dirty="0">
              <a:latin typeface="Calibri" panose="020F0502020204030204" pitchFamily="34" charset="0"/>
              <a:cs typeface="Calibri" panose="020F0502020204030204" pitchFamily="34" charset="0"/>
            </a:endParaRPr>
          </a:p>
        </p:txBody>
      </p:sp>
      <p:sp>
        <p:nvSpPr>
          <p:cNvPr id="3" name="Прямоугольник 2"/>
          <p:cNvSpPr/>
          <p:nvPr/>
        </p:nvSpPr>
        <p:spPr>
          <a:xfrm>
            <a:off x="460375" y="1484784"/>
            <a:ext cx="8136904" cy="5279544"/>
          </a:xfrm>
          <a:prstGeom prst="rect">
            <a:avLst/>
          </a:prstGeom>
        </p:spPr>
        <p:txBody>
          <a:bodyPr/>
          <a:lstStyle/>
          <a:p>
            <a:endParaRPr lang="ru-RU"/>
          </a:p>
        </p:txBody>
      </p:sp>
      <p:sp>
        <p:nvSpPr>
          <p:cNvPr id="13" name="Прямоугольник 12"/>
          <p:cNvSpPr/>
          <p:nvPr/>
        </p:nvSpPr>
        <p:spPr>
          <a:xfrm>
            <a:off x="316625" y="2849410"/>
            <a:ext cx="8440489" cy="3914918"/>
          </a:xfrm>
          <a:prstGeom prst="rect">
            <a:avLst/>
          </a:prstGeom>
        </p:spPr>
        <p:txBody>
          <a:bodyPr wrap="square">
            <a:spAutoFit/>
          </a:bodyPr>
          <a:lstStyle/>
          <a:p>
            <a:pPr indent="450215" algn="just">
              <a:lnSpc>
                <a:spcPct val="115000"/>
              </a:lnSpc>
              <a:spcAft>
                <a:spcPts val="0"/>
              </a:spcAft>
            </a:pPr>
            <a:r>
              <a:rPr lang="en-US" sz="2400" dirty="0">
                <a:solidFill>
                  <a:srgbClr val="0000FF"/>
                </a:solidFill>
                <a:latin typeface="Consolas"/>
                <a:ea typeface="Calibri"/>
                <a:cs typeface="Consolas"/>
              </a:rPr>
              <a:t>USE</a:t>
            </a:r>
            <a:r>
              <a:rPr lang="en-US" sz="2400" dirty="0">
                <a:latin typeface="Consolas"/>
                <a:ea typeface="Calibri"/>
                <a:cs typeface="Consolas"/>
              </a:rPr>
              <a:t> </a:t>
            </a:r>
            <a:r>
              <a:rPr lang="en-US" sz="2400" dirty="0">
                <a:solidFill>
                  <a:srgbClr val="0000FF"/>
                </a:solidFill>
                <a:latin typeface="Consolas"/>
                <a:ea typeface="Calibri"/>
                <a:cs typeface="Consolas"/>
              </a:rPr>
              <a:t>master</a:t>
            </a:r>
            <a:r>
              <a:rPr lang="en-US" sz="2400" dirty="0">
                <a:solidFill>
                  <a:srgbClr val="808080"/>
                </a:solidFill>
                <a:latin typeface="Consolas"/>
                <a:ea typeface="Calibri"/>
                <a:cs typeface="Consolas"/>
              </a:rPr>
              <a:t>;</a:t>
            </a:r>
            <a:endParaRPr lang="ru-RU" sz="3200" dirty="0">
              <a:latin typeface="Calibri"/>
              <a:ea typeface="Calibri"/>
              <a:cs typeface="Times New Roman"/>
            </a:endParaRPr>
          </a:p>
          <a:p>
            <a:pPr indent="450215" algn="just">
              <a:lnSpc>
                <a:spcPct val="115000"/>
              </a:lnSpc>
              <a:spcAft>
                <a:spcPts val="0"/>
              </a:spcAft>
            </a:pPr>
            <a:r>
              <a:rPr lang="en-US" sz="2400" dirty="0">
                <a:solidFill>
                  <a:srgbClr val="0000FF"/>
                </a:solidFill>
                <a:latin typeface="Consolas"/>
                <a:ea typeface="Calibri"/>
                <a:cs typeface="Consolas"/>
              </a:rPr>
              <a:t>GO</a:t>
            </a:r>
            <a:endParaRPr lang="ru-RU" sz="3200" dirty="0">
              <a:latin typeface="Calibri"/>
              <a:ea typeface="Calibri"/>
              <a:cs typeface="Times New Roman"/>
            </a:endParaRPr>
          </a:p>
          <a:p>
            <a:pPr indent="450215" algn="just">
              <a:lnSpc>
                <a:spcPct val="115000"/>
              </a:lnSpc>
              <a:spcAft>
                <a:spcPts val="0"/>
              </a:spcAft>
            </a:pPr>
            <a:r>
              <a:rPr lang="en-US" sz="2400" dirty="0">
                <a:solidFill>
                  <a:srgbClr val="0000FF"/>
                </a:solidFill>
                <a:latin typeface="Consolas"/>
                <a:ea typeface="Calibri"/>
                <a:cs typeface="Consolas"/>
              </a:rPr>
              <a:t>ALTER</a:t>
            </a:r>
            <a:r>
              <a:rPr lang="en-US" sz="2400" dirty="0">
                <a:latin typeface="Consolas"/>
                <a:ea typeface="Calibri"/>
                <a:cs typeface="Consolas"/>
              </a:rPr>
              <a:t> </a:t>
            </a:r>
            <a:r>
              <a:rPr lang="en-US" sz="2400" dirty="0">
                <a:solidFill>
                  <a:srgbClr val="0000FF"/>
                </a:solidFill>
                <a:latin typeface="Consolas"/>
                <a:ea typeface="Calibri"/>
                <a:cs typeface="Consolas"/>
              </a:rPr>
              <a:t>DATABASE</a:t>
            </a:r>
            <a:r>
              <a:rPr lang="en-US" sz="2400" dirty="0">
                <a:latin typeface="Consolas"/>
                <a:ea typeface="Calibri"/>
                <a:cs typeface="Consolas"/>
              </a:rPr>
              <a:t> </a:t>
            </a:r>
            <a:r>
              <a:rPr lang="en-US" sz="2400" dirty="0" err="1">
                <a:solidFill>
                  <a:srgbClr val="008080"/>
                </a:solidFill>
                <a:latin typeface="Consolas"/>
                <a:ea typeface="Calibri"/>
                <a:cs typeface="Consolas"/>
              </a:rPr>
              <a:t>MultyGroup</a:t>
            </a:r>
            <a:endParaRPr lang="ru-RU" sz="3200" dirty="0">
              <a:latin typeface="Calibri"/>
              <a:ea typeface="Calibri"/>
              <a:cs typeface="Times New Roman"/>
            </a:endParaRPr>
          </a:p>
          <a:p>
            <a:pPr indent="450215" algn="just">
              <a:lnSpc>
                <a:spcPct val="115000"/>
              </a:lnSpc>
              <a:spcAft>
                <a:spcPts val="0"/>
              </a:spcAft>
            </a:pPr>
            <a:r>
              <a:rPr lang="en-US" sz="2400" dirty="0">
                <a:solidFill>
                  <a:srgbClr val="0000FF"/>
                </a:solidFill>
                <a:latin typeface="Consolas"/>
                <a:ea typeface="Calibri"/>
                <a:cs typeface="Consolas"/>
              </a:rPr>
              <a:t>MODIFY</a:t>
            </a:r>
            <a:r>
              <a:rPr lang="en-US" sz="2400" dirty="0">
                <a:latin typeface="Consolas"/>
                <a:ea typeface="Calibri"/>
                <a:cs typeface="Consolas"/>
              </a:rPr>
              <a:t> </a:t>
            </a:r>
            <a:r>
              <a:rPr lang="en-US" sz="2400" dirty="0">
                <a:solidFill>
                  <a:srgbClr val="0000FF"/>
                </a:solidFill>
                <a:latin typeface="Consolas"/>
                <a:ea typeface="Calibri"/>
                <a:cs typeface="Consolas"/>
              </a:rPr>
              <a:t>FILEGROUP</a:t>
            </a:r>
            <a:r>
              <a:rPr lang="en-US" sz="2400" dirty="0">
                <a:latin typeface="Consolas"/>
                <a:ea typeface="Calibri"/>
                <a:cs typeface="Consolas"/>
              </a:rPr>
              <a:t> </a:t>
            </a:r>
            <a:r>
              <a:rPr lang="en-US" sz="2400" dirty="0">
                <a:solidFill>
                  <a:srgbClr val="008080"/>
                </a:solidFill>
                <a:latin typeface="Consolas"/>
                <a:ea typeface="Calibri"/>
                <a:cs typeface="Consolas"/>
              </a:rPr>
              <a:t>MultyGroup2</a:t>
            </a:r>
            <a:endParaRPr lang="ru-RU" sz="3200" dirty="0">
              <a:latin typeface="Calibri"/>
              <a:ea typeface="Calibri"/>
              <a:cs typeface="Times New Roman"/>
            </a:endParaRPr>
          </a:p>
          <a:p>
            <a:pPr indent="450215" algn="just">
              <a:lnSpc>
                <a:spcPct val="115000"/>
              </a:lnSpc>
              <a:spcAft>
                <a:spcPts val="0"/>
              </a:spcAft>
            </a:pPr>
            <a:r>
              <a:rPr lang="en-US" sz="2400" dirty="0">
                <a:solidFill>
                  <a:srgbClr val="008080"/>
                </a:solidFill>
                <a:latin typeface="Consolas"/>
                <a:ea typeface="Calibri"/>
                <a:cs typeface="Consolas"/>
              </a:rPr>
              <a:t>NAME</a:t>
            </a:r>
            <a:r>
              <a:rPr lang="en-US" sz="2400" dirty="0">
                <a:latin typeface="Consolas"/>
                <a:ea typeface="Calibri"/>
                <a:cs typeface="Consolas"/>
              </a:rPr>
              <a:t> </a:t>
            </a:r>
            <a:r>
              <a:rPr lang="en-US" sz="2400" dirty="0">
                <a:solidFill>
                  <a:srgbClr val="808080"/>
                </a:solidFill>
                <a:latin typeface="Consolas"/>
                <a:ea typeface="Calibri"/>
                <a:cs typeface="Consolas"/>
              </a:rPr>
              <a:t>=</a:t>
            </a:r>
            <a:r>
              <a:rPr lang="en-US" sz="2400" dirty="0">
                <a:latin typeface="Consolas"/>
                <a:ea typeface="Calibri"/>
                <a:cs typeface="Consolas"/>
              </a:rPr>
              <a:t> </a:t>
            </a:r>
            <a:r>
              <a:rPr lang="en-US" sz="2400" dirty="0">
                <a:solidFill>
                  <a:srgbClr val="008080"/>
                </a:solidFill>
                <a:latin typeface="Consolas"/>
                <a:ea typeface="Calibri"/>
                <a:cs typeface="Consolas"/>
              </a:rPr>
              <a:t>MultyGroup0</a:t>
            </a:r>
            <a:r>
              <a:rPr lang="en-US" sz="2400" dirty="0">
                <a:solidFill>
                  <a:srgbClr val="808080"/>
                </a:solidFill>
                <a:latin typeface="Consolas"/>
                <a:ea typeface="Calibri"/>
                <a:cs typeface="Consolas"/>
              </a:rPr>
              <a:t>;</a:t>
            </a:r>
            <a:endParaRPr lang="ru-RU" sz="3200" dirty="0">
              <a:latin typeface="Calibri"/>
              <a:ea typeface="Calibri"/>
              <a:cs typeface="Times New Roman"/>
            </a:endParaRPr>
          </a:p>
          <a:p>
            <a:pPr indent="450215" algn="just">
              <a:lnSpc>
                <a:spcPct val="115000"/>
              </a:lnSpc>
              <a:spcAft>
                <a:spcPts val="0"/>
              </a:spcAft>
            </a:pPr>
            <a:r>
              <a:rPr lang="en-US" sz="2400" dirty="0">
                <a:solidFill>
                  <a:srgbClr val="0000FF"/>
                </a:solidFill>
                <a:latin typeface="Consolas"/>
                <a:ea typeface="Calibri"/>
                <a:cs typeface="Consolas"/>
              </a:rPr>
              <a:t>GO</a:t>
            </a:r>
            <a:endParaRPr lang="ru-RU" sz="3200" dirty="0">
              <a:latin typeface="Calibri"/>
              <a:ea typeface="Calibri"/>
              <a:cs typeface="Times New Roman"/>
            </a:endParaRPr>
          </a:p>
          <a:p>
            <a:pPr indent="450215" algn="just">
              <a:lnSpc>
                <a:spcPct val="115000"/>
              </a:lnSpc>
              <a:spcAft>
                <a:spcPts val="0"/>
              </a:spcAft>
            </a:pPr>
            <a:r>
              <a:rPr lang="en-US" sz="2400" dirty="0">
                <a:solidFill>
                  <a:srgbClr val="0000FF"/>
                </a:solidFill>
                <a:latin typeface="Consolas"/>
                <a:ea typeface="Calibri"/>
                <a:cs typeface="Consolas"/>
              </a:rPr>
              <a:t>ALTER</a:t>
            </a:r>
            <a:r>
              <a:rPr lang="en-US" sz="2400" dirty="0">
                <a:latin typeface="Consolas"/>
                <a:ea typeface="Calibri"/>
                <a:cs typeface="Consolas"/>
              </a:rPr>
              <a:t> </a:t>
            </a:r>
            <a:r>
              <a:rPr lang="en-US" sz="2400" dirty="0">
                <a:solidFill>
                  <a:srgbClr val="0000FF"/>
                </a:solidFill>
                <a:latin typeface="Consolas"/>
                <a:ea typeface="Calibri"/>
                <a:cs typeface="Consolas"/>
              </a:rPr>
              <a:t>DATABASE</a:t>
            </a:r>
            <a:r>
              <a:rPr lang="en-US" sz="2400" dirty="0">
                <a:latin typeface="Consolas"/>
                <a:ea typeface="Calibri"/>
                <a:cs typeface="Consolas"/>
              </a:rPr>
              <a:t> </a:t>
            </a:r>
            <a:r>
              <a:rPr lang="en-US" sz="2400" dirty="0" err="1">
                <a:solidFill>
                  <a:srgbClr val="008080"/>
                </a:solidFill>
                <a:latin typeface="Consolas"/>
                <a:ea typeface="Calibri"/>
                <a:cs typeface="Consolas"/>
              </a:rPr>
              <a:t>MultyGroup</a:t>
            </a:r>
            <a:endParaRPr lang="ru-RU" sz="3200" dirty="0">
              <a:latin typeface="Calibri"/>
              <a:ea typeface="Calibri"/>
              <a:cs typeface="Times New Roman"/>
            </a:endParaRPr>
          </a:p>
          <a:p>
            <a:pPr indent="450215" algn="just">
              <a:lnSpc>
                <a:spcPct val="115000"/>
              </a:lnSpc>
              <a:spcAft>
                <a:spcPts val="0"/>
              </a:spcAft>
            </a:pPr>
            <a:r>
              <a:rPr lang="en-US" sz="2400" dirty="0">
                <a:solidFill>
                  <a:srgbClr val="0000FF"/>
                </a:solidFill>
                <a:latin typeface="Consolas"/>
                <a:ea typeface="Calibri"/>
                <a:cs typeface="Consolas"/>
              </a:rPr>
              <a:t>ADD</a:t>
            </a:r>
            <a:r>
              <a:rPr lang="en-US" sz="2400" dirty="0">
                <a:latin typeface="Consolas"/>
                <a:ea typeface="Calibri"/>
                <a:cs typeface="Consolas"/>
              </a:rPr>
              <a:t> </a:t>
            </a:r>
            <a:r>
              <a:rPr lang="en-US" sz="2400" dirty="0">
                <a:solidFill>
                  <a:srgbClr val="0000FF"/>
                </a:solidFill>
                <a:latin typeface="Consolas"/>
                <a:ea typeface="Calibri"/>
                <a:cs typeface="Consolas"/>
              </a:rPr>
              <a:t>FILEGROUP</a:t>
            </a:r>
            <a:r>
              <a:rPr lang="en-US" sz="2400" dirty="0">
                <a:latin typeface="Consolas"/>
                <a:ea typeface="Calibri"/>
                <a:cs typeface="Consolas"/>
              </a:rPr>
              <a:t> </a:t>
            </a:r>
            <a:r>
              <a:rPr lang="en-US" sz="2400" dirty="0">
                <a:solidFill>
                  <a:srgbClr val="008080"/>
                </a:solidFill>
                <a:latin typeface="Consolas"/>
                <a:ea typeface="Calibri"/>
                <a:cs typeface="Consolas"/>
              </a:rPr>
              <a:t>MultyGroup2</a:t>
            </a:r>
            <a:r>
              <a:rPr lang="en-US" sz="2400" dirty="0">
                <a:solidFill>
                  <a:srgbClr val="808080"/>
                </a:solidFill>
                <a:latin typeface="Consolas"/>
                <a:ea typeface="Calibri"/>
                <a:cs typeface="Consolas"/>
              </a:rPr>
              <a:t>;</a:t>
            </a:r>
            <a:endParaRPr lang="ru-RU" sz="3200" dirty="0">
              <a:latin typeface="Calibri"/>
              <a:ea typeface="Calibri"/>
              <a:cs typeface="Times New Roman"/>
            </a:endParaRPr>
          </a:p>
          <a:p>
            <a:pPr indent="450215" algn="just">
              <a:lnSpc>
                <a:spcPct val="115000"/>
              </a:lnSpc>
              <a:spcAft>
                <a:spcPts val="0"/>
              </a:spcAft>
            </a:pPr>
            <a:r>
              <a:rPr lang="ru-RU" sz="2400" dirty="0">
                <a:solidFill>
                  <a:srgbClr val="0000FF"/>
                </a:solidFill>
                <a:latin typeface="Consolas"/>
                <a:ea typeface="Calibri"/>
                <a:cs typeface="Consolas"/>
              </a:rPr>
              <a:t>GO</a:t>
            </a:r>
            <a:endParaRPr lang="ru-RU" sz="3200" dirty="0">
              <a:effectLst/>
              <a:latin typeface="Calibri"/>
              <a:ea typeface="Calibri"/>
              <a:cs typeface="Times New Roman"/>
            </a:endParaRPr>
          </a:p>
        </p:txBody>
      </p:sp>
    </p:spTree>
    <p:extLst>
      <p:ext uri="{BB962C8B-B14F-4D97-AF65-F5344CB8AC3E}">
        <p14:creationId xmlns:p14="http://schemas.microsoft.com/office/powerpoint/2010/main" val="31240897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Яркая">
  <a:themeElements>
    <a:clrScheme name="Открытая">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Яркая">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Яркая">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3594</TotalTime>
  <Words>1717</Words>
  <Application>Microsoft Office PowerPoint</Application>
  <PresentationFormat>Экран (4:3)</PresentationFormat>
  <Paragraphs>266</Paragraphs>
  <Slides>32</Slides>
  <Notes>29</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32</vt:i4>
      </vt:variant>
    </vt:vector>
  </HeadingPairs>
  <TitlesOfParts>
    <vt:vector size="40" baseType="lpstr">
      <vt:lpstr>Calibri</vt:lpstr>
      <vt:lpstr>Century Gothic</vt:lpstr>
      <vt:lpstr>Consolas</vt:lpstr>
      <vt:lpstr>Times New Roman</vt:lpstr>
      <vt:lpstr>Verdana</vt:lpstr>
      <vt:lpstr>Wingdings</vt:lpstr>
      <vt:lpstr>Wingdings 2</vt:lpstr>
      <vt:lpstr>Яркая</vt:lpstr>
      <vt:lpstr>Курс «Теория баз данных»</vt:lpstr>
      <vt:lpstr>Модуль 2. Основы взаимодействия с MS SQL Server</vt:lpstr>
      <vt:lpstr>Цели занятия</vt:lpstr>
      <vt:lpstr>План занятия</vt:lpstr>
      <vt:lpstr>План занятия</vt:lpstr>
      <vt:lpstr>Актуализация знаний</vt:lpstr>
      <vt:lpstr>Актуализация знаний</vt:lpstr>
      <vt:lpstr>Пример.  Создание базы данных с удалением существующей "старой" базы данных</vt:lpstr>
      <vt:lpstr>Пример.  Внесение изменений в файловые группы базы данных (для базы данных MultyGroup переименовывается существующая файловая группа MultyGroup2 в MultyGroup0 и добавляется еще одна с именем только что измененной группы MultyGroup2)</vt:lpstr>
      <vt:lpstr>Презентация PowerPoint</vt:lpstr>
      <vt:lpstr>Таблицы</vt:lpstr>
      <vt:lpstr>Таблицы</vt:lpstr>
      <vt:lpstr>Создание таблицы</vt:lpstr>
      <vt:lpstr>Индексы</vt:lpstr>
      <vt:lpstr>Индексы</vt:lpstr>
      <vt:lpstr>Системные базы данных</vt:lpstr>
      <vt:lpstr>Системная база данных master</vt:lpstr>
      <vt:lpstr>Системная база данных model</vt:lpstr>
      <vt:lpstr>Системная база данных msdb</vt:lpstr>
      <vt:lpstr>Системная база данных tempdb</vt:lpstr>
      <vt:lpstr>Системная база данных resource</vt:lpstr>
      <vt:lpstr>Системные таблицы</vt:lpstr>
      <vt:lpstr>Системные таблицы</vt:lpstr>
      <vt:lpstr>Системные таблицы</vt:lpstr>
      <vt:lpstr>Язык структурированных запросов SQL</vt:lpstr>
      <vt:lpstr>Язык структурированных запросов SQL</vt:lpstr>
      <vt:lpstr>Язык структурированных запросов SQL</vt:lpstr>
      <vt:lpstr>Диалекты SQL</vt:lpstr>
      <vt:lpstr>Data Definition Language (DDL)</vt:lpstr>
      <vt:lpstr>Data Manipulation Language (DML)</vt:lpstr>
      <vt:lpstr>Data Control Language (DCL)</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Функции агрегирования</dc:title>
  <dc:creator>admin</dc:creator>
  <cp:lastModifiedBy>Гайнель Исатаева</cp:lastModifiedBy>
  <cp:revision>137</cp:revision>
  <dcterms:created xsi:type="dcterms:W3CDTF">2016-12-02T18:24:20Z</dcterms:created>
  <dcterms:modified xsi:type="dcterms:W3CDTF">2017-01-17T06:35:52Z</dcterms:modified>
</cp:coreProperties>
</file>