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64" r:id="rId17"/>
    <p:sldId id="285" r:id="rId18"/>
    <p:sldId id="286" r:id="rId19"/>
    <p:sldId id="287" r:id="rId20"/>
    <p:sldId id="288" r:id="rId21"/>
    <p:sldId id="289" r:id="rId22"/>
    <p:sldId id="290" r:id="rId23"/>
    <p:sldId id="291" r:id="rId24"/>
    <p:sldId id="269" r:id="rId25"/>
    <p:sldId id="270" r:id="rId26"/>
    <p:sldId id="265" r:id="rId27"/>
    <p:sldId id="263" r:id="rId28"/>
    <p:sldId id="261" r:id="rId29"/>
    <p:sldId id="260" r:id="rId30"/>
    <p:sldId id="258" r:id="rId31"/>
    <p:sldId id="259" r:id="rId32"/>
    <p:sldId id="292" r:id="rId33"/>
    <p:sldId id="293" r:id="rId34"/>
    <p:sldId id="294" r:id="rId35"/>
    <p:sldId id="295"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52" autoAdjust="0"/>
    <p:restoredTop sz="94660"/>
  </p:normalViewPr>
  <p:slideViewPr>
    <p:cSldViewPr snapToGrid="0">
      <p:cViewPr varScale="1">
        <p:scale>
          <a:sx n="90" d="100"/>
          <a:sy n="90" d="100"/>
        </p:scale>
        <p:origin x="75" y="6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D11EC5-EC5C-4A04-8595-C2134AEFF0A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4DB5404-3CEC-4B14-8D14-D45CA8500C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3EEA778-DDB2-45F0-B60E-B8536CD92A54}"/>
              </a:ext>
            </a:extLst>
          </p:cNvPr>
          <p:cNvSpPr>
            <a:spLocks noGrp="1"/>
          </p:cNvSpPr>
          <p:nvPr>
            <p:ph type="dt" sz="half" idx="10"/>
          </p:nvPr>
        </p:nvSpPr>
        <p:spPr/>
        <p:txBody>
          <a:bodyPr/>
          <a:lstStyle/>
          <a:p>
            <a:fld id="{78A89833-8458-4F79-855D-4CE84E5E78D0}" type="datetimeFigureOut">
              <a:rPr lang="zh-CN" altLang="en-US" smtClean="0"/>
              <a:t>2020/9/30</a:t>
            </a:fld>
            <a:endParaRPr lang="zh-CN" altLang="en-US"/>
          </a:p>
        </p:txBody>
      </p:sp>
      <p:sp>
        <p:nvSpPr>
          <p:cNvPr id="5" name="页脚占位符 4">
            <a:extLst>
              <a:ext uri="{FF2B5EF4-FFF2-40B4-BE49-F238E27FC236}">
                <a16:creationId xmlns:a16="http://schemas.microsoft.com/office/drawing/2014/main" id="{9069508B-6A8F-46F1-A8C2-E0B3AB7441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6C5668-56B2-4143-91AE-2949E7678FDE}"/>
              </a:ext>
            </a:extLst>
          </p:cNvPr>
          <p:cNvSpPr>
            <a:spLocks noGrp="1"/>
          </p:cNvSpPr>
          <p:nvPr>
            <p:ph type="sldNum" sz="quarter" idx="12"/>
          </p:nvPr>
        </p:nvSpPr>
        <p:spPr/>
        <p:txBody>
          <a:bodyPr/>
          <a:lstStyle/>
          <a:p>
            <a:fld id="{F763E1D1-E28C-4AF6-8221-D0939EE0325A}" type="slidenum">
              <a:rPr lang="zh-CN" altLang="en-US" smtClean="0"/>
              <a:t>‹#›</a:t>
            </a:fld>
            <a:endParaRPr lang="zh-CN" altLang="en-US"/>
          </a:p>
        </p:txBody>
      </p:sp>
    </p:spTree>
    <p:extLst>
      <p:ext uri="{BB962C8B-B14F-4D97-AF65-F5344CB8AC3E}">
        <p14:creationId xmlns:p14="http://schemas.microsoft.com/office/powerpoint/2010/main" val="3304579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1315DA-EDA9-4BA8-908D-69C41FFB7D5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64F9022-8FFB-4BC1-8625-91A4D433594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54C409E-E8BF-4C9C-BD00-B69F6B9D239F}"/>
              </a:ext>
            </a:extLst>
          </p:cNvPr>
          <p:cNvSpPr>
            <a:spLocks noGrp="1"/>
          </p:cNvSpPr>
          <p:nvPr>
            <p:ph type="dt" sz="half" idx="10"/>
          </p:nvPr>
        </p:nvSpPr>
        <p:spPr/>
        <p:txBody>
          <a:bodyPr/>
          <a:lstStyle/>
          <a:p>
            <a:fld id="{78A89833-8458-4F79-855D-4CE84E5E78D0}" type="datetimeFigureOut">
              <a:rPr lang="zh-CN" altLang="en-US" smtClean="0"/>
              <a:t>2020/9/30</a:t>
            </a:fld>
            <a:endParaRPr lang="zh-CN" altLang="en-US"/>
          </a:p>
        </p:txBody>
      </p:sp>
      <p:sp>
        <p:nvSpPr>
          <p:cNvPr id="5" name="页脚占位符 4">
            <a:extLst>
              <a:ext uri="{FF2B5EF4-FFF2-40B4-BE49-F238E27FC236}">
                <a16:creationId xmlns:a16="http://schemas.microsoft.com/office/drawing/2014/main" id="{80F191A5-BA33-40E5-9B1E-9645E4D4A6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C475E4-00BE-4B37-B903-E0F308230986}"/>
              </a:ext>
            </a:extLst>
          </p:cNvPr>
          <p:cNvSpPr>
            <a:spLocks noGrp="1"/>
          </p:cNvSpPr>
          <p:nvPr>
            <p:ph type="sldNum" sz="quarter" idx="12"/>
          </p:nvPr>
        </p:nvSpPr>
        <p:spPr/>
        <p:txBody>
          <a:bodyPr/>
          <a:lstStyle/>
          <a:p>
            <a:fld id="{F763E1D1-E28C-4AF6-8221-D0939EE0325A}" type="slidenum">
              <a:rPr lang="zh-CN" altLang="en-US" smtClean="0"/>
              <a:t>‹#›</a:t>
            </a:fld>
            <a:endParaRPr lang="zh-CN" altLang="en-US"/>
          </a:p>
        </p:txBody>
      </p:sp>
    </p:spTree>
    <p:extLst>
      <p:ext uri="{BB962C8B-B14F-4D97-AF65-F5344CB8AC3E}">
        <p14:creationId xmlns:p14="http://schemas.microsoft.com/office/powerpoint/2010/main" val="1101496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E65A085-40E2-4DFB-A1EA-8FB57CF5D83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EFEC419-5E34-4C5B-8403-2F8B577AEED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A51138F-8963-429C-91E3-6BE58B501A93}"/>
              </a:ext>
            </a:extLst>
          </p:cNvPr>
          <p:cNvSpPr>
            <a:spLocks noGrp="1"/>
          </p:cNvSpPr>
          <p:nvPr>
            <p:ph type="dt" sz="half" idx="10"/>
          </p:nvPr>
        </p:nvSpPr>
        <p:spPr/>
        <p:txBody>
          <a:bodyPr/>
          <a:lstStyle/>
          <a:p>
            <a:fld id="{78A89833-8458-4F79-855D-4CE84E5E78D0}" type="datetimeFigureOut">
              <a:rPr lang="zh-CN" altLang="en-US" smtClean="0"/>
              <a:t>2020/9/30</a:t>
            </a:fld>
            <a:endParaRPr lang="zh-CN" altLang="en-US"/>
          </a:p>
        </p:txBody>
      </p:sp>
      <p:sp>
        <p:nvSpPr>
          <p:cNvPr id="5" name="页脚占位符 4">
            <a:extLst>
              <a:ext uri="{FF2B5EF4-FFF2-40B4-BE49-F238E27FC236}">
                <a16:creationId xmlns:a16="http://schemas.microsoft.com/office/drawing/2014/main" id="{4870745D-1DBF-4BC3-A5BE-38C994A9A3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21D8CF-52DF-49F9-9124-AB6D1D658E44}"/>
              </a:ext>
            </a:extLst>
          </p:cNvPr>
          <p:cNvSpPr>
            <a:spLocks noGrp="1"/>
          </p:cNvSpPr>
          <p:nvPr>
            <p:ph type="sldNum" sz="quarter" idx="12"/>
          </p:nvPr>
        </p:nvSpPr>
        <p:spPr/>
        <p:txBody>
          <a:bodyPr/>
          <a:lstStyle/>
          <a:p>
            <a:fld id="{F763E1D1-E28C-4AF6-8221-D0939EE0325A}" type="slidenum">
              <a:rPr lang="zh-CN" altLang="en-US" smtClean="0"/>
              <a:t>‹#›</a:t>
            </a:fld>
            <a:endParaRPr lang="zh-CN" altLang="en-US"/>
          </a:p>
        </p:txBody>
      </p:sp>
    </p:spTree>
    <p:extLst>
      <p:ext uri="{BB962C8B-B14F-4D97-AF65-F5344CB8AC3E}">
        <p14:creationId xmlns:p14="http://schemas.microsoft.com/office/powerpoint/2010/main" val="1168724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AC728F-F33C-4BFB-B361-45A6DA40BA1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BAD0D5C-FCCD-4411-9CD0-F0290B0C34E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EF7C5F-7916-4754-84AF-D1B0793CAEF2}"/>
              </a:ext>
            </a:extLst>
          </p:cNvPr>
          <p:cNvSpPr>
            <a:spLocks noGrp="1"/>
          </p:cNvSpPr>
          <p:nvPr>
            <p:ph type="dt" sz="half" idx="10"/>
          </p:nvPr>
        </p:nvSpPr>
        <p:spPr/>
        <p:txBody>
          <a:bodyPr/>
          <a:lstStyle/>
          <a:p>
            <a:fld id="{78A89833-8458-4F79-855D-4CE84E5E78D0}" type="datetimeFigureOut">
              <a:rPr lang="zh-CN" altLang="en-US" smtClean="0"/>
              <a:t>2020/9/30</a:t>
            </a:fld>
            <a:endParaRPr lang="zh-CN" altLang="en-US"/>
          </a:p>
        </p:txBody>
      </p:sp>
      <p:sp>
        <p:nvSpPr>
          <p:cNvPr id="5" name="页脚占位符 4">
            <a:extLst>
              <a:ext uri="{FF2B5EF4-FFF2-40B4-BE49-F238E27FC236}">
                <a16:creationId xmlns:a16="http://schemas.microsoft.com/office/drawing/2014/main" id="{0E1F7D26-08FF-4EC2-9C6E-DD8B8D7E5D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E38D62-98D0-4F29-B412-41EB301A9D07}"/>
              </a:ext>
            </a:extLst>
          </p:cNvPr>
          <p:cNvSpPr>
            <a:spLocks noGrp="1"/>
          </p:cNvSpPr>
          <p:nvPr>
            <p:ph type="sldNum" sz="quarter" idx="12"/>
          </p:nvPr>
        </p:nvSpPr>
        <p:spPr/>
        <p:txBody>
          <a:bodyPr/>
          <a:lstStyle/>
          <a:p>
            <a:fld id="{F763E1D1-E28C-4AF6-8221-D0939EE0325A}" type="slidenum">
              <a:rPr lang="zh-CN" altLang="en-US" smtClean="0"/>
              <a:t>‹#›</a:t>
            </a:fld>
            <a:endParaRPr lang="zh-CN" altLang="en-US"/>
          </a:p>
        </p:txBody>
      </p:sp>
    </p:spTree>
    <p:extLst>
      <p:ext uri="{BB962C8B-B14F-4D97-AF65-F5344CB8AC3E}">
        <p14:creationId xmlns:p14="http://schemas.microsoft.com/office/powerpoint/2010/main" val="2170880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4F2E61-BA8D-4D43-98A0-4F2B342719F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0404837-2895-451B-B1ED-3BD0DB8F67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2FA5E38-1B39-4F3A-980E-C059FA4E6A1A}"/>
              </a:ext>
            </a:extLst>
          </p:cNvPr>
          <p:cNvSpPr>
            <a:spLocks noGrp="1"/>
          </p:cNvSpPr>
          <p:nvPr>
            <p:ph type="dt" sz="half" idx="10"/>
          </p:nvPr>
        </p:nvSpPr>
        <p:spPr/>
        <p:txBody>
          <a:bodyPr/>
          <a:lstStyle/>
          <a:p>
            <a:fld id="{78A89833-8458-4F79-855D-4CE84E5E78D0}" type="datetimeFigureOut">
              <a:rPr lang="zh-CN" altLang="en-US" smtClean="0"/>
              <a:t>2020/9/30</a:t>
            </a:fld>
            <a:endParaRPr lang="zh-CN" altLang="en-US"/>
          </a:p>
        </p:txBody>
      </p:sp>
      <p:sp>
        <p:nvSpPr>
          <p:cNvPr id="5" name="页脚占位符 4">
            <a:extLst>
              <a:ext uri="{FF2B5EF4-FFF2-40B4-BE49-F238E27FC236}">
                <a16:creationId xmlns:a16="http://schemas.microsoft.com/office/drawing/2014/main" id="{C2DDAA2E-51AB-4E9E-9919-51266CBDC1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EC4C0B-7EBF-4000-9308-3EF77BD174CA}"/>
              </a:ext>
            </a:extLst>
          </p:cNvPr>
          <p:cNvSpPr>
            <a:spLocks noGrp="1"/>
          </p:cNvSpPr>
          <p:nvPr>
            <p:ph type="sldNum" sz="quarter" idx="12"/>
          </p:nvPr>
        </p:nvSpPr>
        <p:spPr/>
        <p:txBody>
          <a:bodyPr/>
          <a:lstStyle/>
          <a:p>
            <a:fld id="{F763E1D1-E28C-4AF6-8221-D0939EE0325A}" type="slidenum">
              <a:rPr lang="zh-CN" altLang="en-US" smtClean="0"/>
              <a:t>‹#›</a:t>
            </a:fld>
            <a:endParaRPr lang="zh-CN" altLang="en-US"/>
          </a:p>
        </p:txBody>
      </p:sp>
    </p:spTree>
    <p:extLst>
      <p:ext uri="{BB962C8B-B14F-4D97-AF65-F5344CB8AC3E}">
        <p14:creationId xmlns:p14="http://schemas.microsoft.com/office/powerpoint/2010/main" val="3947205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5EB70F-6112-48BA-8DB2-2D8637CB062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CAEE026-E3B5-4315-B1EC-5D3708E0A0E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E1F0E23-BB93-4125-9BF7-C4CA5F76342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3DB1C89-CE5D-4520-A347-2929244DFE35}"/>
              </a:ext>
            </a:extLst>
          </p:cNvPr>
          <p:cNvSpPr>
            <a:spLocks noGrp="1"/>
          </p:cNvSpPr>
          <p:nvPr>
            <p:ph type="dt" sz="half" idx="10"/>
          </p:nvPr>
        </p:nvSpPr>
        <p:spPr/>
        <p:txBody>
          <a:bodyPr/>
          <a:lstStyle/>
          <a:p>
            <a:fld id="{78A89833-8458-4F79-855D-4CE84E5E78D0}" type="datetimeFigureOut">
              <a:rPr lang="zh-CN" altLang="en-US" smtClean="0"/>
              <a:t>2020/9/30</a:t>
            </a:fld>
            <a:endParaRPr lang="zh-CN" altLang="en-US"/>
          </a:p>
        </p:txBody>
      </p:sp>
      <p:sp>
        <p:nvSpPr>
          <p:cNvPr id="6" name="页脚占位符 5">
            <a:extLst>
              <a:ext uri="{FF2B5EF4-FFF2-40B4-BE49-F238E27FC236}">
                <a16:creationId xmlns:a16="http://schemas.microsoft.com/office/drawing/2014/main" id="{A3E66306-E8EF-4ED4-A947-D8938707BBA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4091009-06C2-4E25-8314-04FA0FBF1D94}"/>
              </a:ext>
            </a:extLst>
          </p:cNvPr>
          <p:cNvSpPr>
            <a:spLocks noGrp="1"/>
          </p:cNvSpPr>
          <p:nvPr>
            <p:ph type="sldNum" sz="quarter" idx="12"/>
          </p:nvPr>
        </p:nvSpPr>
        <p:spPr/>
        <p:txBody>
          <a:bodyPr/>
          <a:lstStyle/>
          <a:p>
            <a:fld id="{F763E1D1-E28C-4AF6-8221-D0939EE0325A}" type="slidenum">
              <a:rPr lang="zh-CN" altLang="en-US" smtClean="0"/>
              <a:t>‹#›</a:t>
            </a:fld>
            <a:endParaRPr lang="zh-CN" altLang="en-US"/>
          </a:p>
        </p:txBody>
      </p:sp>
    </p:spTree>
    <p:extLst>
      <p:ext uri="{BB962C8B-B14F-4D97-AF65-F5344CB8AC3E}">
        <p14:creationId xmlns:p14="http://schemas.microsoft.com/office/powerpoint/2010/main" val="1726608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4B811A-316A-49BF-BE6B-66F9C9FE5BE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4B0A93A-4CD3-4A4D-AD2E-051795C72A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5B8DAE3-840D-4332-B543-A921F06A2D1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218330B-0E3E-4244-8196-45F6DA508E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08DF8A9-219D-4E8B-AEC1-FF9DB4D2776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91670FA-E6C1-4B8A-AC96-B528191396D8}"/>
              </a:ext>
            </a:extLst>
          </p:cNvPr>
          <p:cNvSpPr>
            <a:spLocks noGrp="1"/>
          </p:cNvSpPr>
          <p:nvPr>
            <p:ph type="dt" sz="half" idx="10"/>
          </p:nvPr>
        </p:nvSpPr>
        <p:spPr/>
        <p:txBody>
          <a:bodyPr/>
          <a:lstStyle/>
          <a:p>
            <a:fld id="{78A89833-8458-4F79-855D-4CE84E5E78D0}" type="datetimeFigureOut">
              <a:rPr lang="zh-CN" altLang="en-US" smtClean="0"/>
              <a:t>2020/9/30</a:t>
            </a:fld>
            <a:endParaRPr lang="zh-CN" altLang="en-US"/>
          </a:p>
        </p:txBody>
      </p:sp>
      <p:sp>
        <p:nvSpPr>
          <p:cNvPr id="8" name="页脚占位符 7">
            <a:extLst>
              <a:ext uri="{FF2B5EF4-FFF2-40B4-BE49-F238E27FC236}">
                <a16:creationId xmlns:a16="http://schemas.microsoft.com/office/drawing/2014/main" id="{4B910092-8DC7-4DF0-8C29-A71BB6A1C8C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56F7286-5170-4465-BF79-74A02083BFE4}"/>
              </a:ext>
            </a:extLst>
          </p:cNvPr>
          <p:cNvSpPr>
            <a:spLocks noGrp="1"/>
          </p:cNvSpPr>
          <p:nvPr>
            <p:ph type="sldNum" sz="quarter" idx="12"/>
          </p:nvPr>
        </p:nvSpPr>
        <p:spPr/>
        <p:txBody>
          <a:bodyPr/>
          <a:lstStyle/>
          <a:p>
            <a:fld id="{F763E1D1-E28C-4AF6-8221-D0939EE0325A}" type="slidenum">
              <a:rPr lang="zh-CN" altLang="en-US" smtClean="0"/>
              <a:t>‹#›</a:t>
            </a:fld>
            <a:endParaRPr lang="zh-CN" altLang="en-US"/>
          </a:p>
        </p:txBody>
      </p:sp>
    </p:spTree>
    <p:extLst>
      <p:ext uri="{BB962C8B-B14F-4D97-AF65-F5344CB8AC3E}">
        <p14:creationId xmlns:p14="http://schemas.microsoft.com/office/powerpoint/2010/main" val="882733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A0FA10-24FF-4583-9770-DB9B679C615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CF8DE0D-34B0-4800-A7DE-F06844AE18A2}"/>
              </a:ext>
            </a:extLst>
          </p:cNvPr>
          <p:cNvSpPr>
            <a:spLocks noGrp="1"/>
          </p:cNvSpPr>
          <p:nvPr>
            <p:ph type="dt" sz="half" idx="10"/>
          </p:nvPr>
        </p:nvSpPr>
        <p:spPr/>
        <p:txBody>
          <a:bodyPr/>
          <a:lstStyle/>
          <a:p>
            <a:fld id="{78A89833-8458-4F79-855D-4CE84E5E78D0}" type="datetimeFigureOut">
              <a:rPr lang="zh-CN" altLang="en-US" smtClean="0"/>
              <a:t>2020/9/30</a:t>
            </a:fld>
            <a:endParaRPr lang="zh-CN" altLang="en-US"/>
          </a:p>
        </p:txBody>
      </p:sp>
      <p:sp>
        <p:nvSpPr>
          <p:cNvPr id="4" name="页脚占位符 3">
            <a:extLst>
              <a:ext uri="{FF2B5EF4-FFF2-40B4-BE49-F238E27FC236}">
                <a16:creationId xmlns:a16="http://schemas.microsoft.com/office/drawing/2014/main" id="{4E3C1775-D509-4B40-A37D-77CD4ADE53B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8E195F0-A2E7-479B-90B4-4908867B0BC6}"/>
              </a:ext>
            </a:extLst>
          </p:cNvPr>
          <p:cNvSpPr>
            <a:spLocks noGrp="1"/>
          </p:cNvSpPr>
          <p:nvPr>
            <p:ph type="sldNum" sz="quarter" idx="12"/>
          </p:nvPr>
        </p:nvSpPr>
        <p:spPr/>
        <p:txBody>
          <a:bodyPr/>
          <a:lstStyle/>
          <a:p>
            <a:fld id="{F763E1D1-E28C-4AF6-8221-D0939EE0325A}" type="slidenum">
              <a:rPr lang="zh-CN" altLang="en-US" smtClean="0"/>
              <a:t>‹#›</a:t>
            </a:fld>
            <a:endParaRPr lang="zh-CN" altLang="en-US"/>
          </a:p>
        </p:txBody>
      </p:sp>
    </p:spTree>
    <p:extLst>
      <p:ext uri="{BB962C8B-B14F-4D97-AF65-F5344CB8AC3E}">
        <p14:creationId xmlns:p14="http://schemas.microsoft.com/office/powerpoint/2010/main" val="3263773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E0FC726-06C2-4383-B1B8-151332AFE3AD}"/>
              </a:ext>
            </a:extLst>
          </p:cNvPr>
          <p:cNvSpPr>
            <a:spLocks noGrp="1"/>
          </p:cNvSpPr>
          <p:nvPr>
            <p:ph type="dt" sz="half" idx="10"/>
          </p:nvPr>
        </p:nvSpPr>
        <p:spPr/>
        <p:txBody>
          <a:bodyPr/>
          <a:lstStyle/>
          <a:p>
            <a:fld id="{78A89833-8458-4F79-855D-4CE84E5E78D0}" type="datetimeFigureOut">
              <a:rPr lang="zh-CN" altLang="en-US" smtClean="0"/>
              <a:t>2020/9/30</a:t>
            </a:fld>
            <a:endParaRPr lang="zh-CN" altLang="en-US"/>
          </a:p>
        </p:txBody>
      </p:sp>
      <p:sp>
        <p:nvSpPr>
          <p:cNvPr id="3" name="页脚占位符 2">
            <a:extLst>
              <a:ext uri="{FF2B5EF4-FFF2-40B4-BE49-F238E27FC236}">
                <a16:creationId xmlns:a16="http://schemas.microsoft.com/office/drawing/2014/main" id="{CE1F9F1C-106B-414D-AF02-44AA38A2EC3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1F0AB69-9EB1-437D-8F30-EDC132F95056}"/>
              </a:ext>
            </a:extLst>
          </p:cNvPr>
          <p:cNvSpPr>
            <a:spLocks noGrp="1"/>
          </p:cNvSpPr>
          <p:nvPr>
            <p:ph type="sldNum" sz="quarter" idx="12"/>
          </p:nvPr>
        </p:nvSpPr>
        <p:spPr/>
        <p:txBody>
          <a:bodyPr/>
          <a:lstStyle/>
          <a:p>
            <a:fld id="{F763E1D1-E28C-4AF6-8221-D0939EE0325A}" type="slidenum">
              <a:rPr lang="zh-CN" altLang="en-US" smtClean="0"/>
              <a:t>‹#›</a:t>
            </a:fld>
            <a:endParaRPr lang="zh-CN" altLang="en-US"/>
          </a:p>
        </p:txBody>
      </p:sp>
    </p:spTree>
    <p:extLst>
      <p:ext uri="{BB962C8B-B14F-4D97-AF65-F5344CB8AC3E}">
        <p14:creationId xmlns:p14="http://schemas.microsoft.com/office/powerpoint/2010/main" val="3616443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DD6669-F890-4781-AE91-73553E8AACC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E2A250A-782D-4219-BA77-E8B9BDA42A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51FD8F4-4859-4A0B-9A71-0B5249E2D6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E693857-9E01-4891-AA0A-D1388CBB8515}"/>
              </a:ext>
            </a:extLst>
          </p:cNvPr>
          <p:cNvSpPr>
            <a:spLocks noGrp="1"/>
          </p:cNvSpPr>
          <p:nvPr>
            <p:ph type="dt" sz="half" idx="10"/>
          </p:nvPr>
        </p:nvSpPr>
        <p:spPr/>
        <p:txBody>
          <a:bodyPr/>
          <a:lstStyle/>
          <a:p>
            <a:fld id="{78A89833-8458-4F79-855D-4CE84E5E78D0}" type="datetimeFigureOut">
              <a:rPr lang="zh-CN" altLang="en-US" smtClean="0"/>
              <a:t>2020/9/30</a:t>
            </a:fld>
            <a:endParaRPr lang="zh-CN" altLang="en-US"/>
          </a:p>
        </p:txBody>
      </p:sp>
      <p:sp>
        <p:nvSpPr>
          <p:cNvPr id="6" name="页脚占位符 5">
            <a:extLst>
              <a:ext uri="{FF2B5EF4-FFF2-40B4-BE49-F238E27FC236}">
                <a16:creationId xmlns:a16="http://schemas.microsoft.com/office/drawing/2014/main" id="{7074FA97-0A73-4D8F-A02C-CD366151ED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97713CA-EDA3-4A5B-8BA4-B4B948D53997}"/>
              </a:ext>
            </a:extLst>
          </p:cNvPr>
          <p:cNvSpPr>
            <a:spLocks noGrp="1"/>
          </p:cNvSpPr>
          <p:nvPr>
            <p:ph type="sldNum" sz="quarter" idx="12"/>
          </p:nvPr>
        </p:nvSpPr>
        <p:spPr/>
        <p:txBody>
          <a:bodyPr/>
          <a:lstStyle/>
          <a:p>
            <a:fld id="{F763E1D1-E28C-4AF6-8221-D0939EE0325A}" type="slidenum">
              <a:rPr lang="zh-CN" altLang="en-US" smtClean="0"/>
              <a:t>‹#›</a:t>
            </a:fld>
            <a:endParaRPr lang="zh-CN" altLang="en-US"/>
          </a:p>
        </p:txBody>
      </p:sp>
    </p:spTree>
    <p:extLst>
      <p:ext uri="{BB962C8B-B14F-4D97-AF65-F5344CB8AC3E}">
        <p14:creationId xmlns:p14="http://schemas.microsoft.com/office/powerpoint/2010/main" val="2698146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C67C0C-35D5-40C7-82B8-31110A0C945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1168546-F707-4D38-9920-E52FBB7788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46878CD-CAC8-46B7-A995-1B2E8B4C6E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F9C4733-3181-4B9B-A883-5594EEC61CF7}"/>
              </a:ext>
            </a:extLst>
          </p:cNvPr>
          <p:cNvSpPr>
            <a:spLocks noGrp="1"/>
          </p:cNvSpPr>
          <p:nvPr>
            <p:ph type="dt" sz="half" idx="10"/>
          </p:nvPr>
        </p:nvSpPr>
        <p:spPr/>
        <p:txBody>
          <a:bodyPr/>
          <a:lstStyle/>
          <a:p>
            <a:fld id="{78A89833-8458-4F79-855D-4CE84E5E78D0}" type="datetimeFigureOut">
              <a:rPr lang="zh-CN" altLang="en-US" smtClean="0"/>
              <a:t>2020/9/30</a:t>
            </a:fld>
            <a:endParaRPr lang="zh-CN" altLang="en-US"/>
          </a:p>
        </p:txBody>
      </p:sp>
      <p:sp>
        <p:nvSpPr>
          <p:cNvPr id="6" name="页脚占位符 5">
            <a:extLst>
              <a:ext uri="{FF2B5EF4-FFF2-40B4-BE49-F238E27FC236}">
                <a16:creationId xmlns:a16="http://schemas.microsoft.com/office/drawing/2014/main" id="{CE532B91-ACFA-4793-B54D-76F7F1A9D0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0CBDFD6-8A39-4323-A837-313B928DCB0C}"/>
              </a:ext>
            </a:extLst>
          </p:cNvPr>
          <p:cNvSpPr>
            <a:spLocks noGrp="1"/>
          </p:cNvSpPr>
          <p:nvPr>
            <p:ph type="sldNum" sz="quarter" idx="12"/>
          </p:nvPr>
        </p:nvSpPr>
        <p:spPr/>
        <p:txBody>
          <a:bodyPr/>
          <a:lstStyle/>
          <a:p>
            <a:fld id="{F763E1D1-E28C-4AF6-8221-D0939EE0325A}" type="slidenum">
              <a:rPr lang="zh-CN" altLang="en-US" smtClean="0"/>
              <a:t>‹#›</a:t>
            </a:fld>
            <a:endParaRPr lang="zh-CN" altLang="en-US"/>
          </a:p>
        </p:txBody>
      </p:sp>
    </p:spTree>
    <p:extLst>
      <p:ext uri="{BB962C8B-B14F-4D97-AF65-F5344CB8AC3E}">
        <p14:creationId xmlns:p14="http://schemas.microsoft.com/office/powerpoint/2010/main" val="4096219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0C96C78-E3D5-4074-B975-3884C2AE03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7051618-AB32-4BA5-9E10-F19ED9616B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C638C57-11A8-4360-8128-9481DE41F6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A89833-8458-4F79-855D-4CE84E5E78D0}" type="datetimeFigureOut">
              <a:rPr lang="zh-CN" altLang="en-US" smtClean="0"/>
              <a:t>2020/9/30</a:t>
            </a:fld>
            <a:endParaRPr lang="zh-CN" altLang="en-US"/>
          </a:p>
        </p:txBody>
      </p:sp>
      <p:sp>
        <p:nvSpPr>
          <p:cNvPr id="5" name="页脚占位符 4">
            <a:extLst>
              <a:ext uri="{FF2B5EF4-FFF2-40B4-BE49-F238E27FC236}">
                <a16:creationId xmlns:a16="http://schemas.microsoft.com/office/drawing/2014/main" id="{A347281F-9E50-4D26-9E3C-FC10E676E8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B5DAC7F-77AD-41C8-9348-6B1FD0B4BA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3E1D1-E28C-4AF6-8221-D0939EE0325A}" type="slidenum">
              <a:rPr lang="zh-CN" altLang="en-US" smtClean="0"/>
              <a:t>‹#›</a:t>
            </a:fld>
            <a:endParaRPr lang="zh-CN" altLang="en-US"/>
          </a:p>
        </p:txBody>
      </p:sp>
    </p:spTree>
    <p:extLst>
      <p:ext uri="{BB962C8B-B14F-4D97-AF65-F5344CB8AC3E}">
        <p14:creationId xmlns:p14="http://schemas.microsoft.com/office/powerpoint/2010/main" val="2098376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C42BA4-2E0A-45DF-84E2-9EF10722D45F}"/>
              </a:ext>
            </a:extLst>
          </p:cNvPr>
          <p:cNvSpPr>
            <a:spLocks noGrp="1"/>
          </p:cNvSpPr>
          <p:nvPr>
            <p:ph type="ctrTitle"/>
          </p:nvPr>
        </p:nvSpPr>
        <p:spPr/>
        <p:txBody>
          <a:bodyPr/>
          <a:lstStyle/>
          <a:p>
            <a:r>
              <a:rPr lang="en-US" altLang="zh-CN" dirty="0"/>
              <a:t>Universe</a:t>
            </a:r>
            <a:endParaRPr lang="zh-CN" altLang="en-US" dirty="0"/>
          </a:p>
        </p:txBody>
      </p:sp>
      <p:sp>
        <p:nvSpPr>
          <p:cNvPr id="3" name="副标题 2">
            <a:extLst>
              <a:ext uri="{FF2B5EF4-FFF2-40B4-BE49-F238E27FC236}">
                <a16:creationId xmlns:a16="http://schemas.microsoft.com/office/drawing/2014/main" id="{8FE50164-60C6-4C30-B04D-3E3A90037C2C}"/>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656879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007C2D-F841-418D-B3B6-88E5F7C972C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AAA390F-71B7-4D08-9145-46A26356D3EC}"/>
              </a:ext>
            </a:extLst>
          </p:cNvPr>
          <p:cNvSpPr>
            <a:spLocks noGrp="1"/>
          </p:cNvSpPr>
          <p:nvPr>
            <p:ph idx="1"/>
          </p:nvPr>
        </p:nvSpPr>
        <p:spPr/>
        <p:txBody>
          <a:bodyPr/>
          <a:lstStyle/>
          <a:p>
            <a:r>
              <a:rPr lang="zh-CN" altLang="en-US" dirty="0"/>
              <a:t>有人说，我的软件里面，也就有限的几个</a:t>
            </a:r>
            <a:r>
              <a:rPr lang="en-US" altLang="zh-CN" dirty="0"/>
              <a:t>Form</a:t>
            </a:r>
            <a:r>
              <a:rPr lang="zh-CN" altLang="en-US" dirty="0"/>
              <a:t>，怎样才能看到你所说的那个无穷无尽的宇宙？这个观点差不多等同于肉眼看天空，最多也就可以可见大约</a:t>
            </a:r>
            <a:r>
              <a:rPr lang="en-US" altLang="zh-CN" dirty="0"/>
              <a:t>6000</a:t>
            </a:r>
            <a:r>
              <a:rPr lang="zh-CN" altLang="en-US" dirty="0"/>
              <a:t>左右个恒星，从伽利略开始，借助于望远镜，人们的视野不断的被突破、人们的认知也不断的被颠覆</a:t>
            </a:r>
            <a:r>
              <a:rPr lang="en-US" altLang="zh-CN" dirty="0"/>
              <a:t>……</a:t>
            </a:r>
          </a:p>
          <a:p>
            <a:r>
              <a:rPr lang="zh-CN" altLang="en-US" dirty="0"/>
              <a:t>软件领域也一样，借助于“</a:t>
            </a:r>
            <a:r>
              <a:rPr lang="en-US" altLang="zh-CN" dirty="0"/>
              <a:t>Universe</a:t>
            </a:r>
            <a:r>
              <a:rPr lang="zh-CN" altLang="en-US" dirty="0"/>
              <a:t>”这个工程，你可以拥有一个“</a:t>
            </a:r>
            <a:r>
              <a:rPr lang="en-US" altLang="zh-CN" dirty="0"/>
              <a:t>Hubble</a:t>
            </a:r>
            <a:r>
              <a:rPr lang="zh-CN" altLang="en-US" dirty="0"/>
              <a:t>”，这样，你就可以观测一个近乎无限的软件宇宙</a:t>
            </a:r>
          </a:p>
        </p:txBody>
      </p:sp>
    </p:spTree>
    <p:extLst>
      <p:ext uri="{BB962C8B-B14F-4D97-AF65-F5344CB8AC3E}">
        <p14:creationId xmlns:p14="http://schemas.microsoft.com/office/powerpoint/2010/main" val="2974206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B8FE5D-2634-4D43-B9C1-BA3341F0E47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9392963-93B8-4F0B-BE80-0E2EC7626119}"/>
              </a:ext>
            </a:extLst>
          </p:cNvPr>
          <p:cNvSpPr>
            <a:spLocks noGrp="1"/>
          </p:cNvSpPr>
          <p:nvPr>
            <p:ph idx="1"/>
          </p:nvPr>
        </p:nvSpPr>
        <p:spPr/>
        <p:txBody>
          <a:bodyPr/>
          <a:lstStyle/>
          <a:p>
            <a:r>
              <a:rPr lang="en-US" altLang="zh-CN" dirty="0"/>
              <a:t>Some people say that there are only a few forms in my software. How can I see the endless universe you mentioned? This view is almost equivalent to looking at the sky with the naked eye, at most about 6000 stars can be seen. Starting from Galileo, with the help of telescopes, people's vision is constantly being broken through, and people's cognition is constantly being subverted...</a:t>
            </a:r>
          </a:p>
          <a:p>
            <a:r>
              <a:rPr lang="en-US" altLang="zh-CN" dirty="0"/>
              <a:t>The same is true in the software field. With the help of the "Universe" project, you can have a "Hubble" so that you can observe a nearly infinite software universe.</a:t>
            </a:r>
            <a:endParaRPr lang="zh-CN" altLang="en-US" dirty="0"/>
          </a:p>
        </p:txBody>
      </p:sp>
    </p:spTree>
    <p:extLst>
      <p:ext uri="{BB962C8B-B14F-4D97-AF65-F5344CB8AC3E}">
        <p14:creationId xmlns:p14="http://schemas.microsoft.com/office/powerpoint/2010/main" val="3382085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93CB86-9AFA-4811-9329-BEEDA3C6CE9F}"/>
              </a:ext>
            </a:extLst>
          </p:cNvPr>
          <p:cNvSpPr>
            <a:spLocks noGrp="1"/>
          </p:cNvSpPr>
          <p:nvPr>
            <p:ph type="title"/>
          </p:nvPr>
        </p:nvSpPr>
        <p:spPr/>
        <p:txBody>
          <a:bodyPr/>
          <a:lstStyle/>
          <a:p>
            <a:r>
              <a:rPr lang="en-US" altLang="zh-CN" dirty="0" err="1"/>
              <a:t>WinForm</a:t>
            </a:r>
            <a:r>
              <a:rPr lang="zh-CN" altLang="en-US" dirty="0"/>
              <a:t>应用是一个某种意义上的宇宙</a:t>
            </a:r>
          </a:p>
        </p:txBody>
      </p:sp>
      <p:sp>
        <p:nvSpPr>
          <p:cNvPr id="3" name="内容占位符 2">
            <a:extLst>
              <a:ext uri="{FF2B5EF4-FFF2-40B4-BE49-F238E27FC236}">
                <a16:creationId xmlns:a16="http://schemas.microsoft.com/office/drawing/2014/main" id="{A0D45E87-8168-40F5-AE01-7277DB96DEF8}"/>
              </a:ext>
            </a:extLst>
          </p:cNvPr>
          <p:cNvSpPr>
            <a:spLocks noGrp="1"/>
          </p:cNvSpPr>
          <p:nvPr>
            <p:ph idx="1"/>
          </p:nvPr>
        </p:nvSpPr>
        <p:spPr/>
        <p:txBody>
          <a:bodyPr/>
          <a:lstStyle/>
          <a:p>
            <a:r>
              <a:rPr lang="zh-CN" altLang="en-US" dirty="0"/>
              <a:t>如果一个</a:t>
            </a:r>
            <a:r>
              <a:rPr lang="en-US" altLang="zh-CN" dirty="0" err="1"/>
              <a:t>WinForm</a:t>
            </a:r>
            <a:r>
              <a:rPr lang="zh-CN" altLang="en-US" dirty="0"/>
              <a:t>应用拥有类似宇宙一样的层次结构，我们需要回答几个关键的问题：</a:t>
            </a:r>
            <a:endParaRPr lang="en-US" altLang="zh-CN" dirty="0"/>
          </a:p>
          <a:p>
            <a:r>
              <a:rPr lang="en-US" altLang="zh-CN" dirty="0"/>
              <a:t>1</a:t>
            </a:r>
            <a:r>
              <a:rPr lang="zh-CN" altLang="en-US" dirty="0"/>
              <a:t>、</a:t>
            </a:r>
            <a:r>
              <a:rPr lang="en-US" altLang="zh-CN" dirty="0" err="1"/>
              <a:t>WinForm</a:t>
            </a:r>
            <a:r>
              <a:rPr lang="zh-CN" altLang="en-US" dirty="0"/>
              <a:t>对象在这个宇宙里面处于什么位置？</a:t>
            </a:r>
            <a:endParaRPr lang="en-US" altLang="zh-CN" dirty="0"/>
          </a:p>
          <a:p>
            <a:r>
              <a:rPr lang="en-US" altLang="zh-CN" dirty="0"/>
              <a:t>2</a:t>
            </a:r>
            <a:r>
              <a:rPr lang="zh-CN" altLang="en-US" dirty="0"/>
              <a:t>、这个宇宙里面有星系吗？</a:t>
            </a:r>
            <a:endParaRPr lang="en-US" altLang="zh-CN" dirty="0"/>
          </a:p>
          <a:p>
            <a:r>
              <a:rPr lang="en-US" altLang="zh-CN" dirty="0"/>
              <a:t>3</a:t>
            </a:r>
            <a:r>
              <a:rPr lang="zh-CN" altLang="en-US" dirty="0"/>
              <a:t>、这个宇宙里面的各类星体在哪里？</a:t>
            </a:r>
            <a:endParaRPr lang="en-US" altLang="zh-CN" dirty="0"/>
          </a:p>
          <a:p>
            <a:r>
              <a:rPr lang="en-US" altLang="zh-CN" dirty="0"/>
              <a:t>4</a:t>
            </a:r>
            <a:r>
              <a:rPr lang="zh-CN" altLang="en-US" dirty="0"/>
              <a:t>、我们怎样看待这个宇宙？</a:t>
            </a:r>
          </a:p>
        </p:txBody>
      </p:sp>
    </p:spTree>
    <p:extLst>
      <p:ext uri="{BB962C8B-B14F-4D97-AF65-F5344CB8AC3E}">
        <p14:creationId xmlns:p14="http://schemas.microsoft.com/office/powerpoint/2010/main" val="917123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AFA2E2-7BE7-4147-8E38-1B01268600B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5109BAD-4DC3-4727-AA66-68D368AC98AD}"/>
              </a:ext>
            </a:extLst>
          </p:cNvPr>
          <p:cNvSpPr>
            <a:spLocks noGrp="1"/>
          </p:cNvSpPr>
          <p:nvPr>
            <p:ph idx="1"/>
          </p:nvPr>
        </p:nvSpPr>
        <p:spPr/>
        <p:txBody>
          <a:bodyPr/>
          <a:lstStyle/>
          <a:p>
            <a:r>
              <a:rPr lang="en-US" altLang="zh-CN" dirty="0"/>
              <a:t>If a </a:t>
            </a:r>
            <a:r>
              <a:rPr lang="en-US" altLang="zh-CN" dirty="0" err="1"/>
              <a:t>WinForm</a:t>
            </a:r>
            <a:r>
              <a:rPr lang="en-US" altLang="zh-CN" dirty="0"/>
              <a:t> application has a hierarchy similar to the universe, we need to answer several key questions:</a:t>
            </a:r>
          </a:p>
          <a:p>
            <a:r>
              <a:rPr lang="en-US" altLang="zh-CN" dirty="0"/>
              <a:t>1. Where is the </a:t>
            </a:r>
            <a:r>
              <a:rPr lang="en-US" altLang="zh-CN" dirty="0" err="1"/>
              <a:t>WinForm</a:t>
            </a:r>
            <a:r>
              <a:rPr lang="en-US" altLang="zh-CN" dirty="0"/>
              <a:t> object in this universe?</a:t>
            </a:r>
          </a:p>
          <a:p>
            <a:r>
              <a:rPr lang="en-US" altLang="zh-CN" dirty="0"/>
              <a:t>2. Are there galaxies in this universe?</a:t>
            </a:r>
          </a:p>
          <a:p>
            <a:r>
              <a:rPr lang="en-US" altLang="zh-CN" dirty="0"/>
              <a:t>3. Where are the various stars in this universe?</a:t>
            </a:r>
          </a:p>
          <a:p>
            <a:r>
              <a:rPr lang="en-US" altLang="zh-CN" dirty="0"/>
              <a:t>4. How do we view this universe?</a:t>
            </a:r>
            <a:endParaRPr lang="zh-CN" altLang="en-US" dirty="0"/>
          </a:p>
        </p:txBody>
      </p:sp>
    </p:spTree>
    <p:extLst>
      <p:ext uri="{BB962C8B-B14F-4D97-AF65-F5344CB8AC3E}">
        <p14:creationId xmlns:p14="http://schemas.microsoft.com/office/powerpoint/2010/main" val="1663943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330B43-9617-4FD3-8D43-23F0760EF301}"/>
              </a:ext>
            </a:extLst>
          </p:cNvPr>
          <p:cNvSpPr>
            <a:spLocks noGrp="1"/>
          </p:cNvSpPr>
          <p:nvPr>
            <p:ph type="title"/>
          </p:nvPr>
        </p:nvSpPr>
        <p:spPr/>
        <p:txBody>
          <a:bodyPr/>
          <a:lstStyle/>
          <a:p>
            <a:r>
              <a:rPr lang="en-US" altLang="zh-CN" dirty="0" err="1"/>
              <a:t>WinForm</a:t>
            </a:r>
            <a:r>
              <a:rPr lang="zh-CN" altLang="en-US" dirty="0"/>
              <a:t>是这个宇宙里面的星系团</a:t>
            </a:r>
          </a:p>
        </p:txBody>
      </p:sp>
      <p:sp>
        <p:nvSpPr>
          <p:cNvPr id="3" name="内容占位符 2">
            <a:extLst>
              <a:ext uri="{FF2B5EF4-FFF2-40B4-BE49-F238E27FC236}">
                <a16:creationId xmlns:a16="http://schemas.microsoft.com/office/drawing/2014/main" id="{71A4AA56-13D1-4965-8E33-821579B38AB7}"/>
              </a:ext>
            </a:extLst>
          </p:cNvPr>
          <p:cNvSpPr>
            <a:spLocks noGrp="1"/>
          </p:cNvSpPr>
          <p:nvPr>
            <p:ph idx="1"/>
          </p:nvPr>
        </p:nvSpPr>
        <p:spPr/>
        <p:txBody>
          <a:bodyPr>
            <a:normAutofit fontScale="92500" lnSpcReduction="10000"/>
          </a:bodyPr>
          <a:lstStyle/>
          <a:p>
            <a:r>
              <a:rPr lang="zh-CN" altLang="en-US" dirty="0"/>
              <a:t>如果</a:t>
            </a:r>
            <a:r>
              <a:rPr lang="en-US" altLang="zh-CN" dirty="0" err="1"/>
              <a:t>WinForm</a:t>
            </a:r>
            <a:r>
              <a:rPr lang="zh-CN" altLang="en-US" dirty="0"/>
              <a:t>应用拥有一个宇宙结构，那么</a:t>
            </a:r>
            <a:r>
              <a:rPr lang="en-US" altLang="zh-CN" dirty="0"/>
              <a:t>Form</a:t>
            </a:r>
            <a:r>
              <a:rPr lang="zh-CN" altLang="en-US" dirty="0"/>
              <a:t>对象就是这个宇宙里面的星系团，有无数个星系团，意味着每个</a:t>
            </a:r>
            <a:r>
              <a:rPr lang="en-US" altLang="zh-CN" dirty="0" err="1"/>
              <a:t>WinForm</a:t>
            </a:r>
            <a:r>
              <a:rPr lang="zh-CN" altLang="en-US" dirty="0"/>
              <a:t>应用可以包含任意多个</a:t>
            </a:r>
            <a:r>
              <a:rPr lang="en-US" altLang="zh-CN" dirty="0" err="1"/>
              <a:t>WinForm</a:t>
            </a:r>
            <a:r>
              <a:rPr lang="zh-CN" altLang="en-US" dirty="0"/>
              <a:t>窗体</a:t>
            </a:r>
            <a:endParaRPr lang="en-US" altLang="zh-CN" dirty="0"/>
          </a:p>
          <a:p>
            <a:r>
              <a:rPr lang="en-US" altLang="zh-CN" dirty="0"/>
              <a:t>If the </a:t>
            </a:r>
            <a:r>
              <a:rPr lang="en-US" altLang="zh-CN" dirty="0" err="1"/>
              <a:t>WinForm</a:t>
            </a:r>
            <a:r>
              <a:rPr lang="en-US" altLang="zh-CN" dirty="0"/>
              <a:t> application has a universe structure, then the Form object is the galaxy cluster in this universe, there are countless galaxy clusters, which means that each </a:t>
            </a:r>
            <a:r>
              <a:rPr lang="en-US" altLang="zh-CN" dirty="0" err="1"/>
              <a:t>WinForm</a:t>
            </a:r>
            <a:r>
              <a:rPr lang="en-US" altLang="zh-CN" dirty="0"/>
              <a:t> application can contain any number of </a:t>
            </a:r>
            <a:r>
              <a:rPr lang="en-US" altLang="zh-CN" dirty="0" err="1"/>
              <a:t>WinForm</a:t>
            </a:r>
            <a:r>
              <a:rPr lang="en-US" altLang="zh-CN" dirty="0"/>
              <a:t> forms</a:t>
            </a:r>
          </a:p>
          <a:p>
            <a:r>
              <a:rPr lang="zh-CN" altLang="en-US" dirty="0"/>
              <a:t>星系团是今天意义下宇宙里面的基本结构单元，看起来宁静的宇宙事实上一点都不宁静，各种超大星系团使得宇宙变得动荡不安</a:t>
            </a:r>
            <a:endParaRPr lang="en-US" altLang="zh-CN" dirty="0"/>
          </a:p>
          <a:p>
            <a:r>
              <a:rPr lang="en-US" altLang="zh-CN" dirty="0"/>
              <a:t>Galaxies clusters are the basic structural units in the universe in today’s sense. The peaceful universe is actually not quiet at all. Various super-large galaxy clusters make the universe turbulent.</a:t>
            </a:r>
            <a:endParaRPr lang="zh-CN" altLang="en-US" dirty="0"/>
          </a:p>
        </p:txBody>
      </p:sp>
    </p:spTree>
    <p:extLst>
      <p:ext uri="{BB962C8B-B14F-4D97-AF65-F5344CB8AC3E}">
        <p14:creationId xmlns:p14="http://schemas.microsoft.com/office/powerpoint/2010/main" val="2345770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D166B-47D8-4267-B9E1-671871E4DFB5}"/>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C5AB9B3B-BA4A-4646-A3A2-26FDF43CC113}"/>
              </a:ext>
            </a:extLst>
          </p:cNvPr>
          <p:cNvSpPr>
            <a:spLocks noGrp="1"/>
          </p:cNvSpPr>
          <p:nvPr>
            <p:ph idx="1"/>
          </p:nvPr>
        </p:nvSpPr>
        <p:spPr/>
        <p:txBody>
          <a:bodyPr/>
          <a:lstStyle/>
          <a:p>
            <a:r>
              <a:rPr lang="en-US" altLang="zh-CN" dirty="0" err="1"/>
              <a:t>WinForm</a:t>
            </a:r>
            <a:r>
              <a:rPr lang="zh-CN" altLang="en-US" dirty="0"/>
              <a:t>应用也一样，看上去仅包含有限个</a:t>
            </a:r>
            <a:r>
              <a:rPr lang="en-US" altLang="zh-CN" dirty="0"/>
              <a:t>Form</a:t>
            </a:r>
            <a:r>
              <a:rPr lang="zh-CN" altLang="en-US" dirty="0"/>
              <a:t>窗体的应用，事实上完全不是这样，一旦你激活其内部处于“休眠”状态的某种机制，那么你的程序就会变得如同现实宇宙一样，里面充满着各种活力，完全不是现在看到的样子</a:t>
            </a:r>
            <a:endParaRPr lang="en-US" altLang="zh-CN" dirty="0"/>
          </a:p>
          <a:p>
            <a:r>
              <a:rPr lang="en-US" altLang="zh-CN" dirty="0"/>
              <a:t>The same is true for </a:t>
            </a:r>
            <a:r>
              <a:rPr lang="en-US" altLang="zh-CN" dirty="0" err="1"/>
              <a:t>WinForm</a:t>
            </a:r>
            <a:r>
              <a:rPr lang="en-US" altLang="zh-CN" dirty="0"/>
              <a:t> applications. It looks like an application that only contains a limited number of Forms. In fact, this is not the case at all. Once you activate a certain mechanism in its "sleeping" state, your program will become like a real universe , Filled with all kinds of vitality, not what you see now</a:t>
            </a:r>
            <a:endParaRPr lang="zh-CN" altLang="en-US" dirty="0"/>
          </a:p>
        </p:txBody>
      </p:sp>
    </p:spTree>
    <p:extLst>
      <p:ext uri="{BB962C8B-B14F-4D97-AF65-F5344CB8AC3E}">
        <p14:creationId xmlns:p14="http://schemas.microsoft.com/office/powerpoint/2010/main" val="4050374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8477EE-E628-4702-A6FC-3E16BA5E98A5}"/>
              </a:ext>
            </a:extLst>
          </p:cNvPr>
          <p:cNvSpPr>
            <a:spLocks noGrp="1"/>
          </p:cNvSpPr>
          <p:nvPr>
            <p:ph type="title"/>
          </p:nvPr>
        </p:nvSpPr>
        <p:spPr/>
        <p:txBody>
          <a:bodyPr/>
          <a:lstStyle/>
          <a:p>
            <a:r>
              <a:rPr lang="en-US" altLang="zh-CN" dirty="0"/>
              <a:t>Universe</a:t>
            </a:r>
            <a:endParaRPr lang="zh-CN" altLang="en-US" dirty="0"/>
          </a:p>
        </p:txBody>
      </p:sp>
      <p:sp>
        <p:nvSpPr>
          <p:cNvPr id="3" name="内容占位符 2">
            <a:extLst>
              <a:ext uri="{FF2B5EF4-FFF2-40B4-BE49-F238E27FC236}">
                <a16:creationId xmlns:a16="http://schemas.microsoft.com/office/drawing/2014/main" id="{DF7F3BB1-C0C2-4ED0-8FE0-7F8FDF1FF984}"/>
              </a:ext>
            </a:extLst>
          </p:cNvPr>
          <p:cNvSpPr>
            <a:spLocks noGrp="1"/>
          </p:cNvSpPr>
          <p:nvPr>
            <p:ph idx="1"/>
          </p:nvPr>
        </p:nvSpPr>
        <p:spPr/>
        <p:txBody>
          <a:bodyPr/>
          <a:lstStyle/>
          <a:p>
            <a:r>
              <a:rPr lang="en-US" altLang="zh-CN" dirty="0" err="1"/>
              <a:t>OpenUniverse</a:t>
            </a:r>
            <a:r>
              <a:rPr lang="en-US" altLang="zh-CN" dirty="0"/>
              <a:t> is a brand new open source project,</a:t>
            </a:r>
            <a:r>
              <a:rPr lang="zh-CN" altLang="en-US" dirty="0"/>
              <a:t> </a:t>
            </a:r>
            <a:r>
              <a:rPr lang="en-US" altLang="zh-CN" dirty="0"/>
              <a:t>Its basic goal is to provide the following basic features for Win32 application systems:</a:t>
            </a:r>
          </a:p>
          <a:p>
            <a:r>
              <a:rPr lang="en-US" altLang="zh-CN" dirty="0"/>
              <a:t>1, Provides a Powerful Dynamic, Gridded, Multi-level, and </a:t>
            </a:r>
            <a:r>
              <a:rPr lang="en-US" altLang="zh-CN" dirty="0" err="1"/>
              <a:t>Describeable</a:t>
            </a:r>
            <a:r>
              <a:rPr lang="en-US" altLang="zh-CN" dirty="0"/>
              <a:t> Layout Engine for Win32 Applications</a:t>
            </a:r>
          </a:p>
          <a:p>
            <a:r>
              <a:rPr lang="en-US" altLang="zh-CN" dirty="0"/>
              <a:t>2, Built-in </a:t>
            </a:r>
            <a:r>
              <a:rPr lang="en-US" altLang="zh-CN" dirty="0" err="1"/>
              <a:t>Moden</a:t>
            </a:r>
            <a:r>
              <a:rPr lang="en-US" altLang="zh-CN" dirty="0"/>
              <a:t> </a:t>
            </a:r>
            <a:r>
              <a:rPr lang="en-US" altLang="zh-CN" dirty="0" err="1"/>
              <a:t>WebBrowser</a:t>
            </a:r>
            <a:r>
              <a:rPr lang="en-US" altLang="zh-CN" dirty="0"/>
              <a:t> Support with deep integration with target applications</a:t>
            </a:r>
          </a:p>
          <a:p>
            <a:r>
              <a:rPr lang="en-US" altLang="zh-CN" dirty="0"/>
              <a:t>3, Full .NET Framework Support at Design Time and Runtime</a:t>
            </a:r>
            <a:endParaRPr lang="zh-CN" altLang="en-US" dirty="0"/>
          </a:p>
        </p:txBody>
      </p:sp>
    </p:spTree>
    <p:extLst>
      <p:ext uri="{BB962C8B-B14F-4D97-AF65-F5344CB8AC3E}">
        <p14:creationId xmlns:p14="http://schemas.microsoft.com/office/powerpoint/2010/main" val="1859613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9A6EC3-488D-4BE0-8F0D-228D3CBB6360}"/>
              </a:ext>
            </a:extLst>
          </p:cNvPr>
          <p:cNvSpPr>
            <a:spLocks noGrp="1"/>
          </p:cNvSpPr>
          <p:nvPr>
            <p:ph type="title"/>
          </p:nvPr>
        </p:nvSpPr>
        <p:spPr/>
        <p:txBody>
          <a:bodyPr>
            <a:normAutofit fontScale="90000"/>
          </a:bodyPr>
          <a:lstStyle/>
          <a:p>
            <a:r>
              <a:rPr lang="zh-CN" altLang="en-US" dirty="0"/>
              <a:t>如果</a:t>
            </a:r>
            <a:r>
              <a:rPr lang="en-US" altLang="zh-CN" dirty="0"/>
              <a:t>Form</a:t>
            </a:r>
            <a:r>
              <a:rPr lang="zh-CN" altLang="en-US" dirty="0"/>
              <a:t>是星系团，那么星系在哪里？</a:t>
            </a:r>
            <a:br>
              <a:rPr lang="en-US" altLang="zh-CN" dirty="0"/>
            </a:br>
            <a:r>
              <a:rPr lang="en-US" altLang="zh-CN" dirty="0"/>
              <a:t>If Form is a galaxy cluster, where is the galaxy?</a:t>
            </a:r>
            <a:endParaRPr lang="zh-CN" altLang="en-US" dirty="0"/>
          </a:p>
        </p:txBody>
      </p:sp>
      <p:sp>
        <p:nvSpPr>
          <p:cNvPr id="3" name="内容占位符 2">
            <a:extLst>
              <a:ext uri="{FF2B5EF4-FFF2-40B4-BE49-F238E27FC236}">
                <a16:creationId xmlns:a16="http://schemas.microsoft.com/office/drawing/2014/main" id="{1810D93D-211B-45D8-AFF2-459C4468FF47}"/>
              </a:ext>
            </a:extLst>
          </p:cNvPr>
          <p:cNvSpPr>
            <a:spLocks noGrp="1"/>
          </p:cNvSpPr>
          <p:nvPr>
            <p:ph idx="1"/>
          </p:nvPr>
        </p:nvSpPr>
        <p:spPr/>
        <p:txBody>
          <a:bodyPr/>
          <a:lstStyle/>
          <a:p>
            <a:r>
              <a:rPr lang="zh-CN" altLang="en-US" dirty="0"/>
              <a:t>是的，星系在哪里？</a:t>
            </a:r>
            <a:endParaRPr lang="en-US" altLang="zh-CN" dirty="0"/>
          </a:p>
          <a:p>
            <a:r>
              <a:rPr lang="zh-CN" altLang="en-US" dirty="0"/>
              <a:t>我们首先需要找到星系核，一旦有了星系核，那么环绕在其周围的各类星体即可被观测到，进而星系也就呈现出来了</a:t>
            </a:r>
            <a:endParaRPr lang="en-US" altLang="zh-CN" dirty="0"/>
          </a:p>
          <a:p>
            <a:r>
              <a:rPr lang="en-US" altLang="zh-CN" dirty="0"/>
              <a:t>We first need to find the galactic nucleus. Once there is a galactic nucleus, all kinds of stars surrounding it can be observed, and the galaxy will appear.</a:t>
            </a:r>
            <a:endParaRPr lang="zh-CN" altLang="en-US" dirty="0"/>
          </a:p>
        </p:txBody>
      </p:sp>
    </p:spTree>
    <p:extLst>
      <p:ext uri="{BB962C8B-B14F-4D97-AF65-F5344CB8AC3E}">
        <p14:creationId xmlns:p14="http://schemas.microsoft.com/office/powerpoint/2010/main" val="38345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70913-F649-431E-90EB-B291096F4266}"/>
              </a:ext>
            </a:extLst>
          </p:cNvPr>
          <p:cNvSpPr>
            <a:spLocks noGrp="1"/>
          </p:cNvSpPr>
          <p:nvPr>
            <p:ph type="title"/>
          </p:nvPr>
        </p:nvSpPr>
        <p:spPr/>
        <p:txBody>
          <a:bodyPr>
            <a:normAutofit/>
          </a:bodyPr>
          <a:lstStyle/>
          <a:p>
            <a:endParaRPr lang="zh-CN" altLang="en-US" dirty="0"/>
          </a:p>
        </p:txBody>
      </p:sp>
      <p:sp>
        <p:nvSpPr>
          <p:cNvPr id="3" name="内容占位符 2">
            <a:extLst>
              <a:ext uri="{FF2B5EF4-FFF2-40B4-BE49-F238E27FC236}">
                <a16:creationId xmlns:a16="http://schemas.microsoft.com/office/drawing/2014/main" id="{F0241718-30C4-48B8-A702-014D065D24E4}"/>
              </a:ext>
            </a:extLst>
          </p:cNvPr>
          <p:cNvSpPr>
            <a:spLocks noGrp="1"/>
          </p:cNvSpPr>
          <p:nvPr>
            <p:ph idx="1"/>
          </p:nvPr>
        </p:nvSpPr>
        <p:spPr/>
        <p:txBody>
          <a:bodyPr/>
          <a:lstStyle/>
          <a:p>
            <a:r>
              <a:rPr lang="zh-CN" altLang="en-US" dirty="0"/>
              <a:t>每一个</a:t>
            </a:r>
            <a:r>
              <a:rPr lang="en-US" altLang="zh-CN" dirty="0"/>
              <a:t>Dock</a:t>
            </a:r>
            <a:r>
              <a:rPr lang="zh-CN" altLang="en-US" dirty="0"/>
              <a:t>属性是</a:t>
            </a:r>
            <a:r>
              <a:rPr lang="en-US" altLang="zh-CN" dirty="0" err="1"/>
              <a:t>DockStyle.Fill</a:t>
            </a:r>
            <a:r>
              <a:rPr lang="zh-CN" altLang="en-US" dirty="0"/>
              <a:t>或者</a:t>
            </a:r>
            <a:r>
              <a:rPr lang="en-US" altLang="zh-CN" dirty="0" err="1"/>
              <a:t>DockStyle.None</a:t>
            </a:r>
            <a:r>
              <a:rPr lang="zh-CN" altLang="en-US" dirty="0"/>
              <a:t>的控件都是一个星系的星系核</a:t>
            </a:r>
            <a:endParaRPr lang="en-US" altLang="zh-CN" dirty="0"/>
          </a:p>
          <a:p>
            <a:r>
              <a:rPr lang="en-US" altLang="zh-CN" dirty="0"/>
              <a:t>Each control whose Dock property is </a:t>
            </a:r>
            <a:r>
              <a:rPr lang="en-US" altLang="zh-CN" dirty="0" err="1"/>
              <a:t>DockStyle.Fill</a:t>
            </a:r>
            <a:r>
              <a:rPr lang="en-US" altLang="zh-CN" dirty="0"/>
              <a:t> or </a:t>
            </a:r>
            <a:r>
              <a:rPr lang="en-US" altLang="zh-CN" dirty="0" err="1"/>
              <a:t>DockStyle.None</a:t>
            </a:r>
            <a:r>
              <a:rPr lang="en-US" altLang="zh-CN" dirty="0"/>
              <a:t> is the nucleus of a galaxy</a:t>
            </a:r>
          </a:p>
          <a:p>
            <a:r>
              <a:rPr lang="zh-CN" altLang="en-US" dirty="0"/>
              <a:t>是不是听起来很荒谬？这类控件几乎每个</a:t>
            </a:r>
            <a:r>
              <a:rPr lang="en-US" altLang="zh-CN" dirty="0"/>
              <a:t>Form</a:t>
            </a:r>
            <a:r>
              <a:rPr lang="zh-CN" altLang="en-US" dirty="0"/>
              <a:t>上都有，我为什么没有看出来这类控件可能是某个星系的星系核？</a:t>
            </a:r>
            <a:endParaRPr lang="en-US" altLang="zh-CN" dirty="0"/>
          </a:p>
          <a:p>
            <a:r>
              <a:rPr lang="en-US" altLang="zh-CN" dirty="0"/>
              <a:t>Does it sound ridiculous? This type of control is available on almost every Form. Why didn't I see that this type of control might be the nucleus of a galaxy?</a:t>
            </a:r>
            <a:endParaRPr lang="zh-CN" altLang="en-US" dirty="0"/>
          </a:p>
        </p:txBody>
      </p:sp>
    </p:spTree>
    <p:extLst>
      <p:ext uri="{BB962C8B-B14F-4D97-AF65-F5344CB8AC3E}">
        <p14:creationId xmlns:p14="http://schemas.microsoft.com/office/powerpoint/2010/main" val="3418451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352662-B3F2-42EE-8004-7B1575ABA66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368C2A4-0067-4D78-8EF4-DF5C54A633B8}"/>
              </a:ext>
            </a:extLst>
          </p:cNvPr>
          <p:cNvSpPr>
            <a:spLocks noGrp="1"/>
          </p:cNvSpPr>
          <p:nvPr>
            <p:ph idx="1"/>
          </p:nvPr>
        </p:nvSpPr>
        <p:spPr/>
        <p:txBody>
          <a:bodyPr>
            <a:normAutofit fontScale="85000" lnSpcReduction="10000"/>
          </a:bodyPr>
          <a:lstStyle/>
          <a:p>
            <a:r>
              <a:rPr lang="zh-CN" altLang="en-US" dirty="0"/>
              <a:t>这个世界最奇怪的事情是你看到的现象未必就是真相，上世纪</a:t>
            </a:r>
            <a:r>
              <a:rPr lang="en-US" altLang="zh-CN" dirty="0"/>
              <a:t>60</a:t>
            </a:r>
            <a:r>
              <a:rPr lang="zh-CN" altLang="en-US" dirty="0"/>
              <a:t>年代，人们发现了一类奇特的天体，看上去就是一个超大的恒星，但其物理特征绝对不是恒星可以具备的，人们只好将其命名为类星体，直到</a:t>
            </a:r>
            <a:r>
              <a:rPr lang="en-US" altLang="zh-CN" dirty="0"/>
              <a:t>2011</a:t>
            </a:r>
            <a:r>
              <a:rPr lang="zh-CN" altLang="en-US" dirty="0"/>
              <a:t>年，哈勃分离出其周围的旋臂，人们才意识到，类星体事实上是一类剧烈活动的星系的星系核，由于观测设备的局限，相当长的时间里，人们没有将类星体与星系核关联在一起</a:t>
            </a:r>
            <a:endParaRPr lang="en-US" altLang="zh-CN" dirty="0"/>
          </a:p>
          <a:p>
            <a:r>
              <a:rPr lang="en-US" altLang="zh-CN" dirty="0"/>
              <a:t>The strangest thing about this world is that the phenomena you see may not be the truth. In the 1960s, people discovered a strange kind of celestial body that looked like a super-large star, but its physical characteristics were definitely not what a star could possess. People It had to be named a quasar. It was not until the Hubble separated the spiral arms around it in 2011 that people realized that a quasar is actually the nucleus of a class of violently active galaxies. Due to the limitations of observation equipment, it is quite long. In the time, people did not associate quasars with galactic nuclei</a:t>
            </a:r>
            <a:endParaRPr lang="zh-CN" altLang="en-US" dirty="0"/>
          </a:p>
        </p:txBody>
      </p:sp>
    </p:spTree>
    <p:extLst>
      <p:ext uri="{BB962C8B-B14F-4D97-AF65-F5344CB8AC3E}">
        <p14:creationId xmlns:p14="http://schemas.microsoft.com/office/powerpoint/2010/main" val="420623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517C11-F21C-4F80-AC57-5FB23B7B3F97}"/>
              </a:ext>
            </a:extLst>
          </p:cNvPr>
          <p:cNvSpPr>
            <a:spLocks noGrp="1"/>
          </p:cNvSpPr>
          <p:nvPr>
            <p:ph type="title"/>
          </p:nvPr>
        </p:nvSpPr>
        <p:spPr/>
        <p:txBody>
          <a:bodyPr/>
          <a:lstStyle/>
          <a:p>
            <a:r>
              <a:rPr lang="en-US" altLang="zh-CN" dirty="0"/>
              <a:t>Universe</a:t>
            </a:r>
            <a:r>
              <a:rPr lang="zh-CN" altLang="en-US" dirty="0"/>
              <a:t>：颠覆你对</a:t>
            </a:r>
            <a:r>
              <a:rPr lang="en-US" altLang="zh-CN" dirty="0" err="1"/>
              <a:t>WinForm</a:t>
            </a:r>
            <a:r>
              <a:rPr lang="zh-CN" altLang="en-US" dirty="0"/>
              <a:t>开发的认知</a:t>
            </a:r>
          </a:p>
        </p:txBody>
      </p:sp>
      <p:sp>
        <p:nvSpPr>
          <p:cNvPr id="3" name="内容占位符 2">
            <a:extLst>
              <a:ext uri="{FF2B5EF4-FFF2-40B4-BE49-F238E27FC236}">
                <a16:creationId xmlns:a16="http://schemas.microsoft.com/office/drawing/2014/main" id="{FF5ADCF9-2385-461A-A4AE-5436DE15DBD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099199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B16FF1-EFC7-480C-BAF1-933A23326DE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E9B3E86-B3C2-4E93-8A25-103A72536565}"/>
              </a:ext>
            </a:extLst>
          </p:cNvPr>
          <p:cNvSpPr>
            <a:spLocks noGrp="1"/>
          </p:cNvSpPr>
          <p:nvPr>
            <p:ph idx="1"/>
          </p:nvPr>
        </p:nvSpPr>
        <p:spPr/>
        <p:txBody>
          <a:bodyPr>
            <a:normAutofit fontScale="92500" lnSpcReduction="10000"/>
          </a:bodyPr>
          <a:lstStyle/>
          <a:p>
            <a:r>
              <a:rPr lang="zh-CN" altLang="en-US" dirty="0"/>
              <a:t>我们知道，每一个</a:t>
            </a:r>
            <a:r>
              <a:rPr lang="en-US" altLang="zh-CN" dirty="0"/>
              <a:t>.NET</a:t>
            </a:r>
            <a:r>
              <a:rPr lang="zh-CN" altLang="en-US" dirty="0"/>
              <a:t>控件都有</a:t>
            </a:r>
            <a:r>
              <a:rPr lang="en-US" altLang="zh-CN" dirty="0"/>
              <a:t>Dock</a:t>
            </a:r>
            <a:r>
              <a:rPr lang="zh-CN" altLang="en-US" dirty="0"/>
              <a:t>属性，</a:t>
            </a:r>
            <a:r>
              <a:rPr lang="en-US" altLang="zh-CN" dirty="0"/>
              <a:t>Dock</a:t>
            </a:r>
            <a:r>
              <a:rPr lang="zh-CN" altLang="en-US" dirty="0"/>
              <a:t>属性值为</a:t>
            </a:r>
            <a:r>
              <a:rPr lang="en-US" altLang="zh-CN" dirty="0"/>
              <a:t>Fill</a:t>
            </a:r>
            <a:r>
              <a:rPr lang="zh-CN" altLang="en-US" dirty="0"/>
              <a:t>或者</a:t>
            </a:r>
            <a:r>
              <a:rPr lang="en-US" altLang="zh-CN" dirty="0"/>
              <a:t>None</a:t>
            </a:r>
            <a:r>
              <a:rPr lang="zh-CN" altLang="en-US" dirty="0"/>
              <a:t>的控件比比皆是，我们忽略了什么？事实上，我们一直在静态的看待这些控件，所以这些控件一直处于“安静”或者“静默”状态，其周围的各种环绕物一直没有被发现，或者是因为软件系统里面缺乏一种类似“</a:t>
            </a:r>
            <a:r>
              <a:rPr lang="en-US" altLang="zh-CN" dirty="0"/>
              <a:t>Hubble</a:t>
            </a:r>
            <a:r>
              <a:rPr lang="zh-CN" altLang="en-US" dirty="0"/>
              <a:t>”的东西，使得这些本应该十分活跃的对象，一直安安静静的存在着。</a:t>
            </a:r>
            <a:endParaRPr lang="en-US" altLang="zh-CN" dirty="0"/>
          </a:p>
          <a:p>
            <a:r>
              <a:rPr lang="en-US" altLang="zh-CN" dirty="0"/>
              <a:t>We know that every .NET control has a Dock property. There are many controls whose Dock property value is Fill or None. What have we overlooked? In fact, we have been looking at these controls statically, so these controls have been in a “quiet” or “silent” state, and the surrounding objects have not been discovered, or because the software system lacks a similar “Hubble” ,</a:t>
            </a:r>
            <a:r>
              <a:rPr lang="zh-CN" altLang="en-US" dirty="0"/>
              <a:t> </a:t>
            </a:r>
            <a:r>
              <a:rPr lang="en-US" altLang="zh-CN" dirty="0"/>
              <a:t>The things that make these objects that should have been very active have been quietly existing.</a:t>
            </a:r>
            <a:endParaRPr lang="zh-CN" altLang="en-US" dirty="0"/>
          </a:p>
        </p:txBody>
      </p:sp>
    </p:spTree>
    <p:extLst>
      <p:ext uri="{BB962C8B-B14F-4D97-AF65-F5344CB8AC3E}">
        <p14:creationId xmlns:p14="http://schemas.microsoft.com/office/powerpoint/2010/main" val="3437811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C8275D-5B2C-4AA6-9BBD-5C520C617B3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27BC71B-714B-4183-97BE-218DC1159D60}"/>
              </a:ext>
            </a:extLst>
          </p:cNvPr>
          <p:cNvSpPr>
            <a:spLocks noGrp="1"/>
          </p:cNvSpPr>
          <p:nvPr>
            <p:ph idx="1"/>
          </p:nvPr>
        </p:nvSpPr>
        <p:spPr/>
        <p:txBody>
          <a:bodyPr/>
          <a:lstStyle/>
          <a:p>
            <a:r>
              <a:rPr lang="zh-CN" altLang="en-US" dirty="0"/>
              <a:t>如果你拥有哈勃，你会怎样看待你的宇宙？这是一个非常有趣的问题，世界只有一个哈勃，所以拥有哈勃是一件很难想象的事情，所以</a:t>
            </a:r>
            <a:r>
              <a:rPr lang="en-US" altLang="zh-CN" dirty="0"/>
              <a:t>Nasa</a:t>
            </a:r>
            <a:r>
              <a:rPr lang="zh-CN" altLang="en-US" dirty="0"/>
              <a:t>是当今世界的唯一</a:t>
            </a:r>
            <a:endParaRPr lang="en-US" altLang="zh-CN" dirty="0"/>
          </a:p>
          <a:p>
            <a:r>
              <a:rPr lang="en-US" altLang="zh-CN" dirty="0"/>
              <a:t>If you had Hubble, how would you view your universe? This is a very interesting question. There is only one Hubble in the world, so it is hard to imagine having a Hubble, so Nasa is the only one in the world today.</a:t>
            </a:r>
            <a:endParaRPr lang="zh-CN" altLang="en-US" dirty="0"/>
          </a:p>
        </p:txBody>
      </p:sp>
    </p:spTree>
    <p:extLst>
      <p:ext uri="{BB962C8B-B14F-4D97-AF65-F5344CB8AC3E}">
        <p14:creationId xmlns:p14="http://schemas.microsoft.com/office/powerpoint/2010/main" val="3761103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7ADD4F-8C56-4F6C-917F-1F6396AF604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481C5EA-A9F2-4359-8541-6F9DB08A0F93}"/>
              </a:ext>
            </a:extLst>
          </p:cNvPr>
          <p:cNvSpPr>
            <a:spLocks noGrp="1"/>
          </p:cNvSpPr>
          <p:nvPr>
            <p:ph idx="1"/>
          </p:nvPr>
        </p:nvSpPr>
        <p:spPr/>
        <p:txBody>
          <a:bodyPr/>
          <a:lstStyle/>
          <a:p>
            <a:r>
              <a:rPr lang="zh-CN" altLang="en-US" dirty="0"/>
              <a:t>如果你的</a:t>
            </a:r>
            <a:r>
              <a:rPr lang="en-US" altLang="zh-CN" dirty="0" err="1"/>
              <a:t>WinForm</a:t>
            </a:r>
            <a:r>
              <a:rPr lang="zh-CN" altLang="en-US" dirty="0"/>
              <a:t>应用就是一个宇宙，那么你拥有</a:t>
            </a:r>
            <a:r>
              <a:rPr lang="en-US" altLang="zh-CN" dirty="0" err="1"/>
              <a:t>hubble</a:t>
            </a:r>
            <a:r>
              <a:rPr lang="zh-CN" altLang="en-US" dirty="0"/>
              <a:t>就是天经地义的事情，因为你就是这个宇宙的主宰。现在，</a:t>
            </a:r>
            <a:r>
              <a:rPr lang="en-US" altLang="zh-CN" dirty="0"/>
              <a:t>Universe</a:t>
            </a:r>
            <a:r>
              <a:rPr lang="zh-CN" altLang="en-US" dirty="0"/>
              <a:t>项目就是为例这个使命形成的，给你配置一个</a:t>
            </a:r>
            <a:r>
              <a:rPr lang="en-US" altLang="zh-CN" dirty="0" err="1"/>
              <a:t>hubble</a:t>
            </a:r>
            <a:r>
              <a:rPr lang="zh-CN" altLang="en-US" dirty="0"/>
              <a:t>，开始你自己的宇宙探测吧。</a:t>
            </a:r>
            <a:endParaRPr lang="en-US" altLang="zh-CN" dirty="0"/>
          </a:p>
          <a:p>
            <a:r>
              <a:rPr lang="en-US" altLang="zh-CN" dirty="0"/>
              <a:t>If your </a:t>
            </a:r>
            <a:r>
              <a:rPr lang="en-US" altLang="zh-CN" dirty="0" err="1"/>
              <a:t>WinForm</a:t>
            </a:r>
            <a:r>
              <a:rPr lang="en-US" altLang="zh-CN" dirty="0"/>
              <a:t> application is a universe, then it is only natural for you to have a hub, because you are the master of this universe. Now, the Universe project is formed for this mission. Configure a hub for you and start your own universe exploration.</a:t>
            </a:r>
            <a:endParaRPr lang="zh-CN" altLang="en-US" dirty="0"/>
          </a:p>
        </p:txBody>
      </p:sp>
    </p:spTree>
    <p:extLst>
      <p:ext uri="{BB962C8B-B14F-4D97-AF65-F5344CB8AC3E}">
        <p14:creationId xmlns:p14="http://schemas.microsoft.com/office/powerpoint/2010/main" val="2435850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CDA0CA-1B1C-4CEC-B97C-FEAC7C243B19}"/>
              </a:ext>
            </a:extLst>
          </p:cNvPr>
          <p:cNvSpPr>
            <a:spLocks noGrp="1"/>
          </p:cNvSpPr>
          <p:nvPr>
            <p:ph type="title"/>
          </p:nvPr>
        </p:nvSpPr>
        <p:spPr>
          <a:xfrm>
            <a:off x="838199" y="365126"/>
            <a:ext cx="10691191" cy="933588"/>
          </a:xfrm>
        </p:spPr>
        <p:txBody>
          <a:bodyPr>
            <a:normAutofit/>
          </a:bodyPr>
          <a:lstStyle/>
          <a:p>
            <a:endParaRPr lang="zh-CN" altLang="en-US" dirty="0"/>
          </a:p>
        </p:txBody>
      </p:sp>
      <p:sp>
        <p:nvSpPr>
          <p:cNvPr id="3" name="内容占位符 2">
            <a:extLst>
              <a:ext uri="{FF2B5EF4-FFF2-40B4-BE49-F238E27FC236}">
                <a16:creationId xmlns:a16="http://schemas.microsoft.com/office/drawing/2014/main" id="{5097577E-6B14-430E-9EAE-2E1BF22D005B}"/>
              </a:ext>
            </a:extLst>
          </p:cNvPr>
          <p:cNvSpPr>
            <a:spLocks noGrp="1"/>
          </p:cNvSpPr>
          <p:nvPr>
            <p:ph idx="1"/>
          </p:nvPr>
        </p:nvSpPr>
        <p:spPr/>
        <p:txBody>
          <a:bodyPr>
            <a:normAutofit lnSpcReduction="10000"/>
          </a:bodyPr>
          <a:lstStyle/>
          <a:p>
            <a:r>
              <a:rPr lang="en-US" altLang="zh-CN" dirty="0" err="1"/>
              <a:t>WinForm</a:t>
            </a:r>
            <a:r>
              <a:rPr lang="zh-CN" altLang="en-US" dirty="0"/>
              <a:t>宇宙里面，哈勃能看到什么？</a:t>
            </a:r>
            <a:br>
              <a:rPr lang="en-US" altLang="zh-CN" dirty="0"/>
            </a:br>
            <a:r>
              <a:rPr lang="en-US" altLang="zh-CN" dirty="0"/>
              <a:t>What can Hubble see in the </a:t>
            </a:r>
            <a:r>
              <a:rPr lang="en-US" altLang="zh-CN" dirty="0" err="1"/>
              <a:t>WinForm</a:t>
            </a:r>
            <a:r>
              <a:rPr lang="en-US" altLang="zh-CN" dirty="0"/>
              <a:t> application universe?</a:t>
            </a:r>
          </a:p>
          <a:p>
            <a:r>
              <a:rPr lang="zh-CN" altLang="en-US" dirty="0"/>
              <a:t>在</a:t>
            </a:r>
            <a:r>
              <a:rPr lang="en-US" altLang="zh-CN" dirty="0" err="1"/>
              <a:t>WinForm</a:t>
            </a:r>
            <a:r>
              <a:rPr lang="zh-CN" altLang="en-US" dirty="0"/>
              <a:t>世界里面，有无数个</a:t>
            </a:r>
            <a:r>
              <a:rPr lang="en-US" altLang="zh-CN" dirty="0"/>
              <a:t>.NET Control</a:t>
            </a:r>
            <a:r>
              <a:rPr lang="zh-CN" altLang="en-US" dirty="0"/>
              <a:t>、</a:t>
            </a:r>
            <a:r>
              <a:rPr lang="en-US" altLang="zh-CN" dirty="0"/>
              <a:t>Form</a:t>
            </a:r>
            <a:r>
              <a:rPr lang="zh-CN" altLang="en-US" dirty="0"/>
              <a:t>、</a:t>
            </a:r>
            <a:r>
              <a:rPr lang="en-US" altLang="zh-CN" dirty="0"/>
              <a:t>WPF</a:t>
            </a:r>
            <a:r>
              <a:rPr lang="zh-CN" altLang="en-US" dirty="0"/>
              <a:t>控件，这些基本成员就是这个宇宙里面的那些恒星，与常规的观点不同，通常意义下，一个</a:t>
            </a:r>
            <a:r>
              <a:rPr lang="en-US" altLang="zh-CN" dirty="0" err="1"/>
              <a:t>WinForm</a:t>
            </a:r>
            <a:r>
              <a:rPr lang="zh-CN" altLang="en-US" dirty="0"/>
              <a:t>应用只能包含有限个</a:t>
            </a:r>
            <a:r>
              <a:rPr lang="en-US" altLang="zh-CN" dirty="0"/>
              <a:t>UI</a:t>
            </a:r>
            <a:r>
              <a:rPr lang="zh-CN" altLang="en-US" dirty="0"/>
              <a:t>对象，而你给出的是一个无限的组件集合</a:t>
            </a:r>
            <a:r>
              <a:rPr lang="en-US" altLang="zh-CN" dirty="0"/>
              <a:t>……</a:t>
            </a:r>
          </a:p>
          <a:p>
            <a:r>
              <a:rPr lang="en-US" altLang="zh-CN" dirty="0"/>
              <a:t>In the </a:t>
            </a:r>
            <a:r>
              <a:rPr lang="en-US" altLang="zh-CN" dirty="0" err="1"/>
              <a:t>WinForm</a:t>
            </a:r>
            <a:r>
              <a:rPr lang="en-US" altLang="zh-CN" dirty="0"/>
              <a:t> world, there are countless .NET Controls, Forms, and WPF controls. These basic members are the stars in this universe. Unlike conventional views, a </a:t>
            </a:r>
            <a:r>
              <a:rPr lang="en-US" altLang="zh-CN" dirty="0" err="1"/>
              <a:t>WinForm</a:t>
            </a:r>
            <a:r>
              <a:rPr lang="en-US" altLang="zh-CN" dirty="0"/>
              <a:t> application can only contain a limited number of UI objects. What you give is an infinite set of components...</a:t>
            </a:r>
            <a:endParaRPr lang="zh-CN" altLang="en-US" dirty="0"/>
          </a:p>
        </p:txBody>
      </p:sp>
    </p:spTree>
    <p:extLst>
      <p:ext uri="{BB962C8B-B14F-4D97-AF65-F5344CB8AC3E}">
        <p14:creationId xmlns:p14="http://schemas.microsoft.com/office/powerpoint/2010/main" val="1757982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C6869A-57B3-468C-BE66-FF0560CB75C8}"/>
              </a:ext>
            </a:extLst>
          </p:cNvPr>
          <p:cNvSpPr>
            <a:spLocks noGrp="1"/>
          </p:cNvSpPr>
          <p:nvPr>
            <p:ph type="title"/>
          </p:nvPr>
        </p:nvSpPr>
        <p:spPr/>
        <p:txBody>
          <a:bodyPr/>
          <a:lstStyle/>
          <a:p>
            <a:r>
              <a:rPr lang="en-US" altLang="zh-CN" dirty="0"/>
              <a:t>Grid</a:t>
            </a:r>
            <a:endParaRPr lang="zh-CN" altLang="en-US" dirty="0"/>
          </a:p>
        </p:txBody>
      </p:sp>
      <p:sp>
        <p:nvSpPr>
          <p:cNvPr id="3" name="内容占位符 2">
            <a:extLst>
              <a:ext uri="{FF2B5EF4-FFF2-40B4-BE49-F238E27FC236}">
                <a16:creationId xmlns:a16="http://schemas.microsoft.com/office/drawing/2014/main" id="{20DC31BE-1DFF-427E-889D-23715758DC69}"/>
              </a:ext>
            </a:extLst>
          </p:cNvPr>
          <p:cNvSpPr>
            <a:spLocks noGrp="1"/>
          </p:cNvSpPr>
          <p:nvPr>
            <p:ph idx="1"/>
          </p:nvPr>
        </p:nvSpPr>
        <p:spPr/>
        <p:txBody>
          <a:bodyPr/>
          <a:lstStyle/>
          <a:p>
            <a:r>
              <a:rPr lang="zh-CN" altLang="en-US" dirty="0"/>
              <a:t>网格是一个</a:t>
            </a:r>
            <a:r>
              <a:rPr lang="en-US" altLang="zh-CN" dirty="0"/>
              <a:t>m</a:t>
            </a:r>
            <a:r>
              <a:rPr lang="zh-CN" altLang="en-US" dirty="0"/>
              <a:t>行</a:t>
            </a:r>
            <a:r>
              <a:rPr lang="en-US" altLang="zh-CN" dirty="0"/>
              <a:t>n</a:t>
            </a:r>
            <a:r>
              <a:rPr lang="zh-CN" altLang="en-US" dirty="0"/>
              <a:t>列的窗口阵列，一个一行</a:t>
            </a:r>
            <a:r>
              <a:rPr lang="en-US" altLang="zh-CN" dirty="0"/>
              <a:t>n</a:t>
            </a:r>
            <a:r>
              <a:rPr lang="zh-CN" altLang="en-US" dirty="0"/>
              <a:t>列的网格可以是通常意义下的具有</a:t>
            </a:r>
            <a:r>
              <a:rPr lang="en-US" altLang="zh-CN" dirty="0"/>
              <a:t>n</a:t>
            </a:r>
            <a:r>
              <a:rPr lang="zh-CN" altLang="en-US" dirty="0"/>
              <a:t>个标签的标签窗口</a:t>
            </a:r>
            <a:endParaRPr lang="en-US" altLang="zh-CN" dirty="0"/>
          </a:p>
          <a:p>
            <a:endParaRPr lang="en-US" altLang="zh-CN" dirty="0"/>
          </a:p>
          <a:p>
            <a:r>
              <a:rPr lang="en-US" altLang="zh-CN" dirty="0"/>
              <a:t>The grid is a window matrix with m rows and n columns, and a grid with one row and n columns can be a </a:t>
            </a:r>
            <a:r>
              <a:rPr lang="zh-CN" altLang="en-US" dirty="0"/>
              <a:t>“</a:t>
            </a:r>
            <a:r>
              <a:rPr lang="en-US" altLang="zh-CN" dirty="0"/>
              <a:t>tab window</a:t>
            </a:r>
            <a:r>
              <a:rPr lang="zh-CN" altLang="en-US" dirty="0"/>
              <a:t>”</a:t>
            </a:r>
            <a:r>
              <a:rPr lang="en-US" altLang="zh-CN" dirty="0"/>
              <a:t> with n tabs in the usual sense.</a:t>
            </a:r>
            <a:endParaRPr lang="zh-CN" altLang="en-US" dirty="0"/>
          </a:p>
        </p:txBody>
      </p:sp>
    </p:spTree>
    <p:extLst>
      <p:ext uri="{BB962C8B-B14F-4D97-AF65-F5344CB8AC3E}">
        <p14:creationId xmlns:p14="http://schemas.microsoft.com/office/powerpoint/2010/main" val="3395390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6D4ADB-1854-4D87-9FFE-484104D67096}"/>
              </a:ext>
            </a:extLst>
          </p:cNvPr>
          <p:cNvSpPr>
            <a:spLocks noGrp="1"/>
          </p:cNvSpPr>
          <p:nvPr>
            <p:ph type="title"/>
          </p:nvPr>
        </p:nvSpPr>
        <p:spPr/>
        <p:txBody>
          <a:bodyPr/>
          <a:lstStyle/>
          <a:p>
            <a:r>
              <a:rPr lang="en-US" altLang="zh-CN" dirty="0"/>
              <a:t>Multi-Level Grid</a:t>
            </a:r>
            <a:endParaRPr lang="zh-CN" altLang="en-US" dirty="0"/>
          </a:p>
        </p:txBody>
      </p:sp>
      <p:sp>
        <p:nvSpPr>
          <p:cNvPr id="3" name="内容占位符 2">
            <a:extLst>
              <a:ext uri="{FF2B5EF4-FFF2-40B4-BE49-F238E27FC236}">
                <a16:creationId xmlns:a16="http://schemas.microsoft.com/office/drawing/2014/main" id="{B4EE374E-183F-453C-B281-B5608743A1AA}"/>
              </a:ext>
            </a:extLst>
          </p:cNvPr>
          <p:cNvSpPr>
            <a:spLocks noGrp="1"/>
          </p:cNvSpPr>
          <p:nvPr>
            <p:ph idx="1"/>
          </p:nvPr>
        </p:nvSpPr>
        <p:spPr/>
        <p:txBody>
          <a:bodyPr>
            <a:normAutofit/>
          </a:bodyPr>
          <a:lstStyle/>
          <a:p>
            <a:r>
              <a:rPr lang="zh-CN" altLang="en-US" dirty="0"/>
              <a:t>网格是可嵌套的，每个“格子”可以容纳任意多层网格，运行时只有一个处于可见状态</a:t>
            </a:r>
            <a:endParaRPr lang="en-US" altLang="zh-CN" dirty="0"/>
          </a:p>
          <a:p>
            <a:r>
              <a:rPr lang="en-US" altLang="zh-CN" dirty="0"/>
              <a:t>Each "lattice" in the grid can be nested with any multi-layer grid, and only one layer is visible at runtime</a:t>
            </a:r>
          </a:p>
          <a:p>
            <a:r>
              <a:rPr lang="zh-CN" altLang="en-US" dirty="0"/>
              <a:t>例如，你可以在一个</a:t>
            </a:r>
            <a:r>
              <a:rPr lang="en-US" altLang="zh-CN" dirty="0"/>
              <a:t>lattice</a:t>
            </a:r>
            <a:r>
              <a:rPr lang="zh-CN" altLang="en-US" dirty="0"/>
              <a:t>之中放入一个树形控件，然后用树形节点控制其他格子中的网格层次的显示状态，以此形成强大的</a:t>
            </a:r>
            <a:r>
              <a:rPr lang="en-US" altLang="zh-CN" dirty="0"/>
              <a:t>UI</a:t>
            </a:r>
            <a:r>
              <a:rPr lang="zh-CN" altLang="en-US" dirty="0"/>
              <a:t>表现力</a:t>
            </a:r>
            <a:endParaRPr lang="en-US" altLang="zh-CN" dirty="0"/>
          </a:p>
          <a:p>
            <a:r>
              <a:rPr lang="en-US" altLang="zh-CN" dirty="0"/>
              <a:t>For example, you can put a tree control in a lattice, and then use the tree node to control the display state of the grid level nested in other lattices to form a powerful UI expressiveness</a:t>
            </a:r>
          </a:p>
        </p:txBody>
      </p:sp>
    </p:spTree>
    <p:extLst>
      <p:ext uri="{BB962C8B-B14F-4D97-AF65-F5344CB8AC3E}">
        <p14:creationId xmlns:p14="http://schemas.microsoft.com/office/powerpoint/2010/main" val="2978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50561D-E7F1-435D-8F0D-CE76E68CC9D2}"/>
              </a:ext>
            </a:extLst>
          </p:cNvPr>
          <p:cNvSpPr>
            <a:spLocks noGrp="1"/>
          </p:cNvSpPr>
          <p:nvPr>
            <p:ph type="title"/>
          </p:nvPr>
        </p:nvSpPr>
        <p:spPr/>
        <p:txBody>
          <a:bodyPr/>
          <a:lstStyle/>
          <a:p>
            <a:r>
              <a:rPr lang="zh-CN" altLang="en-US" dirty="0"/>
              <a:t>动态布局支持</a:t>
            </a:r>
          </a:p>
        </p:txBody>
      </p:sp>
      <p:sp>
        <p:nvSpPr>
          <p:cNvPr id="3" name="内容占位符 2">
            <a:extLst>
              <a:ext uri="{FF2B5EF4-FFF2-40B4-BE49-F238E27FC236}">
                <a16:creationId xmlns:a16="http://schemas.microsoft.com/office/drawing/2014/main" id="{0B016202-9008-463E-B86D-A4880C22E4BE}"/>
              </a:ext>
            </a:extLst>
          </p:cNvPr>
          <p:cNvSpPr>
            <a:spLocks noGrp="1"/>
          </p:cNvSpPr>
          <p:nvPr>
            <p:ph idx="1"/>
          </p:nvPr>
        </p:nvSpPr>
        <p:spPr/>
        <p:txBody>
          <a:bodyPr/>
          <a:lstStyle/>
          <a:p>
            <a:r>
              <a:rPr lang="en-US" altLang="zh-CN" dirty="0"/>
              <a:t>1</a:t>
            </a:r>
            <a:r>
              <a:rPr lang="zh-CN" altLang="en-US" dirty="0"/>
              <a:t>、不依赖于设计时的设计，布局是与软件系统设计相对隔离的</a:t>
            </a:r>
            <a:endParaRPr lang="en-US" altLang="zh-CN" dirty="0"/>
          </a:p>
          <a:p>
            <a:r>
              <a:rPr lang="en-US" altLang="zh-CN" dirty="0"/>
              <a:t>2</a:t>
            </a:r>
            <a:r>
              <a:rPr lang="zh-CN" altLang="en-US" dirty="0"/>
              <a:t>、同一个矩形可以依据不同的场景、时间、权限甚至不同的客户可以实现完全不同的设计结构</a:t>
            </a:r>
            <a:endParaRPr lang="en-US" altLang="zh-CN" dirty="0"/>
          </a:p>
          <a:p>
            <a:r>
              <a:rPr lang="zh-CN" altLang="en-US" dirty="0"/>
              <a:t>动态意味着灵活、设计时与运行时是分离的</a:t>
            </a:r>
          </a:p>
        </p:txBody>
      </p:sp>
    </p:spTree>
    <p:extLst>
      <p:ext uri="{BB962C8B-B14F-4D97-AF65-F5344CB8AC3E}">
        <p14:creationId xmlns:p14="http://schemas.microsoft.com/office/powerpoint/2010/main" val="1874767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99C66F-4E0E-4A90-B0FA-ACAFA3B916D4}"/>
              </a:ext>
            </a:extLst>
          </p:cNvPr>
          <p:cNvSpPr>
            <a:spLocks noGrp="1"/>
          </p:cNvSpPr>
          <p:nvPr>
            <p:ph type="title"/>
          </p:nvPr>
        </p:nvSpPr>
        <p:spPr/>
        <p:txBody>
          <a:bodyPr/>
          <a:lstStyle/>
          <a:p>
            <a:r>
              <a:rPr lang="en-US" altLang="zh-CN" dirty="0"/>
              <a:t>Universe</a:t>
            </a:r>
            <a:r>
              <a:rPr lang="zh-CN" altLang="en-US" dirty="0"/>
              <a:t>意义下的超级</a:t>
            </a:r>
            <a:r>
              <a:rPr lang="en-US" altLang="zh-CN" dirty="0"/>
              <a:t>UI</a:t>
            </a:r>
            <a:r>
              <a:rPr lang="zh-CN" altLang="en-US" dirty="0"/>
              <a:t>引擎</a:t>
            </a:r>
          </a:p>
        </p:txBody>
      </p:sp>
      <p:sp>
        <p:nvSpPr>
          <p:cNvPr id="3" name="内容占位符 2">
            <a:extLst>
              <a:ext uri="{FF2B5EF4-FFF2-40B4-BE49-F238E27FC236}">
                <a16:creationId xmlns:a16="http://schemas.microsoft.com/office/drawing/2014/main" id="{7C733CD7-5926-4C50-B7CB-21C6198AAED0}"/>
              </a:ext>
            </a:extLst>
          </p:cNvPr>
          <p:cNvSpPr>
            <a:spLocks noGrp="1"/>
          </p:cNvSpPr>
          <p:nvPr>
            <p:ph idx="1"/>
          </p:nvPr>
        </p:nvSpPr>
        <p:spPr/>
        <p:txBody>
          <a:bodyPr/>
          <a:lstStyle/>
          <a:p>
            <a:r>
              <a:rPr lang="zh-CN" altLang="en-US" dirty="0"/>
              <a:t>众所周知，</a:t>
            </a:r>
            <a:r>
              <a:rPr lang="en-US" altLang="zh-CN" dirty="0"/>
              <a:t>.NET Control</a:t>
            </a:r>
            <a:r>
              <a:rPr lang="zh-CN" altLang="en-US" dirty="0"/>
              <a:t>是</a:t>
            </a:r>
            <a:r>
              <a:rPr lang="en-US" altLang="zh-CN" dirty="0" err="1"/>
              <a:t>WinForm</a:t>
            </a:r>
            <a:r>
              <a:rPr lang="zh-CN" altLang="en-US" dirty="0"/>
              <a:t>开发的最基础元素，没有</a:t>
            </a:r>
            <a:r>
              <a:rPr lang="en-US" altLang="zh-CN" dirty="0"/>
              <a:t>Control</a:t>
            </a:r>
            <a:r>
              <a:rPr lang="zh-CN" altLang="en-US" dirty="0"/>
              <a:t>，</a:t>
            </a:r>
            <a:r>
              <a:rPr lang="en-US" altLang="zh-CN" dirty="0" err="1"/>
              <a:t>WinForm</a:t>
            </a:r>
            <a:r>
              <a:rPr lang="zh-CN" altLang="en-US" dirty="0"/>
              <a:t>开发就会变得毫无意义</a:t>
            </a:r>
            <a:endParaRPr lang="en-US" altLang="zh-CN" dirty="0"/>
          </a:p>
          <a:p>
            <a:r>
              <a:rPr lang="en-US" altLang="zh-CN" dirty="0"/>
              <a:t>Dock</a:t>
            </a:r>
            <a:r>
              <a:rPr lang="zh-CN" altLang="en-US" dirty="0"/>
              <a:t>属性隶属于每一个</a:t>
            </a:r>
            <a:r>
              <a:rPr lang="en-US" altLang="zh-CN" dirty="0"/>
              <a:t>Control</a:t>
            </a:r>
            <a:r>
              <a:rPr lang="zh-CN" altLang="en-US" dirty="0"/>
              <a:t>，是</a:t>
            </a:r>
            <a:r>
              <a:rPr lang="en-US" altLang="zh-CN" dirty="0"/>
              <a:t>.NET</a:t>
            </a:r>
            <a:r>
              <a:rPr lang="zh-CN" altLang="en-US" dirty="0"/>
              <a:t>开发最重要的属性之一，也是最能够体现</a:t>
            </a:r>
            <a:r>
              <a:rPr lang="en-US" altLang="zh-CN" dirty="0" err="1"/>
              <a:t>WinForm</a:t>
            </a:r>
            <a:r>
              <a:rPr lang="zh-CN" altLang="en-US" dirty="0"/>
              <a:t>开发特色的属性</a:t>
            </a:r>
            <a:endParaRPr lang="en-US" altLang="zh-CN" dirty="0"/>
          </a:p>
          <a:p>
            <a:r>
              <a:rPr lang="en-US" altLang="zh-CN" dirty="0"/>
              <a:t>Dock</a:t>
            </a:r>
            <a:r>
              <a:rPr lang="zh-CN" altLang="en-US" dirty="0"/>
              <a:t>属性总计有</a:t>
            </a:r>
            <a:r>
              <a:rPr lang="en-US" altLang="zh-CN" dirty="0"/>
              <a:t>6</a:t>
            </a:r>
            <a:r>
              <a:rPr lang="zh-CN" altLang="en-US" dirty="0"/>
              <a:t>个值，具体如下：</a:t>
            </a:r>
            <a:endParaRPr lang="en-US" altLang="zh-CN" dirty="0"/>
          </a:p>
          <a:p>
            <a:pPr lvl="3"/>
            <a:r>
              <a:rPr lang="en-US" altLang="zh-CN" dirty="0"/>
              <a:t>1</a:t>
            </a:r>
            <a:r>
              <a:rPr lang="zh-CN" altLang="en-US" dirty="0"/>
              <a:t>、</a:t>
            </a:r>
            <a:r>
              <a:rPr lang="en-US" altLang="zh-CN" dirty="0" err="1"/>
              <a:t>DockStyle</a:t>
            </a:r>
            <a:r>
              <a:rPr lang="en-US" altLang="zh-CN" dirty="0"/>
              <a:t>. None</a:t>
            </a:r>
            <a:r>
              <a:rPr lang="zh-CN" altLang="en-US" dirty="0"/>
              <a:t>；</a:t>
            </a:r>
            <a:endParaRPr lang="en-US" altLang="zh-CN" dirty="0"/>
          </a:p>
          <a:p>
            <a:pPr lvl="3"/>
            <a:r>
              <a:rPr lang="en-US" altLang="zh-CN" dirty="0"/>
              <a:t>2</a:t>
            </a:r>
            <a:r>
              <a:rPr lang="zh-CN" altLang="en-US" dirty="0"/>
              <a:t>、</a:t>
            </a:r>
            <a:r>
              <a:rPr lang="en-US" altLang="zh-CN" dirty="0"/>
              <a:t> </a:t>
            </a:r>
            <a:r>
              <a:rPr lang="en-US" altLang="zh-CN" dirty="0" err="1"/>
              <a:t>DockStyle</a:t>
            </a:r>
            <a:r>
              <a:rPr lang="en-US" altLang="zh-CN" dirty="0"/>
              <a:t>. Top</a:t>
            </a:r>
            <a:r>
              <a:rPr lang="zh-CN" altLang="en-US" dirty="0"/>
              <a:t>；</a:t>
            </a:r>
            <a:endParaRPr lang="en-US" altLang="zh-CN" dirty="0"/>
          </a:p>
          <a:p>
            <a:pPr lvl="3"/>
            <a:r>
              <a:rPr lang="en-US" altLang="zh-CN" dirty="0"/>
              <a:t>3</a:t>
            </a:r>
            <a:r>
              <a:rPr lang="zh-CN" altLang="en-US" dirty="0"/>
              <a:t>、</a:t>
            </a:r>
            <a:r>
              <a:rPr lang="en-US" altLang="zh-CN" dirty="0"/>
              <a:t> </a:t>
            </a:r>
            <a:r>
              <a:rPr lang="en-US" altLang="zh-CN" dirty="0" err="1"/>
              <a:t>DockStyle</a:t>
            </a:r>
            <a:r>
              <a:rPr lang="en-US" altLang="zh-CN" dirty="0"/>
              <a:t>. Bottom</a:t>
            </a:r>
            <a:r>
              <a:rPr lang="zh-CN" altLang="en-US" dirty="0"/>
              <a:t>；</a:t>
            </a:r>
            <a:endParaRPr lang="en-US" altLang="zh-CN" dirty="0"/>
          </a:p>
          <a:p>
            <a:pPr lvl="3"/>
            <a:r>
              <a:rPr lang="en-US" altLang="zh-CN" dirty="0"/>
              <a:t>4</a:t>
            </a:r>
            <a:r>
              <a:rPr lang="zh-CN" altLang="en-US" dirty="0"/>
              <a:t>、</a:t>
            </a:r>
            <a:r>
              <a:rPr lang="en-US" altLang="zh-CN" dirty="0"/>
              <a:t> </a:t>
            </a:r>
            <a:r>
              <a:rPr lang="en-US" altLang="zh-CN" dirty="0" err="1"/>
              <a:t>DockStyle</a:t>
            </a:r>
            <a:r>
              <a:rPr lang="en-US" altLang="zh-CN" dirty="0"/>
              <a:t>. Left</a:t>
            </a:r>
            <a:r>
              <a:rPr lang="zh-CN" altLang="en-US" dirty="0"/>
              <a:t>；</a:t>
            </a:r>
            <a:endParaRPr lang="en-US" altLang="zh-CN" dirty="0"/>
          </a:p>
          <a:p>
            <a:pPr lvl="3"/>
            <a:r>
              <a:rPr lang="en-US" altLang="zh-CN" dirty="0"/>
              <a:t>5</a:t>
            </a:r>
            <a:r>
              <a:rPr lang="zh-CN" altLang="en-US" dirty="0"/>
              <a:t>、</a:t>
            </a:r>
            <a:r>
              <a:rPr lang="en-US" altLang="zh-CN" dirty="0"/>
              <a:t> </a:t>
            </a:r>
            <a:r>
              <a:rPr lang="en-US" altLang="zh-CN" dirty="0" err="1"/>
              <a:t>DockStyle</a:t>
            </a:r>
            <a:r>
              <a:rPr lang="en-US" altLang="zh-CN" dirty="0"/>
              <a:t>. Right</a:t>
            </a:r>
            <a:r>
              <a:rPr lang="zh-CN" altLang="en-US" dirty="0"/>
              <a:t>；</a:t>
            </a:r>
            <a:endParaRPr lang="en-US" altLang="zh-CN" dirty="0"/>
          </a:p>
          <a:p>
            <a:pPr lvl="3"/>
            <a:r>
              <a:rPr lang="en-US" altLang="zh-CN" dirty="0"/>
              <a:t>6</a:t>
            </a:r>
            <a:r>
              <a:rPr lang="zh-CN" altLang="en-US" dirty="0"/>
              <a:t>、</a:t>
            </a:r>
            <a:r>
              <a:rPr lang="en-US" altLang="zh-CN" dirty="0"/>
              <a:t> </a:t>
            </a:r>
            <a:r>
              <a:rPr lang="en-US" altLang="zh-CN" dirty="0" err="1"/>
              <a:t>DockStyle</a:t>
            </a:r>
            <a:r>
              <a:rPr lang="en-US" altLang="zh-CN" dirty="0"/>
              <a:t>. Fill</a:t>
            </a:r>
          </a:p>
        </p:txBody>
      </p:sp>
    </p:spTree>
    <p:extLst>
      <p:ext uri="{BB962C8B-B14F-4D97-AF65-F5344CB8AC3E}">
        <p14:creationId xmlns:p14="http://schemas.microsoft.com/office/powerpoint/2010/main" val="3624382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F78EEF-A917-41B9-8E51-F0D62CAE683E}"/>
              </a:ext>
            </a:extLst>
          </p:cNvPr>
          <p:cNvSpPr>
            <a:spLocks noGrp="1"/>
          </p:cNvSpPr>
          <p:nvPr>
            <p:ph type="title"/>
          </p:nvPr>
        </p:nvSpPr>
        <p:spPr/>
        <p:txBody>
          <a:bodyPr/>
          <a:lstStyle/>
          <a:p>
            <a:r>
              <a:rPr lang="en-US" altLang="zh-CN" dirty="0"/>
              <a:t>Universe</a:t>
            </a:r>
            <a:r>
              <a:rPr lang="zh-CN" altLang="en-US" dirty="0"/>
              <a:t>意义下的超级</a:t>
            </a:r>
            <a:r>
              <a:rPr lang="en-US" altLang="zh-CN" dirty="0"/>
              <a:t>UI</a:t>
            </a:r>
            <a:r>
              <a:rPr lang="zh-CN" altLang="en-US" dirty="0"/>
              <a:t>引擎</a:t>
            </a:r>
          </a:p>
        </p:txBody>
      </p:sp>
      <p:sp>
        <p:nvSpPr>
          <p:cNvPr id="3" name="内容占位符 2">
            <a:extLst>
              <a:ext uri="{FF2B5EF4-FFF2-40B4-BE49-F238E27FC236}">
                <a16:creationId xmlns:a16="http://schemas.microsoft.com/office/drawing/2014/main" id="{866D3AB7-24B1-49F7-ACEC-1FDFF56450F6}"/>
              </a:ext>
            </a:extLst>
          </p:cNvPr>
          <p:cNvSpPr>
            <a:spLocks noGrp="1"/>
          </p:cNvSpPr>
          <p:nvPr>
            <p:ph idx="1"/>
          </p:nvPr>
        </p:nvSpPr>
        <p:spPr/>
        <p:txBody>
          <a:bodyPr>
            <a:normAutofit lnSpcReduction="10000"/>
          </a:bodyPr>
          <a:lstStyle/>
          <a:p>
            <a:r>
              <a:rPr lang="zh-CN" altLang="en-US" dirty="0"/>
              <a:t>网格是一种</a:t>
            </a:r>
            <a:r>
              <a:rPr lang="en-US" altLang="zh-CN" dirty="0"/>
              <a:t>m</a:t>
            </a:r>
            <a:r>
              <a:rPr lang="zh-CN" altLang="en-US" dirty="0"/>
              <a:t>行</a:t>
            </a:r>
            <a:r>
              <a:rPr lang="en-US" altLang="zh-CN" dirty="0"/>
              <a:t>n</a:t>
            </a:r>
            <a:r>
              <a:rPr lang="zh-CN" altLang="en-US" dirty="0"/>
              <a:t>列的窗口阵列，一个</a:t>
            </a:r>
            <a:r>
              <a:rPr lang="en-US" altLang="zh-CN" dirty="0"/>
              <a:t>1</a:t>
            </a:r>
            <a:r>
              <a:rPr lang="zh-CN" altLang="en-US" dirty="0"/>
              <a:t>行</a:t>
            </a:r>
            <a:r>
              <a:rPr lang="en-US" altLang="zh-CN" dirty="0"/>
              <a:t>n</a:t>
            </a:r>
            <a:r>
              <a:rPr lang="zh-CN" altLang="en-US" dirty="0"/>
              <a:t>列的网格也可以解释为一类“标签”；</a:t>
            </a:r>
            <a:endParaRPr lang="en-US" altLang="zh-CN" dirty="0"/>
          </a:p>
          <a:p>
            <a:r>
              <a:rPr lang="zh-CN" altLang="en-US" dirty="0"/>
              <a:t>当一个控件的</a:t>
            </a:r>
            <a:r>
              <a:rPr lang="en-US" altLang="zh-CN" dirty="0"/>
              <a:t>Dock</a:t>
            </a:r>
            <a:r>
              <a:rPr lang="zh-CN" altLang="en-US" dirty="0"/>
              <a:t>属性的值为“</a:t>
            </a:r>
            <a:r>
              <a:rPr lang="en-US" altLang="zh-CN" dirty="0" err="1"/>
              <a:t>DockStyle.Fill</a:t>
            </a:r>
            <a:r>
              <a:rPr lang="zh-CN" altLang="en-US" dirty="0"/>
              <a:t>”或者“</a:t>
            </a:r>
            <a:r>
              <a:rPr lang="en-US" altLang="zh-CN" dirty="0" err="1"/>
              <a:t>DockStyle.None</a:t>
            </a:r>
            <a:r>
              <a:rPr lang="zh-CN" altLang="en-US" dirty="0"/>
              <a:t>”的时候，</a:t>
            </a:r>
            <a:r>
              <a:rPr lang="en-US" altLang="zh-CN" dirty="0"/>
              <a:t>Universe</a:t>
            </a:r>
            <a:r>
              <a:rPr lang="zh-CN" altLang="en-US" dirty="0"/>
              <a:t>给出</a:t>
            </a:r>
            <a:r>
              <a:rPr lang="zh-CN" altLang="en-US"/>
              <a:t>了一类以该控件为中心，基于</a:t>
            </a:r>
            <a:r>
              <a:rPr lang="zh-CN" altLang="en-US" dirty="0"/>
              <a:t>“网格”的布局算法。</a:t>
            </a:r>
            <a:endParaRPr lang="en-US" altLang="zh-CN" dirty="0"/>
          </a:p>
          <a:p>
            <a:r>
              <a:rPr lang="zh-CN" altLang="en-US" dirty="0"/>
              <a:t>网格是可以嵌套的，每个“格”可以容纳任意多层的“网格”，运行时只有一层是可见的，每个层用一个“字符串”标识，允许开发者基于编程语言或者</a:t>
            </a:r>
            <a:r>
              <a:rPr lang="en-US" altLang="zh-CN" dirty="0"/>
              <a:t>JavaScript</a:t>
            </a:r>
            <a:r>
              <a:rPr lang="zh-CN" altLang="en-US" dirty="0"/>
              <a:t>控制</a:t>
            </a:r>
            <a:endParaRPr lang="en-US" altLang="zh-CN" dirty="0"/>
          </a:p>
          <a:p>
            <a:r>
              <a:rPr lang="zh-CN" altLang="en-US" dirty="0"/>
              <a:t>当然，每个具体的“格”可以用常规的对象，例如</a:t>
            </a:r>
            <a:r>
              <a:rPr lang="en-US" altLang="zh-CN" dirty="0"/>
              <a:t>.NET Control</a:t>
            </a:r>
          </a:p>
          <a:p>
            <a:pPr marL="0" indent="0">
              <a:buNone/>
            </a:pPr>
            <a:r>
              <a:rPr lang="zh-CN" altLang="en-US" dirty="0"/>
              <a:t>、</a:t>
            </a:r>
            <a:r>
              <a:rPr lang="en-US" altLang="zh-CN" dirty="0"/>
              <a:t>ActiveX</a:t>
            </a:r>
            <a:r>
              <a:rPr lang="zh-CN" altLang="en-US" dirty="0"/>
              <a:t>控件、</a:t>
            </a:r>
            <a:r>
              <a:rPr lang="en-US" altLang="zh-CN" dirty="0"/>
              <a:t>C++</a:t>
            </a:r>
            <a:r>
              <a:rPr lang="zh-CN" altLang="en-US" dirty="0"/>
              <a:t>窗体等等填充</a:t>
            </a:r>
            <a:r>
              <a:rPr lang="en-US" altLang="zh-CN" dirty="0"/>
              <a:t>……</a:t>
            </a:r>
            <a:endParaRPr lang="zh-CN" altLang="en-US" dirty="0"/>
          </a:p>
        </p:txBody>
      </p:sp>
    </p:spTree>
    <p:extLst>
      <p:ext uri="{BB962C8B-B14F-4D97-AF65-F5344CB8AC3E}">
        <p14:creationId xmlns:p14="http://schemas.microsoft.com/office/powerpoint/2010/main" val="4275944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B704F2-0D6B-4394-A413-950129753B46}"/>
              </a:ext>
            </a:extLst>
          </p:cNvPr>
          <p:cNvSpPr>
            <a:spLocks noGrp="1"/>
          </p:cNvSpPr>
          <p:nvPr>
            <p:ph type="title"/>
          </p:nvPr>
        </p:nvSpPr>
        <p:spPr/>
        <p:txBody>
          <a:bodyPr/>
          <a:lstStyle/>
          <a:p>
            <a:r>
              <a:rPr lang="zh-CN" altLang="en-US" dirty="0"/>
              <a:t>所有的一切从</a:t>
            </a:r>
            <a:r>
              <a:rPr lang="en-US" altLang="zh-CN" dirty="0"/>
              <a:t>Dock</a:t>
            </a:r>
            <a:r>
              <a:rPr lang="zh-CN" altLang="en-US" dirty="0"/>
              <a:t>属性开始</a:t>
            </a:r>
            <a:r>
              <a:rPr lang="en-US" altLang="zh-CN" dirty="0"/>
              <a:t>……</a:t>
            </a:r>
            <a:endParaRPr lang="zh-CN" altLang="en-US" dirty="0"/>
          </a:p>
        </p:txBody>
      </p:sp>
      <p:sp>
        <p:nvSpPr>
          <p:cNvPr id="3" name="内容占位符 2">
            <a:extLst>
              <a:ext uri="{FF2B5EF4-FFF2-40B4-BE49-F238E27FC236}">
                <a16:creationId xmlns:a16="http://schemas.microsoft.com/office/drawing/2014/main" id="{1836ED10-301D-48A3-8C71-2D9D975C98A6}"/>
              </a:ext>
            </a:extLst>
          </p:cNvPr>
          <p:cNvSpPr>
            <a:spLocks noGrp="1"/>
          </p:cNvSpPr>
          <p:nvPr>
            <p:ph idx="1"/>
          </p:nvPr>
        </p:nvSpPr>
        <p:spPr/>
        <p:txBody>
          <a:bodyPr/>
          <a:lstStyle/>
          <a:p>
            <a:r>
              <a:rPr lang="zh-CN" altLang="en-US" dirty="0"/>
              <a:t>众所周知，</a:t>
            </a:r>
            <a:r>
              <a:rPr lang="en-US" altLang="zh-CN" dirty="0"/>
              <a:t>.NET Control</a:t>
            </a:r>
            <a:r>
              <a:rPr lang="zh-CN" altLang="en-US" dirty="0"/>
              <a:t>是</a:t>
            </a:r>
            <a:r>
              <a:rPr lang="en-US" altLang="zh-CN" dirty="0" err="1"/>
              <a:t>WinForm</a:t>
            </a:r>
            <a:r>
              <a:rPr lang="zh-CN" altLang="en-US" dirty="0"/>
              <a:t>开发的最基础元素，没有</a:t>
            </a:r>
            <a:r>
              <a:rPr lang="en-US" altLang="zh-CN" dirty="0"/>
              <a:t>Control</a:t>
            </a:r>
            <a:r>
              <a:rPr lang="zh-CN" altLang="en-US" dirty="0"/>
              <a:t>，</a:t>
            </a:r>
            <a:r>
              <a:rPr lang="en-US" altLang="zh-CN" dirty="0" err="1"/>
              <a:t>WinForm</a:t>
            </a:r>
            <a:r>
              <a:rPr lang="zh-CN" altLang="en-US" dirty="0"/>
              <a:t>开发就会变得毫无意义</a:t>
            </a:r>
            <a:endParaRPr lang="en-US" altLang="zh-CN" dirty="0"/>
          </a:p>
          <a:p>
            <a:r>
              <a:rPr lang="en-US" altLang="zh-CN" dirty="0"/>
              <a:t>Dock</a:t>
            </a:r>
            <a:r>
              <a:rPr lang="zh-CN" altLang="en-US" dirty="0"/>
              <a:t>属性隶属于每一个</a:t>
            </a:r>
            <a:r>
              <a:rPr lang="en-US" altLang="zh-CN" dirty="0"/>
              <a:t>Control</a:t>
            </a:r>
            <a:r>
              <a:rPr lang="zh-CN" altLang="en-US" dirty="0"/>
              <a:t>，是</a:t>
            </a:r>
            <a:r>
              <a:rPr lang="en-US" altLang="zh-CN" dirty="0"/>
              <a:t>.NET</a:t>
            </a:r>
            <a:r>
              <a:rPr lang="zh-CN" altLang="en-US" dirty="0"/>
              <a:t>开发最重要的属性之一，也是最能够体现</a:t>
            </a:r>
            <a:r>
              <a:rPr lang="en-US" altLang="zh-CN" dirty="0" err="1"/>
              <a:t>WinForm</a:t>
            </a:r>
            <a:r>
              <a:rPr lang="zh-CN" altLang="en-US" dirty="0"/>
              <a:t>开发特色的属性</a:t>
            </a:r>
            <a:endParaRPr lang="en-US" altLang="zh-CN" dirty="0"/>
          </a:p>
          <a:p>
            <a:r>
              <a:rPr lang="en-US" altLang="zh-CN" dirty="0"/>
              <a:t>Dock</a:t>
            </a:r>
            <a:r>
              <a:rPr lang="zh-CN" altLang="en-US" dirty="0"/>
              <a:t>属性总计有</a:t>
            </a:r>
            <a:r>
              <a:rPr lang="en-US" altLang="zh-CN" dirty="0"/>
              <a:t>6</a:t>
            </a:r>
            <a:r>
              <a:rPr lang="zh-CN" altLang="en-US" dirty="0"/>
              <a:t>个值，具体如下：</a:t>
            </a:r>
            <a:endParaRPr lang="en-US" altLang="zh-CN" dirty="0"/>
          </a:p>
          <a:p>
            <a:pPr lvl="3"/>
            <a:r>
              <a:rPr lang="en-US" altLang="zh-CN" dirty="0"/>
              <a:t>1</a:t>
            </a:r>
            <a:r>
              <a:rPr lang="zh-CN" altLang="en-US" dirty="0"/>
              <a:t>、</a:t>
            </a:r>
            <a:r>
              <a:rPr lang="en-US" altLang="zh-CN" dirty="0" err="1"/>
              <a:t>DockStyle</a:t>
            </a:r>
            <a:r>
              <a:rPr lang="en-US" altLang="zh-CN" dirty="0"/>
              <a:t>. None</a:t>
            </a:r>
            <a:r>
              <a:rPr lang="zh-CN" altLang="en-US" dirty="0"/>
              <a:t>；</a:t>
            </a:r>
            <a:endParaRPr lang="en-US" altLang="zh-CN" dirty="0"/>
          </a:p>
          <a:p>
            <a:pPr lvl="3"/>
            <a:r>
              <a:rPr lang="en-US" altLang="zh-CN" dirty="0"/>
              <a:t>2</a:t>
            </a:r>
            <a:r>
              <a:rPr lang="zh-CN" altLang="en-US" dirty="0"/>
              <a:t>、</a:t>
            </a:r>
            <a:r>
              <a:rPr lang="en-US" altLang="zh-CN" dirty="0"/>
              <a:t> </a:t>
            </a:r>
            <a:r>
              <a:rPr lang="en-US" altLang="zh-CN" dirty="0" err="1"/>
              <a:t>DockStyle</a:t>
            </a:r>
            <a:r>
              <a:rPr lang="en-US" altLang="zh-CN" dirty="0"/>
              <a:t>. Top</a:t>
            </a:r>
            <a:r>
              <a:rPr lang="zh-CN" altLang="en-US" dirty="0"/>
              <a:t>；</a:t>
            </a:r>
            <a:endParaRPr lang="en-US" altLang="zh-CN" dirty="0"/>
          </a:p>
          <a:p>
            <a:pPr lvl="3"/>
            <a:r>
              <a:rPr lang="en-US" altLang="zh-CN" dirty="0"/>
              <a:t>3</a:t>
            </a:r>
            <a:r>
              <a:rPr lang="zh-CN" altLang="en-US" dirty="0"/>
              <a:t>、</a:t>
            </a:r>
            <a:r>
              <a:rPr lang="en-US" altLang="zh-CN" dirty="0"/>
              <a:t> </a:t>
            </a:r>
            <a:r>
              <a:rPr lang="en-US" altLang="zh-CN" dirty="0" err="1"/>
              <a:t>DockStyle</a:t>
            </a:r>
            <a:r>
              <a:rPr lang="en-US" altLang="zh-CN" dirty="0"/>
              <a:t>. Bottom</a:t>
            </a:r>
            <a:r>
              <a:rPr lang="zh-CN" altLang="en-US" dirty="0"/>
              <a:t>；</a:t>
            </a:r>
            <a:endParaRPr lang="en-US" altLang="zh-CN" dirty="0"/>
          </a:p>
          <a:p>
            <a:pPr lvl="3"/>
            <a:r>
              <a:rPr lang="en-US" altLang="zh-CN" dirty="0"/>
              <a:t>4</a:t>
            </a:r>
            <a:r>
              <a:rPr lang="zh-CN" altLang="en-US" dirty="0"/>
              <a:t>、</a:t>
            </a:r>
            <a:r>
              <a:rPr lang="en-US" altLang="zh-CN" dirty="0"/>
              <a:t> </a:t>
            </a:r>
            <a:r>
              <a:rPr lang="en-US" altLang="zh-CN" dirty="0" err="1"/>
              <a:t>DockStyle</a:t>
            </a:r>
            <a:r>
              <a:rPr lang="en-US" altLang="zh-CN" dirty="0"/>
              <a:t>. Left</a:t>
            </a:r>
            <a:r>
              <a:rPr lang="zh-CN" altLang="en-US" dirty="0"/>
              <a:t>；</a:t>
            </a:r>
            <a:endParaRPr lang="en-US" altLang="zh-CN" dirty="0"/>
          </a:p>
          <a:p>
            <a:pPr lvl="3"/>
            <a:r>
              <a:rPr lang="en-US" altLang="zh-CN" dirty="0"/>
              <a:t>5</a:t>
            </a:r>
            <a:r>
              <a:rPr lang="zh-CN" altLang="en-US" dirty="0"/>
              <a:t>、</a:t>
            </a:r>
            <a:r>
              <a:rPr lang="en-US" altLang="zh-CN" dirty="0"/>
              <a:t> </a:t>
            </a:r>
            <a:r>
              <a:rPr lang="en-US" altLang="zh-CN" dirty="0" err="1"/>
              <a:t>DockStyle</a:t>
            </a:r>
            <a:r>
              <a:rPr lang="en-US" altLang="zh-CN" dirty="0"/>
              <a:t>. Right</a:t>
            </a:r>
            <a:r>
              <a:rPr lang="zh-CN" altLang="en-US" dirty="0"/>
              <a:t>；</a:t>
            </a:r>
            <a:endParaRPr lang="en-US" altLang="zh-CN" dirty="0"/>
          </a:p>
          <a:p>
            <a:pPr lvl="3"/>
            <a:r>
              <a:rPr lang="en-US" altLang="zh-CN" dirty="0"/>
              <a:t>6</a:t>
            </a:r>
            <a:r>
              <a:rPr lang="zh-CN" altLang="en-US" dirty="0"/>
              <a:t>、</a:t>
            </a:r>
            <a:r>
              <a:rPr lang="en-US" altLang="zh-CN" dirty="0"/>
              <a:t> </a:t>
            </a:r>
            <a:r>
              <a:rPr lang="en-US" altLang="zh-CN" dirty="0" err="1"/>
              <a:t>DockStyle</a:t>
            </a:r>
            <a:r>
              <a:rPr lang="en-US" altLang="zh-CN" dirty="0"/>
              <a:t>. Fill</a:t>
            </a:r>
          </a:p>
        </p:txBody>
      </p:sp>
    </p:spTree>
    <p:extLst>
      <p:ext uri="{BB962C8B-B14F-4D97-AF65-F5344CB8AC3E}">
        <p14:creationId xmlns:p14="http://schemas.microsoft.com/office/powerpoint/2010/main" val="3870874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43996E-6A9E-468A-BD37-371B6142DE31}"/>
              </a:ext>
            </a:extLst>
          </p:cNvPr>
          <p:cNvSpPr>
            <a:spLocks noGrp="1"/>
          </p:cNvSpPr>
          <p:nvPr>
            <p:ph type="title"/>
          </p:nvPr>
        </p:nvSpPr>
        <p:spPr/>
        <p:txBody>
          <a:bodyPr/>
          <a:lstStyle/>
          <a:p>
            <a:r>
              <a:rPr lang="en-US" altLang="zh-CN" b="1" dirty="0">
                <a:effectLst>
                  <a:outerShdw blurRad="38100" dist="38100" dir="2700000" algn="tl">
                    <a:srgbClr val="000000">
                      <a:alpha val="43137"/>
                    </a:srgbClr>
                  </a:outerShdw>
                </a:effectLst>
              </a:rPr>
              <a:t>Universe</a:t>
            </a:r>
            <a:r>
              <a:rPr lang="en-US" altLang="zh-CN" dirty="0"/>
              <a:t>: Subvert Your Cognitive About Development of </a:t>
            </a:r>
            <a:r>
              <a:rPr lang="en-US" altLang="zh-CN" dirty="0" err="1"/>
              <a:t>WinForm</a:t>
            </a:r>
            <a:r>
              <a:rPr lang="en-US" altLang="zh-CN" dirty="0"/>
              <a:t> Application</a:t>
            </a:r>
            <a:endParaRPr lang="zh-CN" altLang="en-US" dirty="0"/>
          </a:p>
        </p:txBody>
      </p:sp>
      <p:sp>
        <p:nvSpPr>
          <p:cNvPr id="3" name="内容占位符 2">
            <a:extLst>
              <a:ext uri="{FF2B5EF4-FFF2-40B4-BE49-F238E27FC236}">
                <a16:creationId xmlns:a16="http://schemas.microsoft.com/office/drawing/2014/main" id="{31EA81EE-FDCB-4326-BEDD-3EFA545386A9}"/>
              </a:ext>
            </a:extLst>
          </p:cNvPr>
          <p:cNvSpPr>
            <a:spLocks noGrp="1"/>
          </p:cNvSpPr>
          <p:nvPr>
            <p:ph idx="1"/>
          </p:nvPr>
        </p:nvSpPr>
        <p:spPr/>
        <p:txBody>
          <a:bodyPr/>
          <a:lstStyle/>
          <a:p>
            <a:r>
              <a:rPr lang="zh-CN" altLang="en-US" dirty="0"/>
              <a:t>按照</a:t>
            </a:r>
            <a:r>
              <a:rPr lang="en-US" altLang="zh-CN" dirty="0"/>
              <a:t>Universe</a:t>
            </a:r>
            <a:r>
              <a:rPr lang="zh-CN" altLang="en-US" dirty="0"/>
              <a:t>的视角，每一个</a:t>
            </a:r>
            <a:r>
              <a:rPr lang="en-US" altLang="zh-CN" dirty="0" err="1"/>
              <a:t>WinForm</a:t>
            </a:r>
            <a:r>
              <a:rPr lang="zh-CN" altLang="en-US" dirty="0"/>
              <a:t>应用都是一个某种意义上的宇宙。或者都包含一个自己的宇宙体系结构。</a:t>
            </a:r>
            <a:endParaRPr lang="en-US" altLang="zh-CN" dirty="0"/>
          </a:p>
          <a:p>
            <a:r>
              <a:rPr lang="en-US" altLang="zh-CN" dirty="0"/>
              <a:t>According to the perspective of Universe, every </a:t>
            </a:r>
            <a:r>
              <a:rPr lang="en-US" altLang="zh-CN" dirty="0" err="1"/>
              <a:t>WinForm</a:t>
            </a:r>
            <a:r>
              <a:rPr lang="en-US" altLang="zh-CN" dirty="0"/>
              <a:t> application is a universe in a sense. Or both contain their own cosmic architecture.</a:t>
            </a:r>
          </a:p>
          <a:p>
            <a:r>
              <a:rPr lang="zh-CN" altLang="en-US" dirty="0"/>
              <a:t>听起来，这个观点似乎很荒谬，一个普通的</a:t>
            </a:r>
            <a:r>
              <a:rPr lang="en-US" altLang="zh-CN" dirty="0" err="1"/>
              <a:t>WinForm</a:t>
            </a:r>
            <a:r>
              <a:rPr lang="zh-CN" altLang="en-US" dirty="0"/>
              <a:t>应用程序，怎么可能会有自己的宇宙体系结构？</a:t>
            </a:r>
            <a:endParaRPr lang="en-US" altLang="zh-CN" dirty="0"/>
          </a:p>
          <a:p>
            <a:r>
              <a:rPr lang="en-US" altLang="zh-CN" dirty="0"/>
              <a:t>It sounds like this view seems absurd. How can an ordinary </a:t>
            </a:r>
            <a:r>
              <a:rPr lang="en-US" altLang="zh-CN" dirty="0" err="1"/>
              <a:t>WinForm</a:t>
            </a:r>
            <a:r>
              <a:rPr lang="en-US" altLang="zh-CN" dirty="0"/>
              <a:t> application have its own universe architecture?</a:t>
            </a:r>
            <a:endParaRPr lang="zh-CN" altLang="en-US" dirty="0"/>
          </a:p>
        </p:txBody>
      </p:sp>
    </p:spTree>
    <p:extLst>
      <p:ext uri="{BB962C8B-B14F-4D97-AF65-F5344CB8AC3E}">
        <p14:creationId xmlns:p14="http://schemas.microsoft.com/office/powerpoint/2010/main" val="678188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D5B95-4783-429B-AB2D-17A3958E5BF8}"/>
              </a:ext>
            </a:extLst>
          </p:cNvPr>
          <p:cNvSpPr>
            <a:spLocks noGrp="1"/>
          </p:cNvSpPr>
          <p:nvPr>
            <p:ph type="title"/>
          </p:nvPr>
        </p:nvSpPr>
        <p:spPr/>
        <p:txBody>
          <a:bodyPr/>
          <a:lstStyle/>
          <a:p>
            <a:r>
              <a:rPr lang="en-US" altLang="zh-CN" dirty="0"/>
              <a:t>Multi-level, gridded UI layout engine</a:t>
            </a:r>
            <a:endParaRPr lang="zh-CN" altLang="en-US" dirty="0"/>
          </a:p>
        </p:txBody>
      </p:sp>
      <p:sp>
        <p:nvSpPr>
          <p:cNvPr id="3" name="内容占位符 2">
            <a:extLst>
              <a:ext uri="{FF2B5EF4-FFF2-40B4-BE49-F238E27FC236}">
                <a16:creationId xmlns:a16="http://schemas.microsoft.com/office/drawing/2014/main" id="{871B29FE-5338-4CA7-81FD-7DEEF1081403}"/>
              </a:ext>
            </a:extLst>
          </p:cNvPr>
          <p:cNvSpPr>
            <a:spLocks noGrp="1"/>
          </p:cNvSpPr>
          <p:nvPr>
            <p:ph idx="1"/>
          </p:nvPr>
        </p:nvSpPr>
        <p:spPr/>
        <p:txBody>
          <a:bodyPr/>
          <a:lstStyle/>
          <a:p>
            <a:r>
              <a:rPr lang="zh-CN" altLang="en-US" dirty="0"/>
              <a:t>通过</a:t>
            </a:r>
            <a:r>
              <a:rPr lang="en-US" altLang="zh-CN" dirty="0"/>
              <a:t>Universe</a:t>
            </a:r>
            <a:r>
              <a:rPr lang="zh-CN" altLang="en-US" dirty="0"/>
              <a:t>开源项目，我们有一种布局策略，使得如下结果成立：</a:t>
            </a:r>
            <a:endParaRPr lang="en-US" altLang="zh-CN" dirty="0"/>
          </a:p>
          <a:p>
            <a:r>
              <a:rPr lang="zh-CN" altLang="en-US" dirty="0"/>
              <a:t>如果一个控件的</a:t>
            </a:r>
            <a:r>
              <a:rPr lang="en-US" altLang="zh-CN" dirty="0"/>
              <a:t>Dock</a:t>
            </a:r>
            <a:r>
              <a:rPr lang="zh-CN" altLang="en-US" dirty="0"/>
              <a:t>属性的值是“</a:t>
            </a:r>
            <a:r>
              <a:rPr lang="en-US" altLang="zh-CN" dirty="0" err="1"/>
              <a:t>DockStyle.Fill</a:t>
            </a:r>
            <a:r>
              <a:rPr lang="zh-CN" altLang="en-US" dirty="0"/>
              <a:t>”或者“</a:t>
            </a:r>
            <a:r>
              <a:rPr lang="en-US" altLang="zh-CN" dirty="0" err="1"/>
              <a:t>DockStyle.None</a:t>
            </a:r>
            <a:r>
              <a:rPr lang="zh-CN" altLang="en-US" dirty="0"/>
              <a:t>” ，那么在运行时这个控件对应的具体矩形可以被“网格化”，网格，是一个</a:t>
            </a:r>
            <a:r>
              <a:rPr lang="en-US" altLang="zh-CN" dirty="0"/>
              <a:t>m</a:t>
            </a:r>
            <a:r>
              <a:rPr lang="zh-CN" altLang="en-US" dirty="0"/>
              <a:t>行</a:t>
            </a:r>
            <a:r>
              <a:rPr lang="en-US" altLang="zh-CN" dirty="0"/>
              <a:t>n</a:t>
            </a:r>
            <a:r>
              <a:rPr lang="zh-CN" altLang="en-US" dirty="0"/>
              <a:t>列结构的窗口阵列，这种网格阵列会提供一个“合适的位置”给这个控件；如图所示：</a:t>
            </a:r>
            <a:endParaRPr lang="en-US" altLang="zh-CN" dirty="0"/>
          </a:p>
          <a:p>
            <a:r>
              <a:rPr lang="zh-CN" altLang="en-US" dirty="0"/>
              <a:t>其余的网格位置就可以使得开发者在运行时给软件提供更多的动态元素</a:t>
            </a:r>
            <a:endParaRPr lang="en-US" altLang="zh-CN" dirty="0"/>
          </a:p>
          <a:p>
            <a:r>
              <a:rPr lang="zh-CN" altLang="en-US" dirty="0"/>
              <a:t>一个</a:t>
            </a:r>
            <a:r>
              <a:rPr lang="en-US" altLang="zh-CN" dirty="0"/>
              <a:t>1</a:t>
            </a:r>
            <a:r>
              <a:rPr lang="zh-CN" altLang="en-US" dirty="0"/>
              <a:t>行</a:t>
            </a:r>
            <a:r>
              <a:rPr lang="en-US" altLang="zh-CN" dirty="0"/>
              <a:t>n</a:t>
            </a:r>
            <a:r>
              <a:rPr lang="zh-CN" altLang="en-US" dirty="0"/>
              <a:t>列的网格可以认为是某种意义下的一个标签窗口</a:t>
            </a:r>
          </a:p>
        </p:txBody>
      </p:sp>
    </p:spTree>
    <p:extLst>
      <p:ext uri="{BB962C8B-B14F-4D97-AF65-F5344CB8AC3E}">
        <p14:creationId xmlns:p14="http://schemas.microsoft.com/office/powerpoint/2010/main" val="34076716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B78F1-8D05-44D2-B331-72B1EDEBE44D}"/>
              </a:ext>
            </a:extLst>
          </p:cNvPr>
          <p:cNvSpPr>
            <a:spLocks noGrp="1"/>
          </p:cNvSpPr>
          <p:nvPr>
            <p:ph type="title"/>
          </p:nvPr>
        </p:nvSpPr>
        <p:spPr/>
        <p:txBody>
          <a:bodyPr/>
          <a:lstStyle/>
          <a:p>
            <a:r>
              <a:rPr lang="zh-CN" altLang="en-US" dirty="0"/>
              <a:t>多层次、网格化的</a:t>
            </a:r>
            <a:r>
              <a:rPr lang="en-US" altLang="zh-CN" dirty="0"/>
              <a:t>UI</a:t>
            </a:r>
            <a:r>
              <a:rPr lang="zh-CN" altLang="en-US" dirty="0"/>
              <a:t>布局引擎</a:t>
            </a:r>
          </a:p>
        </p:txBody>
      </p:sp>
      <p:sp>
        <p:nvSpPr>
          <p:cNvPr id="3" name="内容占位符 2">
            <a:extLst>
              <a:ext uri="{FF2B5EF4-FFF2-40B4-BE49-F238E27FC236}">
                <a16:creationId xmlns:a16="http://schemas.microsoft.com/office/drawing/2014/main" id="{C183F5DF-FA1B-472B-BE43-C960DD54C69A}"/>
              </a:ext>
            </a:extLst>
          </p:cNvPr>
          <p:cNvSpPr>
            <a:spLocks noGrp="1"/>
          </p:cNvSpPr>
          <p:nvPr>
            <p:ph idx="1"/>
          </p:nvPr>
        </p:nvSpPr>
        <p:spPr/>
        <p:txBody>
          <a:bodyPr/>
          <a:lstStyle/>
          <a:p>
            <a:r>
              <a:rPr lang="zh-CN" altLang="en-US" dirty="0"/>
              <a:t>当一个窗口的几何位置、尺寸仅依赖于其父窗口的时候，物美说这个窗口是“可网格化”的窗口，其几何位置在运行时可以基于某个网格结构重新规划，原始窗口可以占据网格化之后的某个位置，其余的“网格可以用其他对象”填充“</a:t>
            </a:r>
            <a:endParaRPr lang="en-US" altLang="zh-CN" dirty="0"/>
          </a:p>
          <a:p>
            <a:r>
              <a:rPr lang="zh-CN" altLang="en-US" dirty="0"/>
              <a:t>网格化之后的一个“格”可以用其他网格结构重新填充，进而形成更加综合的网格结构，某个网格的“格”也可以用一个实际的对象填充，通常一个网格的某个“格”，可以用多个“网格”填充，运行时只有一个是“显示”状态，其余的处于“不可见状态”，这样的设计，使得开发者可以充分利用网格结构形成灵活多变的布局结构</a:t>
            </a:r>
          </a:p>
        </p:txBody>
      </p:sp>
    </p:spTree>
    <p:extLst>
      <p:ext uri="{BB962C8B-B14F-4D97-AF65-F5344CB8AC3E}">
        <p14:creationId xmlns:p14="http://schemas.microsoft.com/office/powerpoint/2010/main" val="20042970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7D8E1F-958D-4EE2-87F3-31568A59CE4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6FA8757-050D-4F39-B174-2ED2C92586DD}"/>
              </a:ext>
            </a:extLst>
          </p:cNvPr>
          <p:cNvSpPr>
            <a:spLocks noGrp="1"/>
          </p:cNvSpPr>
          <p:nvPr>
            <p:ph idx="1"/>
          </p:nvPr>
        </p:nvSpPr>
        <p:spPr/>
        <p:txBody>
          <a:bodyPr/>
          <a:lstStyle/>
          <a:p>
            <a:r>
              <a:rPr lang="zh-CN" altLang="en-US" dirty="0"/>
              <a:t>当一个窗口的几何位置、尺寸仅依赖于其父窗口的时候，物美说这个窗口是“可网格化”的窗口，其几何位置在运行时可以基于某个网格结构重新规划，原始窗口可以占据网格化之后的某个位置，其余的“网格可以用其他对象”填充“</a:t>
            </a:r>
            <a:endParaRPr lang="en-US" altLang="zh-CN"/>
          </a:p>
          <a:p>
            <a:endParaRPr lang="zh-CN" altLang="en-US"/>
          </a:p>
        </p:txBody>
      </p:sp>
    </p:spTree>
    <p:extLst>
      <p:ext uri="{BB962C8B-B14F-4D97-AF65-F5344CB8AC3E}">
        <p14:creationId xmlns:p14="http://schemas.microsoft.com/office/powerpoint/2010/main" val="8121173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28181-37F6-443E-9C6E-B1F4CD8A0BA3}"/>
              </a:ext>
            </a:extLst>
          </p:cNvPr>
          <p:cNvSpPr>
            <a:spLocks noGrp="1"/>
          </p:cNvSpPr>
          <p:nvPr>
            <p:ph type="title"/>
          </p:nvPr>
        </p:nvSpPr>
        <p:spPr/>
        <p:txBody>
          <a:bodyPr/>
          <a:lstStyle/>
          <a:p>
            <a:r>
              <a:rPr lang="zh-CN" altLang="en-US" dirty="0"/>
              <a:t>面向</a:t>
            </a:r>
            <a:r>
              <a:rPr lang="en-US" altLang="zh-CN" dirty="0"/>
              <a:t>Internet</a:t>
            </a:r>
            <a:r>
              <a:rPr lang="zh-CN" altLang="en-US" dirty="0"/>
              <a:t>的动态布局引擎</a:t>
            </a:r>
          </a:p>
        </p:txBody>
      </p:sp>
      <p:sp>
        <p:nvSpPr>
          <p:cNvPr id="3" name="内容占位符 2">
            <a:extLst>
              <a:ext uri="{FF2B5EF4-FFF2-40B4-BE49-F238E27FC236}">
                <a16:creationId xmlns:a16="http://schemas.microsoft.com/office/drawing/2014/main" id="{E6478641-EC26-4643-81FD-E81B712EC3EB}"/>
              </a:ext>
            </a:extLst>
          </p:cNvPr>
          <p:cNvSpPr>
            <a:spLocks noGrp="1"/>
          </p:cNvSpPr>
          <p:nvPr>
            <p:ph idx="1"/>
          </p:nvPr>
        </p:nvSpPr>
        <p:spPr/>
        <p:txBody>
          <a:bodyPr/>
          <a:lstStyle/>
          <a:p>
            <a:r>
              <a:rPr lang="en-US" altLang="zh-CN" b="1" dirty="0" err="1">
                <a:effectLst>
                  <a:outerShdw blurRad="38100" dist="38100" dir="2700000" algn="tl">
                    <a:srgbClr val="000000">
                      <a:alpha val="43137"/>
                    </a:srgbClr>
                  </a:outerShdw>
                </a:effectLst>
              </a:rPr>
              <a:t>OpenUniverse</a:t>
            </a:r>
            <a:r>
              <a:rPr lang="en-US" altLang="zh-CN" dirty="0"/>
              <a:t> provides a flexible, easy to describe and Internet Oriented UI Layout Engine for Win32 applications;</a:t>
            </a:r>
          </a:p>
          <a:p>
            <a:endParaRPr lang="zh-CN" altLang="en-US" dirty="0"/>
          </a:p>
        </p:txBody>
      </p:sp>
    </p:spTree>
    <p:extLst>
      <p:ext uri="{BB962C8B-B14F-4D97-AF65-F5344CB8AC3E}">
        <p14:creationId xmlns:p14="http://schemas.microsoft.com/office/powerpoint/2010/main" val="15909541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620496-10F5-47CD-95ED-C3F776709D87}"/>
              </a:ext>
            </a:extLst>
          </p:cNvPr>
          <p:cNvSpPr>
            <a:spLocks noGrp="1"/>
          </p:cNvSpPr>
          <p:nvPr>
            <p:ph type="title"/>
          </p:nvPr>
        </p:nvSpPr>
        <p:spPr/>
        <p:txBody>
          <a:bodyPr/>
          <a:lstStyle/>
          <a:p>
            <a:r>
              <a:rPr lang="en-US" altLang="zh-CN" dirty="0"/>
              <a:t>Built-in Modern Web Browser</a:t>
            </a:r>
            <a:endParaRPr lang="zh-CN" altLang="en-US" dirty="0"/>
          </a:p>
        </p:txBody>
      </p:sp>
      <p:sp>
        <p:nvSpPr>
          <p:cNvPr id="3" name="内容占位符 2">
            <a:extLst>
              <a:ext uri="{FF2B5EF4-FFF2-40B4-BE49-F238E27FC236}">
                <a16:creationId xmlns:a16="http://schemas.microsoft.com/office/drawing/2014/main" id="{5794B5D0-A4B8-4769-9049-097FD5C29025}"/>
              </a:ext>
            </a:extLst>
          </p:cNvPr>
          <p:cNvSpPr>
            <a:spLocks noGrp="1"/>
          </p:cNvSpPr>
          <p:nvPr>
            <p:ph idx="1"/>
          </p:nvPr>
        </p:nvSpPr>
        <p:spPr/>
        <p:txBody>
          <a:bodyPr/>
          <a:lstStyle/>
          <a:p>
            <a:r>
              <a:rPr lang="en-US" altLang="zh-CN" dirty="0"/>
              <a:t>Full Chromium Project Support</a:t>
            </a:r>
            <a:r>
              <a:rPr lang="zh-CN" altLang="en-US" dirty="0"/>
              <a:t>，</a:t>
            </a:r>
            <a:endParaRPr lang="en-US" altLang="zh-CN" dirty="0"/>
          </a:p>
          <a:p>
            <a:r>
              <a:rPr lang="zh-CN" altLang="en-US" dirty="0"/>
              <a:t>我们将</a:t>
            </a:r>
            <a:r>
              <a:rPr lang="en-US" altLang="zh-CN" dirty="0"/>
              <a:t>Chromium Project</a:t>
            </a:r>
            <a:r>
              <a:rPr lang="zh-CN" altLang="en-US" dirty="0"/>
              <a:t>编译为一组</a:t>
            </a:r>
            <a:r>
              <a:rPr lang="en-US" altLang="zh-CN" dirty="0" err="1"/>
              <a:t>dll</a:t>
            </a:r>
            <a:r>
              <a:rPr lang="zh-CN" altLang="en-US" dirty="0"/>
              <a:t>，使得</a:t>
            </a:r>
            <a:r>
              <a:rPr lang="en-US" altLang="zh-CN" dirty="0"/>
              <a:t>Win32</a:t>
            </a:r>
            <a:r>
              <a:rPr lang="zh-CN" altLang="en-US" dirty="0"/>
              <a:t>桌面应用可以在运行时动态加载完整功能的现代浏览器</a:t>
            </a:r>
          </a:p>
        </p:txBody>
      </p:sp>
    </p:spTree>
    <p:extLst>
      <p:ext uri="{BB962C8B-B14F-4D97-AF65-F5344CB8AC3E}">
        <p14:creationId xmlns:p14="http://schemas.microsoft.com/office/powerpoint/2010/main" val="221578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D6138A-0875-42F4-AFA3-BB5100EA545D}"/>
              </a:ext>
            </a:extLst>
          </p:cNvPr>
          <p:cNvSpPr>
            <a:spLocks noGrp="1"/>
          </p:cNvSpPr>
          <p:nvPr>
            <p:ph type="title"/>
          </p:nvPr>
        </p:nvSpPr>
        <p:spPr/>
        <p:txBody>
          <a:bodyPr/>
          <a:lstStyle/>
          <a:p>
            <a:r>
              <a:rPr lang="en-US" altLang="zh-CN" dirty="0"/>
              <a:t>.NET</a:t>
            </a:r>
            <a:r>
              <a:rPr lang="zh-CN" altLang="en-US" dirty="0"/>
              <a:t> </a:t>
            </a:r>
            <a:r>
              <a:rPr lang="en-US" altLang="zh-CN" dirty="0"/>
              <a:t>UI</a:t>
            </a:r>
            <a:r>
              <a:rPr lang="zh-CN" altLang="en-US" dirty="0"/>
              <a:t> </a:t>
            </a:r>
            <a:r>
              <a:rPr lang="en-US" altLang="zh-CN" dirty="0"/>
              <a:t>Element</a:t>
            </a:r>
            <a:r>
              <a:rPr lang="zh-CN" altLang="en-US" dirty="0"/>
              <a:t> </a:t>
            </a:r>
            <a:r>
              <a:rPr lang="en-US" altLang="zh-CN" dirty="0"/>
              <a:t>as</a:t>
            </a:r>
            <a:r>
              <a:rPr lang="zh-CN" altLang="en-US" dirty="0"/>
              <a:t> </a:t>
            </a:r>
            <a:r>
              <a:rPr lang="en-US" altLang="zh-CN" dirty="0"/>
              <a:t>DOM</a:t>
            </a:r>
            <a:endParaRPr lang="zh-CN" altLang="en-US" dirty="0"/>
          </a:p>
        </p:txBody>
      </p:sp>
      <p:sp>
        <p:nvSpPr>
          <p:cNvPr id="3" name="内容占位符 2">
            <a:extLst>
              <a:ext uri="{FF2B5EF4-FFF2-40B4-BE49-F238E27FC236}">
                <a16:creationId xmlns:a16="http://schemas.microsoft.com/office/drawing/2014/main" id="{31AB3649-51D5-497A-80F1-9CBD52B2123B}"/>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189552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FDCEAA-0173-4600-80B3-ACBCDB92827B}"/>
              </a:ext>
            </a:extLst>
          </p:cNvPr>
          <p:cNvSpPr>
            <a:spLocks noGrp="1"/>
          </p:cNvSpPr>
          <p:nvPr>
            <p:ph type="title"/>
          </p:nvPr>
        </p:nvSpPr>
        <p:spPr/>
        <p:txBody>
          <a:bodyPr/>
          <a:lstStyle/>
          <a:p>
            <a:r>
              <a:rPr lang="zh-CN" altLang="en-US" dirty="0"/>
              <a:t>当人们用肉眼观测宇宙的时候</a:t>
            </a:r>
          </a:p>
        </p:txBody>
      </p:sp>
      <p:sp>
        <p:nvSpPr>
          <p:cNvPr id="3" name="内容占位符 2">
            <a:extLst>
              <a:ext uri="{FF2B5EF4-FFF2-40B4-BE49-F238E27FC236}">
                <a16:creationId xmlns:a16="http://schemas.microsoft.com/office/drawing/2014/main" id="{E92B30D3-EEAD-4E46-93CE-533AA8C852BA}"/>
              </a:ext>
            </a:extLst>
          </p:cNvPr>
          <p:cNvSpPr>
            <a:spLocks noGrp="1"/>
          </p:cNvSpPr>
          <p:nvPr>
            <p:ph idx="1"/>
          </p:nvPr>
        </p:nvSpPr>
        <p:spPr/>
        <p:txBody>
          <a:bodyPr/>
          <a:lstStyle/>
          <a:p>
            <a:r>
              <a:rPr lang="en-US" altLang="zh-CN" dirty="0"/>
              <a:t>When people observe the universe with the naked eye,</a:t>
            </a:r>
            <a:r>
              <a:rPr lang="zh-CN" altLang="en-US" dirty="0"/>
              <a:t>人们很难得到今天形成公共认知的宇宙观</a:t>
            </a:r>
            <a:endParaRPr lang="en-US" altLang="zh-CN" dirty="0"/>
          </a:p>
          <a:p>
            <a:r>
              <a:rPr lang="en-US" altLang="zh-CN" dirty="0"/>
              <a:t>When people observe the universe with the naked eye, it is difficult for people to form a view of the universe that is already publicly recognized today</a:t>
            </a:r>
          </a:p>
          <a:p>
            <a:r>
              <a:rPr lang="zh-CN" altLang="en-US" dirty="0"/>
              <a:t>从肉眼观测，到伽利略、赫歇尔，到哈勃，每一次观测技术的进步，都是一次巨大的认知颠覆。</a:t>
            </a:r>
            <a:endParaRPr lang="en-US" altLang="zh-CN" dirty="0"/>
          </a:p>
          <a:p>
            <a:r>
              <a:rPr lang="en-US" altLang="zh-CN" dirty="0"/>
              <a:t>From the naked eye observation, to Galileo, Herschel, to Hubble, every observation technology advances, is a huge cognitive subversion.</a:t>
            </a:r>
            <a:endParaRPr lang="zh-CN" altLang="en-US" dirty="0"/>
          </a:p>
        </p:txBody>
      </p:sp>
    </p:spTree>
    <p:extLst>
      <p:ext uri="{BB962C8B-B14F-4D97-AF65-F5344CB8AC3E}">
        <p14:creationId xmlns:p14="http://schemas.microsoft.com/office/powerpoint/2010/main" val="1556252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D4DA1-DDA6-4A9C-A82B-54626080A151}"/>
              </a:ext>
            </a:extLst>
          </p:cNvPr>
          <p:cNvSpPr>
            <a:spLocks noGrp="1"/>
          </p:cNvSpPr>
          <p:nvPr>
            <p:ph type="title"/>
          </p:nvPr>
        </p:nvSpPr>
        <p:spPr/>
        <p:txBody>
          <a:bodyPr/>
          <a:lstStyle/>
          <a:p>
            <a:r>
              <a:rPr lang="en-US" altLang="zh-CN" dirty="0"/>
              <a:t>Universe</a:t>
            </a:r>
            <a:r>
              <a:rPr lang="zh-CN" altLang="en-US" dirty="0"/>
              <a:t>是一个开源项目，其目标是</a:t>
            </a:r>
          </a:p>
        </p:txBody>
      </p:sp>
      <p:sp>
        <p:nvSpPr>
          <p:cNvPr id="3" name="内容占位符 2">
            <a:extLst>
              <a:ext uri="{FF2B5EF4-FFF2-40B4-BE49-F238E27FC236}">
                <a16:creationId xmlns:a16="http://schemas.microsoft.com/office/drawing/2014/main" id="{B4207FF3-E552-436F-8E22-FCC70088EEAB}"/>
              </a:ext>
            </a:extLst>
          </p:cNvPr>
          <p:cNvSpPr>
            <a:spLocks noGrp="1"/>
          </p:cNvSpPr>
          <p:nvPr>
            <p:ph idx="1"/>
          </p:nvPr>
        </p:nvSpPr>
        <p:spPr>
          <a:xfrm>
            <a:off x="838200" y="1825625"/>
            <a:ext cx="10515600" cy="4351338"/>
          </a:xfrm>
        </p:spPr>
        <p:txBody>
          <a:bodyPr>
            <a:normAutofit fontScale="92500" lnSpcReduction="10000"/>
          </a:bodyPr>
          <a:lstStyle/>
          <a:p>
            <a:r>
              <a:rPr lang="en-US" altLang="zh-CN" dirty="0"/>
              <a:t>1</a:t>
            </a:r>
            <a:r>
              <a:rPr lang="zh-CN" altLang="en-US" dirty="0"/>
              <a:t>、给</a:t>
            </a:r>
            <a:r>
              <a:rPr lang="en-US" altLang="zh-CN" dirty="0"/>
              <a:t>Win32</a:t>
            </a:r>
            <a:r>
              <a:rPr lang="zh-CN" altLang="en-US" dirty="0"/>
              <a:t>应用提供一个灵活、易于描述、面向互联网的</a:t>
            </a:r>
            <a:r>
              <a:rPr lang="en-US" altLang="zh-CN" dirty="0"/>
              <a:t>UI</a:t>
            </a:r>
            <a:r>
              <a:rPr lang="zh-CN" altLang="en-US" dirty="0"/>
              <a:t>布局引擎；</a:t>
            </a:r>
            <a:endParaRPr lang="en-US" altLang="zh-CN" dirty="0"/>
          </a:p>
          <a:p>
            <a:r>
              <a:rPr lang="en-US" altLang="zh-CN" dirty="0"/>
              <a:t>2</a:t>
            </a:r>
            <a:r>
              <a:rPr lang="zh-CN" altLang="en-US" dirty="0"/>
              <a:t>、给每个</a:t>
            </a:r>
            <a:r>
              <a:rPr lang="en-US" altLang="zh-CN" dirty="0"/>
              <a:t>Win32</a:t>
            </a:r>
            <a:r>
              <a:rPr lang="zh-CN" altLang="en-US" dirty="0"/>
              <a:t>应用提供一个内置的现代浏览器模型</a:t>
            </a:r>
            <a:endParaRPr lang="en-US" altLang="zh-CN" dirty="0"/>
          </a:p>
          <a:p>
            <a:r>
              <a:rPr lang="en-US" altLang="zh-CN" dirty="0"/>
              <a:t>3</a:t>
            </a:r>
            <a:r>
              <a:rPr lang="zh-CN" altLang="en-US" dirty="0"/>
              <a:t>、让</a:t>
            </a:r>
            <a:r>
              <a:rPr lang="en-US" altLang="zh-CN" dirty="0"/>
              <a:t>Win32</a:t>
            </a:r>
            <a:r>
              <a:rPr lang="zh-CN" altLang="en-US" dirty="0"/>
              <a:t>应用全面支持</a:t>
            </a:r>
            <a:r>
              <a:rPr lang="en-US" altLang="zh-CN" dirty="0"/>
              <a:t>.NET Framework(</a:t>
            </a:r>
            <a:r>
              <a:rPr lang="zh-CN" altLang="en-US" dirty="0"/>
              <a:t>设计时以及运行时</a:t>
            </a:r>
            <a:r>
              <a:rPr lang="en-US" altLang="zh-CN" dirty="0"/>
              <a:t>)</a:t>
            </a:r>
          </a:p>
          <a:p>
            <a:r>
              <a:rPr lang="en-US" altLang="zh-CN" b="1" dirty="0"/>
              <a:t>Universe</a:t>
            </a:r>
            <a:r>
              <a:rPr lang="en-US" altLang="zh-CN" dirty="0"/>
              <a:t> is an open source project with the goal of</a:t>
            </a:r>
          </a:p>
          <a:p>
            <a:r>
              <a:rPr lang="en-US" altLang="zh-CN" dirty="0"/>
              <a:t>1. It provides a flexible, easy to describe and Internet Oriented UI Layout Engine for Win32 applications;</a:t>
            </a:r>
          </a:p>
          <a:p>
            <a:r>
              <a:rPr lang="en-US" altLang="zh-CN" dirty="0"/>
              <a:t>2. Provides a built-in modern browser model for every Win32 Application</a:t>
            </a:r>
          </a:p>
          <a:p>
            <a:r>
              <a:rPr lang="en-US" altLang="zh-CN" dirty="0"/>
              <a:t>3. Fully support the </a:t>
            </a:r>
            <a:r>
              <a:rPr lang="en-US" altLang="zh-CN" dirty="0" err="1"/>
              <a:t>.Net</a:t>
            </a:r>
            <a:r>
              <a:rPr lang="en-US" altLang="zh-CN" dirty="0"/>
              <a:t> Framework (Design time and Runtime) for Win32 applications</a:t>
            </a:r>
            <a:endParaRPr lang="zh-CN" altLang="en-US" dirty="0"/>
          </a:p>
        </p:txBody>
      </p:sp>
    </p:spTree>
    <p:extLst>
      <p:ext uri="{BB962C8B-B14F-4D97-AF65-F5344CB8AC3E}">
        <p14:creationId xmlns:p14="http://schemas.microsoft.com/office/powerpoint/2010/main" val="23910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53E58F-3A1E-4B70-A599-EF12318709B8}"/>
              </a:ext>
            </a:extLst>
          </p:cNvPr>
          <p:cNvSpPr>
            <a:spLocks noGrp="1"/>
          </p:cNvSpPr>
          <p:nvPr>
            <p:ph type="title"/>
          </p:nvPr>
        </p:nvSpPr>
        <p:spPr/>
        <p:txBody>
          <a:bodyPr>
            <a:normAutofit fontScale="90000"/>
          </a:bodyPr>
          <a:lstStyle/>
          <a:p>
            <a:r>
              <a:rPr lang="zh-CN" altLang="en-US" dirty="0"/>
              <a:t>为什么我的应用的模型非常单调？</a:t>
            </a:r>
            <a:br>
              <a:rPr lang="en-US" altLang="zh-CN" dirty="0"/>
            </a:br>
            <a:r>
              <a:rPr lang="en-US" altLang="zh-CN" dirty="0"/>
              <a:t>Why is my application model is very monotonous?</a:t>
            </a:r>
            <a:endParaRPr lang="zh-CN" altLang="en-US" dirty="0"/>
          </a:p>
        </p:txBody>
      </p:sp>
      <p:sp>
        <p:nvSpPr>
          <p:cNvPr id="3" name="内容占位符 2">
            <a:extLst>
              <a:ext uri="{FF2B5EF4-FFF2-40B4-BE49-F238E27FC236}">
                <a16:creationId xmlns:a16="http://schemas.microsoft.com/office/drawing/2014/main" id="{F4F9DAC5-C517-4584-A36D-5D902E01A0EE}"/>
              </a:ext>
            </a:extLst>
          </p:cNvPr>
          <p:cNvSpPr>
            <a:spLocks noGrp="1"/>
          </p:cNvSpPr>
          <p:nvPr>
            <p:ph idx="1"/>
          </p:nvPr>
        </p:nvSpPr>
        <p:spPr/>
        <p:txBody>
          <a:bodyPr/>
          <a:lstStyle/>
          <a:p>
            <a:r>
              <a:rPr lang="zh-CN" altLang="en-US" dirty="0"/>
              <a:t>或许是因为一个应用内置的对象非常有限，所以看上去非常单调，一旦你的应用与</a:t>
            </a:r>
            <a:r>
              <a:rPr lang="en-US" altLang="zh-CN" dirty="0"/>
              <a:t>Universe</a:t>
            </a:r>
            <a:r>
              <a:rPr lang="zh-CN" altLang="en-US" dirty="0"/>
              <a:t>衔接在一起，那么你的应用系统将包含无穷无尽的对象</a:t>
            </a:r>
            <a:endParaRPr lang="en-US" altLang="zh-CN" dirty="0"/>
          </a:p>
          <a:p>
            <a:r>
              <a:rPr lang="en-US" altLang="zh-CN" dirty="0"/>
              <a:t>Perhaps because one application has very limited built-in objects, it looks very monotonous.</a:t>
            </a:r>
            <a:r>
              <a:rPr lang="zh-CN" altLang="en-US" dirty="0"/>
              <a:t> </a:t>
            </a:r>
            <a:r>
              <a:rPr lang="en-US" altLang="zh-CN" dirty="0"/>
              <a:t>Once your application is connected to Universe, your application will contain endless objects</a:t>
            </a:r>
            <a:endParaRPr lang="zh-CN" altLang="en-US" dirty="0"/>
          </a:p>
        </p:txBody>
      </p:sp>
    </p:spTree>
    <p:extLst>
      <p:ext uri="{BB962C8B-B14F-4D97-AF65-F5344CB8AC3E}">
        <p14:creationId xmlns:p14="http://schemas.microsoft.com/office/powerpoint/2010/main" val="1989203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C15735-55A7-4476-887E-C62A8392A418}"/>
              </a:ext>
            </a:extLst>
          </p:cNvPr>
          <p:cNvSpPr>
            <a:spLocks noGrp="1"/>
          </p:cNvSpPr>
          <p:nvPr>
            <p:ph type="title"/>
          </p:nvPr>
        </p:nvSpPr>
        <p:spPr/>
        <p:txBody>
          <a:bodyPr/>
          <a:lstStyle/>
          <a:p>
            <a:r>
              <a:rPr lang="zh-CN" altLang="en-US" dirty="0"/>
              <a:t>所有的一切从</a:t>
            </a:r>
            <a:r>
              <a:rPr lang="en-US" altLang="zh-CN" dirty="0"/>
              <a:t>Dock</a:t>
            </a:r>
            <a:r>
              <a:rPr lang="zh-CN" altLang="en-US" dirty="0"/>
              <a:t>属性开始</a:t>
            </a:r>
            <a:br>
              <a:rPr lang="en-US" altLang="zh-CN" dirty="0"/>
            </a:br>
            <a:r>
              <a:rPr lang="en-US" altLang="zh-CN" dirty="0"/>
              <a:t>Everything starts from the Dock property</a:t>
            </a:r>
            <a:endParaRPr lang="zh-CN" altLang="en-US" dirty="0"/>
          </a:p>
        </p:txBody>
      </p:sp>
      <p:sp>
        <p:nvSpPr>
          <p:cNvPr id="3" name="内容占位符 2">
            <a:extLst>
              <a:ext uri="{FF2B5EF4-FFF2-40B4-BE49-F238E27FC236}">
                <a16:creationId xmlns:a16="http://schemas.microsoft.com/office/drawing/2014/main" id="{D054ACEB-5743-4F89-A2F4-A51FB2194D00}"/>
              </a:ext>
            </a:extLst>
          </p:cNvPr>
          <p:cNvSpPr>
            <a:spLocks noGrp="1"/>
          </p:cNvSpPr>
          <p:nvPr>
            <p:ph idx="1"/>
          </p:nvPr>
        </p:nvSpPr>
        <p:spPr/>
        <p:txBody>
          <a:bodyPr/>
          <a:lstStyle/>
          <a:p>
            <a:r>
              <a:rPr lang="zh-CN" altLang="en-US" dirty="0"/>
              <a:t>我们知道，每一个</a:t>
            </a:r>
            <a:r>
              <a:rPr lang="en-US" altLang="zh-CN" dirty="0"/>
              <a:t>.NET UI</a:t>
            </a:r>
            <a:r>
              <a:rPr lang="zh-CN" altLang="en-US" dirty="0"/>
              <a:t>对象都有</a:t>
            </a:r>
            <a:r>
              <a:rPr lang="en-US" altLang="zh-CN" dirty="0"/>
              <a:t>Dock</a:t>
            </a:r>
            <a:r>
              <a:rPr lang="zh-CN" altLang="en-US" dirty="0"/>
              <a:t>属性，这是一个众所周知的事实，也是</a:t>
            </a:r>
            <a:r>
              <a:rPr lang="en-US" altLang="zh-CN" dirty="0" err="1"/>
              <a:t>WinForm</a:t>
            </a:r>
            <a:r>
              <a:rPr lang="zh-CN" altLang="en-US" dirty="0"/>
              <a:t>开发的盲点</a:t>
            </a:r>
            <a:endParaRPr lang="en-US" altLang="zh-CN" dirty="0"/>
          </a:p>
          <a:p>
            <a:r>
              <a:rPr lang="en-US" altLang="zh-CN" dirty="0"/>
              <a:t>We know that every .NET UI object has a Dock property. This is a well-known fact and a blind spot in </a:t>
            </a:r>
            <a:r>
              <a:rPr lang="en-US" altLang="zh-CN" dirty="0" err="1"/>
              <a:t>WinForm</a:t>
            </a:r>
            <a:r>
              <a:rPr lang="en-US" altLang="zh-CN" dirty="0"/>
              <a:t> development.</a:t>
            </a:r>
          </a:p>
          <a:p>
            <a:endParaRPr lang="en-US" altLang="zh-CN" dirty="0"/>
          </a:p>
          <a:p>
            <a:r>
              <a:rPr lang="zh-CN" altLang="en-US" dirty="0"/>
              <a:t>如果</a:t>
            </a:r>
            <a:r>
              <a:rPr lang="en-US" altLang="zh-CN" dirty="0" err="1"/>
              <a:t>WinForm</a:t>
            </a:r>
            <a:r>
              <a:rPr lang="zh-CN" altLang="en-US" dirty="0"/>
              <a:t>应用真的就是一个相对独立的宇宙，那么其中的日月星辰在哪里？</a:t>
            </a:r>
            <a:endParaRPr lang="en-US" altLang="zh-CN" dirty="0"/>
          </a:p>
          <a:p>
            <a:r>
              <a:rPr lang="en-US" altLang="zh-CN" dirty="0"/>
              <a:t>If the </a:t>
            </a:r>
            <a:r>
              <a:rPr lang="en-US" altLang="zh-CN" dirty="0" err="1"/>
              <a:t>WinForm</a:t>
            </a:r>
            <a:r>
              <a:rPr lang="en-US" altLang="zh-CN" dirty="0"/>
              <a:t> application is really a relatively independent universe, where are the sun, moon and stars?</a:t>
            </a:r>
            <a:endParaRPr lang="zh-CN" altLang="en-US" dirty="0"/>
          </a:p>
        </p:txBody>
      </p:sp>
    </p:spTree>
    <p:extLst>
      <p:ext uri="{BB962C8B-B14F-4D97-AF65-F5344CB8AC3E}">
        <p14:creationId xmlns:p14="http://schemas.microsoft.com/office/powerpoint/2010/main" val="3490344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E60BEC-F77D-4073-985D-C01196D16FF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659A1CF-EB95-411D-8C86-AD807E971E80}"/>
              </a:ext>
            </a:extLst>
          </p:cNvPr>
          <p:cNvSpPr>
            <a:spLocks noGrp="1"/>
          </p:cNvSpPr>
          <p:nvPr>
            <p:ph idx="1"/>
          </p:nvPr>
        </p:nvSpPr>
        <p:spPr/>
        <p:txBody>
          <a:bodyPr>
            <a:normAutofit lnSpcReduction="10000"/>
          </a:bodyPr>
          <a:lstStyle/>
          <a:p>
            <a:r>
              <a:rPr lang="zh-CN" altLang="en-US" dirty="0"/>
              <a:t>我们说，如果每个</a:t>
            </a:r>
            <a:r>
              <a:rPr lang="en-US" altLang="zh-CN" dirty="0" err="1"/>
              <a:t>WinForm</a:t>
            </a:r>
            <a:r>
              <a:rPr lang="zh-CN" altLang="en-US" dirty="0"/>
              <a:t>应用都有一个宇宙结构，那么你熟知的</a:t>
            </a:r>
            <a:r>
              <a:rPr lang="en-US" altLang="zh-CN" dirty="0" err="1"/>
              <a:t>WinForm</a:t>
            </a:r>
            <a:r>
              <a:rPr lang="zh-CN" altLang="en-US" dirty="0"/>
              <a:t>对象，</a:t>
            </a:r>
            <a:r>
              <a:rPr lang="en-US" altLang="zh-CN" dirty="0"/>
              <a:t>Control</a:t>
            </a:r>
            <a:r>
              <a:rPr lang="zh-CN" altLang="en-US" dirty="0"/>
              <a:t>，</a:t>
            </a:r>
            <a:r>
              <a:rPr lang="en-US" altLang="zh-CN" dirty="0"/>
              <a:t>WPF</a:t>
            </a:r>
            <a:r>
              <a:rPr lang="zh-CN" altLang="en-US" dirty="0"/>
              <a:t>等众多对象就是构成其中各种宇宙结构的基本原材料</a:t>
            </a:r>
            <a:endParaRPr lang="en-US" altLang="zh-CN" dirty="0"/>
          </a:p>
          <a:p>
            <a:r>
              <a:rPr lang="en-US" altLang="zh-CN" dirty="0"/>
              <a:t>We say that if every </a:t>
            </a:r>
            <a:r>
              <a:rPr lang="en-US" altLang="zh-CN" dirty="0" err="1"/>
              <a:t>WinForm</a:t>
            </a:r>
            <a:r>
              <a:rPr lang="en-US" altLang="zh-CN" dirty="0"/>
              <a:t> application has a universe structure, then the </a:t>
            </a:r>
            <a:r>
              <a:rPr lang="en-US" altLang="zh-CN" dirty="0" err="1"/>
              <a:t>WinForm</a:t>
            </a:r>
            <a:r>
              <a:rPr lang="en-US" altLang="zh-CN" dirty="0"/>
              <a:t> objects you know well, Control, WPF and many other objects are the basic raw materials that constitute the various universe structures.</a:t>
            </a:r>
          </a:p>
          <a:p>
            <a:r>
              <a:rPr lang="zh-CN" altLang="en-US" dirty="0"/>
              <a:t>我们需要一种相当于哈勃望远镜的观测仪器，在这个宇宙之中让你看到所有的一切</a:t>
            </a:r>
            <a:endParaRPr lang="en-US" altLang="zh-CN" dirty="0"/>
          </a:p>
          <a:p>
            <a:r>
              <a:rPr lang="en-US" altLang="zh-CN" dirty="0"/>
              <a:t>We need an observing instrument equivalent to the Hubble Telescope to allow you to see everything in this universe</a:t>
            </a:r>
          </a:p>
          <a:p>
            <a:endParaRPr lang="zh-CN" altLang="en-US" dirty="0"/>
          </a:p>
        </p:txBody>
      </p:sp>
    </p:spTree>
    <p:extLst>
      <p:ext uri="{BB962C8B-B14F-4D97-AF65-F5344CB8AC3E}">
        <p14:creationId xmlns:p14="http://schemas.microsoft.com/office/powerpoint/2010/main" val="4042919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C23908-2A70-4194-94FF-EE487316F9A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8B18C03-9E85-43EB-851D-0BF49189AF1C}"/>
              </a:ext>
            </a:extLst>
          </p:cNvPr>
          <p:cNvSpPr>
            <a:spLocks noGrp="1"/>
          </p:cNvSpPr>
          <p:nvPr>
            <p:ph idx="1"/>
          </p:nvPr>
        </p:nvSpPr>
        <p:spPr/>
        <p:txBody>
          <a:bodyPr/>
          <a:lstStyle/>
          <a:p>
            <a:r>
              <a:rPr lang="en-US" altLang="zh-CN" dirty="0" err="1"/>
              <a:t>OpenUniverse</a:t>
            </a:r>
            <a:r>
              <a:rPr lang="zh-CN" altLang="en-US" dirty="0"/>
              <a:t>项目为您准备好了这一切</a:t>
            </a:r>
            <a:endParaRPr lang="en-US" altLang="zh-CN" dirty="0"/>
          </a:p>
          <a:p>
            <a:r>
              <a:rPr lang="en-US" altLang="zh-CN" dirty="0"/>
              <a:t>The </a:t>
            </a:r>
            <a:r>
              <a:rPr lang="en-US" altLang="zh-CN" dirty="0" err="1"/>
              <a:t>OpenUniverse</a:t>
            </a:r>
            <a:r>
              <a:rPr lang="en-US" altLang="zh-CN" dirty="0"/>
              <a:t> project is ready for you</a:t>
            </a:r>
          </a:p>
          <a:p>
            <a:endParaRPr lang="zh-CN" altLang="en-US" dirty="0"/>
          </a:p>
        </p:txBody>
      </p:sp>
    </p:spTree>
    <p:extLst>
      <p:ext uri="{BB962C8B-B14F-4D97-AF65-F5344CB8AC3E}">
        <p14:creationId xmlns:p14="http://schemas.microsoft.com/office/powerpoint/2010/main" val="144770993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825</TotalTime>
  <Words>3300</Words>
  <Application>Microsoft Office PowerPoint</Application>
  <PresentationFormat>宽屏</PresentationFormat>
  <Paragraphs>135</Paragraphs>
  <Slides>35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35</vt:i4>
      </vt:variant>
    </vt:vector>
  </HeadingPairs>
  <TitlesOfParts>
    <vt:vector size="39" baseType="lpstr">
      <vt:lpstr>等线</vt:lpstr>
      <vt:lpstr>等线 Light</vt:lpstr>
      <vt:lpstr>Arial</vt:lpstr>
      <vt:lpstr>Office 主题​​</vt:lpstr>
      <vt:lpstr>Universe</vt:lpstr>
      <vt:lpstr>Universe：颠覆你对WinForm开发的认知</vt:lpstr>
      <vt:lpstr>Universe: Subvert Your Cognitive About Development of WinForm Application</vt:lpstr>
      <vt:lpstr>当人们用肉眼观测宇宙的时候</vt:lpstr>
      <vt:lpstr>Universe是一个开源项目，其目标是</vt:lpstr>
      <vt:lpstr>为什么我的应用的模型非常单调？ Why is my application model is very monotonous?</vt:lpstr>
      <vt:lpstr>所有的一切从Dock属性开始 Everything starts from the Dock property</vt:lpstr>
      <vt:lpstr>PowerPoint 演示文稿</vt:lpstr>
      <vt:lpstr>PowerPoint 演示文稿</vt:lpstr>
      <vt:lpstr>PowerPoint 演示文稿</vt:lpstr>
      <vt:lpstr>PowerPoint 演示文稿</vt:lpstr>
      <vt:lpstr>WinForm应用是一个某种意义上的宇宙</vt:lpstr>
      <vt:lpstr>PowerPoint 演示文稿</vt:lpstr>
      <vt:lpstr>WinForm是这个宇宙里面的星系团</vt:lpstr>
      <vt:lpstr>PowerPoint 演示文稿</vt:lpstr>
      <vt:lpstr>Universe</vt:lpstr>
      <vt:lpstr>如果Form是星系团，那么星系在哪里？ If Form is a galaxy cluster, where is the galaxy?</vt:lpstr>
      <vt:lpstr>PowerPoint 演示文稿</vt:lpstr>
      <vt:lpstr>PowerPoint 演示文稿</vt:lpstr>
      <vt:lpstr>PowerPoint 演示文稿</vt:lpstr>
      <vt:lpstr>PowerPoint 演示文稿</vt:lpstr>
      <vt:lpstr>PowerPoint 演示文稿</vt:lpstr>
      <vt:lpstr>PowerPoint 演示文稿</vt:lpstr>
      <vt:lpstr>Grid</vt:lpstr>
      <vt:lpstr>Multi-Level Grid</vt:lpstr>
      <vt:lpstr>动态布局支持</vt:lpstr>
      <vt:lpstr>Universe意义下的超级UI引擎</vt:lpstr>
      <vt:lpstr>Universe意义下的超级UI引擎</vt:lpstr>
      <vt:lpstr>所有的一切从Dock属性开始……</vt:lpstr>
      <vt:lpstr>Multi-level, gridded UI layout engine</vt:lpstr>
      <vt:lpstr>多层次、网格化的UI布局引擎</vt:lpstr>
      <vt:lpstr>PowerPoint 演示文稿</vt:lpstr>
      <vt:lpstr>面向Internet的动态布局引擎</vt:lpstr>
      <vt:lpstr>Built-in Modern Web Browser</vt:lpstr>
      <vt:lpstr>.NET UI Element as DOM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Universe</dc:title>
  <dc:creator>sun hui</dc:creator>
  <cp:lastModifiedBy>sun hui</cp:lastModifiedBy>
  <cp:revision>55</cp:revision>
  <dcterms:created xsi:type="dcterms:W3CDTF">2020-09-21T00:41:09Z</dcterms:created>
  <dcterms:modified xsi:type="dcterms:W3CDTF">2020-09-30T07:09:01Z</dcterms:modified>
</cp:coreProperties>
</file>