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4" r:id="rId1"/>
  </p:sldMasterIdLst>
  <p:notesMasterIdLst>
    <p:notesMasterId r:id="rId53"/>
  </p:notesMasterIdLst>
  <p:handoutMasterIdLst>
    <p:handoutMasterId r:id="rId54"/>
  </p:handoutMasterIdLst>
  <p:sldIdLst>
    <p:sldId id="377" r:id="rId2"/>
    <p:sldId id="379" r:id="rId3"/>
    <p:sldId id="278" r:id="rId4"/>
    <p:sldId id="441" r:id="rId5"/>
    <p:sldId id="389" r:id="rId6"/>
    <p:sldId id="390" r:id="rId7"/>
    <p:sldId id="391" r:id="rId8"/>
    <p:sldId id="394" r:id="rId9"/>
    <p:sldId id="392" r:id="rId10"/>
    <p:sldId id="393" r:id="rId11"/>
    <p:sldId id="396" r:id="rId12"/>
    <p:sldId id="395" r:id="rId13"/>
    <p:sldId id="397" r:id="rId14"/>
    <p:sldId id="398" r:id="rId15"/>
    <p:sldId id="399" r:id="rId16"/>
    <p:sldId id="436" r:id="rId17"/>
    <p:sldId id="437" r:id="rId18"/>
    <p:sldId id="438" r:id="rId19"/>
    <p:sldId id="439" r:id="rId20"/>
    <p:sldId id="400" r:id="rId21"/>
    <p:sldId id="440" r:id="rId22"/>
    <p:sldId id="435" r:id="rId23"/>
    <p:sldId id="401" r:id="rId24"/>
    <p:sldId id="407" r:id="rId25"/>
    <p:sldId id="402" r:id="rId26"/>
    <p:sldId id="403" r:id="rId27"/>
    <p:sldId id="404" r:id="rId28"/>
    <p:sldId id="405" r:id="rId29"/>
    <p:sldId id="388" r:id="rId30"/>
    <p:sldId id="385" r:id="rId31"/>
    <p:sldId id="386" r:id="rId32"/>
    <p:sldId id="387" r:id="rId33"/>
    <p:sldId id="408" r:id="rId34"/>
    <p:sldId id="413" r:id="rId35"/>
    <p:sldId id="414" r:id="rId36"/>
    <p:sldId id="415" r:id="rId37"/>
    <p:sldId id="416" r:id="rId38"/>
    <p:sldId id="417" r:id="rId39"/>
    <p:sldId id="418" r:id="rId40"/>
    <p:sldId id="419" r:id="rId41"/>
    <p:sldId id="409" r:id="rId42"/>
    <p:sldId id="422" r:id="rId43"/>
    <p:sldId id="423" r:id="rId44"/>
    <p:sldId id="425" r:id="rId45"/>
    <p:sldId id="432" r:id="rId46"/>
    <p:sldId id="424" r:id="rId47"/>
    <p:sldId id="426" r:id="rId48"/>
    <p:sldId id="427" r:id="rId49"/>
    <p:sldId id="428" r:id="rId50"/>
    <p:sldId id="420" r:id="rId51"/>
    <p:sldId id="410" r:id="rId52"/>
  </p:sldIdLst>
  <p:sldSz cx="9144000" cy="6858000" type="screen4x3"/>
  <p:notesSz cx="7315200" cy="9601200"/>
  <p:custDataLst>
    <p:tags r:id="rId55"/>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5pPr>
    <a:lvl6pPr marL="2286000" algn="l" defTabSz="914400" rtl="0" eaLnBrk="1" latinLnBrk="0" hangingPunct="1">
      <a:defRPr sz="2400" kern="1200">
        <a:solidFill>
          <a:schemeClr val="tx1"/>
        </a:solidFill>
        <a:latin typeface="Times New Roman" pitchFamily="18" charset="0"/>
        <a:ea typeface="ＭＳ Ｐゴシック" charset="-128"/>
        <a:cs typeface="+mn-cs"/>
      </a:defRPr>
    </a:lvl6pPr>
    <a:lvl7pPr marL="2743200" algn="l" defTabSz="914400" rtl="0" eaLnBrk="1" latinLnBrk="0" hangingPunct="1">
      <a:defRPr sz="2400" kern="1200">
        <a:solidFill>
          <a:schemeClr val="tx1"/>
        </a:solidFill>
        <a:latin typeface="Times New Roman" pitchFamily="18" charset="0"/>
        <a:ea typeface="ＭＳ Ｐゴシック" charset="-128"/>
        <a:cs typeface="+mn-cs"/>
      </a:defRPr>
    </a:lvl7pPr>
    <a:lvl8pPr marL="3200400" algn="l" defTabSz="914400" rtl="0" eaLnBrk="1" latinLnBrk="0" hangingPunct="1">
      <a:defRPr sz="2400" kern="1200">
        <a:solidFill>
          <a:schemeClr val="tx1"/>
        </a:solidFill>
        <a:latin typeface="Times New Roman" pitchFamily="18" charset="0"/>
        <a:ea typeface="ＭＳ Ｐゴシック" charset="-128"/>
        <a:cs typeface="+mn-cs"/>
      </a:defRPr>
    </a:lvl8pPr>
    <a:lvl9pPr marL="3657600" algn="l" defTabSz="914400" rtl="0" eaLnBrk="1" latinLnBrk="0" hangingPunct="1">
      <a:defRPr sz="2400" kern="1200">
        <a:solidFill>
          <a:schemeClr val="tx1"/>
        </a:solidFill>
        <a:latin typeface="Times New Roman" pitchFamily="18"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66CCFF"/>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01"/>
    <p:restoredTop sz="94675"/>
  </p:normalViewPr>
  <p:slideViewPr>
    <p:cSldViewPr>
      <p:cViewPr varScale="1">
        <p:scale>
          <a:sx n="140" d="100"/>
          <a:sy n="140" d="100"/>
        </p:scale>
        <p:origin x="1392"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09" d="100"/>
        <a:sy n="309" d="100"/>
      </p:scale>
      <p:origin x="0" y="59144"/>
    </p:cViewPr>
  </p:sorterViewPr>
  <p:notesViewPr>
    <p:cSldViewPr>
      <p:cViewPr>
        <p:scale>
          <a:sx n="75" d="100"/>
          <a:sy n="75" d="100"/>
        </p:scale>
        <p:origin x="-702" y="18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none" lIns="95139" tIns="49472" rIns="95139" bIns="49472" numCol="1" anchor="ctr" anchorCtr="0" compatLnSpc="1">
            <a:prstTxWarp prst="textNoShape">
              <a:avLst/>
            </a:prstTxWarp>
          </a:bodyPr>
          <a:lstStyle>
            <a:lvl1pPr defTabSz="966788">
              <a:defRPr sz="1300">
                <a:latin typeface="Times New Roman" charset="0"/>
                <a:ea typeface="+mn-ea"/>
              </a:defRPr>
            </a:lvl1pPr>
          </a:lstStyle>
          <a:p>
            <a:pPr>
              <a:defRPr/>
            </a:pPr>
            <a:endParaRPr lang="en-US"/>
          </a:p>
        </p:txBody>
      </p:sp>
      <p:sp>
        <p:nvSpPr>
          <p:cNvPr id="75779"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none" lIns="95139" tIns="49472" rIns="95139" bIns="49472" numCol="1" anchor="ctr" anchorCtr="0" compatLnSpc="1">
            <a:prstTxWarp prst="textNoShape">
              <a:avLst/>
            </a:prstTxWarp>
          </a:bodyPr>
          <a:lstStyle>
            <a:lvl1pPr algn="r" defTabSz="966788">
              <a:defRPr sz="1300">
                <a:latin typeface="Times New Roman" charset="0"/>
                <a:ea typeface="+mn-ea"/>
              </a:defRPr>
            </a:lvl1pPr>
          </a:lstStyle>
          <a:p>
            <a:pPr>
              <a:defRPr/>
            </a:pPr>
            <a:endParaRPr lang="en-US"/>
          </a:p>
        </p:txBody>
      </p:sp>
      <p:sp>
        <p:nvSpPr>
          <p:cNvPr id="75780" name="Rectangle 4"/>
          <p:cNvSpPr>
            <a:spLocks noGrp="1" noChangeArrowheads="1"/>
          </p:cNvSpPr>
          <p:nvPr>
            <p:ph type="ftr" sz="quarter" idx="2"/>
          </p:nvPr>
        </p:nvSpPr>
        <p:spPr bwMode="auto">
          <a:xfrm>
            <a:off x="0" y="9121775"/>
            <a:ext cx="3983038" cy="479425"/>
          </a:xfrm>
          <a:prstGeom prst="rect">
            <a:avLst/>
          </a:prstGeom>
          <a:noFill/>
          <a:ln w="9525">
            <a:noFill/>
            <a:miter lim="800000"/>
            <a:headEnd/>
            <a:tailEnd/>
          </a:ln>
          <a:effectLst/>
        </p:spPr>
        <p:txBody>
          <a:bodyPr vert="horz" wrap="none" lIns="95139" tIns="49472" rIns="95139" bIns="49472" numCol="1" anchor="b" anchorCtr="0" compatLnSpc="1">
            <a:prstTxWarp prst="textNoShape">
              <a:avLst/>
            </a:prstTxWarp>
          </a:bodyPr>
          <a:lstStyle>
            <a:lvl1pPr defTabSz="966788">
              <a:defRPr sz="1300">
                <a:latin typeface="Times New Roman" charset="0"/>
                <a:ea typeface="+mn-ea"/>
              </a:defRPr>
            </a:lvl1pPr>
          </a:lstStyle>
          <a:p>
            <a:pPr>
              <a:defRPr/>
            </a:pPr>
            <a:endParaRPr lang="en-US"/>
          </a:p>
        </p:txBody>
      </p:sp>
      <p:sp>
        <p:nvSpPr>
          <p:cNvPr id="75781"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none" lIns="95139" tIns="49472" rIns="95139" bIns="49472" numCol="1" anchor="b" anchorCtr="0" compatLnSpc="1">
            <a:prstTxWarp prst="textNoShape">
              <a:avLst/>
            </a:prstTxWarp>
          </a:bodyPr>
          <a:lstStyle>
            <a:lvl1pPr algn="r" defTabSz="966788">
              <a:defRPr sz="1300"/>
            </a:lvl1pPr>
          </a:lstStyle>
          <a:p>
            <a:fld id="{F938F3DB-F048-4E51-8B18-39EB386926CB}" type="slidenum">
              <a:rPr lang="en-US"/>
              <a:pPr/>
              <a:t>‹#›</a:t>
            </a:fld>
            <a:endParaRPr lang="en-US"/>
          </a:p>
        </p:txBody>
      </p:sp>
    </p:spTree>
    <p:extLst>
      <p:ext uri="{BB962C8B-B14F-4D97-AF65-F5344CB8AC3E}">
        <p14:creationId xmlns:p14="http://schemas.microsoft.com/office/powerpoint/2010/main" val="2008407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charset="0"/>
                <a:ea typeface="+mn-ea"/>
              </a:defRPr>
            </a:lvl1pPr>
          </a:lstStyle>
          <a:p>
            <a:pPr>
              <a:defRPr/>
            </a:pPr>
            <a:endParaRPr lang="en-US"/>
          </a:p>
        </p:txBody>
      </p:sp>
      <p:sp>
        <p:nvSpPr>
          <p:cNvPr id="12697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charset="0"/>
                <a:ea typeface="+mn-ea"/>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26981"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698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charset="0"/>
                <a:ea typeface="+mn-ea"/>
              </a:defRPr>
            </a:lvl1pPr>
          </a:lstStyle>
          <a:p>
            <a:pPr>
              <a:defRPr/>
            </a:pPr>
            <a:endParaRPr lang="en-US"/>
          </a:p>
        </p:txBody>
      </p:sp>
      <p:sp>
        <p:nvSpPr>
          <p:cNvPr id="12698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6D8A87F0-E8A0-44C1-8726-39E7C149C1BB}" type="slidenum">
              <a:rPr lang="en-US"/>
              <a:pPr/>
              <a:t>‹#›</a:t>
            </a:fld>
            <a:endParaRPr lang="en-US"/>
          </a:p>
        </p:txBody>
      </p:sp>
    </p:spTree>
    <p:extLst>
      <p:ext uri="{BB962C8B-B14F-4D97-AF65-F5344CB8AC3E}">
        <p14:creationId xmlns:p14="http://schemas.microsoft.com/office/powerpoint/2010/main" val="30819249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752725"/>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4191000"/>
            <a:ext cx="6858000" cy="14668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r>
              <a:rPr lang="en-US"/>
              <a:t>10/20/2010</a:t>
            </a:r>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030EE116-056E-4288-B7F7-411CB7E437A9}" type="slidenum">
              <a:rPr lang="en-US" smtClean="0"/>
              <a:pPr/>
              <a:t>‹#›</a:t>
            </a:fld>
            <a:endParaRPr lang="en-US"/>
          </a:p>
        </p:txBody>
      </p:sp>
      <p:sp>
        <p:nvSpPr>
          <p:cNvPr id="21" name="Rectangle 20"/>
          <p:cNvSpPr/>
          <p:nvPr/>
        </p:nvSpPr>
        <p:spPr>
          <a:xfrm>
            <a:off x="904875" y="25146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4114800"/>
            <a:ext cx="7315200" cy="16192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5146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4114800"/>
            <a:ext cx="228600" cy="16192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10/20/2010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EE116-056E-4288-B7F7-411CB7E437A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10/20/2010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EE116-056E-4288-B7F7-411CB7E437A9}"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r>
              <a:rPr lang="en-US" noProof="0"/>
              <a:t>Click icon to add table</a:t>
            </a: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85800"/>
          </a:xfrm>
        </p:spPr>
        <p:txBody>
          <a:bodyPr/>
          <a:lstStyle/>
          <a:p>
            <a:r>
              <a:rPr lang="en-US"/>
              <a:t>Click to edit Master title style</a:t>
            </a:r>
          </a:p>
        </p:txBody>
      </p:sp>
      <p:sp>
        <p:nvSpPr>
          <p:cNvPr id="3" name="Text Placeholder 2"/>
          <p:cNvSpPr>
            <a:spLocks noGrp="1"/>
          </p:cNvSpPr>
          <p:nvPr>
            <p:ph type="body" sz="half" idx="1"/>
          </p:nvPr>
        </p:nvSpPr>
        <p:spPr>
          <a:xfrm>
            <a:off x="381000" y="1371600"/>
            <a:ext cx="40513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84700" y="1371600"/>
            <a:ext cx="4051300" cy="2552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84700" y="4076700"/>
            <a:ext cx="4051300" cy="2552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r>
              <a:rPr lang="en-US"/>
              <a:t>10/20/2010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EE116-056E-4288-B7F7-411CB7E437A9}"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lgn="just">
              <a:defRPr/>
            </a:lvl1pPr>
            <a:lvl2pPr algn="just">
              <a:defRPr/>
            </a:lvl2pPr>
            <a:lvl3pPr algn="just">
              <a:defRPr/>
            </a:lvl3pPr>
            <a:lvl4pPr algn="just">
              <a:defRPr/>
            </a:lvl4pPr>
            <a:lvl5pPr algn="jus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r>
              <a:rPr lang="en-US"/>
              <a:t>10/20/2010</a:t>
            </a:r>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030EE116-056E-4288-B7F7-411CB7E437A9}"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r>
              <a:rPr lang="en-US"/>
              <a:t>10/20/2010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EE116-056E-4288-B7F7-411CB7E437A9}"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r>
              <a:rPr lang="en-US"/>
              <a:t>10/20/2010</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0EE116-056E-4288-B7F7-411CB7E437A9}"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10/20/2010</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0EE116-056E-4288-B7F7-411CB7E437A9}"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10/20/2010</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10/20/2010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EE116-056E-4288-B7F7-411CB7E437A9}"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10/20/2010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EE116-056E-4288-B7F7-411CB7E437A9}"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r>
              <a:rPr lang="en-US"/>
              <a:t>10/20/2010</a:t>
            </a: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30EE116-056E-4288-B7F7-411CB7E437A9}" type="slidenum">
              <a:rPr lang="en-US" smtClean="0"/>
              <a:pPr/>
              <a:t>‹#›</a:t>
            </a:fld>
            <a:endParaRPr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just"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just"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just"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just"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just"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Graphs - Advanced</a:t>
            </a:r>
          </a:p>
        </p:txBody>
      </p:sp>
      <p:sp>
        <p:nvSpPr>
          <p:cNvPr id="5" name="Subtitle 4"/>
          <p:cNvSpPr>
            <a:spLocks noGrp="1"/>
          </p:cNvSpPr>
          <p:nvPr>
            <p:ph type="subTitle" idx="1"/>
          </p:nvPr>
        </p:nvSpPr>
        <p:spPr/>
        <p:txBody>
          <a:bodyPr/>
          <a:lstStyle/>
          <a:p>
            <a:endParaRPr lang="en-US" dirty="0"/>
          </a:p>
        </p:txBody>
      </p:sp>
      <p:sp>
        <p:nvSpPr>
          <p:cNvPr id="6" name="Slide Number Placeholder 5"/>
          <p:cNvSpPr>
            <a:spLocks noGrp="1"/>
          </p:cNvSpPr>
          <p:nvPr>
            <p:ph type="sldNum" sz="quarter" idx="12"/>
          </p:nvPr>
        </p:nvSpPr>
        <p:spPr/>
        <p:txBody>
          <a:bodyPr/>
          <a:lstStyle/>
          <a:p>
            <a:fld id="{030EE116-056E-4288-B7F7-411CB7E437A9}"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Ford-Fulkerson Algorithm</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10</a:t>
            </a:fld>
            <a:endParaRPr lang="en-US"/>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a:t>f(</a:t>
            </a:r>
            <a:r>
              <a:rPr lang="en-US" dirty="0" err="1"/>
              <a:t>u,v</a:t>
            </a:r>
            <a:r>
              <a:rPr lang="en-US" dirty="0"/>
              <a:t>) = 0 for all edges (</a:t>
            </a:r>
            <a:r>
              <a:rPr lang="en-US" dirty="0" err="1"/>
              <a:t>u,v</a:t>
            </a:r>
            <a:r>
              <a:rPr lang="en-US" dirty="0"/>
              <a:t>)</a:t>
            </a:r>
          </a:p>
          <a:p>
            <a:pPr marL="514350" indent="-514350">
              <a:buFont typeface="+mj-lt"/>
              <a:buAutoNum type="arabicPeriod"/>
            </a:pPr>
            <a:r>
              <a:rPr lang="en-US" dirty="0"/>
              <a:t>While there is an “augmenting” path p from s to t in </a:t>
            </a:r>
            <a:r>
              <a:rPr lang="en-US" dirty="0" err="1"/>
              <a:t>G</a:t>
            </a:r>
            <a:r>
              <a:rPr lang="en-US" baseline="-25000" dirty="0" err="1"/>
              <a:t>f</a:t>
            </a:r>
            <a:r>
              <a:rPr lang="en-US" dirty="0"/>
              <a:t> such that </a:t>
            </a:r>
            <a:r>
              <a:rPr lang="en-US" dirty="0" err="1"/>
              <a:t>c</a:t>
            </a:r>
            <a:r>
              <a:rPr lang="en-US" baseline="-25000" dirty="0" err="1"/>
              <a:t>f</a:t>
            </a:r>
            <a:r>
              <a:rPr lang="en-US" dirty="0"/>
              <a:t>(</a:t>
            </a:r>
            <a:r>
              <a:rPr lang="en-US" dirty="0" err="1"/>
              <a:t>u,v</a:t>
            </a:r>
            <a:r>
              <a:rPr lang="en-US" dirty="0"/>
              <a:t>) &gt; 0 for all edges (</a:t>
            </a:r>
            <a:r>
              <a:rPr lang="en-US" dirty="0" err="1"/>
              <a:t>u,v</a:t>
            </a:r>
            <a:r>
              <a:rPr lang="en-US" dirty="0"/>
              <a:t>) </a:t>
            </a:r>
            <a:r>
              <a:rPr lang="en-US" dirty="0">
                <a:sym typeface="Symbol"/>
              </a:rPr>
              <a:t> </a:t>
            </a:r>
            <a:r>
              <a:rPr lang="en-US" dirty="0"/>
              <a:t>p</a:t>
            </a:r>
          </a:p>
          <a:p>
            <a:pPr marL="971550" lvl="1" indent="-514350">
              <a:buFont typeface="+mj-lt"/>
              <a:buAutoNum type="alphaLcPeriod"/>
            </a:pPr>
            <a:r>
              <a:rPr lang="en-US" dirty="0"/>
              <a:t>Find </a:t>
            </a:r>
            <a:r>
              <a:rPr lang="en-US" dirty="0" err="1"/>
              <a:t>c</a:t>
            </a:r>
            <a:r>
              <a:rPr lang="en-US" baseline="-25000" dirty="0" err="1"/>
              <a:t>f</a:t>
            </a:r>
            <a:r>
              <a:rPr lang="en-US" dirty="0"/>
              <a:t>(p) = min{</a:t>
            </a:r>
            <a:r>
              <a:rPr lang="en-US" dirty="0" err="1"/>
              <a:t>c</a:t>
            </a:r>
            <a:r>
              <a:rPr lang="en-US" baseline="-25000" dirty="0" err="1"/>
              <a:t>f</a:t>
            </a:r>
            <a:r>
              <a:rPr lang="en-US" dirty="0"/>
              <a:t>(</a:t>
            </a:r>
            <a:r>
              <a:rPr lang="en-US" dirty="0" err="1"/>
              <a:t>u,v</a:t>
            </a:r>
            <a:r>
              <a:rPr lang="en-US" dirty="0"/>
              <a:t>) | (</a:t>
            </a:r>
            <a:r>
              <a:rPr lang="en-US" dirty="0" err="1"/>
              <a:t>u,v</a:t>
            </a:r>
            <a:r>
              <a:rPr lang="en-US" dirty="0"/>
              <a:t>) </a:t>
            </a:r>
            <a:r>
              <a:rPr lang="en-US" dirty="0">
                <a:sym typeface="Symbol"/>
              </a:rPr>
              <a:t> </a:t>
            </a:r>
            <a:r>
              <a:rPr lang="en-US" dirty="0"/>
              <a:t>p}</a:t>
            </a:r>
          </a:p>
          <a:p>
            <a:pPr marL="971550" lvl="1" indent="-514350">
              <a:buFont typeface="+mj-lt"/>
              <a:buAutoNum type="alphaLcPeriod"/>
            </a:pPr>
            <a:r>
              <a:rPr lang="en-US" dirty="0"/>
              <a:t>For each edge (</a:t>
            </a:r>
            <a:r>
              <a:rPr lang="en-US" dirty="0" err="1"/>
              <a:t>u,v</a:t>
            </a:r>
            <a:r>
              <a:rPr lang="en-US" dirty="0"/>
              <a:t>) </a:t>
            </a:r>
            <a:r>
              <a:rPr lang="en-US" dirty="0">
                <a:sym typeface="Symbol"/>
              </a:rPr>
              <a:t> p</a:t>
            </a:r>
          </a:p>
          <a:p>
            <a:pPr marL="1428750" lvl="2" indent="-514350">
              <a:buFont typeface="+mj-lt"/>
              <a:buAutoNum type="romanLcPeriod"/>
            </a:pPr>
            <a:r>
              <a:rPr lang="en-US" dirty="0">
                <a:sym typeface="Symbol"/>
              </a:rPr>
              <a:t>f(</a:t>
            </a:r>
            <a:r>
              <a:rPr lang="en-US" dirty="0" err="1">
                <a:sym typeface="Symbol"/>
              </a:rPr>
              <a:t>u,v</a:t>
            </a:r>
            <a:r>
              <a:rPr lang="en-US" dirty="0">
                <a:sym typeface="Symbol"/>
              </a:rPr>
              <a:t>) = f(</a:t>
            </a:r>
            <a:r>
              <a:rPr lang="en-US" dirty="0" err="1">
                <a:sym typeface="Symbol"/>
              </a:rPr>
              <a:t>u,v</a:t>
            </a:r>
            <a:r>
              <a:rPr lang="en-US" dirty="0">
                <a:sym typeface="Symbol"/>
              </a:rPr>
              <a:t>) + </a:t>
            </a:r>
            <a:r>
              <a:rPr lang="en-US" dirty="0" err="1">
                <a:sym typeface="Symbol"/>
              </a:rPr>
              <a:t>c</a:t>
            </a:r>
            <a:r>
              <a:rPr lang="en-US" baseline="-25000" dirty="0" err="1"/>
              <a:t>f</a:t>
            </a:r>
            <a:r>
              <a:rPr lang="en-US" dirty="0"/>
              <a:t>(p)	send flow along the path</a:t>
            </a:r>
          </a:p>
          <a:p>
            <a:pPr marL="1428750" lvl="2" indent="-514350">
              <a:buFont typeface="+mj-lt"/>
              <a:buAutoNum type="romanLcPeriod"/>
            </a:pPr>
            <a:r>
              <a:rPr lang="en-US" dirty="0"/>
              <a:t>f(</a:t>
            </a:r>
            <a:r>
              <a:rPr lang="en-US" dirty="0" err="1"/>
              <a:t>v,u</a:t>
            </a:r>
            <a:r>
              <a:rPr lang="en-US" dirty="0"/>
              <a:t>) = f(</a:t>
            </a:r>
            <a:r>
              <a:rPr lang="en-US" dirty="0" err="1"/>
              <a:t>v,u</a:t>
            </a:r>
            <a:r>
              <a:rPr lang="en-US" dirty="0"/>
              <a:t>) - </a:t>
            </a:r>
            <a:r>
              <a:rPr lang="en-US" dirty="0" err="1">
                <a:sym typeface="Symbol"/>
              </a:rPr>
              <a:t>c</a:t>
            </a:r>
            <a:r>
              <a:rPr lang="en-US" baseline="-25000" dirty="0" err="1"/>
              <a:t>f</a:t>
            </a:r>
            <a:r>
              <a:rPr lang="en-US" dirty="0"/>
              <a:t>(p)	send backflow the other way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Running time</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11</a:t>
            </a:fld>
            <a:endParaRPr lang="en-US"/>
          </a:p>
        </p:txBody>
      </p:sp>
      <p:sp>
        <p:nvSpPr>
          <p:cNvPr id="3" name="Content Placeholder 2"/>
          <p:cNvSpPr>
            <a:spLocks noGrp="1"/>
          </p:cNvSpPr>
          <p:nvPr>
            <p:ph sz="quarter" idx="1"/>
          </p:nvPr>
        </p:nvSpPr>
        <p:spPr/>
        <p:txBody>
          <a:bodyPr/>
          <a:lstStyle/>
          <a:p>
            <a:r>
              <a:rPr lang="en-US" dirty="0"/>
              <a:t>Is O(E*f)</a:t>
            </a:r>
          </a:p>
          <a:p>
            <a:pPr lvl="1"/>
            <a:r>
              <a:rPr lang="en-US" dirty="0"/>
              <a:t>E is the number of edges</a:t>
            </a:r>
          </a:p>
          <a:p>
            <a:pPr lvl="2"/>
            <a:r>
              <a:rPr lang="en-US" dirty="0"/>
              <a:t>Maximum time to find an augmenting path via depth-first search</a:t>
            </a:r>
          </a:p>
          <a:p>
            <a:pPr lvl="3"/>
            <a:r>
              <a:rPr lang="en-US" dirty="0"/>
              <a:t>Can also use breadth-first search!</a:t>
            </a:r>
          </a:p>
          <a:p>
            <a:pPr lvl="1"/>
            <a:r>
              <a:rPr lang="en-US" dirty="0"/>
              <a:t>f is the maximum flow of the final graph</a:t>
            </a:r>
          </a:p>
          <a:p>
            <a:pPr lvl="2"/>
            <a:r>
              <a:rPr lang="en-US" dirty="0"/>
              <a:t>Minimum flow on an augmenting path is 1, so the maximum number of steps is thus f</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type of search?</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12</a:t>
            </a:fld>
            <a:endParaRPr lang="en-US"/>
          </a:p>
        </p:txBody>
      </p:sp>
      <p:sp>
        <p:nvSpPr>
          <p:cNvPr id="3" name="Content Placeholder 2"/>
          <p:cNvSpPr>
            <a:spLocks noGrp="1"/>
          </p:cNvSpPr>
          <p:nvPr>
            <p:ph sz="quarter" idx="1"/>
          </p:nvPr>
        </p:nvSpPr>
        <p:spPr/>
        <p:txBody>
          <a:bodyPr>
            <a:normAutofit/>
          </a:bodyPr>
          <a:lstStyle/>
          <a:p>
            <a:r>
              <a:rPr lang="en-US" dirty="0"/>
              <a:t>“While there is a path p from s to t in </a:t>
            </a:r>
            <a:r>
              <a:rPr lang="en-US" dirty="0" err="1"/>
              <a:t>G</a:t>
            </a:r>
            <a:r>
              <a:rPr lang="en-US" baseline="-25000" dirty="0" err="1"/>
              <a:t>f</a:t>
            </a:r>
            <a:r>
              <a:rPr lang="en-US" dirty="0"/>
              <a:t>”</a:t>
            </a:r>
          </a:p>
          <a:p>
            <a:pPr lvl="1"/>
            <a:r>
              <a:rPr lang="en-US" dirty="0"/>
              <a:t>A depth-first search is the Ford-Fulkerson algorithm</a:t>
            </a:r>
          </a:p>
          <a:p>
            <a:pPr lvl="2"/>
            <a:r>
              <a:rPr lang="en-US" dirty="0"/>
              <a:t>Each augmenting path can be found in O(m) time</a:t>
            </a:r>
          </a:p>
          <a:p>
            <a:pPr lvl="2"/>
            <a:r>
              <a:rPr lang="en-US" dirty="0"/>
              <a:t>And there can be f paths</a:t>
            </a:r>
          </a:p>
          <a:p>
            <a:pPr lvl="2"/>
            <a:r>
              <a:rPr lang="en-US" dirty="0"/>
              <a:t>So the running time is O(mf)</a:t>
            </a:r>
          </a:p>
          <a:p>
            <a:pPr lvl="2"/>
            <a:r>
              <a:rPr lang="en-US" dirty="0"/>
              <a:t>Will not terminate with irrational edge values</a:t>
            </a:r>
          </a:p>
          <a:p>
            <a:pPr lvl="1"/>
            <a:r>
              <a:rPr lang="en-US" dirty="0"/>
              <a:t>A breadth-first search is the Edmonds-Karp algorithm</a:t>
            </a:r>
          </a:p>
          <a:p>
            <a:pPr lvl="2"/>
            <a:r>
              <a:rPr lang="en-US" dirty="0"/>
              <a:t>Runs in O(nm</a:t>
            </a:r>
            <a:r>
              <a:rPr lang="en-US" baseline="30000" dirty="0"/>
              <a:t>2</a:t>
            </a:r>
            <a:r>
              <a:rPr lang="en-US" dirty="0"/>
              <a:t>)</a:t>
            </a:r>
          </a:p>
          <a:p>
            <a:pPr lvl="3"/>
            <a:r>
              <a:rPr lang="en-US" dirty="0"/>
              <a:t>Total number of augmentations is O(nm)</a:t>
            </a:r>
          </a:p>
          <a:p>
            <a:pPr lvl="3"/>
            <a:r>
              <a:rPr lang="en-US" dirty="0"/>
              <a:t>And finding each augmentation takes O(m)</a:t>
            </a:r>
          </a:p>
          <a:p>
            <a:pPr lvl="2"/>
            <a:r>
              <a:rPr lang="en-US" dirty="0"/>
              <a:t>Guaranteed termination with irrational edge values</a:t>
            </a:r>
          </a:p>
          <a:p>
            <a:pPr lvl="2"/>
            <a:r>
              <a:rPr lang="en-US" dirty="0"/>
              <a:t>Run-time is independent of the maximum flow of the graph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Our example</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13</a:t>
            </a:fld>
            <a:endParaRPr lang="en-US"/>
          </a:p>
        </p:txBody>
      </p:sp>
      <p:pic>
        <p:nvPicPr>
          <p:cNvPr id="5" name="Picture 2" descr="C:\WINDOWS\Desktop\Oh_type\kleinberg_GIF_01to10\kleinberg_07F03.gif"/>
          <p:cNvPicPr preferRelativeResize="0">
            <a:picLocks noGrp="1" noChangeAspect="1" noChangeArrowheads="1"/>
          </p:cNvPicPr>
          <p:nvPr>
            <p:ph sz="quarter" idx="1"/>
            <p:custDataLst>
              <p:tags r:id="rId1"/>
            </p:custDataLst>
          </p:nvPr>
        </p:nvPicPr>
        <p:blipFill>
          <a:blip r:embed="rId3"/>
          <a:srcRect b="15088"/>
          <a:stretch>
            <a:fillRect/>
          </a:stretch>
        </p:blipFill>
        <p:spPr bwMode="auto">
          <a:xfrm>
            <a:off x="457200" y="2084103"/>
            <a:ext cx="8229600" cy="3021297"/>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Minimum Cut</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Definition: Cut</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15</a:t>
            </a:fld>
            <a:endParaRPr lang="en-US"/>
          </a:p>
        </p:txBody>
      </p:sp>
      <p:sp>
        <p:nvSpPr>
          <p:cNvPr id="6" name="Content Placeholder 5"/>
          <p:cNvSpPr>
            <a:spLocks noGrp="1"/>
          </p:cNvSpPr>
          <p:nvPr>
            <p:ph sz="quarter" idx="1"/>
          </p:nvPr>
        </p:nvSpPr>
        <p:spPr/>
        <p:txBody>
          <a:bodyPr/>
          <a:lstStyle/>
          <a:p>
            <a:r>
              <a:rPr lang="en-US" dirty="0"/>
              <a:t>Given a flow network, we want to </a:t>
            </a:r>
            <a:r>
              <a:rPr lang="en-US" i="1" dirty="0"/>
              <a:t>cut</a:t>
            </a:r>
            <a:r>
              <a:rPr lang="en-US" dirty="0"/>
              <a:t> edges…</a:t>
            </a:r>
          </a:p>
          <a:p>
            <a:endParaRPr lang="en-US" dirty="0"/>
          </a:p>
          <a:p>
            <a:r>
              <a:rPr lang="en-US" dirty="0"/>
              <a:t>A cut C = (A, B) where:</a:t>
            </a:r>
          </a:p>
          <a:p>
            <a:pPr lvl="1"/>
            <a:r>
              <a:rPr lang="en-US" dirty="0"/>
              <a:t>A is a set of vertices (A is a subset of  V)</a:t>
            </a:r>
          </a:p>
          <a:p>
            <a:pPr lvl="1"/>
            <a:r>
              <a:rPr lang="en-US" dirty="0"/>
              <a:t>B is a set of vertices (B also a subset of V)</a:t>
            </a:r>
          </a:p>
          <a:p>
            <a:pPr lvl="1"/>
            <a:r>
              <a:rPr lang="en-US" dirty="0"/>
              <a:t>A intersect B = null set (no shared vertices)</a:t>
            </a:r>
          </a:p>
          <a:p>
            <a:pPr lvl="1"/>
            <a:r>
              <a:rPr lang="en-US" dirty="0"/>
              <a:t>A union B = V (all vertices in either A or B)</a:t>
            </a:r>
          </a:p>
          <a:p>
            <a:pPr lvl="1"/>
            <a:endParaRPr lang="en-US" dirty="0"/>
          </a:p>
          <a:p>
            <a:r>
              <a:rPr lang="en-US" dirty="0"/>
              <a:t>What do we care about?</a:t>
            </a:r>
          </a:p>
          <a:p>
            <a:pPr lvl="1"/>
            <a:r>
              <a:rPr lang="en-US" dirty="0"/>
              <a:t>Well, we care about the edges that go across this cut.</a:t>
            </a:r>
          </a:p>
          <a:p>
            <a:pPr lvl="1"/>
            <a:r>
              <a:rPr lang="en-US" dirty="0"/>
              <a:t>Either from node in A to a node in B or vice versa.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Definition: Net Flow across Cut</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16</a:t>
            </a:fld>
            <a:endParaRPr lang="en-US"/>
          </a:p>
        </p:txBody>
      </p:sp>
      <p:sp>
        <p:nvSpPr>
          <p:cNvPr id="6" name="Content Placeholder 5"/>
          <p:cNvSpPr>
            <a:spLocks noGrp="1"/>
          </p:cNvSpPr>
          <p:nvPr>
            <p:ph sz="quarter" idx="1"/>
          </p:nvPr>
        </p:nvSpPr>
        <p:spPr/>
        <p:txBody>
          <a:bodyPr/>
          <a:lstStyle/>
          <a:p>
            <a:r>
              <a:rPr lang="en-US" dirty="0"/>
              <a:t>Given a cut C = (A, B)</a:t>
            </a:r>
          </a:p>
          <a:p>
            <a:endParaRPr lang="en-US" dirty="0"/>
          </a:p>
          <a:p>
            <a:r>
              <a:rPr lang="en-US" dirty="0"/>
              <a:t>The </a:t>
            </a:r>
            <a:r>
              <a:rPr lang="en-US" b="1" u="sng" dirty="0"/>
              <a:t>net flow across the cut</a:t>
            </a:r>
            <a:r>
              <a:rPr lang="en-US" dirty="0"/>
              <a:t> C = (A, B) is the sum of the flows on its edges from A to B minus the sum of the flow on its edges from B to A</a:t>
            </a:r>
          </a:p>
        </p:txBody>
      </p:sp>
      <p:pic>
        <p:nvPicPr>
          <p:cNvPr id="1028" name="Picture 4" descr="images/lecture25/MaxFlowexampl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561836"/>
            <a:ext cx="5181600" cy="31008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611593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Definition: Flow-value lemma</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17</a:t>
            </a:fld>
            <a:endParaRPr lang="en-US"/>
          </a:p>
        </p:txBody>
      </p:sp>
      <p:sp>
        <p:nvSpPr>
          <p:cNvPr id="6" name="Content Placeholder 5"/>
          <p:cNvSpPr>
            <a:spLocks noGrp="1"/>
          </p:cNvSpPr>
          <p:nvPr>
            <p:ph sz="quarter" idx="1"/>
          </p:nvPr>
        </p:nvSpPr>
        <p:spPr/>
        <p:txBody>
          <a:bodyPr/>
          <a:lstStyle/>
          <a:p>
            <a:endParaRPr lang="en-US" dirty="0"/>
          </a:p>
          <a:p>
            <a:r>
              <a:rPr lang="en-US" dirty="0"/>
              <a:t>Let </a:t>
            </a:r>
            <a:r>
              <a:rPr lang="en-US" b="1" i="1" dirty="0"/>
              <a:t>f</a:t>
            </a:r>
            <a:r>
              <a:rPr lang="en-US" dirty="0"/>
              <a:t> be any flow and C = (A, B) be any cut</a:t>
            </a:r>
          </a:p>
          <a:p>
            <a:pPr lvl="1"/>
            <a:r>
              <a:rPr lang="en-US" dirty="0"/>
              <a:t>The net flow across (A, B) equals the value of the flow </a:t>
            </a:r>
            <a:r>
              <a:rPr lang="en-US" b="1" i="1" dirty="0"/>
              <a:t>f</a:t>
            </a:r>
          </a:p>
        </p:txBody>
      </p:sp>
      <p:pic>
        <p:nvPicPr>
          <p:cNvPr id="1028" name="Picture 4" descr="images/lecture25/MaxFlowexampl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561836"/>
            <a:ext cx="5181600" cy="31008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40425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Proof: Flow-value lemma</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18</a:t>
            </a:fld>
            <a:endParaRPr lang="en-US"/>
          </a:p>
        </p:txBody>
      </p:sp>
      <p:sp>
        <p:nvSpPr>
          <p:cNvPr id="6" name="Content Placeholder 5"/>
          <p:cNvSpPr>
            <a:spLocks noGrp="1"/>
          </p:cNvSpPr>
          <p:nvPr>
            <p:ph sz="quarter" idx="1"/>
          </p:nvPr>
        </p:nvSpPr>
        <p:spPr/>
        <p:txBody>
          <a:bodyPr>
            <a:normAutofit lnSpcReduction="10000"/>
          </a:bodyPr>
          <a:lstStyle/>
          <a:p>
            <a:r>
              <a:rPr lang="en-US" dirty="0"/>
              <a:t>Let </a:t>
            </a:r>
            <a:r>
              <a:rPr lang="en-US" b="1" i="1" dirty="0"/>
              <a:t>f</a:t>
            </a:r>
            <a:r>
              <a:rPr lang="en-US" dirty="0"/>
              <a:t> be any flow and C = (A, B) be any cut</a:t>
            </a:r>
          </a:p>
          <a:p>
            <a:pPr lvl="1"/>
            <a:r>
              <a:rPr lang="en-US" dirty="0"/>
              <a:t>The net flow across (A, B) equals the value of the flow </a:t>
            </a:r>
            <a:r>
              <a:rPr lang="en-US" b="1" i="1" dirty="0"/>
              <a:t>f</a:t>
            </a:r>
          </a:p>
          <a:p>
            <a:pPr lvl="1"/>
            <a:endParaRPr lang="en-US" b="1" i="1" dirty="0"/>
          </a:p>
          <a:p>
            <a:r>
              <a:rPr lang="en-US" dirty="0"/>
              <a:t>Proof by induction on the size of B</a:t>
            </a:r>
          </a:p>
          <a:p>
            <a:pPr lvl="1"/>
            <a:r>
              <a:rPr lang="en-US" dirty="0"/>
              <a:t>B.C.	B = {t} (B is only the sink)</a:t>
            </a:r>
          </a:p>
          <a:p>
            <a:pPr lvl="2"/>
            <a:r>
              <a:rPr lang="en-US" dirty="0"/>
              <a:t>Clearly this is true as the flow across the cut is everyone sinking into t, which is the definition of the flow f</a:t>
            </a:r>
          </a:p>
          <a:p>
            <a:pPr lvl="1"/>
            <a:r>
              <a:rPr lang="en-US" dirty="0"/>
              <a:t>I.H.	Assume true for some cut C = (A, B)</a:t>
            </a:r>
          </a:p>
          <a:p>
            <a:pPr lvl="1"/>
            <a:r>
              <a:rPr lang="en-US" dirty="0"/>
              <a:t>I.S.		Move one node from A to B</a:t>
            </a:r>
          </a:p>
          <a:p>
            <a:pPr lvl="2"/>
            <a:r>
              <a:rPr lang="en-US" dirty="0"/>
              <a:t>Choose an a’ to move that has at least one edge to a node in B</a:t>
            </a:r>
          </a:p>
          <a:p>
            <a:pPr lvl="2"/>
            <a:r>
              <a:rPr lang="en-US" dirty="0"/>
              <a:t>We know the flow f never changes</a:t>
            </a:r>
          </a:p>
          <a:p>
            <a:pPr lvl="2"/>
            <a:r>
              <a:rPr lang="en-US" dirty="0"/>
              <a:t>How does the value of the new cut C’ = (A’, B’) change?</a:t>
            </a:r>
          </a:p>
          <a:p>
            <a:pPr lvl="2"/>
            <a:r>
              <a:rPr lang="en-US" dirty="0"/>
              <a:t>It doesn’t! Why? See next slide…</a:t>
            </a:r>
          </a:p>
        </p:txBody>
      </p:sp>
    </p:spTree>
    <p:extLst>
      <p:ext uri="{BB962C8B-B14F-4D97-AF65-F5344CB8AC3E}">
        <p14:creationId xmlns:p14="http://schemas.microsoft.com/office/powerpoint/2010/main" val="1547759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Proof: Flow-value lemma cont.</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19</a:t>
            </a:fld>
            <a:endParaRPr lang="en-US"/>
          </a:p>
        </p:txBody>
      </p:sp>
      <p:sp>
        <p:nvSpPr>
          <p:cNvPr id="6" name="Content Placeholder 5"/>
          <p:cNvSpPr>
            <a:spLocks noGrp="1"/>
          </p:cNvSpPr>
          <p:nvPr>
            <p:ph sz="quarter" idx="1"/>
          </p:nvPr>
        </p:nvSpPr>
        <p:spPr/>
        <p:txBody>
          <a:bodyPr/>
          <a:lstStyle/>
          <a:p>
            <a:r>
              <a:rPr lang="en-US" dirty="0"/>
              <a:t>Let </a:t>
            </a:r>
            <a:r>
              <a:rPr lang="en-US" b="1" i="1" dirty="0"/>
              <a:t>f</a:t>
            </a:r>
            <a:r>
              <a:rPr lang="en-US" dirty="0"/>
              <a:t> be any flow and C = (A, B) be any cut</a:t>
            </a:r>
          </a:p>
          <a:p>
            <a:pPr lvl="1"/>
            <a:r>
              <a:rPr lang="en-US" dirty="0"/>
              <a:t>The net flow across (A, B) equals the value of the flow </a:t>
            </a:r>
            <a:r>
              <a:rPr lang="en-US" b="1" i="1" dirty="0"/>
              <a:t>f</a:t>
            </a:r>
          </a:p>
          <a:p>
            <a:pPr lvl="1"/>
            <a:endParaRPr lang="en-US" b="1" i="1" dirty="0"/>
          </a:p>
          <a:p>
            <a:r>
              <a:rPr lang="en-US"/>
              <a:t>Why does </a:t>
            </a:r>
            <a:r>
              <a:rPr lang="en-US" dirty="0"/>
              <a:t>C’ = (A’, B’) have the same net flow?</a:t>
            </a:r>
          </a:p>
          <a:p>
            <a:pPr lvl="1"/>
            <a:r>
              <a:rPr lang="en-US" dirty="0"/>
              <a:t>Local equilibrium: net flow coming into a’ from nodes in A only must equal the flow going out across the cut to nodes in B</a:t>
            </a:r>
          </a:p>
          <a:p>
            <a:pPr lvl="1"/>
            <a:r>
              <a:rPr lang="en-US" dirty="0"/>
              <a:t>After a’ is moved:</a:t>
            </a:r>
          </a:p>
          <a:p>
            <a:pPr lvl="2"/>
            <a:r>
              <a:rPr lang="en-US" dirty="0"/>
              <a:t>everything going across the cut now goes to something in B from B, everything going to or from a node in A now goes across the cut.</a:t>
            </a:r>
          </a:p>
          <a:p>
            <a:pPr lvl="1"/>
            <a:r>
              <a:rPr lang="en-US" dirty="0"/>
              <a:t>Thus, by local equilibrium the value of the cut C’ is equivalent to the value of the cut C</a:t>
            </a:r>
          </a:p>
          <a:p>
            <a:pPr lvl="1"/>
            <a:r>
              <a:rPr lang="en-US" dirty="0"/>
              <a:t>Induction done!</a:t>
            </a:r>
          </a:p>
          <a:p>
            <a:pPr lvl="1"/>
            <a:endParaRPr lang="en-US" dirty="0"/>
          </a:p>
          <a:p>
            <a:pPr lvl="1"/>
            <a:endParaRPr lang="en-US" dirty="0"/>
          </a:p>
        </p:txBody>
      </p:sp>
    </p:spTree>
    <p:extLst>
      <p:ext uri="{BB962C8B-B14F-4D97-AF65-F5344CB8AC3E}">
        <p14:creationId xmlns:p14="http://schemas.microsoft.com/office/powerpoint/2010/main" val="422114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Topics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Max-flow min-cut theorem</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20</a:t>
            </a:fld>
            <a:endParaRPr lang="en-US"/>
          </a:p>
        </p:txBody>
      </p:sp>
      <p:sp>
        <p:nvSpPr>
          <p:cNvPr id="3" name="Content Placeholder 2"/>
          <p:cNvSpPr>
            <a:spLocks noGrp="1"/>
          </p:cNvSpPr>
          <p:nvPr>
            <p:ph sz="quarter" idx="1"/>
          </p:nvPr>
        </p:nvSpPr>
        <p:spPr/>
        <p:txBody>
          <a:bodyPr/>
          <a:lstStyle/>
          <a:p>
            <a:r>
              <a:rPr lang="en-US" dirty="0"/>
              <a:t>The max-flow min-cut theorem states that the maximum value of an s-t flow is equal to the minimum capacity of an s-t cut</a:t>
            </a:r>
          </a:p>
          <a:p>
            <a:endParaRPr lang="en-US" dirty="0"/>
          </a:p>
          <a:p>
            <a:r>
              <a:rPr lang="en-US" dirty="0"/>
              <a:t>In other words, if you look at all the possible cuts in the graph, and find the smallest capacity of those cuts, then that value is the value of the maximum flow for that network.</a:t>
            </a:r>
          </a:p>
          <a:p>
            <a:pPr marL="0" indent="0">
              <a:buNone/>
            </a:pPr>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Another definition: Weak Duality</a:t>
            </a:r>
          </a:p>
        </p:txBody>
      </p:sp>
      <p:sp>
        <p:nvSpPr>
          <p:cNvPr id="4" name="Slide Number Placeholder 3"/>
          <p:cNvSpPr>
            <a:spLocks noGrp="1"/>
          </p:cNvSpPr>
          <p:nvPr>
            <p:ph type="sldNum" sz="quarter" idx="12"/>
          </p:nvPr>
        </p:nvSpPr>
        <p:spPr/>
        <p:txBody>
          <a:bodyPr/>
          <a:lstStyle/>
          <a:p>
            <a:fld id="{030EE116-056E-4288-B7F7-411CB7E437A9}" type="slidenum">
              <a:rPr lang="en-US" smtClean="0"/>
              <a:pPr/>
              <a:t>21</a:t>
            </a:fld>
            <a:endParaRPr lang="en-US"/>
          </a:p>
        </p:txBody>
      </p:sp>
      <p:sp>
        <p:nvSpPr>
          <p:cNvPr id="6" name="Content Placeholder 5"/>
          <p:cNvSpPr>
            <a:spLocks noGrp="1"/>
          </p:cNvSpPr>
          <p:nvPr>
            <p:ph sz="quarter" idx="1"/>
          </p:nvPr>
        </p:nvSpPr>
        <p:spPr/>
        <p:txBody>
          <a:bodyPr/>
          <a:lstStyle/>
          <a:p>
            <a:r>
              <a:rPr lang="en-US" dirty="0"/>
              <a:t>Let </a:t>
            </a:r>
            <a:r>
              <a:rPr lang="en-US" b="1" i="1" dirty="0"/>
              <a:t>f</a:t>
            </a:r>
            <a:r>
              <a:rPr lang="en-US" dirty="0"/>
              <a:t> be any flow and C = (A, B) be any cut</a:t>
            </a:r>
          </a:p>
          <a:p>
            <a:pPr lvl="1"/>
            <a:endParaRPr lang="en-US" dirty="0"/>
          </a:p>
          <a:p>
            <a:r>
              <a:rPr lang="en-US" dirty="0"/>
              <a:t>Then:</a:t>
            </a:r>
          </a:p>
          <a:p>
            <a:pPr lvl="1"/>
            <a:r>
              <a:rPr lang="en-US" dirty="0"/>
              <a:t>Value of f  &lt;=  capacity of C</a:t>
            </a:r>
          </a:p>
          <a:p>
            <a:pPr lvl="1"/>
            <a:endParaRPr lang="en-US" dirty="0"/>
          </a:p>
          <a:p>
            <a:pPr lvl="1"/>
            <a:endParaRPr lang="en-US" dirty="0"/>
          </a:p>
          <a:p>
            <a:r>
              <a:rPr lang="en-US" dirty="0"/>
              <a:t>Note: We are talking about the CAPACITY of C, not the value of the flow across C</a:t>
            </a:r>
          </a:p>
          <a:p>
            <a:pPr lvl="1"/>
            <a:endParaRPr lang="en-US" dirty="0"/>
          </a:p>
        </p:txBody>
      </p:sp>
    </p:spTree>
    <p:extLst>
      <p:ext uri="{BB962C8B-B14F-4D97-AF65-F5344CB8AC3E}">
        <p14:creationId xmlns:p14="http://schemas.microsoft.com/office/powerpoint/2010/main" val="630339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Another version of </a:t>
            </a:r>
            <a:r>
              <a:rPr lang="en-US" dirty="0" err="1"/>
              <a:t>MaxFlow-MinCut</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22</a:t>
            </a:fld>
            <a:endParaRPr lang="en-US"/>
          </a:p>
        </p:txBody>
      </p:sp>
      <p:sp>
        <p:nvSpPr>
          <p:cNvPr id="6" name="Content Placeholder 5"/>
          <p:cNvSpPr>
            <a:spLocks noGrp="1"/>
          </p:cNvSpPr>
          <p:nvPr>
            <p:ph sz="quarter" idx="1"/>
          </p:nvPr>
        </p:nvSpPr>
        <p:spPr/>
        <p:txBody>
          <a:bodyPr>
            <a:normAutofit/>
          </a:bodyPr>
          <a:lstStyle/>
          <a:p>
            <a:r>
              <a:rPr lang="en-US" dirty="0"/>
              <a:t>The following three statements are equivalent:</a:t>
            </a:r>
          </a:p>
          <a:p>
            <a:endParaRPr lang="en-US" dirty="0"/>
          </a:p>
          <a:p>
            <a:r>
              <a:rPr lang="en-US" dirty="0"/>
              <a:t>For some flow f</a:t>
            </a:r>
          </a:p>
          <a:p>
            <a:pPr lvl="1"/>
            <a:r>
              <a:rPr lang="en-US" dirty="0"/>
              <a:t>1) There exists a cut whose capacity equals the value of f</a:t>
            </a:r>
          </a:p>
          <a:p>
            <a:pPr lvl="1"/>
            <a:r>
              <a:rPr lang="en-US" dirty="0"/>
              <a:t>2) f is a maximum flow</a:t>
            </a:r>
          </a:p>
          <a:p>
            <a:pPr lvl="1"/>
            <a:r>
              <a:rPr lang="en-US" dirty="0"/>
              <a:t>3) There is no augmenting path with respect to f</a:t>
            </a:r>
          </a:p>
          <a:p>
            <a:pPr lvl="1"/>
            <a:endParaRPr lang="en-US" dirty="0"/>
          </a:p>
          <a:p>
            <a:r>
              <a:rPr lang="en-US" dirty="0"/>
              <a:t>Let’s prove </a:t>
            </a:r>
            <a:r>
              <a:rPr lang="en-US"/>
              <a:t>this!</a:t>
            </a:r>
            <a:endParaRPr lang="en-US" dirty="0"/>
          </a:p>
          <a:p>
            <a:pPr lvl="1"/>
            <a:r>
              <a:rPr lang="en-US" dirty="0"/>
              <a:t>1 </a:t>
            </a:r>
            <a:r>
              <a:rPr lang="en-US" dirty="0">
                <a:sym typeface="Wingdings" panose="05000000000000000000" pitchFamily="2" charset="2"/>
              </a:rPr>
              <a:t></a:t>
            </a:r>
            <a:r>
              <a:rPr lang="en-US" dirty="0"/>
              <a:t> 2</a:t>
            </a:r>
          </a:p>
          <a:p>
            <a:pPr lvl="1"/>
            <a:r>
              <a:rPr lang="en-US" dirty="0"/>
              <a:t>2 </a:t>
            </a:r>
            <a:r>
              <a:rPr lang="en-US" dirty="0">
                <a:sym typeface="Wingdings" panose="05000000000000000000" pitchFamily="2" charset="2"/>
              </a:rPr>
              <a:t></a:t>
            </a:r>
            <a:r>
              <a:rPr lang="en-US" dirty="0"/>
              <a:t> 3</a:t>
            </a:r>
          </a:p>
          <a:p>
            <a:pPr lvl="1"/>
            <a:r>
              <a:rPr lang="en-US" dirty="0"/>
              <a:t>3 </a:t>
            </a:r>
            <a:r>
              <a:rPr lang="en-US" dirty="0">
                <a:sym typeface="Wingdings" panose="05000000000000000000" pitchFamily="2" charset="2"/>
              </a:rPr>
              <a:t></a:t>
            </a:r>
            <a:r>
              <a:rPr lang="en-US" dirty="0"/>
              <a:t> 1</a:t>
            </a:r>
          </a:p>
        </p:txBody>
      </p:sp>
    </p:spTree>
    <p:extLst>
      <p:ext uri="{BB962C8B-B14F-4D97-AF65-F5344CB8AC3E}">
        <p14:creationId xmlns:p14="http://schemas.microsoft.com/office/powerpoint/2010/main" val="2666006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determine the min cut?</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23</a:t>
            </a:fld>
            <a:endParaRPr lang="en-US"/>
          </a:p>
        </p:txBody>
      </p:sp>
      <p:sp>
        <p:nvSpPr>
          <p:cNvPr id="3" name="Content Placeholder 2"/>
          <p:cNvSpPr>
            <a:spLocks noGrp="1"/>
          </p:cNvSpPr>
          <p:nvPr>
            <p:ph sz="quarter" idx="1"/>
          </p:nvPr>
        </p:nvSpPr>
        <p:spPr/>
        <p:txBody>
          <a:bodyPr/>
          <a:lstStyle/>
          <a:p>
            <a:r>
              <a:rPr lang="en-US" dirty="0"/>
              <a:t>Use the Ford-Fulkerson algorithm to determine max flow</a:t>
            </a:r>
          </a:p>
          <a:p>
            <a:pPr lvl="1"/>
            <a:r>
              <a:rPr lang="en-US" dirty="0"/>
              <a:t>Time is O(mf)</a:t>
            </a:r>
          </a:p>
          <a:p>
            <a:r>
              <a:rPr lang="en-US" dirty="0"/>
              <a:t>Worst case is each edge needs a cut</a:t>
            </a:r>
          </a:p>
          <a:p>
            <a:pPr lvl="1"/>
            <a:r>
              <a:rPr lang="en-US" dirty="0"/>
              <a:t>So we can determine the min cut in O(m) additional time</a:t>
            </a:r>
          </a:p>
          <a:p>
            <a:pPr lvl="1"/>
            <a:r>
              <a:rPr lang="en-US" dirty="0"/>
              <a:t>O(mf) + O(m) = O(mf)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Reductions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Algorithm for min-cut</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25</a:t>
            </a:fld>
            <a:endParaRPr lang="en-US"/>
          </a:p>
        </p:txBody>
      </p:sp>
      <p:sp>
        <p:nvSpPr>
          <p:cNvPr id="3" name="Content Placeholder 2"/>
          <p:cNvSpPr>
            <a:spLocks noGrp="1"/>
          </p:cNvSpPr>
          <p:nvPr>
            <p:ph sz="quarter" idx="1"/>
          </p:nvPr>
        </p:nvSpPr>
        <p:spPr/>
        <p:txBody>
          <a:bodyPr/>
          <a:lstStyle/>
          <a:p>
            <a:r>
              <a:rPr lang="en-US"/>
              <a:t>Imagine that I presented you with a new algorithm to determine min-cut</a:t>
            </a:r>
          </a:p>
          <a:p>
            <a:pPr lvl="1"/>
            <a:r>
              <a:rPr lang="en-US"/>
              <a:t>Everybody uses max-flow to determine min-cut, but imagine it anyway</a:t>
            </a:r>
          </a:p>
          <a:p>
            <a:endParaRPr lang="en-US"/>
          </a:p>
          <a:p>
            <a:r>
              <a:rPr lang="en-US"/>
              <a:t>What could you tell me about that algorithm?</a:t>
            </a:r>
          </a:p>
          <a:p>
            <a:pPr lvl="1"/>
            <a:r>
              <a:rPr lang="en-US"/>
              <a:t>About it’s running time?</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Max-flow vs. min-cut</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26</a:t>
            </a:fld>
            <a:endParaRPr lang="en-US"/>
          </a:p>
        </p:txBody>
      </p:sp>
      <p:sp>
        <p:nvSpPr>
          <p:cNvPr id="3" name="Content Placeholder 2"/>
          <p:cNvSpPr>
            <a:spLocks noGrp="1"/>
          </p:cNvSpPr>
          <p:nvPr>
            <p:ph sz="quarter" idx="1"/>
          </p:nvPr>
        </p:nvSpPr>
        <p:spPr/>
        <p:txBody>
          <a:bodyPr/>
          <a:lstStyle/>
          <a:p>
            <a:r>
              <a:rPr lang="en-US"/>
              <a:t>These two problems are “equivalent”</a:t>
            </a:r>
          </a:p>
          <a:p>
            <a:pPr lvl="1"/>
            <a:r>
              <a:rPr lang="en-US"/>
              <a:t>Specifically, if you can solve one, you can solve the other</a:t>
            </a:r>
          </a:p>
          <a:p>
            <a:r>
              <a:rPr lang="en-US"/>
              <a:t>Alternatively, we can say that one problem </a:t>
            </a:r>
            <a:r>
              <a:rPr lang="en-US" i="1"/>
              <a:t>reduces</a:t>
            </a:r>
            <a:r>
              <a:rPr lang="en-US"/>
              <a:t> to the other</a:t>
            </a:r>
          </a:p>
          <a:p>
            <a:pPr lvl="1"/>
            <a:r>
              <a:rPr lang="en-US"/>
              <a:t>The problem of finding min-cut reduces to the problem of finding max-flow (plus a polynomial time conversion)</a:t>
            </a:r>
          </a:p>
          <a:p>
            <a:pPr lvl="1"/>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Reduction</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27</a:t>
            </a:fld>
            <a:endParaRPr lang="en-US"/>
          </a:p>
        </p:txBody>
      </p:sp>
      <p:sp>
        <p:nvSpPr>
          <p:cNvPr id="3" name="Content Placeholder 2"/>
          <p:cNvSpPr>
            <a:spLocks noGrp="1"/>
          </p:cNvSpPr>
          <p:nvPr>
            <p:ph sz="quarter" idx="1"/>
          </p:nvPr>
        </p:nvSpPr>
        <p:spPr/>
        <p:txBody>
          <a:bodyPr>
            <a:normAutofit/>
          </a:bodyPr>
          <a:lstStyle/>
          <a:p>
            <a:r>
              <a:rPr lang="en-US"/>
              <a:t>A reduction is a transformation of one problem into another problem</a:t>
            </a:r>
          </a:p>
          <a:p>
            <a:pPr lvl="1"/>
            <a:r>
              <a:rPr lang="en-US"/>
              <a:t>Min-cut is reducible to max-flow because we can use max-flow to solve min-cut</a:t>
            </a:r>
          </a:p>
          <a:p>
            <a:pPr lvl="1"/>
            <a:r>
              <a:rPr lang="en-US"/>
              <a:t>Formally, problem A is reducible to problem B if we can use a solution to B to solve A</a:t>
            </a:r>
          </a:p>
          <a:p>
            <a:r>
              <a:rPr lang="en-US"/>
              <a:t>We note that the reduction happens in polynomial time</a:t>
            </a:r>
          </a:p>
          <a:p>
            <a:r>
              <a:rPr lang="en-US"/>
              <a:t>And signify it with a ≤</a:t>
            </a:r>
            <a:r>
              <a:rPr lang="en-US" baseline="-25000"/>
              <a:t>p</a:t>
            </a:r>
            <a:r>
              <a:rPr lang="en-US"/>
              <a:t>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Reducing both ways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28</a:t>
            </a:fld>
            <a:endParaRPr lang="en-US"/>
          </a:p>
        </p:txBody>
      </p:sp>
      <p:sp>
        <p:nvSpPr>
          <p:cNvPr id="3" name="Content Placeholder 2"/>
          <p:cNvSpPr>
            <a:spLocks noGrp="1"/>
          </p:cNvSpPr>
          <p:nvPr>
            <p:ph sz="quarter" idx="1"/>
          </p:nvPr>
        </p:nvSpPr>
        <p:spPr/>
        <p:txBody>
          <a:bodyPr/>
          <a:lstStyle/>
          <a:p>
            <a:r>
              <a:rPr lang="en-US" dirty="0"/>
              <a:t>We know that:</a:t>
            </a:r>
          </a:p>
          <a:p>
            <a:pPr lvl="1"/>
            <a:r>
              <a:rPr lang="en-US" dirty="0"/>
              <a:t>Min-cut ≤</a:t>
            </a:r>
            <a:r>
              <a:rPr lang="en-US" baseline="-25000" dirty="0"/>
              <a:t>p</a:t>
            </a:r>
            <a:r>
              <a:rPr lang="en-US" dirty="0"/>
              <a:t> max-flow</a:t>
            </a:r>
          </a:p>
          <a:p>
            <a:pPr lvl="1"/>
            <a:r>
              <a:rPr lang="en-US" dirty="0"/>
              <a:t>Max-flow ≤</a:t>
            </a:r>
            <a:r>
              <a:rPr lang="en-US" baseline="-25000" dirty="0"/>
              <a:t>p</a:t>
            </a:r>
            <a:r>
              <a:rPr lang="en-US" dirty="0"/>
              <a:t> min-cut</a:t>
            </a:r>
          </a:p>
          <a:p>
            <a:r>
              <a:rPr lang="en-US" dirty="0"/>
              <a:t>Because they reduce both ways, they are </a:t>
            </a:r>
            <a:r>
              <a:rPr lang="en-US" i="1" dirty="0"/>
              <a:t>polynomial-time equivalent</a:t>
            </a:r>
          </a:p>
          <a:p>
            <a:r>
              <a:rPr lang="en-US" dirty="0"/>
              <a:t>Often times you can’t directly compare algorithms</a:t>
            </a:r>
          </a:p>
          <a:p>
            <a:pPr lvl="1"/>
            <a:r>
              <a:rPr lang="en-US" dirty="0"/>
              <a:t>So you show that they reduce both ways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Bipartite Graphs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29</a:t>
            </a:fld>
            <a:endParaRPr lang="en-US"/>
          </a:p>
        </p:txBody>
      </p:sp>
    </p:spTree>
    <p:extLst>
      <p:ext uri="{BB962C8B-B14F-4D97-AF65-F5344CB8AC3E}">
        <p14:creationId xmlns:p14="http://schemas.microsoft.com/office/powerpoint/2010/main" val="3025052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custDataLst>
              <p:tags r:id="rId1"/>
            </p:custDataLst>
          </p:nvPr>
        </p:nvSpPr>
        <p:spPr/>
        <p:txBody>
          <a:bodyPr/>
          <a:lstStyle/>
          <a:p>
            <a:r>
              <a:rPr lang="en-US" dirty="0"/>
              <a:t>Topics in this slide-deck:</a:t>
            </a:r>
          </a:p>
        </p:txBody>
      </p:sp>
      <p:sp>
        <p:nvSpPr>
          <p:cNvPr id="4" name="Slide Number Placeholder 3"/>
          <p:cNvSpPr>
            <a:spLocks noGrp="1"/>
          </p:cNvSpPr>
          <p:nvPr>
            <p:ph type="sldNum" sz="quarter" idx="12"/>
          </p:nvPr>
        </p:nvSpPr>
        <p:spPr/>
        <p:txBody>
          <a:bodyPr/>
          <a:lstStyle/>
          <a:p>
            <a:fld id="{030EE116-056E-4288-B7F7-411CB7E437A9}" type="slidenum">
              <a:rPr lang="en-US" smtClean="0"/>
              <a:pPr/>
              <a:t>3</a:t>
            </a:fld>
            <a:endParaRPr lang="en-US"/>
          </a:p>
        </p:txBody>
      </p:sp>
      <p:sp>
        <p:nvSpPr>
          <p:cNvPr id="26627" name="Rectangle 3"/>
          <p:cNvSpPr>
            <a:spLocks noGrp="1" noChangeArrowheads="1"/>
          </p:cNvSpPr>
          <p:nvPr>
            <p:ph sz="quarter" idx="1"/>
            <p:custDataLst>
              <p:tags r:id="rId2"/>
            </p:custDataLst>
          </p:nvPr>
        </p:nvSpPr>
        <p:spPr/>
        <p:txBody>
          <a:bodyPr>
            <a:normAutofit/>
          </a:bodyPr>
          <a:lstStyle/>
          <a:p>
            <a:r>
              <a:rPr lang="en-US" dirty="0"/>
              <a:t>Flow-Networks</a:t>
            </a:r>
          </a:p>
          <a:p>
            <a:pPr lvl="1"/>
            <a:r>
              <a:rPr lang="en-US" dirty="0"/>
              <a:t>Max-flow problem</a:t>
            </a:r>
          </a:p>
          <a:p>
            <a:pPr lvl="1"/>
            <a:r>
              <a:rPr lang="en-US" dirty="0"/>
              <a:t>Ford-Fulkerson Algorithm</a:t>
            </a:r>
          </a:p>
          <a:p>
            <a:r>
              <a:rPr lang="en-US" dirty="0"/>
              <a:t>Related Graph Problems</a:t>
            </a:r>
          </a:p>
          <a:p>
            <a:pPr lvl="1"/>
            <a:r>
              <a:rPr lang="en-US" dirty="0"/>
              <a:t>Bi-partite Matching</a:t>
            </a:r>
          </a:p>
          <a:p>
            <a:pPr lvl="1"/>
            <a:r>
              <a:rPr lang="en-US" dirty="0"/>
              <a:t>Minimum Cut</a:t>
            </a:r>
          </a:p>
          <a:p>
            <a:r>
              <a:rPr lang="en-US" dirty="0"/>
              <a:t>A Short introduction to reductions</a:t>
            </a:r>
          </a:p>
          <a:p>
            <a:pPr lvl="1"/>
            <a:r>
              <a:rPr lang="en-US" dirty="0"/>
              <a:t>…but many more reductions coming at end of course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Bipartite Graphs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30</a:t>
            </a:fld>
            <a:endParaRPr lang="en-US"/>
          </a:p>
        </p:txBody>
      </p:sp>
      <p:sp>
        <p:nvSpPr>
          <p:cNvPr id="6" name="Content Placeholder 5"/>
          <p:cNvSpPr>
            <a:spLocks noGrp="1"/>
          </p:cNvSpPr>
          <p:nvPr>
            <p:ph sz="quarter" idx="1"/>
          </p:nvPr>
        </p:nvSpPr>
        <p:spPr/>
        <p:txBody>
          <a:bodyPr/>
          <a:lstStyle/>
          <a:p>
            <a:r>
              <a:rPr lang="en-US"/>
              <a:t>A graph is </a:t>
            </a:r>
            <a:r>
              <a:rPr lang="en-US" i="1"/>
              <a:t>bipartite</a:t>
            </a:r>
            <a:r>
              <a:rPr lang="en-US"/>
              <a:t> if node set V can be split into sets X and Y such that every edge has one end in X and one end in Y</a:t>
            </a:r>
          </a:p>
          <a:p>
            <a:pPr lvl="1"/>
            <a:r>
              <a:rPr lang="en-US"/>
              <a:t>X and Y are typically colored red and blue</a:t>
            </a:r>
          </a:p>
          <a:p>
            <a:pPr lvl="2"/>
            <a:r>
              <a:rPr lang="en-US"/>
              <a:t>Or Boolean true/false</a:t>
            </a:r>
            <a:endParaRPr lang="en-US" dirty="0"/>
          </a:p>
        </p:txBody>
      </p:sp>
      <p:pic>
        <p:nvPicPr>
          <p:cNvPr id="7" name="Picture 6" descr="RecursiveEvenBipartite.png"/>
          <p:cNvPicPr>
            <a:picLocks noChangeAspect="1"/>
          </p:cNvPicPr>
          <p:nvPr/>
        </p:nvPicPr>
        <p:blipFill>
          <a:blip r:embed="rId2">
            <a:clrChange>
              <a:clrFrom>
                <a:srgbClr val="FFFFFF"/>
              </a:clrFrom>
              <a:clrTo>
                <a:srgbClr val="FFFFFF">
                  <a:alpha val="0"/>
                </a:srgbClr>
              </a:clrTo>
            </a:clrChange>
          </a:blip>
          <a:stretch>
            <a:fillRect/>
          </a:stretch>
        </p:blipFill>
        <p:spPr>
          <a:xfrm>
            <a:off x="1600199" y="3962400"/>
            <a:ext cx="5343525" cy="2514600"/>
          </a:xfrm>
          <a:prstGeom prst="rect">
            <a:avLst/>
          </a:prstGeom>
        </p:spPr>
      </p:pic>
    </p:spTree>
    <p:extLst>
      <p:ext uri="{BB962C8B-B14F-4D97-AF65-F5344CB8AC3E}">
        <p14:creationId xmlns:p14="http://schemas.microsoft.com/office/powerpoint/2010/main" val="5992639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Notes and assumptions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31</a:t>
            </a:fld>
            <a:endParaRPr lang="en-US"/>
          </a:p>
        </p:txBody>
      </p:sp>
      <p:sp>
        <p:nvSpPr>
          <p:cNvPr id="3" name="Content Placeholder 2"/>
          <p:cNvSpPr>
            <a:spLocks noGrp="1"/>
          </p:cNvSpPr>
          <p:nvPr>
            <p:ph sz="quarter" idx="1"/>
          </p:nvPr>
        </p:nvSpPr>
        <p:spPr/>
        <p:txBody>
          <a:bodyPr/>
          <a:lstStyle/>
          <a:p>
            <a:r>
              <a:rPr lang="en-US" dirty="0"/>
              <a:t>We assume the graph is connected</a:t>
            </a:r>
          </a:p>
          <a:p>
            <a:pPr lvl="1"/>
            <a:r>
              <a:rPr lang="en-US" dirty="0"/>
              <a:t>Otherwise we will only look at each connected component individually</a:t>
            </a:r>
          </a:p>
          <a:p>
            <a:r>
              <a:rPr lang="en-US" dirty="0"/>
              <a:t>A triangle cannot be bipartite</a:t>
            </a:r>
          </a:p>
          <a:p>
            <a:pPr lvl="1" algn="l"/>
            <a:r>
              <a:rPr lang="en-US" dirty="0"/>
              <a:t>In fact, any graph with an odd </a:t>
            </a:r>
            <a:br>
              <a:rPr lang="en-US" dirty="0"/>
            </a:br>
            <a:r>
              <a:rPr lang="en-US" dirty="0"/>
              <a:t>length cycle cannot be bipartite</a:t>
            </a:r>
          </a:p>
        </p:txBody>
      </p:sp>
      <p:pic>
        <p:nvPicPr>
          <p:cNvPr id="5" name="Picture 2" descr="C:\WINDOWS\Desktop\Oh_type\kleinberg_GIF_01to10\kleinberg_07F09.gif"/>
          <p:cNvPicPr preferRelativeResize="0">
            <a:picLocks noChangeAspect="1" noChangeArrowheads="1"/>
          </p:cNvPicPr>
          <p:nvPr>
            <p:custDataLst>
              <p:tags r:id="rId1"/>
            </p:custDataLst>
          </p:nvPr>
        </p:nvPicPr>
        <p:blipFill>
          <a:blip r:embed="rId3">
            <a:clrChange>
              <a:clrFrom>
                <a:srgbClr val="FFFFFF"/>
              </a:clrFrom>
              <a:clrTo>
                <a:srgbClr val="FFFFFF">
                  <a:alpha val="0"/>
                </a:srgbClr>
              </a:clrTo>
            </a:clrChange>
          </a:blip>
          <a:srcRect l="7189" t="2029" r="67321" b="28994"/>
          <a:stretch>
            <a:fillRect/>
          </a:stretch>
        </p:blipFill>
        <p:spPr bwMode="auto">
          <a:xfrm>
            <a:off x="6019800" y="2836985"/>
            <a:ext cx="2667000" cy="3487615"/>
          </a:xfrm>
          <a:prstGeom prst="rect">
            <a:avLst/>
          </a:prstGeom>
          <a:noFill/>
          <a:ln w="9525">
            <a:noFill/>
            <a:miter lim="800000"/>
            <a:headEnd/>
            <a:tailEnd/>
          </a:ln>
          <a:effectLst/>
        </p:spPr>
      </p:pic>
    </p:spTree>
    <p:extLst>
      <p:ext uri="{BB962C8B-B14F-4D97-AF65-F5344CB8AC3E}">
        <p14:creationId xmlns:p14="http://schemas.microsoft.com/office/powerpoint/2010/main" val="646681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Bipartite Determination Algorithm </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32</a:t>
            </a:fld>
            <a:endParaRPr lang="en-US"/>
          </a:p>
        </p:txBody>
      </p:sp>
      <p:sp>
        <p:nvSpPr>
          <p:cNvPr id="3" name="Content Placeholder 2"/>
          <p:cNvSpPr>
            <a:spLocks noGrp="1"/>
          </p:cNvSpPr>
          <p:nvPr>
            <p:ph sz="quarter" idx="1"/>
          </p:nvPr>
        </p:nvSpPr>
        <p:spPr/>
        <p:txBody>
          <a:bodyPr/>
          <a:lstStyle/>
          <a:p>
            <a:r>
              <a:rPr lang="en-US"/>
              <a:t>Pick a starting vertex, color it red</a:t>
            </a:r>
          </a:p>
          <a:p>
            <a:r>
              <a:rPr lang="en-US"/>
              <a:t>Color all adjacent nodes blue</a:t>
            </a:r>
          </a:p>
          <a:p>
            <a:pPr lvl="1"/>
            <a:r>
              <a:rPr lang="en-US"/>
              <a:t>And all nodes adjacent to that red</a:t>
            </a:r>
          </a:p>
          <a:p>
            <a:pPr lvl="1"/>
            <a:r>
              <a:rPr lang="en-US"/>
              <a:t>Etc.</a:t>
            </a:r>
          </a:p>
          <a:p>
            <a:r>
              <a:rPr lang="en-US"/>
              <a:t>If you ever try coloring a red node blue, or a blue node red, then the graph is not bipartite</a:t>
            </a:r>
          </a:p>
          <a:p>
            <a:endParaRPr lang="en-US"/>
          </a:p>
          <a:p>
            <a:r>
              <a:rPr lang="en-US"/>
              <a:t>Does this algorithm sound familiar?</a:t>
            </a:r>
            <a:endParaRPr lang="en-US" dirty="0"/>
          </a:p>
        </p:txBody>
      </p:sp>
    </p:spTree>
    <p:extLst>
      <p:ext uri="{BB962C8B-B14F-4D97-AF65-F5344CB8AC3E}">
        <p14:creationId xmlns:p14="http://schemas.microsoft.com/office/powerpoint/2010/main" val="13383923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Bipartite Matching</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Bipartite Matching</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34</a:t>
            </a:fld>
            <a:endParaRPr lang="en-US"/>
          </a:p>
        </p:txBody>
      </p:sp>
      <p:sp>
        <p:nvSpPr>
          <p:cNvPr id="3" name="Content Placeholder 2"/>
          <p:cNvSpPr>
            <a:spLocks noGrp="1"/>
          </p:cNvSpPr>
          <p:nvPr>
            <p:ph sz="quarter" idx="1"/>
          </p:nvPr>
        </p:nvSpPr>
        <p:spPr/>
        <p:txBody>
          <a:bodyPr>
            <a:normAutofit/>
          </a:bodyPr>
          <a:lstStyle/>
          <a:p>
            <a:r>
              <a:rPr lang="en-US"/>
              <a:t>Given a bipartite graph G, can we find a matching M in G such that M </a:t>
            </a:r>
            <a:r>
              <a:rPr lang="en-US">
                <a:sym typeface="Symbol"/>
              </a:rPr>
              <a:t></a:t>
            </a:r>
            <a:r>
              <a:rPr lang="en-US"/>
              <a:t> E and each node appears on exactly one of M</a:t>
            </a:r>
          </a:p>
          <a:p>
            <a:pPr lvl="1" algn="l"/>
            <a:r>
              <a:rPr lang="en-US"/>
              <a:t>In other words, find a subset </a:t>
            </a:r>
            <a:br>
              <a:rPr lang="en-US"/>
            </a:br>
            <a:r>
              <a:rPr lang="en-US"/>
              <a:t>of edges that connect every </a:t>
            </a:r>
            <a:br>
              <a:rPr lang="en-US"/>
            </a:br>
            <a:r>
              <a:rPr lang="en-US"/>
              <a:t>node on the left to one (and </a:t>
            </a:r>
            <a:br>
              <a:rPr lang="en-US"/>
            </a:br>
            <a:r>
              <a:rPr lang="en-US"/>
              <a:t>only one!) node on the right</a:t>
            </a:r>
          </a:p>
          <a:p>
            <a:pPr lvl="1" algn="l"/>
            <a:r>
              <a:rPr lang="en-US"/>
              <a:t>Since the graph is bipartite, </a:t>
            </a:r>
            <a:br>
              <a:rPr lang="en-US"/>
            </a:br>
            <a:r>
              <a:rPr lang="en-US"/>
              <a:t>all edges connect one on the </a:t>
            </a:r>
            <a:br>
              <a:rPr lang="en-US"/>
            </a:br>
            <a:r>
              <a:rPr lang="en-US"/>
              <a:t>left with one on the right</a:t>
            </a:r>
          </a:p>
          <a:p>
            <a:pPr lvl="1"/>
            <a:endParaRPr lang="en-US" dirty="0"/>
          </a:p>
        </p:txBody>
      </p:sp>
      <p:pic>
        <p:nvPicPr>
          <p:cNvPr id="5" name="Picture 2" descr="C:\WINDOWS\Desktop\Oh_type\kleinberg_GIF_01to10\kleinberg_07F09.gif"/>
          <p:cNvPicPr preferRelativeResize="0">
            <a:picLocks noChangeAspect="1" noChangeArrowheads="1"/>
          </p:cNvPicPr>
          <p:nvPr>
            <p:custDataLst>
              <p:tags r:id="rId1"/>
            </p:custDataLst>
          </p:nvPr>
        </p:nvPicPr>
        <p:blipFill>
          <a:blip r:embed="rId3">
            <a:clrChange>
              <a:clrFrom>
                <a:srgbClr val="FFFFFF"/>
              </a:clrFrom>
              <a:clrTo>
                <a:srgbClr val="FFFFFF">
                  <a:alpha val="0"/>
                </a:srgbClr>
              </a:clrTo>
            </a:clrChange>
          </a:blip>
          <a:srcRect l="7189" t="2029" r="67321" b="28994"/>
          <a:stretch>
            <a:fillRect/>
          </a:stretch>
        </p:blipFill>
        <p:spPr bwMode="auto">
          <a:xfrm>
            <a:off x="6019800" y="2836985"/>
            <a:ext cx="2667000" cy="3487615"/>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Reduction!</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35</a:t>
            </a:fld>
            <a:endParaRPr lang="en-US"/>
          </a:p>
        </p:txBody>
      </p:sp>
      <p:sp>
        <p:nvSpPr>
          <p:cNvPr id="3" name="Content Placeholder 2"/>
          <p:cNvSpPr>
            <a:spLocks noGrp="1"/>
          </p:cNvSpPr>
          <p:nvPr>
            <p:ph sz="quarter" idx="1"/>
          </p:nvPr>
        </p:nvSpPr>
        <p:spPr/>
        <p:txBody>
          <a:bodyPr/>
          <a:lstStyle/>
          <a:p>
            <a:r>
              <a:rPr lang="en-US" dirty="0"/>
              <a:t>To solve this, we reduce it to a maximal flow problem by creating a graph G’:</a:t>
            </a:r>
          </a:p>
          <a:p>
            <a:pPr lvl="1"/>
            <a:r>
              <a:rPr lang="en-US" dirty="0"/>
              <a:t>Direct all edges from the left to the right</a:t>
            </a:r>
          </a:p>
          <a:p>
            <a:pPr lvl="1"/>
            <a:r>
              <a:rPr lang="en-US" dirty="0"/>
              <a:t>Add a source node, with edges to every node on the left side</a:t>
            </a:r>
          </a:p>
          <a:p>
            <a:pPr lvl="1"/>
            <a:r>
              <a:rPr lang="en-US" dirty="0"/>
              <a:t>Add a terminus node, with edges to every node on the right side</a:t>
            </a:r>
          </a:p>
          <a:p>
            <a:r>
              <a:rPr lang="en-US" dirty="0"/>
              <a:t>Compute maximal flow!</a:t>
            </a:r>
          </a:p>
          <a:p>
            <a:pPr lvl="1"/>
            <a:r>
              <a:rPr lang="en-US" dirty="0"/>
              <a:t>The maximal flow in G’ is the maximum matching in 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Reduction, diagrammatically</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36</a:t>
            </a:fld>
            <a:endParaRPr lang="en-US"/>
          </a:p>
        </p:txBody>
      </p:sp>
      <p:pic>
        <p:nvPicPr>
          <p:cNvPr id="9" name="Picture 2" descr="C:\WINDOWS\Desktop\Oh_type\kleinberg_GIF_01to10\kleinberg_07F09.gif"/>
          <p:cNvPicPr preferRelativeResize="0">
            <a:picLocks noGrp="1" noChangeAspect="1" noChangeArrowheads="1"/>
          </p:cNvPicPr>
          <p:nvPr>
            <p:ph sz="quarter" idx="1"/>
            <p:custDataLst>
              <p:tags r:id="rId1"/>
            </p:custDataLst>
          </p:nvPr>
        </p:nvPicPr>
        <p:blipFill>
          <a:blip r:embed="rId3"/>
          <a:srcRect b="26965"/>
          <a:stretch>
            <a:fillRect/>
          </a:stretch>
        </p:blipFill>
        <p:spPr>
          <a:xfrm>
            <a:off x="457200" y="2235148"/>
            <a:ext cx="8229600" cy="2905228"/>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does this work?</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37</a:t>
            </a:fld>
            <a:endParaRPr lang="en-US"/>
          </a:p>
        </p:txBody>
      </p:sp>
      <p:sp>
        <p:nvSpPr>
          <p:cNvPr id="3" name="Content Placeholder 2"/>
          <p:cNvSpPr>
            <a:spLocks noGrp="1"/>
          </p:cNvSpPr>
          <p:nvPr>
            <p:ph sz="quarter" idx="1"/>
          </p:nvPr>
        </p:nvSpPr>
        <p:spPr/>
        <p:txBody>
          <a:bodyPr/>
          <a:lstStyle/>
          <a:p>
            <a:r>
              <a:rPr lang="en-US"/>
              <a:t>Each node on the left can be in at most one matching</a:t>
            </a:r>
          </a:p>
          <a:p>
            <a:pPr lvl="1"/>
            <a:r>
              <a:rPr lang="en-US"/>
              <a:t>This is enforced by the edge of capacity one leading into it</a:t>
            </a:r>
          </a:p>
          <a:p>
            <a:r>
              <a:rPr lang="en-US"/>
              <a:t>Likewise for each node on the right</a:t>
            </a:r>
          </a:p>
          <a:p>
            <a:r>
              <a:rPr lang="en-US"/>
              <a:t>The bottleneck will be how it flows across the bipartite “barrier”</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Reduction details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38</a:t>
            </a:fld>
            <a:endParaRPr lang="en-US"/>
          </a:p>
        </p:txBody>
      </p:sp>
      <p:sp>
        <p:nvSpPr>
          <p:cNvPr id="3" name="Content Placeholder 2"/>
          <p:cNvSpPr>
            <a:spLocks noGrp="1"/>
          </p:cNvSpPr>
          <p:nvPr>
            <p:ph sz="quarter" idx="1"/>
          </p:nvPr>
        </p:nvSpPr>
        <p:spPr/>
        <p:txBody>
          <a:bodyPr/>
          <a:lstStyle/>
          <a:p>
            <a:r>
              <a:rPr lang="en-US" dirty="0"/>
              <a:t>We have transformed (in polynomial time) a bipartite matching problem into a maximal flow problem</a:t>
            </a:r>
          </a:p>
          <a:p>
            <a:r>
              <a:rPr lang="en-US" dirty="0"/>
              <a:t>Specifically, bipartite-matching ≤</a:t>
            </a:r>
            <a:r>
              <a:rPr lang="en-US" baseline="-25000" dirty="0"/>
              <a:t>p</a:t>
            </a:r>
            <a:r>
              <a:rPr lang="en-US" dirty="0"/>
              <a:t> max-flow</a:t>
            </a:r>
          </a:p>
          <a:p>
            <a:pPr lvl="1"/>
            <a:r>
              <a:rPr lang="en-US" dirty="0"/>
              <a:t>Because we can transform bipartite matching to max-flow in polynomial time</a:t>
            </a:r>
          </a:p>
          <a:p>
            <a:r>
              <a:rPr lang="en-US" dirty="0"/>
              <a:t>But is it the case that max-flow ≤</a:t>
            </a:r>
            <a:r>
              <a:rPr lang="en-US" baseline="-25000" dirty="0"/>
              <a:t>p</a:t>
            </a:r>
            <a:r>
              <a:rPr lang="en-US" dirty="0"/>
              <a:t> bipartite-matching?</a:t>
            </a:r>
          </a:p>
          <a:p>
            <a:pPr lvl="1"/>
            <a:r>
              <a:rPr lang="en-US" dirty="0"/>
              <a:t>Not so much: a solution to bipartite matching does not help us with a non-bipartite graph</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Running time</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39</a:t>
            </a:fld>
            <a:endParaRPr lang="en-US"/>
          </a:p>
        </p:txBody>
      </p:sp>
      <p:sp>
        <p:nvSpPr>
          <p:cNvPr id="3" name="Content Placeholder 2"/>
          <p:cNvSpPr>
            <a:spLocks noGrp="1"/>
          </p:cNvSpPr>
          <p:nvPr>
            <p:ph sz="quarter" idx="1"/>
          </p:nvPr>
        </p:nvSpPr>
        <p:spPr/>
        <p:txBody>
          <a:bodyPr/>
          <a:lstStyle/>
          <a:p>
            <a:r>
              <a:rPr lang="en-US" dirty="0"/>
              <a:t>Max flow runs in O(E*f)</a:t>
            </a:r>
          </a:p>
          <a:p>
            <a:pPr lvl="1"/>
            <a:r>
              <a:rPr lang="en-US" dirty="0"/>
              <a:t>But the max flow is (at most) n/2</a:t>
            </a:r>
          </a:p>
          <a:p>
            <a:pPr lvl="2"/>
            <a:r>
              <a:rPr lang="en-US" dirty="0"/>
              <a:t>If every node in the graph has flow through it, then there are n/2 units of flow moving through the graph</a:t>
            </a:r>
          </a:p>
          <a:p>
            <a:pPr lvl="1"/>
            <a:r>
              <a:rPr lang="en-US" dirty="0"/>
              <a:t>So the running time is equivalent to O(E*n)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Maximal Flow</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4</a:t>
            </a:fld>
            <a:endParaRPr lang="en-US"/>
          </a:p>
        </p:txBody>
      </p:sp>
    </p:spTree>
    <p:extLst>
      <p:ext uri="{BB962C8B-B14F-4D97-AF65-F5344CB8AC3E}">
        <p14:creationId xmlns:p14="http://schemas.microsoft.com/office/powerpoint/2010/main" val="26379709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Imperfect bipartite matchings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40</a:t>
            </a:fld>
            <a:endParaRPr lang="en-US"/>
          </a:p>
        </p:txBody>
      </p:sp>
      <p:sp>
        <p:nvSpPr>
          <p:cNvPr id="3" name="Content Placeholder 2"/>
          <p:cNvSpPr>
            <a:spLocks noGrp="1"/>
          </p:cNvSpPr>
          <p:nvPr>
            <p:ph sz="quarter" idx="1"/>
          </p:nvPr>
        </p:nvSpPr>
        <p:spPr/>
        <p:txBody>
          <a:bodyPr/>
          <a:lstStyle/>
          <a:p>
            <a:r>
              <a:rPr lang="en-US"/>
              <a:t>These exist, and the algorithm may produce them, depending on the graph</a:t>
            </a:r>
          </a:p>
          <a:p>
            <a:pPr lvl="1"/>
            <a:r>
              <a:rPr lang="en-US"/>
              <a:t>The following shows an augmenting path (in the middle) used to achieve the maximal flow on the right</a:t>
            </a:r>
            <a:endParaRPr lang="en-US" dirty="0"/>
          </a:p>
        </p:txBody>
      </p:sp>
      <p:pic>
        <p:nvPicPr>
          <p:cNvPr id="5" name="Picture 2" descr="C:\WINDOWS\Desktop\Oh_type\kleinberg_GIF_01to10\kleinberg_07F10.gif"/>
          <p:cNvPicPr preferRelativeResize="0">
            <a:picLocks noChangeAspect="1" noChangeArrowheads="1"/>
          </p:cNvPicPr>
          <p:nvPr>
            <p:custDataLst>
              <p:tags r:id="rId1"/>
            </p:custDataLst>
          </p:nvPr>
        </p:nvPicPr>
        <p:blipFill>
          <a:blip r:embed="rId3"/>
          <a:srcRect b="28753"/>
          <a:stretch>
            <a:fillRect/>
          </a:stretch>
        </p:blipFill>
        <p:spPr bwMode="auto">
          <a:xfrm>
            <a:off x="609600" y="3657600"/>
            <a:ext cx="7772400" cy="266700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Max-flow variations</a:t>
            </a:r>
          </a:p>
        </p:txBody>
      </p:sp>
      <p:sp>
        <p:nvSpPr>
          <p:cNvPr id="12" name="Text Placeholder 11"/>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Finding a Circulation</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42</a:t>
            </a:fld>
            <a:endParaRPr lang="en-US"/>
          </a:p>
        </p:txBody>
      </p:sp>
      <p:sp>
        <p:nvSpPr>
          <p:cNvPr id="8" name="Content Placeholder 7"/>
          <p:cNvSpPr>
            <a:spLocks noGrp="1"/>
          </p:cNvSpPr>
          <p:nvPr>
            <p:ph sz="quarter" idx="1"/>
          </p:nvPr>
        </p:nvSpPr>
        <p:spPr/>
        <p:txBody>
          <a:bodyPr/>
          <a:lstStyle/>
          <a:p>
            <a:r>
              <a:rPr lang="en-US"/>
              <a:t>Real world applications don’t have just one source and sink</a:t>
            </a:r>
          </a:p>
          <a:p>
            <a:pPr lvl="1"/>
            <a:r>
              <a:rPr lang="en-US"/>
              <a:t>Instead there are multiple ones: power production / consumption, etc.</a:t>
            </a:r>
          </a:p>
          <a:p>
            <a:r>
              <a:rPr lang="en-US"/>
              <a:t>We designate a set S to be all the nodes that are sources</a:t>
            </a:r>
          </a:p>
          <a:p>
            <a:pPr lvl="1"/>
            <a:r>
              <a:rPr lang="en-US"/>
              <a:t>We can also view them has having negative demand</a:t>
            </a:r>
          </a:p>
          <a:p>
            <a:r>
              <a:rPr lang="en-US"/>
              <a:t>Likewise, we designate a set T to be all the nodes that are sinks</a:t>
            </a:r>
          </a:p>
          <a:p>
            <a:pPr lvl="1"/>
            <a:r>
              <a:rPr lang="en-US"/>
              <a:t>They have positive demand</a:t>
            </a:r>
          </a:p>
          <a:p>
            <a:r>
              <a:rPr lang="en-US"/>
              <a:t>Networks with multiple sources and sinks (modeled using demand) are called </a:t>
            </a:r>
            <a:r>
              <a:rPr lang="en-US" i="1"/>
              <a:t>circulation networks</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Reduction to max-flow</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43</a:t>
            </a:fld>
            <a:endParaRPr lang="en-US"/>
          </a:p>
        </p:txBody>
      </p:sp>
      <p:sp>
        <p:nvSpPr>
          <p:cNvPr id="3" name="Content Placeholder 2"/>
          <p:cNvSpPr>
            <a:spLocks noGrp="1"/>
          </p:cNvSpPr>
          <p:nvPr>
            <p:ph sz="quarter" idx="1"/>
          </p:nvPr>
        </p:nvSpPr>
        <p:spPr/>
        <p:txBody>
          <a:bodyPr/>
          <a:lstStyle/>
          <a:p>
            <a:r>
              <a:rPr lang="en-US"/>
              <a:t>With a few modifications, we can make this a max-flow problem:</a:t>
            </a:r>
          </a:p>
          <a:p>
            <a:pPr lvl="1"/>
            <a:r>
              <a:rPr lang="en-US"/>
              <a:t>Create a ‘super source’ s* with edges to each node in S</a:t>
            </a:r>
          </a:p>
          <a:p>
            <a:pPr lvl="2"/>
            <a:r>
              <a:rPr lang="en-US"/>
              <a:t>The capacity of that edge is the size of the source of the node in S</a:t>
            </a:r>
          </a:p>
          <a:p>
            <a:pPr lvl="1"/>
            <a:r>
              <a:rPr lang="en-US"/>
              <a:t>Likewise with the set T</a:t>
            </a:r>
            <a:endParaRPr lang="en-US" dirty="0"/>
          </a:p>
        </p:txBody>
      </p:sp>
      <p:pic>
        <p:nvPicPr>
          <p:cNvPr id="5" name="Picture 2" descr="C:\WINDOWS\Desktop\Oh_type\kleinberg_GIF_01to10\kleinberg_07F14.gif"/>
          <p:cNvPicPr preferRelativeResize="0">
            <a:picLocks noChangeAspect="1" noChangeArrowheads="1"/>
          </p:cNvPicPr>
          <p:nvPr>
            <p:custDataLst>
              <p:tags r:id="rId1"/>
            </p:custDataLst>
          </p:nvPr>
        </p:nvPicPr>
        <p:blipFill>
          <a:blip r:embed="rId3"/>
          <a:srcRect b="12470"/>
          <a:stretch>
            <a:fillRect/>
          </a:stretch>
        </p:blipFill>
        <p:spPr bwMode="auto">
          <a:xfrm>
            <a:off x="838200" y="3810000"/>
            <a:ext cx="7315200" cy="2941637"/>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Conversion example</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44</a:t>
            </a:fld>
            <a:endParaRPr lang="en-US"/>
          </a:p>
        </p:txBody>
      </p:sp>
      <p:sp>
        <p:nvSpPr>
          <p:cNvPr id="3" name="Content Placeholder 2"/>
          <p:cNvSpPr>
            <a:spLocks noGrp="1"/>
          </p:cNvSpPr>
          <p:nvPr>
            <p:ph sz="quarter" idx="1"/>
          </p:nvPr>
        </p:nvSpPr>
        <p:spPr/>
        <p:txBody>
          <a:bodyPr/>
          <a:lstStyle/>
          <a:p>
            <a:r>
              <a:rPr lang="en-US"/>
              <a:t>Converting a graph with multiple sources and sinks to a single-source-single-sink max-flow problem:</a:t>
            </a:r>
            <a:endParaRPr lang="en-US" dirty="0"/>
          </a:p>
        </p:txBody>
      </p:sp>
      <p:pic>
        <p:nvPicPr>
          <p:cNvPr id="5" name="Picture 2" descr="C:\WINDOWS\Desktop\Oh_type\kleinberg_GIF_01to10\kleinberg_07F13.gif"/>
          <p:cNvPicPr preferRelativeResize="0">
            <a:picLocks noChangeAspect="1" noChangeArrowheads="1"/>
          </p:cNvPicPr>
          <p:nvPr>
            <p:custDataLst>
              <p:tags r:id="rId1"/>
            </p:custDataLst>
          </p:nvPr>
        </p:nvPicPr>
        <p:blipFill>
          <a:blip r:embed="rId3">
            <a:clrChange>
              <a:clrFrom>
                <a:srgbClr val="FFFFFF"/>
              </a:clrFrom>
              <a:clrTo>
                <a:srgbClr val="FFFFFF">
                  <a:alpha val="0"/>
                </a:srgbClr>
              </a:clrTo>
            </a:clrChange>
          </a:blip>
          <a:srcRect r="22549" b="22161"/>
          <a:stretch>
            <a:fillRect/>
          </a:stretch>
        </p:blipFill>
        <p:spPr bwMode="auto">
          <a:xfrm>
            <a:off x="761999" y="2971800"/>
            <a:ext cx="7712199" cy="342900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Circulation notes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45</a:t>
            </a:fld>
            <a:endParaRPr lang="en-US"/>
          </a:p>
        </p:txBody>
      </p:sp>
      <p:sp>
        <p:nvSpPr>
          <p:cNvPr id="3" name="Content Placeholder 2"/>
          <p:cNvSpPr>
            <a:spLocks noGrp="1"/>
          </p:cNvSpPr>
          <p:nvPr>
            <p:ph sz="quarter" idx="1"/>
          </p:nvPr>
        </p:nvSpPr>
        <p:spPr/>
        <p:txBody>
          <a:bodyPr/>
          <a:lstStyle/>
          <a:p>
            <a:r>
              <a:rPr lang="en-US" dirty="0"/>
              <a:t>A circulation problem is aiming for </a:t>
            </a:r>
            <a:r>
              <a:rPr lang="en-US" i="1" dirty="0"/>
              <a:t>feasibility</a:t>
            </a:r>
            <a:r>
              <a:rPr lang="en-US" dirty="0"/>
              <a:t>, not max flow</a:t>
            </a:r>
          </a:p>
          <a:p>
            <a:pPr lvl="1"/>
            <a:r>
              <a:rPr lang="en-US" dirty="0"/>
              <a:t>But we use max flow to solve it</a:t>
            </a:r>
          </a:p>
          <a:p>
            <a:r>
              <a:rPr lang="en-US" dirty="0"/>
              <a:t>We set each edge from the super-source to each individual source to be the absolute value as the individual source’s demand</a:t>
            </a:r>
          </a:p>
          <a:p>
            <a:r>
              <a:rPr lang="en-US" dirty="0"/>
              <a:t>Max-flow is then run</a:t>
            </a:r>
          </a:p>
          <a:p>
            <a:r>
              <a:rPr lang="en-US" dirty="0"/>
              <a:t>If the total amount leaving the single-source is the SAME as the capacity of each outgoing edge, then the circulation is feasible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Edge lower bounds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46</a:t>
            </a:fld>
            <a:endParaRPr lang="en-US"/>
          </a:p>
        </p:txBody>
      </p:sp>
      <p:sp>
        <p:nvSpPr>
          <p:cNvPr id="3" name="Content Placeholder 2"/>
          <p:cNvSpPr>
            <a:spLocks noGrp="1"/>
          </p:cNvSpPr>
          <p:nvPr>
            <p:ph sz="quarter" idx="1"/>
          </p:nvPr>
        </p:nvSpPr>
        <p:spPr/>
        <p:txBody>
          <a:bodyPr>
            <a:normAutofit/>
          </a:bodyPr>
          <a:lstStyle/>
          <a:p>
            <a:r>
              <a:rPr lang="en-US"/>
              <a:t>So far, we have considered only the capacity of an edge: the upper bound on the flow</a:t>
            </a:r>
          </a:p>
          <a:p>
            <a:r>
              <a:rPr lang="en-US"/>
              <a:t>We also want to consider a lower bound on the flow on an edge</a:t>
            </a:r>
          </a:p>
          <a:p>
            <a:pPr lvl="1"/>
            <a:r>
              <a:rPr lang="en-US"/>
              <a:t>i.e. forcing a certain amount of flow through an edge</a:t>
            </a:r>
          </a:p>
          <a:p>
            <a:r>
              <a:rPr lang="en-US"/>
              <a:t>We will reduce this to a circulation problem</a:t>
            </a:r>
          </a:p>
          <a:p>
            <a:pPr lvl="1"/>
            <a:r>
              <a:rPr lang="en-US"/>
              <a:t>Which can then be reduced to a max-flow problem</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Handling lower bounds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47</a:t>
            </a:fld>
            <a:endParaRPr lang="en-US"/>
          </a:p>
        </p:txBody>
      </p:sp>
      <p:sp>
        <p:nvSpPr>
          <p:cNvPr id="3" name="Content Placeholder 2"/>
          <p:cNvSpPr>
            <a:spLocks noGrp="1"/>
          </p:cNvSpPr>
          <p:nvPr>
            <p:ph sz="quarter" idx="1"/>
          </p:nvPr>
        </p:nvSpPr>
        <p:spPr/>
        <p:txBody>
          <a:bodyPr/>
          <a:lstStyle/>
          <a:p>
            <a:r>
              <a:rPr lang="en-US"/>
              <a:t>A lower bound forces flow across an edge</a:t>
            </a:r>
          </a:p>
          <a:p>
            <a:pPr lvl="1"/>
            <a:r>
              <a:rPr lang="en-US"/>
              <a:t>Which increases demand at the start of the edge (to compensate for the flow across the edge)</a:t>
            </a:r>
          </a:p>
          <a:p>
            <a:pPr lvl="1"/>
            <a:r>
              <a:rPr lang="en-US"/>
              <a:t>And decreases demand at the terminus of the edge (as some flow is fulfilling the demand)</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Solving a flow with lower bounds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48</a:t>
            </a:fld>
            <a:endParaRPr lang="en-US"/>
          </a:p>
        </p:txBody>
      </p:sp>
      <p:sp>
        <p:nvSpPr>
          <p:cNvPr id="3" name="Content Placeholder 2"/>
          <p:cNvSpPr>
            <a:spLocks noGrp="1"/>
          </p:cNvSpPr>
          <p:nvPr>
            <p:ph sz="quarter" idx="1"/>
          </p:nvPr>
        </p:nvSpPr>
        <p:spPr/>
        <p:txBody>
          <a:bodyPr>
            <a:normAutofit/>
          </a:bodyPr>
          <a:lstStyle/>
          <a:p>
            <a:r>
              <a:rPr lang="en-US"/>
              <a:t>Given a circulation network G, construct a new graph G’ such that for each edge e from u to v with a  lower bound l</a:t>
            </a:r>
            <a:r>
              <a:rPr lang="en-US" baseline="-25000"/>
              <a:t>e</a:t>
            </a:r>
            <a:r>
              <a:rPr lang="en-US"/>
              <a:t>:</a:t>
            </a:r>
          </a:p>
          <a:p>
            <a:pPr lvl="1"/>
            <a:r>
              <a:rPr lang="en-US"/>
              <a:t>We decrease the capacity on that edge by l</a:t>
            </a:r>
            <a:r>
              <a:rPr lang="en-US" baseline="-25000"/>
              <a:t>e</a:t>
            </a:r>
            <a:r>
              <a:rPr lang="en-US"/>
              <a:t> </a:t>
            </a:r>
          </a:p>
          <a:p>
            <a:pPr lvl="2"/>
            <a:r>
              <a:rPr lang="en-US"/>
              <a:t>As that is the flow that is moving through the edge</a:t>
            </a:r>
          </a:p>
          <a:p>
            <a:pPr lvl="1"/>
            <a:r>
              <a:rPr lang="en-US"/>
              <a:t>We increase the demand at u by l</a:t>
            </a:r>
            <a:r>
              <a:rPr lang="en-US" baseline="-25000"/>
              <a:t>e</a:t>
            </a:r>
            <a:r>
              <a:rPr lang="en-US"/>
              <a:t> </a:t>
            </a:r>
          </a:p>
          <a:p>
            <a:pPr lvl="1"/>
            <a:r>
              <a:rPr lang="en-US"/>
              <a:t>We decrease the demand at v by l</a:t>
            </a:r>
            <a:r>
              <a:rPr lang="en-US" baseline="-25000"/>
              <a:t>e</a:t>
            </a:r>
            <a:r>
              <a:rPr lang="en-US"/>
              <a:t> </a:t>
            </a:r>
          </a:p>
          <a:p>
            <a:r>
              <a:rPr lang="en-US"/>
              <a:t>Then solve G’ as a circulation problem</a:t>
            </a:r>
          </a:p>
          <a:p>
            <a:pPr lvl="1"/>
            <a:r>
              <a:rPr lang="en-US"/>
              <a:t>i.e. add a super-sink and super-terminus, and solve as a max-flow problem</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Eliminating a lower bound</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49</a:t>
            </a:fld>
            <a:endParaRPr lang="en-US"/>
          </a:p>
        </p:txBody>
      </p:sp>
      <p:sp>
        <p:nvSpPr>
          <p:cNvPr id="3" name="Content Placeholder 2"/>
          <p:cNvSpPr>
            <a:spLocks noGrp="1"/>
          </p:cNvSpPr>
          <p:nvPr>
            <p:ph sz="quarter" idx="1"/>
          </p:nvPr>
        </p:nvSpPr>
        <p:spPr/>
        <p:txBody>
          <a:bodyPr/>
          <a:lstStyle/>
          <a:p>
            <a:r>
              <a:rPr lang="en-US"/>
              <a:t>Diagrammatically…</a:t>
            </a:r>
            <a:endParaRPr lang="en-US" dirty="0"/>
          </a:p>
        </p:txBody>
      </p:sp>
      <p:grpSp>
        <p:nvGrpSpPr>
          <p:cNvPr id="8" name="Group 7"/>
          <p:cNvGrpSpPr/>
          <p:nvPr/>
        </p:nvGrpSpPr>
        <p:grpSpPr>
          <a:xfrm>
            <a:off x="762000" y="2133600"/>
            <a:ext cx="7391400" cy="3733800"/>
            <a:chOff x="762000" y="2133600"/>
            <a:chExt cx="7391400" cy="3733800"/>
          </a:xfrm>
        </p:grpSpPr>
        <p:pic>
          <p:nvPicPr>
            <p:cNvPr id="5" name="Picture 2" descr="C:\WINDOWS\Desktop\Oh_type\kleinberg_GIF_01to10\kleinberg_07F15.gif"/>
            <p:cNvPicPr preferRelativeResize="0">
              <a:picLocks noChangeAspect="1" noChangeArrowheads="1"/>
            </p:cNvPicPr>
            <p:nvPr>
              <p:custDataLst>
                <p:tags r:id="rId1"/>
              </p:custDataLst>
            </p:nvPr>
          </p:nvPicPr>
          <p:blipFill>
            <a:blip r:embed="rId3"/>
            <a:srcRect b="22093"/>
            <a:stretch>
              <a:fillRect/>
            </a:stretch>
          </p:blipFill>
          <p:spPr bwMode="auto">
            <a:xfrm>
              <a:off x="762000" y="2133600"/>
              <a:ext cx="7391400" cy="3733800"/>
            </a:xfrm>
            <a:prstGeom prst="rect">
              <a:avLst/>
            </a:prstGeom>
            <a:noFill/>
            <a:ln w="9525">
              <a:noFill/>
              <a:miter lim="800000"/>
              <a:headEnd/>
              <a:tailEnd/>
            </a:ln>
            <a:effectLst/>
          </p:spPr>
        </p:pic>
        <p:sp>
          <p:nvSpPr>
            <p:cNvPr id="6" name="Rectangle 5"/>
            <p:cNvSpPr/>
            <p:nvPr/>
          </p:nvSpPr>
          <p:spPr>
            <a:xfrm>
              <a:off x="4038600" y="2209800"/>
              <a:ext cx="1905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Flow networks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5</a:t>
            </a:fld>
            <a:endParaRPr lang="en-US"/>
          </a:p>
        </p:txBody>
      </p:sp>
      <p:sp>
        <p:nvSpPr>
          <p:cNvPr id="7" name="Content Placeholder 6"/>
          <p:cNvSpPr>
            <a:spLocks noGrp="1"/>
          </p:cNvSpPr>
          <p:nvPr>
            <p:ph sz="quarter" idx="1"/>
          </p:nvPr>
        </p:nvSpPr>
        <p:spPr/>
        <p:txBody>
          <a:bodyPr/>
          <a:lstStyle/>
          <a:p>
            <a:r>
              <a:rPr lang="en-US"/>
              <a:t>Consider a flow network, which is a specialized directed graph with:</a:t>
            </a:r>
          </a:p>
          <a:p>
            <a:pPr lvl="1"/>
            <a:r>
              <a:rPr lang="en-US"/>
              <a:t>A single source node s</a:t>
            </a:r>
          </a:p>
          <a:p>
            <a:pPr lvl="1"/>
            <a:r>
              <a:rPr lang="en-US"/>
              <a:t>A single terminus node t</a:t>
            </a:r>
          </a:p>
          <a:p>
            <a:pPr lvl="1"/>
            <a:r>
              <a:rPr lang="en-US"/>
              <a:t>Capacities on each edge</a:t>
            </a:r>
          </a:p>
          <a:p>
            <a:pPr lvl="2"/>
            <a:r>
              <a:rPr lang="en-US"/>
              <a:t>That must be integer!</a:t>
            </a:r>
          </a:p>
          <a:p>
            <a:r>
              <a:rPr lang="en-US"/>
              <a:t>What is the maximum flow you can send from s to t?</a:t>
            </a:r>
            <a:endParaRPr lang="en-US" dirty="0"/>
          </a:p>
        </p:txBody>
      </p:sp>
      <p:pic>
        <p:nvPicPr>
          <p:cNvPr id="9" name="Picture 2" descr="C:\WINDOWS\Desktop\Oh_type\kleinberg_GIF_01to10\kleinberg_07F02.gif"/>
          <p:cNvPicPr preferRelativeResize="0">
            <a:picLocks noGrp="1" noChangeAspect="1" noChangeArrowheads="1"/>
          </p:cNvPicPr>
          <p:nvPr>
            <p:ph sz="quarter" idx="2"/>
            <p:custDataLst>
              <p:tags r:id="rId1"/>
            </p:custDataLst>
          </p:nvPr>
        </p:nvPicPr>
        <p:blipFill>
          <a:blip r:embed="rId3"/>
          <a:srcRect b="27605"/>
          <a:stretch>
            <a:fillRect/>
          </a:stretch>
        </p:blipFill>
        <p:spPr>
          <a:xfrm>
            <a:off x="4632325" y="1768868"/>
            <a:ext cx="4041775" cy="3831438"/>
          </a:xfr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Summary</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did we learn?</a:t>
            </a:r>
          </a:p>
        </p:txBody>
      </p:sp>
      <p:sp>
        <p:nvSpPr>
          <p:cNvPr id="4" name="Slide Number Placeholder 3"/>
          <p:cNvSpPr>
            <a:spLocks noGrp="1"/>
          </p:cNvSpPr>
          <p:nvPr>
            <p:ph type="sldNum" sz="quarter" idx="12"/>
          </p:nvPr>
        </p:nvSpPr>
        <p:spPr/>
        <p:txBody>
          <a:bodyPr/>
          <a:lstStyle/>
          <a:p>
            <a:fld id="{030EE116-056E-4288-B7F7-411CB7E437A9}" type="slidenum">
              <a:rPr lang="en-US" smtClean="0"/>
              <a:pPr/>
              <a:t>51</a:t>
            </a:fld>
            <a:endParaRPr lang="en-US"/>
          </a:p>
        </p:txBody>
      </p:sp>
      <p:sp>
        <p:nvSpPr>
          <p:cNvPr id="6" name="Content Placeholder 5"/>
          <p:cNvSpPr>
            <a:spLocks noGrp="1"/>
          </p:cNvSpPr>
          <p:nvPr>
            <p:ph sz="quarter" idx="1"/>
          </p:nvPr>
        </p:nvSpPr>
        <p:spPr/>
        <p:txBody>
          <a:bodyPr>
            <a:normAutofit/>
          </a:bodyPr>
          <a:lstStyle/>
          <a:p>
            <a:r>
              <a:rPr lang="en-US" dirty="0"/>
              <a:t>Max-flow / min-cut</a:t>
            </a:r>
          </a:p>
          <a:p>
            <a:pPr lvl="1"/>
            <a:r>
              <a:rPr lang="en-US" dirty="0"/>
              <a:t>The problems, relationship between them, etc.</a:t>
            </a:r>
          </a:p>
          <a:p>
            <a:pPr lvl="1"/>
            <a:r>
              <a:rPr lang="en-US" dirty="0"/>
              <a:t>Ford-Fulkerson algorithm and related proofs that this approach is optimal</a:t>
            </a:r>
          </a:p>
          <a:p>
            <a:r>
              <a:rPr lang="en-US" dirty="0"/>
              <a:t>Bi-partite matching</a:t>
            </a:r>
          </a:p>
          <a:p>
            <a:pPr lvl="1"/>
            <a:r>
              <a:rPr lang="en-US" dirty="0"/>
              <a:t>First example of a reduction. Use the algorithm from one problem to solve another problem.</a:t>
            </a:r>
          </a:p>
          <a:p>
            <a:r>
              <a:rPr lang="en-US" dirty="0"/>
              <a:t>More reductions</a:t>
            </a:r>
          </a:p>
          <a:p>
            <a:pPr lvl="1"/>
            <a:r>
              <a:rPr lang="en-US" dirty="0"/>
              <a:t>Solving variations of max-flow by converting the problem into an instance of “normal</a:t>
            </a:r>
            <a:r>
              <a:rPr lang="en-US"/>
              <a:t>” max-flow.</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Applications</a:t>
            </a:r>
            <a:endParaRPr lang="en-US" dirty="0"/>
          </a:p>
        </p:txBody>
      </p:sp>
      <p:sp>
        <p:nvSpPr>
          <p:cNvPr id="5" name="Slide Number Placeholder 4"/>
          <p:cNvSpPr>
            <a:spLocks noGrp="1"/>
          </p:cNvSpPr>
          <p:nvPr>
            <p:ph type="sldNum" sz="quarter" idx="12"/>
          </p:nvPr>
        </p:nvSpPr>
        <p:spPr/>
        <p:txBody>
          <a:bodyPr/>
          <a:lstStyle/>
          <a:p>
            <a:fld id="{030EE116-056E-4288-B7F7-411CB7E437A9}" type="slidenum">
              <a:rPr lang="en-US" smtClean="0"/>
              <a:pPr/>
              <a:t>6</a:t>
            </a:fld>
            <a:endParaRPr lang="en-US"/>
          </a:p>
        </p:txBody>
      </p:sp>
      <p:sp>
        <p:nvSpPr>
          <p:cNvPr id="3" name="Content Placeholder 2"/>
          <p:cNvSpPr>
            <a:spLocks noGrp="1"/>
          </p:cNvSpPr>
          <p:nvPr>
            <p:ph sz="quarter" idx="1"/>
          </p:nvPr>
        </p:nvSpPr>
        <p:spPr/>
        <p:txBody>
          <a:bodyPr/>
          <a:lstStyle/>
          <a:p>
            <a:r>
              <a:rPr lang="en-US"/>
              <a:t>Transportation networks</a:t>
            </a:r>
          </a:p>
          <a:p>
            <a:pPr lvl="1"/>
            <a:r>
              <a:rPr lang="en-US"/>
              <a:t>How many people can be routed?</a:t>
            </a:r>
          </a:p>
          <a:p>
            <a:r>
              <a:rPr lang="en-US"/>
              <a:t>Computer networks</a:t>
            </a:r>
          </a:p>
          <a:p>
            <a:r>
              <a:rPr lang="en-US"/>
              <a:t>Electrical distribution</a:t>
            </a:r>
          </a:p>
          <a:p>
            <a:r>
              <a:rPr lang="en-US"/>
              <a:t>Water distribution</a:t>
            </a:r>
            <a:endParaRPr lang="en-US" dirty="0"/>
          </a:p>
        </p:txBody>
      </p:sp>
      <p:sp>
        <p:nvSpPr>
          <p:cNvPr id="4" name="Content Placeholder 3"/>
          <p:cNvSpPr>
            <a:spLocks noGrp="1"/>
          </p:cNvSpPr>
          <p:nvPr>
            <p:ph sz="quarter" idx="2"/>
          </p:nvPr>
        </p:nvSpPr>
        <p:spPr/>
        <p:txBody>
          <a:bodyPr/>
          <a:lstStyle/>
          <a:p>
            <a:r>
              <a:rPr lang="en-US"/>
              <a:t>Note that all these applications have multiple sources and multiple sinks!</a:t>
            </a:r>
          </a:p>
          <a:p>
            <a:pPr lvl="1"/>
            <a:r>
              <a:rPr lang="en-US"/>
              <a:t>Whereas the flow networks we study do not, yet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Algorithm overview</a:t>
            </a:r>
            <a:endParaRPr lang="en-US" dirty="0"/>
          </a:p>
        </p:txBody>
      </p:sp>
      <p:sp>
        <p:nvSpPr>
          <p:cNvPr id="5" name="Slide Number Placeholder 4"/>
          <p:cNvSpPr>
            <a:spLocks noGrp="1"/>
          </p:cNvSpPr>
          <p:nvPr>
            <p:ph type="sldNum" sz="quarter" idx="12"/>
          </p:nvPr>
        </p:nvSpPr>
        <p:spPr/>
        <p:txBody>
          <a:bodyPr/>
          <a:lstStyle/>
          <a:p>
            <a:fld id="{030EE116-056E-4288-B7F7-411CB7E437A9}" type="slidenum">
              <a:rPr lang="en-US" smtClean="0"/>
              <a:pPr/>
              <a:t>7</a:t>
            </a:fld>
            <a:endParaRPr lang="en-US"/>
          </a:p>
        </p:txBody>
      </p:sp>
      <p:sp>
        <p:nvSpPr>
          <p:cNvPr id="7" name="Content Placeholder 6"/>
          <p:cNvSpPr>
            <a:spLocks noGrp="1"/>
          </p:cNvSpPr>
          <p:nvPr>
            <p:ph sz="quarter" idx="1"/>
          </p:nvPr>
        </p:nvSpPr>
        <p:spPr/>
        <p:txBody>
          <a:bodyPr>
            <a:normAutofit/>
          </a:bodyPr>
          <a:lstStyle/>
          <a:p>
            <a:r>
              <a:rPr lang="en-US"/>
              <a:t>Consider the </a:t>
            </a:r>
            <a:r>
              <a:rPr lang="en-US" i="1"/>
              <a:t>residual</a:t>
            </a:r>
            <a:r>
              <a:rPr lang="en-US"/>
              <a:t> capacities</a:t>
            </a:r>
          </a:p>
          <a:p>
            <a:pPr lvl="1"/>
            <a:r>
              <a:rPr lang="en-US"/>
              <a:t>Meaning how much capacity is left after taking into account how much flow is going through that edge</a:t>
            </a:r>
          </a:p>
          <a:p>
            <a:r>
              <a:rPr lang="en-US"/>
              <a:t>Find a path from </a:t>
            </a:r>
            <a:r>
              <a:rPr lang="en-US" i="1"/>
              <a:t>s</a:t>
            </a:r>
            <a:r>
              <a:rPr lang="en-US"/>
              <a:t> to </a:t>
            </a:r>
            <a:r>
              <a:rPr lang="en-US" i="1"/>
              <a:t>t</a:t>
            </a:r>
            <a:r>
              <a:rPr lang="en-US"/>
              <a:t> such that the minimum residual capacity is greater than zero</a:t>
            </a:r>
          </a:p>
          <a:p>
            <a:pPr lvl="1"/>
            <a:r>
              <a:rPr lang="en-US"/>
              <a:t>Since everything is integer, it must be 1 or more</a:t>
            </a:r>
          </a:p>
          <a:p>
            <a:r>
              <a:rPr lang="en-US"/>
              <a:t>Update the residual capacities after taking into account this new flow</a:t>
            </a:r>
          </a:p>
          <a:p>
            <a:r>
              <a:rPr lang="en-US"/>
              <a:t>Repeat until no more such paths are found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Backflow</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8</a:t>
            </a:fld>
            <a:endParaRPr lang="en-US"/>
          </a:p>
        </p:txBody>
      </p:sp>
      <p:sp>
        <p:nvSpPr>
          <p:cNvPr id="3" name="Content Placeholder 2"/>
          <p:cNvSpPr>
            <a:spLocks noGrp="1"/>
          </p:cNvSpPr>
          <p:nvPr>
            <p:ph sz="quarter" idx="1"/>
          </p:nvPr>
        </p:nvSpPr>
        <p:spPr/>
        <p:txBody>
          <a:bodyPr/>
          <a:lstStyle/>
          <a:p>
            <a:r>
              <a:rPr lang="en-US"/>
              <a:t>Each edge has forward flow and backflow</a:t>
            </a:r>
          </a:p>
          <a:p>
            <a:pPr lvl="1"/>
            <a:r>
              <a:rPr lang="en-US"/>
              <a:t>The two must always be inverses of each other!</a:t>
            </a:r>
          </a:p>
          <a:p>
            <a:r>
              <a:rPr lang="en-US"/>
              <a:t>This allows for modeling of flow “returning” along a given edge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Algorithm notation</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9</a:t>
            </a:fld>
            <a:endParaRPr lang="en-US"/>
          </a:p>
        </p:txBody>
      </p:sp>
      <p:sp>
        <p:nvSpPr>
          <p:cNvPr id="3" name="Content Placeholder 2"/>
          <p:cNvSpPr>
            <a:spLocks noGrp="1"/>
          </p:cNvSpPr>
          <p:nvPr>
            <p:ph sz="quarter" idx="1"/>
          </p:nvPr>
        </p:nvSpPr>
        <p:spPr/>
        <p:txBody>
          <a:bodyPr>
            <a:normAutofit/>
          </a:bodyPr>
          <a:lstStyle/>
          <a:p>
            <a:r>
              <a:rPr lang="en-US"/>
              <a:t>Graph G has vertices V and edges E</a:t>
            </a:r>
          </a:p>
          <a:p>
            <a:pPr lvl="1"/>
            <a:r>
              <a:rPr lang="en-US"/>
              <a:t>s </a:t>
            </a:r>
            <a:r>
              <a:rPr lang="en-US">
                <a:sym typeface="Symbol"/>
              </a:rPr>
              <a:t>V is the source</a:t>
            </a:r>
          </a:p>
          <a:p>
            <a:pPr lvl="1"/>
            <a:r>
              <a:rPr lang="en-US">
                <a:sym typeface="Symbol"/>
              </a:rPr>
              <a:t>t V is the sink (terminus)</a:t>
            </a:r>
            <a:endParaRPr lang="en-US"/>
          </a:p>
          <a:p>
            <a:r>
              <a:rPr lang="en-US"/>
              <a:t>f(u,v): the flow on the edge from u to v</a:t>
            </a:r>
          </a:p>
          <a:p>
            <a:pPr lvl="1"/>
            <a:r>
              <a:rPr lang="en-US"/>
              <a:t>f(v,u): the backflow on the edge from v to u</a:t>
            </a:r>
          </a:p>
          <a:p>
            <a:r>
              <a:rPr lang="en-US"/>
              <a:t>c(u,v): the capacity on the edge from u to v</a:t>
            </a:r>
          </a:p>
          <a:p>
            <a:r>
              <a:rPr lang="en-US"/>
              <a:t>c</a:t>
            </a:r>
            <a:r>
              <a:rPr lang="en-US" baseline="-25000"/>
              <a:t>f</a:t>
            </a:r>
            <a:r>
              <a:rPr lang="en-US"/>
              <a:t>(u,v): the </a:t>
            </a:r>
            <a:r>
              <a:rPr lang="en-US" i="1"/>
              <a:t>residual</a:t>
            </a:r>
            <a:r>
              <a:rPr lang="en-US"/>
              <a:t> capacity on the edge from u to v</a:t>
            </a:r>
          </a:p>
          <a:p>
            <a:r>
              <a:rPr lang="en-US"/>
              <a:t>G</a:t>
            </a:r>
            <a:r>
              <a:rPr lang="en-US" baseline="-25000"/>
              <a:t>f</a:t>
            </a:r>
            <a:r>
              <a:rPr lang="en-US"/>
              <a:t> is the graph where the edges weights are the residual capacities</a:t>
            </a: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6.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7.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8.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9.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05-sorting</Template>
  <TotalTime>40190</TotalTime>
  <Words>2621</Words>
  <Application>Microsoft Macintosh PowerPoint</Application>
  <PresentationFormat>On-screen Show (4:3)</PresentationFormat>
  <Paragraphs>326</Paragraphs>
  <Slides>51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ＭＳ Ｐゴシック</vt:lpstr>
      <vt:lpstr>Bookman Old Style</vt:lpstr>
      <vt:lpstr>Gill Sans MT</vt:lpstr>
      <vt:lpstr>Symbol</vt:lpstr>
      <vt:lpstr>Times New Roman</vt:lpstr>
      <vt:lpstr>Wingdings</vt:lpstr>
      <vt:lpstr>Wingdings 3</vt:lpstr>
      <vt:lpstr>Origin</vt:lpstr>
      <vt:lpstr>Graphs - Advanced</vt:lpstr>
      <vt:lpstr>Topics</vt:lpstr>
      <vt:lpstr>Topics in this slide-deck:</vt:lpstr>
      <vt:lpstr>Maximal Flow</vt:lpstr>
      <vt:lpstr>Flow networks</vt:lpstr>
      <vt:lpstr>Applications</vt:lpstr>
      <vt:lpstr>Algorithm overview</vt:lpstr>
      <vt:lpstr>Backflow</vt:lpstr>
      <vt:lpstr>Algorithm notation</vt:lpstr>
      <vt:lpstr>Ford-Fulkerson Algorithm</vt:lpstr>
      <vt:lpstr>Running time</vt:lpstr>
      <vt:lpstr>What type of search?</vt:lpstr>
      <vt:lpstr>Our example</vt:lpstr>
      <vt:lpstr>Minimum Cut</vt:lpstr>
      <vt:lpstr>Definition: Cut</vt:lpstr>
      <vt:lpstr>Definition: Net Flow across Cut</vt:lpstr>
      <vt:lpstr>Definition: Flow-value lemma</vt:lpstr>
      <vt:lpstr>Proof: Flow-value lemma</vt:lpstr>
      <vt:lpstr>Proof: Flow-value lemma cont.</vt:lpstr>
      <vt:lpstr>Max-flow min-cut theorem</vt:lpstr>
      <vt:lpstr>Another definition: Weak Duality</vt:lpstr>
      <vt:lpstr>Another version of MaxFlow-MinCut</vt:lpstr>
      <vt:lpstr>How to determine the min cut?</vt:lpstr>
      <vt:lpstr>Reductions</vt:lpstr>
      <vt:lpstr>Algorithm for min-cut</vt:lpstr>
      <vt:lpstr>Max-flow vs. min-cut</vt:lpstr>
      <vt:lpstr>Reduction</vt:lpstr>
      <vt:lpstr>Reducing both ways</vt:lpstr>
      <vt:lpstr>Bipartite Graphs</vt:lpstr>
      <vt:lpstr>Bipartite Graphs</vt:lpstr>
      <vt:lpstr>Notes and assumptions</vt:lpstr>
      <vt:lpstr>Bipartite Determination Algorithm </vt:lpstr>
      <vt:lpstr>Bipartite Matching</vt:lpstr>
      <vt:lpstr>Bipartite Matching</vt:lpstr>
      <vt:lpstr>Reduction!</vt:lpstr>
      <vt:lpstr>Reduction, diagrammatically</vt:lpstr>
      <vt:lpstr>Why does this work?</vt:lpstr>
      <vt:lpstr>Reduction details</vt:lpstr>
      <vt:lpstr>Running time</vt:lpstr>
      <vt:lpstr>Imperfect bipartite matchings</vt:lpstr>
      <vt:lpstr>Max-flow variations</vt:lpstr>
      <vt:lpstr>Finding a Circulation</vt:lpstr>
      <vt:lpstr>Reduction to max-flow</vt:lpstr>
      <vt:lpstr>Conversion example</vt:lpstr>
      <vt:lpstr>Circulation notes</vt:lpstr>
      <vt:lpstr>Edge lower bounds</vt:lpstr>
      <vt:lpstr>Handling lower bounds</vt:lpstr>
      <vt:lpstr>Solving a flow with lower bounds</vt:lpstr>
      <vt:lpstr>Eliminating a lower bound</vt:lpstr>
      <vt:lpstr>Summary</vt:lpstr>
      <vt:lpstr>What did we learn?</vt:lpstr>
    </vt:vector>
  </TitlesOfParts>
  <Company>Home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External Memory</dc:title>
  <dc:creator>Adrian &amp; Wendy</dc:creator>
  <cp:lastModifiedBy>Microsoft Office User</cp:lastModifiedBy>
  <cp:revision>915</cp:revision>
  <cp:lastPrinted>2010-03-04T14:04:20Z</cp:lastPrinted>
  <dcterms:created xsi:type="dcterms:W3CDTF">2010-03-16T00:09:25Z</dcterms:created>
  <dcterms:modified xsi:type="dcterms:W3CDTF">2020-01-13T14:44:59Z</dcterms:modified>
</cp:coreProperties>
</file>