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5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7"/>
  </p:notesMasterIdLst>
  <p:handoutMasterIdLst>
    <p:handoutMasterId r:id="rId78"/>
  </p:handoutMasterIdLst>
  <p:sldIdLst>
    <p:sldId id="377" r:id="rId2"/>
    <p:sldId id="379" r:id="rId3"/>
    <p:sldId id="277" r:id="rId4"/>
    <p:sldId id="279" r:id="rId5"/>
    <p:sldId id="280" r:id="rId6"/>
    <p:sldId id="281" r:id="rId7"/>
    <p:sldId id="278" r:id="rId8"/>
    <p:sldId id="282" r:id="rId9"/>
    <p:sldId id="314" r:id="rId10"/>
    <p:sldId id="317" r:id="rId11"/>
    <p:sldId id="315" r:id="rId12"/>
    <p:sldId id="316" r:id="rId13"/>
    <p:sldId id="319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433" r:id="rId24"/>
    <p:sldId id="370" r:id="rId25"/>
    <p:sldId id="375" r:id="rId26"/>
    <p:sldId id="373" r:id="rId27"/>
    <p:sldId id="382" r:id="rId28"/>
    <p:sldId id="294" r:id="rId29"/>
    <p:sldId id="335" r:id="rId30"/>
    <p:sldId id="434" r:id="rId31"/>
    <p:sldId id="376" r:id="rId32"/>
    <p:sldId id="456" r:id="rId33"/>
    <p:sldId id="363" r:id="rId34"/>
    <p:sldId id="344" r:id="rId35"/>
    <p:sldId id="350" r:id="rId36"/>
    <p:sldId id="366" r:id="rId37"/>
    <p:sldId id="367" r:id="rId38"/>
    <p:sldId id="384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  <p:sldId id="450" r:id="rId48"/>
    <p:sldId id="451" r:id="rId49"/>
    <p:sldId id="452" r:id="rId50"/>
    <p:sldId id="453" r:id="rId51"/>
    <p:sldId id="454" r:id="rId52"/>
    <p:sldId id="455" r:id="rId53"/>
    <p:sldId id="420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57" r:id="rId64"/>
    <p:sldId id="428" r:id="rId65"/>
    <p:sldId id="429" r:id="rId66"/>
    <p:sldId id="430" r:id="rId67"/>
    <p:sldId id="432" r:id="rId68"/>
    <p:sldId id="459" r:id="rId69"/>
    <p:sldId id="435" r:id="rId70"/>
    <p:sldId id="328" r:id="rId71"/>
    <p:sldId id="329" r:id="rId72"/>
    <p:sldId id="331" r:id="rId73"/>
    <p:sldId id="482" r:id="rId74"/>
    <p:sldId id="458" r:id="rId75"/>
    <p:sldId id="410" r:id="rId76"/>
  </p:sldIdLst>
  <p:sldSz cx="9144000" cy="6858000" type="screen4x3"/>
  <p:notesSz cx="7315200" cy="9601200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5"/>
    <p:restoredTop sz="94675"/>
  </p:normalViewPr>
  <p:slideViewPr>
    <p:cSldViewPr>
      <p:cViewPr varScale="1">
        <p:scale>
          <a:sx n="140" d="100"/>
          <a:sy n="140" d="100"/>
        </p:scale>
        <p:origin x="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2BEF1F-0183-4803-A0C4-8B09EF56BC1B}" type="slidenum">
              <a:rPr lang="en-US" altLang="en-US" sz="1300"/>
              <a:pPr/>
              <a:t>39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918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673AAF-2C19-42F6-83D5-1FD92DCAABBB}" type="slidenum">
              <a:rPr lang="en-US" altLang="en-US" sz="1300"/>
              <a:pPr/>
              <a:t>48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909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3C3DAB-B6C2-4F2D-90D7-E9E43E3C5A57}" type="slidenum">
              <a:rPr lang="en-US" altLang="en-US" sz="1300"/>
              <a:pPr/>
              <a:t>49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504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B5BA7-0703-4F5A-B1FB-89A2972B0700}" type="slidenum">
              <a:rPr lang="en-US" altLang="en-US" sz="1300"/>
              <a:pPr/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96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628695-A6C7-4128-99D6-3CD9485EA0D2}" type="slidenum">
              <a:rPr lang="en-US" altLang="en-US" sz="1300"/>
              <a:pPr/>
              <a:t>51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25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ECD092-AEEB-4A4A-B3DB-33B5E4AF7475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40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A42AC-8C8D-4158-B7F8-826FC87F567E}" type="slidenum">
              <a:rPr lang="en-US" altLang="en-US" sz="1300"/>
              <a:pPr/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398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241A6B-F302-4BED-A6C9-23FC05BCE2F7}" type="slidenum">
              <a:rPr lang="en-US" altLang="en-US" sz="1300"/>
              <a:pPr/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39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4E26A5-AC22-4E58-9CD4-8EE5E511921A}" type="slidenum">
              <a:rPr lang="en-US" altLang="en-US" sz="1300"/>
              <a:pPr/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5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F0315-EE0B-4C31-9F88-180D9233AC8C}" type="slidenum">
              <a:rPr lang="en-US" altLang="en-US" sz="1300"/>
              <a:pPr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293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BAF34-A6E1-4715-AAB0-F29ACBC78811}" type="slidenum">
              <a:rPr lang="en-US" altLang="en-US" sz="1300"/>
              <a:pPr/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795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DA8FBA-A8EE-441F-A60C-520766E46535}" type="slidenum">
              <a:rPr lang="en-US" altLang="en-US" sz="1300"/>
              <a:pPr/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2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891C7C-BA6B-4892-8E6D-EDAC4D16D496}" type="slidenum">
              <a:rPr lang="en-US" altLang="en-US" sz="1300"/>
              <a:pPr/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9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375E90-AE18-4373-B922-04D5680F09BC}" type="slidenum">
              <a:rPr lang="en-US" altLang="en-US" sz="1300"/>
              <a:pPr/>
              <a:t>47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88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8" Type="http://schemas.openxmlformats.org/officeDocument/2006/relationships/tags" Target="../tags/tag9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-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Path vs. simple path</a:t>
            </a:r>
          </a:p>
          <a:p>
            <a:pPr lvl="1"/>
            <a:r>
              <a:rPr lang="en-US"/>
              <a:t>One vertex is </a:t>
            </a:r>
            <a:r>
              <a:rPr lang="en-US" i="1"/>
              <a:t>reachable</a:t>
            </a:r>
            <a:r>
              <a:rPr lang="en-US"/>
              <a:t> from another vertex</a:t>
            </a:r>
          </a:p>
          <a:p>
            <a:r>
              <a:rPr lang="en-US"/>
              <a:t>A </a:t>
            </a:r>
            <a:r>
              <a:rPr lang="en-US" i="1"/>
              <a:t>connected graph</a:t>
            </a:r>
            <a:endParaRPr lang="en-US"/>
          </a:p>
          <a:p>
            <a:pPr lvl="1"/>
            <a:r>
              <a:rPr lang="en-US"/>
              <a:t>undirected graph, where each vertex is reachable from all others</a:t>
            </a:r>
          </a:p>
          <a:p>
            <a:r>
              <a:rPr lang="en-US"/>
              <a:t>A </a:t>
            </a:r>
            <a:r>
              <a:rPr lang="en-US" i="1"/>
              <a:t>strongly connected </a:t>
            </a:r>
            <a:r>
              <a:rPr lang="en-US" i="1" u="sng"/>
              <a:t>di</a:t>
            </a:r>
            <a:r>
              <a:rPr lang="en-US" i="1"/>
              <a:t>graph:</a:t>
            </a:r>
          </a:p>
          <a:p>
            <a:pPr lvl="1"/>
            <a:r>
              <a:rPr lang="en-US"/>
              <a:t>direction affects this!</a:t>
            </a:r>
          </a:p>
          <a:p>
            <a:pPr lvl="1"/>
            <a:r>
              <a:rPr lang="en-US"/>
              <a:t>node u may be reachable from v, but not v from u</a:t>
            </a:r>
          </a:p>
          <a:p>
            <a:pPr lvl="1"/>
            <a:r>
              <a:rPr lang="en-US" u="sng"/>
              <a:t>Strongly</a:t>
            </a:r>
            <a:r>
              <a:rPr lang="en-US"/>
              <a:t> connected means both directions</a:t>
            </a:r>
          </a:p>
          <a:p>
            <a:r>
              <a:rPr lang="en-US"/>
              <a:t>Connected components for undirected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DFS will be a generally useful approach for solving many graph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Maintain a Queue (Let’s call it Q)</a:t>
            </a:r>
          </a:p>
          <a:p>
            <a:endParaRPr lang="en-US" dirty="0"/>
          </a:p>
          <a:p>
            <a:r>
              <a:rPr lang="en-US" dirty="0"/>
              <a:t>Start at some node ‘s’ (push ‘s’ to Q and mark as visited)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‘n’ from queue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e.g.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e.g. Start from vertex A, at d = 0</a:t>
            </a:r>
          </a:p>
          <a:p>
            <a:pPr lvl="1"/>
            <a:r>
              <a:rPr lang="en-US"/>
              <a:t>visit B, C, F; at d = 1</a:t>
            </a:r>
          </a:p>
          <a:p>
            <a:pPr lvl="1"/>
            <a:r>
              <a:rPr lang="en-US"/>
              <a:t>visit D; at d = 2</a:t>
            </a:r>
          </a:p>
          <a:p>
            <a:r>
              <a:rPr lang="en-US"/>
              <a:t>e.g. Start from vertex E, at d = 0</a:t>
            </a:r>
          </a:p>
          <a:p>
            <a:pPr lvl="1"/>
            <a:r>
              <a:rPr lang="en-US"/>
              <a:t>visit G; at d = 1</a:t>
            </a:r>
          </a:p>
        </p:txBody>
      </p:sp>
      <p:pic>
        <p:nvPicPr>
          <p:cNvPr id="36868" name="Picture 4" descr="example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 t="2556" r="934" b="13100"/>
          <a:stretch>
            <a:fillRect/>
          </a:stretch>
        </p:blipFill>
        <p:spPr bwMode="auto">
          <a:xfrm>
            <a:off x="0" y="33528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# </a:t>
            </a:r>
            <a:r>
              <a:rPr lang="en-US" sz="1800"/>
              <a:t>Note: stores parent and “discovery” counter in </a:t>
            </a:r>
            <a:r>
              <a:rPr lang="en-US" sz="1800" b="1">
                <a:latin typeface="Consolas" pitchFamily="49" charset="0"/>
              </a:rPr>
              <a:t>parent</a:t>
            </a:r>
            <a:endParaRPr lang="en-US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 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it’s adjacent nodes; but not done with it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edges classified: </a:t>
            </a:r>
          </a:p>
          <a:p>
            <a:pPr lvl="1"/>
            <a:r>
              <a:rPr lang="en-US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Hint: need to record the “time” at which a node was discovered (set to “gray”) and finished (set to “black”)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State Space Search and Best-First Search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State-space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a start-state and a goal-state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Generate new states that can be </a:t>
            </a:r>
            <a:r>
              <a:rPr lang="ja-JP" altLang="en-US" dirty="0"/>
              <a:t>“</a:t>
            </a:r>
            <a:r>
              <a:rPr lang="en-US" altLang="ja-JP" dirty="0"/>
              <a:t>visited</a:t>
            </a:r>
            <a:r>
              <a:rPr lang="ja-JP" altLang="en-US" dirty="0"/>
              <a:t>”</a:t>
            </a:r>
            <a:r>
              <a:rPr lang="en-US" altLang="ja-JP" dirty="0"/>
              <a:t> from the current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(somehow) which state to go to next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Stop when you reach the goal (or exhaust all possible states)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Very useful for many problems in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Puzzles, games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Theorem </a:t>
            </a:r>
            <a:r>
              <a:rPr lang="en-US" altLang="en-US" dirty="0" err="1"/>
              <a:t>provers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918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Search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We could use BFS or DFS on such problems</a:t>
            </a:r>
          </a:p>
          <a:p>
            <a:endParaRPr lang="en-US" altLang="en-US" u="sng" dirty="0"/>
          </a:p>
          <a:p>
            <a:r>
              <a:rPr lang="en-US" altLang="en-US" u="sng" dirty="0"/>
              <a:t>Best</a:t>
            </a:r>
            <a:r>
              <a:rPr lang="en-US" altLang="en-US" dirty="0"/>
              <a:t>-first Search strategy</a:t>
            </a:r>
          </a:p>
          <a:p>
            <a:pPr lvl="1"/>
            <a:r>
              <a:rPr lang="en-US" altLang="en-US" dirty="0"/>
              <a:t>Like BFS but use a priority queue and visit the state that has the highest heuristic score </a:t>
            </a:r>
            <a:r>
              <a:rPr lang="en-US" altLang="en-US" i="1" dirty="0"/>
              <a:t>f(n)</a:t>
            </a:r>
          </a:p>
          <a:p>
            <a:pPr lvl="1"/>
            <a:r>
              <a:rPr lang="en-US" altLang="en-US" b="1" dirty="0"/>
              <a:t>Open states:</a:t>
            </a:r>
            <a:r>
              <a:rPr lang="en-US" altLang="en-US" dirty="0"/>
              <a:t>  a list of states that could be chosen next (i.e. they</a:t>
            </a:r>
            <a:r>
              <a:rPr lang="fr-FR" altLang="ja-JP" dirty="0"/>
              <a:t>’</a:t>
            </a:r>
            <a:r>
              <a:rPr lang="en-US" altLang="ja-JP" dirty="0"/>
              <a:t>re in the </a:t>
            </a:r>
            <a:r>
              <a:rPr lang="en-US" altLang="ja-JP" dirty="0" err="1"/>
              <a:t>PQueue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b="1" dirty="0"/>
              <a:t>Closed states:  </a:t>
            </a:r>
            <a:r>
              <a:rPr lang="en-US" altLang="en-US" dirty="0"/>
              <a:t>a list of states we</a:t>
            </a:r>
            <a:r>
              <a:rPr lang="fr-FR" altLang="en-US" dirty="0"/>
              <a:t>’</a:t>
            </a:r>
            <a:r>
              <a:rPr lang="fr-FR" altLang="ja-JP" dirty="0" err="1"/>
              <a:t>ve</a:t>
            </a:r>
            <a:r>
              <a:rPr lang="en-US" altLang="ja-JP" dirty="0"/>
              <a:t> already visited (i.e. they</a:t>
            </a:r>
            <a:r>
              <a:rPr lang="fr-FR" altLang="ja-JP" dirty="0"/>
              <a:t>’</a:t>
            </a:r>
            <a:r>
              <a:rPr lang="en-US" altLang="ja-JP" dirty="0"/>
              <a:t>re in the tree)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Strategy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en-US" dirty="0"/>
              <a:t>The strategy: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While there are open states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current = </a:t>
            </a:r>
            <a:r>
              <a:rPr lang="en-US" altLang="en-US" dirty="0" err="1"/>
              <a:t>PQueue.next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Put current on the closed list.</a:t>
            </a:r>
          </a:p>
          <a:p>
            <a:pPr lvl="2"/>
            <a:r>
              <a:rPr lang="en-US" altLang="en-US" dirty="0"/>
              <a:t>If current is the goal, we</a:t>
            </a:r>
            <a:r>
              <a:rPr lang="fr-FR" altLang="ja-JP" dirty="0"/>
              <a:t>’</a:t>
            </a:r>
            <a:r>
              <a:rPr lang="en-US" altLang="ja-JP" dirty="0"/>
              <a:t>re done</a:t>
            </a:r>
          </a:p>
          <a:p>
            <a:pPr lvl="2"/>
            <a:r>
              <a:rPr lang="en-US" altLang="en-US" dirty="0"/>
              <a:t>For each state s that can be generated from current</a:t>
            </a:r>
          </a:p>
          <a:p>
            <a:pPr lvl="3"/>
            <a:r>
              <a:rPr lang="en-US" altLang="en-US" dirty="0"/>
              <a:t>If s is on the closed list, ignore it.  Otherwise…</a:t>
            </a:r>
          </a:p>
          <a:p>
            <a:pPr lvl="3"/>
            <a:r>
              <a:rPr lang="en-US" altLang="en-US" dirty="0"/>
              <a:t>Calculate its score f(s)</a:t>
            </a:r>
          </a:p>
          <a:p>
            <a:pPr lvl="3"/>
            <a:r>
              <a:rPr lang="en-US" altLang="en-US" dirty="0"/>
              <a:t>Store (s, f(s))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End for</a:t>
            </a:r>
          </a:p>
          <a:p>
            <a:pPr lvl="1"/>
            <a:r>
              <a:rPr lang="en-US" altLang="en-US" dirty="0"/>
              <a:t>End while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Usually, f(s) score here is distance to goal (or estimate of this)</a:t>
            </a:r>
          </a:p>
        </p:txBody>
      </p:sp>
    </p:spTree>
    <p:extLst>
      <p:ext uri="{BB962C8B-B14F-4D97-AF65-F5344CB8AC3E}">
        <p14:creationId xmlns:p14="http://schemas.microsoft.com/office/powerpoint/2010/main" val="905683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The 8-puzzle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 numbered tiles in a 3x3 frame</a:t>
            </a:r>
          </a:p>
          <a:p>
            <a:r>
              <a:rPr lang="en-US" altLang="en-US"/>
              <a:t>Repeatedly slide a tile into the </a:t>
            </a:r>
            <a:r>
              <a:rPr lang="ja-JP" altLang="en-US"/>
              <a:t>“</a:t>
            </a:r>
            <a:r>
              <a:rPr lang="en-US" altLang="ja-JP"/>
              <a:t>blank</a:t>
            </a:r>
            <a:r>
              <a:rPr lang="ja-JP" altLang="en-US"/>
              <a:t>”</a:t>
            </a:r>
            <a:r>
              <a:rPr lang="en-US" altLang="ja-JP"/>
              <a:t> position to reach some goal configuration</a:t>
            </a:r>
          </a:p>
          <a:p>
            <a:r>
              <a:rPr lang="en-US" altLang="en-US"/>
              <a:t>Given a current state, generating child-states means seeing what moves are possible</a:t>
            </a:r>
          </a:p>
          <a:p>
            <a:endParaRPr lang="en-US" altLang="en-US"/>
          </a:p>
          <a:p>
            <a:r>
              <a:rPr lang="en-US" altLang="en-US"/>
              <a:t>See following slides.</a:t>
            </a:r>
          </a:p>
          <a:p>
            <a:r>
              <a:rPr lang="en-US" altLang="en-US"/>
              <a:t>Note:  There</a:t>
            </a:r>
            <a:r>
              <a:rPr lang="fr-FR" altLang="ja-JP"/>
              <a:t>’</a:t>
            </a:r>
            <a:r>
              <a:rPr lang="en-US" altLang="ja-JP"/>
              <a:t>s also a 15-puzzle with a 4x4 frame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2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Example: 8-Puzzle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8 numbered tiles in a 3x3 grid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Repeatedly slide tiles into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position until goal state is reached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Possible moves (in terms of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space): UP, DOWN, LEFT, RIGHT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2745"/>
            <a:ext cx="121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0995"/>
            <a:ext cx="1219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47863" y="41798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Initial state</a:t>
            </a: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3824288" y="4202113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484210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Successors of Initial State</a:t>
            </a: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Move blank LEFT, UP, or RIGHT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0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95400"/>
            <a:ext cx="7077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381000" y="228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First two-levels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227038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8puzz-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057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86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Heuristic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function that evaluates each state in the state space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Used to determine which open state is “best”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Could give an estimate of the number of moves needed to reach the goal state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8-puzzle heuristic: number of tiles out of place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More informed heuristic: sum of Manhattan distances of tiles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Even better: Manhattan plus linear conflict heuristic</a:t>
            </a:r>
          </a:p>
        </p:txBody>
      </p:sp>
    </p:spTree>
    <p:extLst>
      <p:ext uri="{BB962C8B-B14F-4D97-AF65-F5344CB8AC3E}">
        <p14:creationId xmlns:p14="http://schemas.microsoft.com/office/powerpoint/2010/main" val="817829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8puzz-best-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49641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791200" y="3429000"/>
            <a:ext cx="2895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Here f(n) is a count of how many tiles (incl. the blank) are out of place.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next state that will be chosen will be State-f with score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5334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Corrected values?</a:t>
            </a:r>
          </a:p>
          <a:p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>
                <a:latin typeface="Arial"/>
                <a:cs typeface="Arial"/>
              </a:rPr>
              <a:t>: 5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b: 6</a:t>
            </a:r>
          </a:p>
          <a:p>
            <a:r>
              <a:rPr lang="en-US" sz="1600" dirty="0">
                <a:latin typeface="Arial"/>
                <a:cs typeface="Arial"/>
              </a:rPr>
              <a:t>c: 4</a:t>
            </a:r>
          </a:p>
          <a:p>
            <a:r>
              <a:rPr lang="en-US" sz="1600" dirty="0">
                <a:latin typeface="Arial"/>
                <a:cs typeface="Arial"/>
              </a:rPr>
              <a:t>d: 6</a:t>
            </a:r>
          </a:p>
          <a:p>
            <a:r>
              <a:rPr lang="en-US" sz="1600" dirty="0">
                <a:latin typeface="Arial"/>
                <a:cs typeface="Arial"/>
              </a:rPr>
              <a:t>e: 4</a:t>
            </a:r>
          </a:p>
          <a:p>
            <a:r>
              <a:rPr lang="en-US" sz="1600" dirty="0">
                <a:latin typeface="Arial"/>
                <a:cs typeface="Arial"/>
              </a:rPr>
              <a:t>f: 4</a:t>
            </a:r>
          </a:p>
          <a:p>
            <a:r>
              <a:rPr lang="en-US" sz="1600" dirty="0">
                <a:latin typeface="Arial"/>
                <a:cs typeface="Arial"/>
              </a:rPr>
              <a:t>g: 5</a:t>
            </a:r>
          </a:p>
          <a:p>
            <a:r>
              <a:rPr lang="en-US" sz="1600" dirty="0">
                <a:latin typeface="Arial"/>
                <a:cs typeface="Arial"/>
              </a:rPr>
              <a:t>h: 4</a:t>
            </a:r>
          </a:p>
          <a:p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39036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4000"/>
              <a:t>A Better Use of Heuristics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If f(n) is the number of tiles out of place, this is really an estimate of how many moves are need to reach the goal </a:t>
            </a:r>
            <a:r>
              <a:rPr kumimoji="1" lang="en-US" altLang="en-US" i="1" dirty="0"/>
              <a:t>from current node</a:t>
            </a:r>
            <a:r>
              <a:rPr kumimoji="1" lang="en-US" altLang="en-US" dirty="0"/>
              <a:t>.</a:t>
            </a:r>
          </a:p>
          <a:p>
            <a:pPr eaLnBrk="1" hangingPunct="1"/>
            <a:endParaRPr kumimoji="1" lang="en-US" altLang="en-US" dirty="0"/>
          </a:p>
          <a:p>
            <a:pPr eaLnBrk="1" hangingPunct="1"/>
            <a:r>
              <a:rPr kumimoji="1" lang="en-US" altLang="en-US" dirty="0"/>
              <a:t>Better idea: let f(n) = g(n) + h(n) where</a:t>
            </a:r>
          </a:p>
          <a:p>
            <a:pPr lvl="1" eaLnBrk="1" hangingPunct="1"/>
            <a:r>
              <a:rPr kumimoji="1" lang="en-US" altLang="en-US" dirty="0"/>
              <a:t>g(n) is the cost to the current node (the length of the path here), and</a:t>
            </a:r>
          </a:p>
          <a:p>
            <a:pPr lvl="1" eaLnBrk="1" hangingPunct="1"/>
            <a:r>
              <a:rPr kumimoji="1" lang="en-US" altLang="en-US" dirty="0"/>
              <a:t>h(n) is an estimate of the cost to reach the goal from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326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8puzz-l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7239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Optimal Search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Best-first search algorithm finds the optimal solution if the heuristic function does not overestimate the cost to the goal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Our example: optimal solution means shortest path, smallest number of moves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Such a heuristic is </a:t>
            </a:r>
            <a:r>
              <a:rPr lang="en-US" altLang="en-US" b="1" dirty="0">
                <a:latin typeface="Calibri" panose="020F0502020204030204" pitchFamily="34" charset="0"/>
              </a:rPr>
              <a:t>admissible</a:t>
            </a:r>
          </a:p>
          <a:p>
            <a:pPr algn="l"/>
            <a:endParaRPr lang="en-US" altLang="en-US" dirty="0">
              <a:latin typeface="Calibri" panose="020F0502020204030204" pitchFamily="34" charset="0"/>
            </a:endParaRPr>
          </a:p>
          <a:p>
            <a:pPr algn="l"/>
            <a:r>
              <a:rPr lang="en-US" altLang="en-US" dirty="0">
                <a:latin typeface="Calibri" panose="020F0502020204030204" pitchFamily="34" charset="0"/>
              </a:rPr>
              <a:t>Search algorithm that uses </a:t>
            </a:r>
            <a:r>
              <a:rPr kumimoji="1" lang="en-US" altLang="en-US" dirty="0"/>
              <a:t>f(n) = g(n) + h(n) where h(n) is admissible is called:</a:t>
            </a:r>
            <a:br>
              <a:rPr kumimoji="1" lang="en-US" altLang="en-US" dirty="0"/>
            </a:br>
            <a:r>
              <a:rPr kumimoji="1" lang="en-US" altLang="en-US" dirty="0"/>
              <a:t>     </a:t>
            </a:r>
            <a:r>
              <a:rPr lang="en-US" altLang="en-US" b="1" dirty="0">
                <a:latin typeface="Calibri" panose="020F0502020204030204" pitchFamily="34" charset="0"/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684291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Summary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Many graph algorithms assume nodes and edges are known (stored) a priori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But state-space search problems can be thought of as graph problem where nodes and edges are generated dynamically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Similar search problems as DFS, BFS traversal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Exhaustive search (a brute force method)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Heuristic search,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4457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an ordering of the vertices such that if there is a patch from v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, then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appears after v</a:t>
            </a:r>
            <a:r>
              <a:rPr lang="en-US" baseline="-25000" dirty="0"/>
              <a:t>i</a:t>
            </a:r>
            <a:r>
              <a:rPr lang="en-US" dirty="0"/>
              <a:t> in the ordering.</a:t>
            </a:r>
          </a:p>
          <a:p>
            <a:r>
              <a:rPr lang="en-US" dirty="0"/>
              <a:t>Uses </a:t>
            </a:r>
            <a:r>
              <a:rPr lang="en-US" b="1" i="1" u="sng" dirty="0"/>
              <a:t>in-degree</a:t>
            </a:r>
            <a:r>
              <a:rPr lang="en-US" dirty="0"/>
              <a:t>: Number of incoming edges to a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6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One valid topological sort is:</a:t>
            </a:r>
          </a:p>
          <a:p>
            <a:pPr lvl="1"/>
            <a:r>
              <a:rPr lang="en-US" dirty="0"/>
              <a:t>V1  V6  V8  V3  V2  V7  V4  V5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2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73A6-CCF1-0940-B2D4-C8E51CCF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81200"/>
            <a:ext cx="2109280" cy="40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6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530FF-D78B-4343-8552-515AA963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2133600"/>
            <a:ext cx="1978152" cy="37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8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This is already topologically sorted!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4191000" cy="42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D02AF-F7BA-B840-ACDC-36D898E989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341105"/>
            <a:ext cx="7239000" cy="4754895"/>
          </a:xfrm>
        </p:spPr>
      </p:pic>
    </p:spTree>
    <p:extLst>
      <p:ext uri="{BB962C8B-B14F-4D97-AF65-F5344CB8AC3E}">
        <p14:creationId xmlns:p14="http://schemas.microsoft.com/office/powerpoint/2010/main" val="538486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Runtime of topological sort?</a:t>
            </a:r>
          </a:p>
          <a:p>
            <a:pPr lvl="1"/>
            <a:r>
              <a:rPr lang="en-US" dirty="0"/>
              <a:t>Each edge processed once total in inner loop</a:t>
            </a:r>
          </a:p>
          <a:p>
            <a:pPr lvl="1"/>
            <a:r>
              <a:rPr lang="en-US" dirty="0"/>
              <a:t>Each node processed once total in outer loop</a:t>
            </a:r>
          </a:p>
          <a:p>
            <a:pPr lvl="1"/>
            <a:r>
              <a:rPr lang="en-US" dirty="0"/>
              <a:t>Theta(V + E)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4038600" cy="4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9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One more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47454"/>
            <a:ext cx="5181600" cy="5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5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  <p:extLst>
      <p:ext uri="{BB962C8B-B14F-4D97-AF65-F5344CB8AC3E}">
        <p14:creationId xmlns:p14="http://schemas.microsoft.com/office/powerpoint/2010/main" val="175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dist</a:t>
            </a:r>
            <a:r>
              <a:rPr lang="en-US" dirty="0"/>
              <a:t>[] to store distances from start to any fringe or tree node</a:t>
            </a:r>
          </a:p>
          <a:p>
            <a:r>
              <a:rPr lang="en-US" dirty="0"/>
              <a:t>Store and calculate using distances instead of edge-weights </a:t>
            </a:r>
          </a:p>
          <a:p>
            <a:r>
              <a:rPr lang="en-US" dirty="0"/>
              <a:t>What’s the output?</a:t>
            </a:r>
          </a:p>
          <a:p>
            <a:pPr lvl="1"/>
            <a:r>
              <a:rPr lang="en-US" dirty="0"/>
              <a:t>Tree captured in the parent[] array</a:t>
            </a:r>
          </a:p>
          <a:p>
            <a:pPr lvl="1"/>
            <a:r>
              <a:rPr lang="en-US" dirty="0"/>
              <a:t>Shortest distance to each node in </a:t>
            </a:r>
            <a:r>
              <a:rPr lang="en-US" dirty="0" err="1"/>
              <a:t>dist</a:t>
            </a:r>
            <a:r>
              <a:rPr lang="en-US" dirty="0"/>
              <a:t>[] array</a:t>
            </a:r>
          </a:p>
          <a:p>
            <a:pPr lvl="1"/>
            <a:r>
              <a:rPr lang="en-US" dirty="0"/>
              <a:t>Trace shortest path in reverse by using parent[] to move from target back to start node, s</a:t>
            </a:r>
          </a:p>
        </p:txBody>
      </p:sp>
    </p:spTree>
    <p:extLst>
      <p:ext uri="{BB962C8B-B14F-4D97-AF65-F5344CB8AC3E}">
        <p14:creationId xmlns:p14="http://schemas.microsoft.com/office/powerpoint/2010/main" val="2458353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Recall that this greedy approach may or may not guarantee an optimal result</a:t>
            </a:r>
          </a:p>
          <a:p>
            <a:r>
              <a:rPr lang="en-US" dirty="0"/>
              <a:t>Answer: Yes, they do.</a:t>
            </a:r>
          </a:p>
        </p:txBody>
      </p:sp>
    </p:spTree>
    <p:extLst>
      <p:ext uri="{BB962C8B-B14F-4D97-AF65-F5344CB8AC3E}">
        <p14:creationId xmlns:p14="http://schemas.microsoft.com/office/powerpoint/2010/main" val="7629882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  <p:extLst>
      <p:ext uri="{BB962C8B-B14F-4D97-AF65-F5344CB8AC3E}">
        <p14:creationId xmlns:p14="http://schemas.microsoft.com/office/powerpoint/2010/main" val="1817150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graph is</a:t>
            </a:r>
          </a:p>
          <a:p>
            <a:pPr lvl="1"/>
            <a:r>
              <a:rPr lang="en-US" dirty="0"/>
              <a:t>Two ways to represent a graph (Matrix and List)</a:t>
            </a:r>
          </a:p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Other Graph Algorithms: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Dijkstra’s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40202</TotalTime>
  <Words>4123</Words>
  <Application>Microsoft Macintosh PowerPoint</Application>
  <PresentationFormat>On-screen Show (4:3)</PresentationFormat>
  <Paragraphs>618</Paragraphs>
  <Slides>75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ＭＳ Ｐゴシック</vt:lpstr>
      <vt:lpstr>ＭＳ Ｐゴシック</vt:lpstr>
      <vt:lpstr>Arial</vt:lpstr>
      <vt:lpstr>Bookman Old Style</vt:lpstr>
      <vt:lpstr>Calibri</vt:lpstr>
      <vt:lpstr>Consolas</vt:lpstr>
      <vt:lpstr>Courier New</vt:lpstr>
      <vt:lpstr>Gill Sans MT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Graphs - Basics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BFS Strategy: More Details</vt:lpstr>
      <vt:lpstr>Breadth-first search, e.g.</vt:lpstr>
      <vt:lpstr>BFS in Python</vt:lpstr>
      <vt:lpstr>Breadth-first search: Analysis</vt:lpstr>
      <vt:lpstr>Depth-First Search</vt:lpstr>
      <vt:lpstr>DFS: the Strategy in Words</vt:lpstr>
      <vt:lpstr>Observations about the DFS Strategy</vt:lpstr>
      <vt:lpstr>DFS Strategy 1: Use a stack</vt:lpstr>
      <vt:lpstr>DFS Strategy 2: Recursion</vt:lpstr>
      <vt:lpstr>DFS to Process all Vertices in a Graph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State-Space Search</vt:lpstr>
      <vt:lpstr>State Space Search and Best-First Search</vt:lpstr>
      <vt:lpstr>Heuristic Search</vt:lpstr>
      <vt:lpstr>Best-First Strategy</vt:lpstr>
      <vt:lpstr>Example:  The 8-puzzle</vt:lpstr>
      <vt:lpstr>Example: 8-Puzzle</vt:lpstr>
      <vt:lpstr>Successors of Initial State</vt:lpstr>
      <vt:lpstr>PowerPoint Presentation</vt:lpstr>
      <vt:lpstr>PowerPoint Presentation</vt:lpstr>
      <vt:lpstr>Heuristic</vt:lpstr>
      <vt:lpstr>PowerPoint Presentation</vt:lpstr>
      <vt:lpstr>A Better Use of Heuristics</vt:lpstr>
      <vt:lpstr>PowerPoint Presentation</vt:lpstr>
      <vt:lpstr>Optimal Search</vt:lpstr>
      <vt:lpstr>Summary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Sort: One more example</vt:lpstr>
      <vt:lpstr>Dijkstra’s Algorithm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Dijkstra' Algorithm</vt:lpstr>
      <vt:lpstr>Notes on Dijkstra’s Algorithm</vt:lpstr>
      <vt:lpstr>Correctness of These Greedy Algorithms</vt:lpstr>
      <vt:lpstr>Proof of Dijkstra’s algorithm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920</cp:revision>
  <cp:lastPrinted>2010-03-04T14:04:20Z</cp:lastPrinted>
  <dcterms:created xsi:type="dcterms:W3CDTF">2010-03-16T00:09:25Z</dcterms:created>
  <dcterms:modified xsi:type="dcterms:W3CDTF">2020-01-13T14:44:16Z</dcterms:modified>
</cp:coreProperties>
</file>