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60"/>
  </p:notesMasterIdLst>
  <p:handoutMasterIdLst>
    <p:handoutMasterId r:id="rId61"/>
  </p:handoutMasterIdLst>
  <p:sldIdLst>
    <p:sldId id="512" r:id="rId2"/>
    <p:sldId id="402" r:id="rId3"/>
    <p:sldId id="539" r:id="rId4"/>
    <p:sldId id="487" r:id="rId5"/>
    <p:sldId id="488" r:id="rId6"/>
    <p:sldId id="489" r:id="rId7"/>
    <p:sldId id="490" r:id="rId8"/>
    <p:sldId id="511" r:id="rId9"/>
    <p:sldId id="547" r:id="rId10"/>
    <p:sldId id="493" r:id="rId11"/>
    <p:sldId id="494" r:id="rId12"/>
    <p:sldId id="540" r:id="rId13"/>
    <p:sldId id="495" r:id="rId14"/>
    <p:sldId id="405" r:id="rId15"/>
    <p:sldId id="412" r:id="rId16"/>
    <p:sldId id="413" r:id="rId17"/>
    <p:sldId id="406" r:id="rId18"/>
    <p:sldId id="407" r:id="rId19"/>
    <p:sldId id="496" r:id="rId20"/>
    <p:sldId id="541" r:id="rId21"/>
    <p:sldId id="419" r:id="rId22"/>
    <p:sldId id="421" r:id="rId23"/>
    <p:sldId id="562" r:id="rId24"/>
    <p:sldId id="423" r:id="rId25"/>
    <p:sldId id="561" r:id="rId26"/>
    <p:sldId id="429" r:id="rId27"/>
    <p:sldId id="430" r:id="rId28"/>
    <p:sldId id="575" r:id="rId29"/>
    <p:sldId id="576" r:id="rId30"/>
    <p:sldId id="577" r:id="rId31"/>
    <p:sldId id="573" r:id="rId32"/>
    <p:sldId id="476" r:id="rId33"/>
    <p:sldId id="498" r:id="rId34"/>
    <p:sldId id="550" r:id="rId35"/>
    <p:sldId id="529" r:id="rId36"/>
    <p:sldId id="530" r:id="rId37"/>
    <p:sldId id="563" r:id="rId38"/>
    <p:sldId id="574" r:id="rId39"/>
    <p:sldId id="564" r:id="rId40"/>
    <p:sldId id="567" r:id="rId41"/>
    <p:sldId id="566" r:id="rId42"/>
    <p:sldId id="569" r:id="rId43"/>
    <p:sldId id="568" r:id="rId44"/>
    <p:sldId id="535" r:id="rId45"/>
    <p:sldId id="546" r:id="rId46"/>
    <p:sldId id="523" r:id="rId47"/>
    <p:sldId id="524" r:id="rId48"/>
    <p:sldId id="525" r:id="rId49"/>
    <p:sldId id="526" r:id="rId50"/>
    <p:sldId id="527" r:id="rId51"/>
    <p:sldId id="543" r:id="rId52"/>
    <p:sldId id="536" r:id="rId53"/>
    <p:sldId id="558" r:id="rId54"/>
    <p:sldId id="559" r:id="rId55"/>
    <p:sldId id="560" r:id="rId56"/>
    <p:sldId id="537" r:id="rId57"/>
    <p:sldId id="544" r:id="rId58"/>
    <p:sldId id="538" r:id="rId59"/>
  </p:sldIdLst>
  <p:sldSz cx="9144000" cy="6858000" type="screen4x3"/>
  <p:notesSz cx="7315200" cy="9601200"/>
  <p:custDataLst>
    <p:tags r:id="rId6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75"/>
  </p:normalViewPr>
  <p:slideViewPr>
    <p:cSldViewPr snapToGrid="0" snapToObjects="1">
      <p:cViewPr varScale="1">
        <p:scale>
          <a:sx n="140" d="100"/>
          <a:sy n="140" d="100"/>
        </p:scale>
        <p:origin x="14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5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7.png"/><Relationship Id="rId2" Type="http://schemas.openxmlformats.org/officeDocument/2006/relationships/tags" Target="../tags/tag4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tags" Target="../tags/tag85.xml"/><Relationship Id="rId39" Type="http://schemas.openxmlformats.org/officeDocument/2006/relationships/tags" Target="../tags/tag98.xml"/><Relationship Id="rId21" Type="http://schemas.openxmlformats.org/officeDocument/2006/relationships/tags" Target="../tags/tag80.xml"/><Relationship Id="rId34" Type="http://schemas.openxmlformats.org/officeDocument/2006/relationships/tags" Target="../tags/tag93.xml"/><Relationship Id="rId42" Type="http://schemas.openxmlformats.org/officeDocument/2006/relationships/tags" Target="../tags/tag101.xml"/><Relationship Id="rId47" Type="http://schemas.openxmlformats.org/officeDocument/2006/relationships/tags" Target="../tags/tag106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9" Type="http://schemas.openxmlformats.org/officeDocument/2006/relationships/tags" Target="../tags/tag88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tags" Target="../tags/tag83.xml"/><Relationship Id="rId32" Type="http://schemas.openxmlformats.org/officeDocument/2006/relationships/tags" Target="../tags/tag91.xml"/><Relationship Id="rId37" Type="http://schemas.openxmlformats.org/officeDocument/2006/relationships/tags" Target="../tags/tag96.xml"/><Relationship Id="rId40" Type="http://schemas.openxmlformats.org/officeDocument/2006/relationships/tags" Target="../tags/tag99.xml"/><Relationship Id="rId45" Type="http://schemas.openxmlformats.org/officeDocument/2006/relationships/tags" Target="../tags/tag104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tags" Target="../tags/tag87.xml"/><Relationship Id="rId36" Type="http://schemas.openxmlformats.org/officeDocument/2006/relationships/tags" Target="../tags/tag95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31" Type="http://schemas.openxmlformats.org/officeDocument/2006/relationships/tags" Target="../tags/tag90.xml"/><Relationship Id="rId44" Type="http://schemas.openxmlformats.org/officeDocument/2006/relationships/tags" Target="../tags/tag103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tags" Target="../tags/tag86.xml"/><Relationship Id="rId30" Type="http://schemas.openxmlformats.org/officeDocument/2006/relationships/tags" Target="../tags/tag89.xml"/><Relationship Id="rId35" Type="http://schemas.openxmlformats.org/officeDocument/2006/relationships/tags" Target="../tags/tag94.xml"/><Relationship Id="rId43" Type="http://schemas.openxmlformats.org/officeDocument/2006/relationships/tags" Target="../tags/tag102.xml"/><Relationship Id="rId48" Type="http://schemas.openxmlformats.org/officeDocument/2006/relationships/slideLayout" Target="../slideLayouts/slideLayout2.xml"/><Relationship Id="rId8" Type="http://schemas.openxmlformats.org/officeDocument/2006/relationships/tags" Target="../tags/tag67.xml"/><Relationship Id="rId3" Type="http://schemas.openxmlformats.org/officeDocument/2006/relationships/tags" Target="../tags/tag62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tags" Target="../tags/tag84.xml"/><Relationship Id="rId33" Type="http://schemas.openxmlformats.org/officeDocument/2006/relationships/tags" Target="../tags/tag92.xml"/><Relationship Id="rId38" Type="http://schemas.openxmlformats.org/officeDocument/2006/relationships/tags" Target="../tags/tag97.xml"/><Relationship Id="rId46" Type="http://schemas.openxmlformats.org/officeDocument/2006/relationships/tags" Target="../tags/tag105.xml"/><Relationship Id="rId20" Type="http://schemas.openxmlformats.org/officeDocument/2006/relationships/tags" Target="../tags/tag79.xml"/><Relationship Id="rId41" Type="http://schemas.openxmlformats.org/officeDocument/2006/relationships/tags" Target="../tags/tag10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hyperlink" Target="http://www3.amherst.edu/~nstarr/puzzle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Towers of Hanoi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/>
        <p:txBody>
          <a:bodyPr/>
          <a:lstStyle/>
          <a:p>
            <a:pPr algn="just"/>
            <a:r>
              <a:rPr lang="en-US" sz="2400" dirty="0"/>
              <a:t>Back in the commercial Western world…</a:t>
            </a:r>
          </a:p>
          <a:p>
            <a:pPr algn="just"/>
            <a:r>
              <a:rPr lang="en-US" sz="2400" dirty="0"/>
              <a:t>Game invented by the French mathematician, </a:t>
            </a:r>
            <a:r>
              <a:rPr lang="en-US" sz="2400" dirty="0" err="1"/>
              <a:t>Edouard</a:t>
            </a:r>
            <a:r>
              <a:rPr lang="en-US" sz="2400" dirty="0"/>
              <a:t> Lucas, in 1883.</a:t>
            </a:r>
          </a:p>
          <a:p>
            <a:pPr algn="just"/>
            <a:r>
              <a:rPr lang="en-US" sz="2400" dirty="0"/>
              <a:t>Now, for only $19.95, call now!</a:t>
            </a:r>
          </a:p>
        </p:txBody>
      </p:sp>
      <p:pic>
        <p:nvPicPr>
          <p:cNvPr id="402436" name="Picture 4" descr="hanoi0-box"/>
          <p:cNvPicPr>
            <a:picLocks noGrp="1" noChangeAspect="1" noChangeArrowheads="1"/>
          </p:cNvPicPr>
          <p:nvPr>
            <p:ph sz="quarter" idx="2"/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98101" y="1371600"/>
            <a:ext cx="3349957" cy="3844212"/>
          </a:xfrm>
          <a:noFill/>
        </p:spPr>
      </p:pic>
      <p:pic>
        <p:nvPicPr>
          <p:cNvPr id="402438" name="Picture 6" descr="300px-Hanoiklein"/>
          <p:cNvPicPr>
            <a:picLocks noGrp="1" noChangeAspect="1" noChangeArrowheads="1"/>
          </p:cNvPicPr>
          <p:nvPr>
            <p:ph sz="quarter" idx="3"/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22300" y="4514850"/>
            <a:ext cx="3810000" cy="1676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Your turn to design!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recursive function for the Towers of Hanoi.</a:t>
            </a:r>
          </a:p>
          <a:p>
            <a:pPr lvl="1"/>
            <a:r>
              <a:rPr lang="en-US" dirty="0"/>
              <a:t>Number each peg: 1, 2, 3</a:t>
            </a:r>
          </a:p>
          <a:p>
            <a:pPr lvl="1" algn="l"/>
            <a:r>
              <a:rPr lang="en-US" dirty="0"/>
              <a:t>Function signature: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/>
              <a:t>hanoi</a:t>
            </a:r>
            <a:r>
              <a:rPr lang="en-US" dirty="0"/>
              <a:t> ( n, source, </a:t>
            </a:r>
            <a:r>
              <a:rPr lang="en-US" dirty="0" err="1"/>
              <a:t>dest</a:t>
            </a:r>
            <a:r>
              <a:rPr lang="en-US" dirty="0"/>
              <a:t>, aux)</a:t>
            </a:r>
            <a:br>
              <a:rPr lang="en-US" dirty="0"/>
            </a:br>
            <a:r>
              <a:rPr lang="en-US" dirty="0"/>
              <a:t>where:</a:t>
            </a:r>
            <a:br>
              <a:rPr lang="en-US" dirty="0"/>
            </a:br>
            <a:r>
              <a:rPr lang="en-US" dirty="0"/>
              <a:t>   n is number of disks (from the top), and</a:t>
            </a:r>
            <a:br>
              <a:rPr lang="en-US" dirty="0"/>
            </a:br>
            <a:r>
              <a:rPr lang="en-US" dirty="0"/>
              <a:t>   other parameters are peg values</a:t>
            </a:r>
            <a:br>
              <a:rPr lang="en-US" dirty="0"/>
            </a:br>
            <a:r>
              <a:rPr lang="en-US" dirty="0"/>
              <a:t>In function body print:</a:t>
            </a:r>
            <a:br>
              <a:rPr lang="en-US" dirty="0"/>
            </a:br>
            <a:r>
              <a:rPr lang="en-US" dirty="0"/>
              <a:t>       Move a disk from &lt;peg&gt; to &lt;peg&gt;</a:t>
            </a:r>
          </a:p>
          <a:p>
            <a:r>
              <a:rPr lang="en-US" dirty="0"/>
              <a:t>Do this in pairs.  Then pairs group and compare.  Find bugs, issues, etc.   Explain to each other.</a:t>
            </a:r>
            <a:br>
              <a:rPr lang="en-US" dirty="0"/>
            </a:br>
            <a:r>
              <a:rPr lang="en-US" dirty="0"/>
              <a:t>Turn in one sheet with all four names.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Divide and Conquer: A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Our first design strategy: Divide and Conquer</a:t>
            </a:r>
          </a:p>
          <a:p>
            <a:r>
              <a:rPr lang="en-US"/>
              <a:t>Often recursive, at least in definition</a:t>
            </a:r>
          </a:p>
          <a:p>
            <a:r>
              <a:rPr lang="en-US"/>
              <a:t>Strategy:</a:t>
            </a:r>
          </a:p>
          <a:p>
            <a:pPr lvl="1"/>
            <a:r>
              <a:rPr lang="en-US"/>
              <a:t>Break a problem into 1 or more smaller subproblems that are identical in nature to the original problem</a:t>
            </a:r>
          </a:p>
          <a:p>
            <a:pPr lvl="1"/>
            <a:r>
              <a:rPr lang="en-US"/>
              <a:t>Solve these subproblems (recursively)</a:t>
            </a:r>
          </a:p>
          <a:p>
            <a:pPr lvl="1"/>
            <a:r>
              <a:rPr lang="en-US"/>
              <a:t>Combine the results for the subproblems (somehow) to produce a solution to original problem</a:t>
            </a:r>
          </a:p>
          <a:p>
            <a:r>
              <a:rPr lang="en-US"/>
              <a:t>Note the assumption:</a:t>
            </a:r>
          </a:p>
          <a:p>
            <a:pPr lvl="1"/>
            <a:r>
              <a:rPr lang="en-US"/>
              <a:t>We can solve original problem given subproblems’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>
                <a:sym typeface="Symbol" charset="2"/>
              </a:rPr>
              <a:t>Design Strategy: 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It is often easier to </a:t>
            </a:r>
            <a:r>
              <a:rPr lang="en-US" sz="2400" u="sng" dirty="0">
                <a:sym typeface="Symbol" charset="2"/>
              </a:rPr>
              <a:t>solve several small instances</a:t>
            </a:r>
            <a:r>
              <a:rPr lang="en-US" sz="2400" dirty="0">
                <a:sym typeface="Symbol" charset="2"/>
              </a:rPr>
              <a:t> of a problem than one large one.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ym typeface="Symbol" charset="2"/>
              </a:rPr>
              <a:t>divide</a:t>
            </a:r>
            <a:r>
              <a:rPr lang="en-US" sz="2000" dirty="0">
                <a:sym typeface="Symbol" charset="2"/>
              </a:rPr>
              <a:t> the problem into smaller instances of the same problem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solve (</a:t>
            </a:r>
            <a:r>
              <a:rPr lang="en-US" sz="2000" b="1" dirty="0">
                <a:sym typeface="Symbol" charset="2"/>
              </a:rPr>
              <a:t>conquer</a:t>
            </a:r>
            <a:r>
              <a:rPr lang="en-US" sz="2000" dirty="0">
                <a:sym typeface="Symbol" charset="2"/>
              </a:rPr>
              <a:t>) the smaller instances recursively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ym typeface="Symbol" charset="2"/>
              </a:rPr>
              <a:t>combine</a:t>
            </a:r>
            <a:r>
              <a:rPr lang="en-US" sz="2000" dirty="0">
                <a:sym typeface="Symbol" charset="2"/>
              </a:rPr>
              <a:t> the solutions to obtain the solution for original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Must be able to solve one or more small inputs </a:t>
            </a:r>
            <a:r>
              <a:rPr lang="en-US" sz="2000" b="1" dirty="0">
                <a:sym typeface="Symbol" charset="2"/>
              </a:rPr>
              <a:t>directly</a:t>
            </a:r>
          </a:p>
          <a:p>
            <a:pPr lvl="1">
              <a:lnSpc>
                <a:spcPct val="90000"/>
              </a:lnSpc>
            </a:pPr>
            <a:endParaRPr lang="en-US" sz="2000" b="1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Solve(I)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n = size(I)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if (n &lt;= </a:t>
            </a:r>
            <a:r>
              <a:rPr lang="en-US" sz="2000" dirty="0" err="1">
                <a:sym typeface="Symbol" charset="2"/>
              </a:rPr>
              <a:t>smallsize</a:t>
            </a:r>
            <a:r>
              <a:rPr lang="en-US" sz="2000" dirty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solution = </a:t>
            </a:r>
            <a:r>
              <a:rPr lang="en-US" sz="1800" dirty="0" err="1">
                <a:sym typeface="Symbol" charset="2"/>
              </a:rPr>
              <a:t>directlySolve</a:t>
            </a:r>
            <a:r>
              <a:rPr lang="en-US" sz="1800" dirty="0">
                <a:sym typeface="Symbol" charset="2"/>
              </a:rPr>
              <a:t>(I);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else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divide I into I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, …,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baseline="-25000" dirty="0" err="1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for each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 in {1, …, k}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charset="2"/>
              </a:rPr>
              <a:t>S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 = solve(I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solution = combine(S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, …, </a:t>
            </a:r>
            <a:r>
              <a:rPr lang="en-US" sz="1800" dirty="0" err="1">
                <a:sym typeface="Symbol" charset="2"/>
              </a:rPr>
              <a:t>S</a:t>
            </a:r>
            <a:r>
              <a:rPr lang="en-US" sz="1800" baseline="-25000" dirty="0" err="1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return solution;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Why Divide and Conquer?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Sometimes it’s the simplest approach</a:t>
            </a:r>
          </a:p>
          <a:p>
            <a:r>
              <a:rPr lang="en-US"/>
              <a:t>Divide and Conquer is often more efficient than “obvious” approaches</a:t>
            </a:r>
          </a:p>
          <a:p>
            <a:pPr lvl="1"/>
            <a:r>
              <a:rPr lang="en-US"/>
              <a:t>E.g. Mergesort, Quicksort</a:t>
            </a:r>
          </a:p>
          <a:p>
            <a:r>
              <a:rPr lang="en-US"/>
              <a:t>But, not necessarily efficient</a:t>
            </a:r>
          </a:p>
          <a:p>
            <a:pPr lvl="1"/>
            <a:r>
              <a:rPr lang="en-US"/>
              <a:t>Might be the same or worse than another approach</a:t>
            </a:r>
          </a:p>
          <a:p>
            <a:endParaRPr lang="en-US"/>
          </a:p>
          <a:p>
            <a:r>
              <a:rPr lang="en-US"/>
              <a:t>Must analyze cost</a:t>
            </a:r>
          </a:p>
          <a:p>
            <a:endParaRPr lang="en-US"/>
          </a:p>
          <a:p>
            <a:r>
              <a:rPr lang="en-US"/>
              <a:t>Note: divide and conquer may or may not be implemented recursively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for a Divide &amp; Conquer Algorithm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Perhaps there is…</a:t>
            </a:r>
          </a:p>
          <a:p>
            <a:pPr lvl="1"/>
            <a:r>
              <a:rPr lang="en-US" dirty="0"/>
              <a:t>A cost for dividing into sub problems</a:t>
            </a:r>
          </a:p>
          <a:p>
            <a:pPr lvl="1"/>
            <a:r>
              <a:rPr lang="en-US" dirty="0"/>
              <a:t>A cost for solving each of several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/>
              <a:t>A cost to combine results</a:t>
            </a:r>
          </a:p>
          <a:p>
            <a:endParaRPr lang="en-US" dirty="0"/>
          </a:p>
          <a:p>
            <a:r>
              <a:rPr lang="en-US" dirty="0"/>
              <a:t>So (for n &gt; </a:t>
            </a:r>
            <a:r>
              <a:rPr lang="en-US" dirty="0" err="1"/>
              <a:t>smallSize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T(n) = D(n) + ΣT(size(Ii)) + C(n)</a:t>
            </a:r>
          </a:p>
          <a:p>
            <a:pPr lvl="2"/>
            <a:r>
              <a:rPr lang="en-US" dirty="0"/>
              <a:t>often rewritten as: 	T(n) = a T(n/b) + f(n)</a:t>
            </a:r>
          </a:p>
          <a:p>
            <a:endParaRPr lang="en-US" dirty="0"/>
          </a:p>
          <a:p>
            <a:r>
              <a:rPr lang="en-US" dirty="0"/>
              <a:t>These formulas are recurrence relations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 is Classic 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Divide &amp;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Strategy:</a:t>
            </a:r>
          </a:p>
          <a:p>
            <a:endParaRPr lang="en-US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97354" y="237694"/>
            <a:ext cx="58864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Algorithm: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Input: Array E and indexes first and last, such that the elements E[</a:t>
            </a:r>
            <a:r>
              <a:rPr lang="en-US" dirty="0" err="1"/>
              <a:t>i</a:t>
            </a:r>
            <a:r>
              <a:rPr lang="en-US" dirty="0"/>
              <a:t>] are defined for first &lt;= </a:t>
            </a:r>
            <a:r>
              <a:rPr lang="en-US" dirty="0" err="1"/>
              <a:t>i</a:t>
            </a:r>
            <a:r>
              <a:rPr lang="en-US" dirty="0"/>
              <a:t> &lt;= last.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Output: E[first], …, E[last] is sorted rearrangement of the same elements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def </a:t>
            </a:r>
            <a:r>
              <a:rPr lang="en-US" b="1" dirty="0" err="1"/>
              <a:t>mergesort</a:t>
            </a:r>
            <a:r>
              <a:rPr lang="en-US" b="1" dirty="0"/>
              <a:t>(list,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mid = (</a:t>
            </a:r>
            <a:r>
              <a:rPr lang="en-US" b="1" dirty="0" err="1"/>
              <a:t>first+last</a:t>
            </a:r>
            <a:r>
              <a:rPr lang="en-US" b="1" dirty="0"/>
              <a:t>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</a:t>
            </a:r>
            <a:r>
              <a:rPr lang="en-US" b="1" dirty="0" err="1"/>
              <a:t>mergesort</a:t>
            </a:r>
            <a:r>
              <a:rPr lang="en-US" b="1" dirty="0"/>
              <a:t>(list,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</a:t>
            </a:r>
            <a:r>
              <a:rPr lang="en-US" b="1" dirty="0" err="1"/>
              <a:t>mergesort</a:t>
            </a:r>
            <a:r>
              <a:rPr lang="en-US" b="1" dirty="0"/>
              <a:t>(list,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merge(list, first, mid, last) # merge 2 halves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return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Exercise: Find Max and Min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 a list of elements, find both the maximum element and the minimum element</a:t>
            </a:r>
          </a:p>
          <a:p>
            <a:r>
              <a:rPr lang="en-US" dirty="0"/>
              <a:t>Obvious solution:</a:t>
            </a:r>
          </a:p>
          <a:p>
            <a:pPr lvl="1"/>
            <a:r>
              <a:rPr lang="en-US" dirty="0"/>
              <a:t>Consider first element to be max</a:t>
            </a:r>
          </a:p>
          <a:p>
            <a:pPr lvl="1"/>
            <a:r>
              <a:rPr lang="en-US" dirty="0"/>
              <a:t>Consider first element to be min</a:t>
            </a:r>
          </a:p>
          <a:p>
            <a:pPr lvl="1"/>
            <a:r>
              <a:rPr lang="en-US" dirty="0"/>
              <a:t>Scan linearly from 2nd to last, and update if something larger then max or if something smaller than min</a:t>
            </a:r>
          </a:p>
          <a:p>
            <a:r>
              <a:rPr lang="en-US" dirty="0"/>
              <a:t>Another way:</a:t>
            </a:r>
          </a:p>
          <a:p>
            <a:pPr lvl="1"/>
            <a:r>
              <a:rPr lang="en-US" dirty="0"/>
              <a:t>Write a recursive function that solves this using divide and conquer.</a:t>
            </a:r>
          </a:p>
          <a:p>
            <a:pPr lvl="2"/>
            <a:r>
              <a:rPr lang="en-US" dirty="0"/>
              <a:t>Prototype:  void </a:t>
            </a:r>
            <a:r>
              <a:rPr lang="en-US" dirty="0" err="1"/>
              <a:t>maxmin</a:t>
            </a:r>
            <a:r>
              <a:rPr lang="en-US" dirty="0"/>
              <a:t> (list, first, last, max, min);</a:t>
            </a:r>
          </a:p>
          <a:p>
            <a:pPr lvl="2"/>
            <a:r>
              <a:rPr lang="en-US" dirty="0"/>
              <a:t>Base case(s)?  </a:t>
            </a:r>
            <a:r>
              <a:rPr lang="en-US" dirty="0" err="1"/>
              <a:t>Subproblems</a:t>
            </a:r>
            <a:r>
              <a:rPr lang="en-US" dirty="0"/>
              <a:t>?  How to combine results?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Recurrences and Divide &amp; Conquer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design strategy:  Divide and Conquer</a:t>
            </a:r>
          </a:p>
          <a:p>
            <a:pPr lvl="1"/>
            <a:r>
              <a:rPr lang="en-US" dirty="0"/>
              <a:t>Examples…</a:t>
            </a:r>
          </a:p>
          <a:p>
            <a:pPr lvl="1"/>
            <a:r>
              <a:rPr lang="en-US" dirty="0"/>
              <a:t>Recursive algorithms</a:t>
            </a:r>
          </a:p>
          <a:p>
            <a:pPr lvl="1"/>
            <a:r>
              <a:rPr lang="en-US" dirty="0"/>
              <a:t>Counting basic operations in recursive algorithms</a:t>
            </a:r>
          </a:p>
          <a:p>
            <a:pPr lvl="1"/>
            <a:r>
              <a:rPr lang="en-US" dirty="0"/>
              <a:t>Solving recurrence relations</a:t>
            </a:r>
          </a:p>
          <a:p>
            <a:pPr lvl="2"/>
            <a:r>
              <a:rPr lang="en-US" dirty="0"/>
              <a:t>By iteration method</a:t>
            </a:r>
          </a:p>
          <a:p>
            <a:pPr lvl="2"/>
            <a:r>
              <a:rPr lang="en-US" dirty="0"/>
              <a:t>Recursion trees (quick view)</a:t>
            </a:r>
          </a:p>
          <a:p>
            <a:pPr lvl="2"/>
            <a:r>
              <a:rPr lang="en-US" dirty="0"/>
              <a:t>The “Main” and “Master” Theorems</a:t>
            </a:r>
          </a:p>
          <a:p>
            <a:r>
              <a:rPr lang="en-US" dirty="0" err="1"/>
              <a:t>Mergesort</a:t>
            </a:r>
            <a:endParaRPr lang="en-US" dirty="0"/>
          </a:p>
          <a:p>
            <a:r>
              <a:rPr lang="en-US" dirty="0" err="1"/>
              <a:t>Trominos</a:t>
            </a:r>
            <a:endParaRPr lang="en-US" dirty="0"/>
          </a:p>
          <a:p>
            <a:r>
              <a:rPr lang="en-US" dirty="0"/>
              <a:t>Closest Pair of Points</a:t>
            </a:r>
          </a:p>
          <a:p>
            <a:r>
              <a:rPr lang="en-US" dirty="0"/>
              <a:t>Fast Matrix Multiplication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r>
              <a:rPr lang="en-US"/>
              <a:t>T(n) = 2*T(n/2) + n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</a:t>
            </a:r>
            <a:r>
              <a:rPr lang="en-US"/>
              <a:t>= 2*T(n/2) </a:t>
            </a:r>
            <a:r>
              <a:rPr lang="en-US" dirty="0"/>
              <a:t>+ 1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7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5800" y="2981325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8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685800" y="2981325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 based on how quickly T(n) grows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Recurrence Theorem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33400" indent="-533400">
              <a:spcAft>
                <a:spcPct val="20000"/>
              </a:spcAft>
            </a:pPr>
            <a:r>
              <a:rPr lang="en-US" dirty="0"/>
              <a:t>A somewhat simpler version of the master theorem</a:t>
            </a:r>
          </a:p>
          <a:p>
            <a:pPr marL="533400" indent="-533400">
              <a:spcAft>
                <a:spcPct val="20000"/>
              </a:spcAft>
            </a:pPr>
            <a:r>
              <a:rPr lang="en-US" dirty="0"/>
              <a:t>If  T(n) = </a:t>
            </a:r>
            <a:r>
              <a:rPr lang="en-US" dirty="0" err="1"/>
              <a:t>aT</a:t>
            </a:r>
            <a:r>
              <a:rPr lang="en-US" dirty="0"/>
              <a:t>(n/b) + f(n) and f(n)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)</a:t>
            </a:r>
          </a:p>
          <a:p>
            <a:pPr marL="533400" indent="-533400">
              <a:spcAft>
                <a:spcPct val="20000"/>
              </a:spcAft>
            </a:pPr>
            <a:r>
              <a:rPr lang="en-US" dirty="0"/>
              <a:t>Cases for exact bound:</a:t>
            </a:r>
          </a:p>
          <a:p>
            <a:pPr marL="914400" lvl="1" indent="-457200">
              <a:buFontTx/>
              <a:buAutoNum type="arabicPeriod"/>
            </a:pPr>
            <a:r>
              <a:rPr lang="en-US" dirty="0"/>
              <a:t>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where k=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		if a &gt;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 dirty="0"/>
          </a:p>
          <a:p>
            <a:pPr marL="914400" lvl="1" indent="-457200">
              <a:buFontTx/>
              <a:buAutoNum type="arabicPeriod"/>
            </a:pPr>
            <a:r>
              <a:rPr lang="en-US" dirty="0"/>
              <a:t>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 log(n) )			if a =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 dirty="0"/>
          </a:p>
          <a:p>
            <a:pPr marL="914400" lvl="1" indent="-457200">
              <a:buFontTx/>
              <a:buAutoNum type="arabicPeriod"/>
            </a:pPr>
            <a:r>
              <a:rPr lang="en-US" dirty="0"/>
              <a:t>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)				if a &lt; </a:t>
            </a:r>
            <a:r>
              <a:rPr lang="en-US" dirty="0" err="1"/>
              <a:t>b</a:t>
            </a:r>
            <a:r>
              <a:rPr lang="en-US" baseline="30000" dirty="0" err="1"/>
              <a:t>c</a:t>
            </a:r>
            <a:endParaRPr lang="en-US" baseline="30000"/>
          </a:p>
          <a:p>
            <a:pPr marL="457200" lvl="1" indent="0">
              <a:buNone/>
            </a:pPr>
            <a:endParaRPr lang="en-US" baseline="30000" dirty="0"/>
          </a:p>
          <a:p>
            <a:pPr marL="533400" indent="-533400"/>
            <a:r>
              <a:rPr lang="en-US" dirty="0"/>
              <a:t>Note f(n) is polynomial</a:t>
            </a:r>
          </a:p>
          <a:p>
            <a:pPr marL="914400" lvl="1" indent="-457200"/>
            <a:r>
              <a:rPr lang="en-US" dirty="0"/>
              <a:t>This is less general than earlier Master Theorem</a:t>
            </a:r>
          </a:p>
        </p:txBody>
      </p:sp>
    </p:spTree>
    <p:extLst>
      <p:ext uri="{BB962C8B-B14F-4D97-AF65-F5344CB8AC3E}">
        <p14:creationId xmlns:p14="http://schemas.microsoft.com/office/powerpoint/2010/main" val="1067233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these two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Main Recurrence Theorem</a:t>
            </a:r>
          </a:p>
          <a:p>
            <a:pPr lvl="1"/>
            <a:r>
              <a:rPr lang="en-US" dirty="0"/>
              <a:t>f(n) = n = n</a:t>
            </a:r>
            <a:r>
              <a:rPr lang="en-US" baseline="30000" dirty="0"/>
              <a:t>1</a:t>
            </a:r>
            <a:r>
              <a:rPr lang="en-US" dirty="0"/>
              <a:t>, thus k=1</a:t>
            </a:r>
          </a:p>
          <a:p>
            <a:pPr lvl="1"/>
            <a:r>
              <a:rPr lang="en-US" dirty="0"/>
              <a:t>a ?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	9 &gt; 3</a:t>
            </a:r>
            <a:r>
              <a:rPr lang="en-US" baseline="30000" dirty="0"/>
              <a:t>1</a:t>
            </a:r>
            <a:r>
              <a:rPr lang="en-US" dirty="0"/>
              <a:t>, so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E</a:t>
            </a:r>
            <a:r>
              <a:rPr lang="en-US" dirty="0"/>
              <a:t>) where E=log</a:t>
            </a:r>
            <a:r>
              <a:rPr lang="en-US" baseline="-25000" dirty="0"/>
              <a:t>3</a:t>
            </a:r>
            <a:r>
              <a:rPr lang="en-US" dirty="0"/>
              <a:t>(9) = 2,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Back to Towers of Hanoi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11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Recurrence:</a:t>
            </a:r>
            <a:br>
              <a:rPr lang="en-US" dirty="0"/>
            </a:br>
            <a:r>
              <a:rPr lang="en-US" dirty="0"/>
              <a:t>    W(1) = 1;       W(n) = 2 W(n-1) +1</a:t>
            </a:r>
          </a:p>
          <a:p>
            <a:pPr algn="l"/>
            <a:r>
              <a:rPr lang="en-US" dirty="0"/>
              <a:t>Closed form solution:</a:t>
            </a:r>
            <a:br>
              <a:rPr lang="en-US" dirty="0"/>
            </a:br>
            <a:r>
              <a:rPr lang="en-US" dirty="0"/>
              <a:t>	W(n) = 2</a:t>
            </a:r>
            <a:r>
              <a:rPr lang="en-US" baseline="30000" dirty="0"/>
              <a:t>n</a:t>
            </a:r>
            <a:r>
              <a:rPr lang="en-US" dirty="0"/>
              <a:t> – 1</a:t>
            </a:r>
          </a:p>
          <a:p>
            <a:r>
              <a:rPr lang="en-US" dirty="0"/>
              <a:t>Original “legend” says the monks moves 64 golden disks</a:t>
            </a:r>
          </a:p>
          <a:p>
            <a:pPr lvl="1"/>
            <a:r>
              <a:rPr lang="en-US" dirty="0"/>
              <a:t>And then the world ends!  (Uh oh.)</a:t>
            </a:r>
          </a:p>
          <a:p>
            <a:pPr lvl="1"/>
            <a:r>
              <a:rPr lang="en-US" dirty="0"/>
              <a:t>That’s 18,446,744,073,709,551,615 moves!</a:t>
            </a:r>
          </a:p>
          <a:p>
            <a:pPr lvl="1"/>
            <a:r>
              <a:rPr lang="en-US" dirty="0"/>
              <a:t>If one move per second, day and night, then</a:t>
            </a:r>
            <a:br>
              <a:rPr lang="en-US" dirty="0"/>
            </a:br>
            <a:r>
              <a:rPr lang="en-US" dirty="0"/>
              <a:t>580 billion years</a:t>
            </a:r>
          </a:p>
          <a:p>
            <a:pPr lvl="1"/>
            <a:r>
              <a:rPr lang="en-US" dirty="0"/>
              <a:t>Whew, that’s a relief!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Find Closest Pair of 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Given a set of points in 2-space, find a pair that has the minimum distance between them</a:t>
            </a:r>
          </a:p>
          <a:p>
            <a:pPr lvl="1"/>
            <a:r>
              <a:rPr lang="en-US"/>
              <a:t>Distance is Euclidean distance</a:t>
            </a:r>
          </a:p>
          <a:p>
            <a:r>
              <a:rPr lang="en-US"/>
              <a:t>A computational geometry problem…</a:t>
            </a:r>
          </a:p>
          <a:p>
            <a:pPr lvl="1"/>
            <a:r>
              <a:rPr lang="en-US"/>
              <a:t>And other applications where distance is some similarity measure</a:t>
            </a:r>
          </a:p>
          <a:p>
            <a:pPr lvl="1"/>
            <a:r>
              <a:rPr lang="en-US"/>
              <a:t>Pattern recognition problems</a:t>
            </a:r>
          </a:p>
          <a:p>
            <a:pPr lvl="2"/>
            <a:r>
              <a:rPr lang="en-US"/>
              <a:t>Items identified by a vector of scores</a:t>
            </a:r>
          </a:p>
          <a:p>
            <a:pPr lvl="1"/>
            <a:r>
              <a:rPr lang="en-US"/>
              <a:t>Graphics</a:t>
            </a:r>
          </a:p>
          <a:p>
            <a:pPr lvl="1"/>
            <a:r>
              <a:rPr lang="en-US"/>
              <a:t>VLSI</a:t>
            </a:r>
          </a:p>
          <a:p>
            <a:pPr lvl="1"/>
            <a:r>
              <a:rPr lang="en-US"/>
              <a:t>Etc.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Obvious Solution: Closest Pair of 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the complete set of n(n-1)/2 pairings, calculate the distances and keep the smallest</a:t>
            </a:r>
          </a:p>
          <a:p>
            <a:pPr lvl="1"/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(n</a:t>
            </a:r>
            <a:r>
              <a:rPr lang="en-US" baseline="30000" dirty="0">
                <a:cs typeface="Tahoma" charset="0"/>
              </a:rPr>
              <a:t>2</a:t>
            </a:r>
            <a:r>
              <a:rPr lang="en-US" dirty="0">
                <a:cs typeface="Tahoma" charset="0"/>
              </a:rPr>
              <a:t>)</a:t>
            </a:r>
          </a:p>
          <a:p>
            <a:pPr lvl="1"/>
            <a:endParaRPr lang="en-US" dirty="0">
              <a:cs typeface="Tahoma" charset="0"/>
            </a:endParaRPr>
          </a:p>
          <a:p>
            <a:r>
              <a:rPr lang="en-US" dirty="0">
                <a:cs typeface="Tahoma" charset="0"/>
              </a:rPr>
              <a:t>Not good enough! Let’s try to do better!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attempt: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Base Case</a:t>
            </a:r>
          </a:p>
          <a:p>
            <a:pPr lvl="1"/>
            <a:r>
              <a:rPr lang="en-US" dirty="0"/>
              <a:t>If n&lt;3, try all pairs in O(1)</a:t>
            </a:r>
          </a:p>
          <a:p>
            <a:r>
              <a:rPr lang="en-US" dirty="0"/>
              <a:t>2. Divide P into two halves with a vertical line</a:t>
            </a:r>
          </a:p>
          <a:p>
            <a:r>
              <a:rPr lang="en-US" dirty="0"/>
              <a:t>3. Recursively Find: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: min distance of points left of division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: min distance of points right of division</a:t>
            </a:r>
          </a:p>
          <a:p>
            <a:r>
              <a:rPr lang="en-US" dirty="0">
                <a:sym typeface="Symbol"/>
              </a:rPr>
              <a:t>4. We may have divided the closest pair, so:</a:t>
            </a:r>
          </a:p>
          <a:p>
            <a:pPr lvl="1"/>
            <a:r>
              <a:rPr lang="en-US" dirty="0">
                <a:sym typeface="Symbol"/>
              </a:rPr>
              <a:t>Test every pair across the dividing line to find </a:t>
            </a:r>
            <a:r>
              <a:rPr lang="en-US" baseline="-25000" dirty="0">
                <a:sym typeface="Symbol"/>
              </a:rPr>
              <a:t>M</a:t>
            </a: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Yes, this is too slow as stated. Why?</a:t>
            </a:r>
          </a:p>
          <a:p>
            <a:r>
              <a:rPr lang="en-US" dirty="0">
                <a:sym typeface="Symbol"/>
              </a:rPr>
              <a:t>5. Return min(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Recurrence: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T(n) = 2 * T(n/2) + 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2 sub-problems</a:t>
            </a:r>
          </a:p>
          <a:p>
            <a:r>
              <a:rPr lang="en-US" dirty="0"/>
              <a:t>Each has size n/2 (approximately)</a:t>
            </a:r>
          </a:p>
          <a:p>
            <a:r>
              <a:rPr lang="en-US" dirty="0"/>
              <a:t>Test all pair across dividing line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Main Recurrence Theorem: </a:t>
            </a:r>
          </a:p>
          <a:p>
            <a:pPr lvl="1"/>
            <a:r>
              <a:rPr lang="en-US" dirty="0"/>
              <a:t>a ?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		2 &lt; 4</a:t>
            </a:r>
          </a:p>
          <a:p>
            <a:pPr lvl="1"/>
            <a:r>
              <a:rPr lang="en-US" dirty="0"/>
              <a:t>a &lt;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 	yields	</a:t>
            </a:r>
            <a:r>
              <a:rPr lang="en-US" dirty="0">
                <a:sym typeface="Symbol" charset="2"/>
              </a:rPr>
              <a:t> (</a:t>
            </a:r>
            <a:r>
              <a:rPr lang="en-US" dirty="0" err="1">
                <a:sym typeface="Symbol" charset="2"/>
              </a:rPr>
              <a:t>n</a:t>
            </a:r>
            <a:r>
              <a:rPr lang="en-US" baseline="30000" dirty="0" err="1"/>
              <a:t>k</a:t>
            </a:r>
            <a:r>
              <a:rPr lang="en-US" dirty="0">
                <a:sym typeface="Symbol" charset="2"/>
              </a:rPr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Thus, our runtime is </a:t>
            </a:r>
            <a:r>
              <a:rPr lang="en-US" b="1" dirty="0">
                <a:sym typeface="Symbol" charset="2"/>
              </a:rPr>
              <a:t>(n</a:t>
            </a:r>
            <a:r>
              <a:rPr lang="en-US" b="1" baseline="30000" dirty="0"/>
              <a:t>2</a:t>
            </a:r>
            <a:r>
              <a:rPr lang="en-US" b="1" dirty="0">
                <a:sym typeface="Symbol" charset="2"/>
              </a:rPr>
              <a:t>)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NOT GOOD ENOUGH 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7389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our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make this more efficient by noticing that:</a:t>
            </a:r>
          </a:p>
          <a:p>
            <a:pPr lvl="1"/>
            <a:r>
              <a:rPr lang="en-US" dirty="0"/>
              <a:t>Any two points across that are the closest MUST be closer to each other than </a:t>
            </a:r>
            <a:r>
              <a:rPr lang="en-US" dirty="0">
                <a:sym typeface="Symbol"/>
              </a:rPr>
              <a:t> = </a:t>
            </a:r>
            <a:r>
              <a:rPr lang="en-US" i="1" dirty="0"/>
              <a:t>min(</a:t>
            </a:r>
            <a:r>
              <a:rPr lang="en-US" i="1" dirty="0">
                <a:sym typeface="Symbol"/>
              </a:rPr>
              <a:t></a:t>
            </a:r>
            <a:r>
              <a:rPr lang="en-US" i="1" baseline="-25000" dirty="0">
                <a:sym typeface="Symbol"/>
              </a:rPr>
              <a:t>L</a:t>
            </a:r>
            <a:r>
              <a:rPr lang="en-US" i="1" dirty="0">
                <a:sym typeface="Symbol"/>
              </a:rPr>
              <a:t>, </a:t>
            </a:r>
            <a:r>
              <a:rPr lang="en-US" i="1" baseline="-25000" dirty="0">
                <a:sym typeface="Symbol"/>
              </a:rPr>
              <a:t>R</a:t>
            </a:r>
            <a:r>
              <a:rPr lang="en-US" i="1" dirty="0">
                <a:sym typeface="Symbol"/>
              </a:rPr>
              <a:t>)</a:t>
            </a:r>
          </a:p>
          <a:p>
            <a:r>
              <a:rPr lang="en-US" dirty="0"/>
              <a:t>So, let’s change how we do step 4</a:t>
            </a:r>
          </a:p>
          <a:p>
            <a:endParaRPr lang="en-US" dirty="0"/>
          </a:p>
          <a:p>
            <a:r>
              <a:rPr lang="en-US" dirty="0"/>
              <a:t>4.i. Let </a:t>
            </a:r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be the points within  of the divide line</a:t>
            </a:r>
          </a:p>
          <a:p>
            <a:r>
              <a:rPr lang="en-US" dirty="0">
                <a:sym typeface="Symbol"/>
              </a:rPr>
              <a:t>4.ii. For each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calculate distance to points in x size rectangle (on the other side of the divide)</a:t>
            </a:r>
          </a:p>
          <a:p>
            <a:pPr lvl="1"/>
            <a:r>
              <a:rPr lang="en-US" dirty="0">
                <a:sym typeface="Symbol"/>
              </a:rPr>
              <a:t>How long does this take? Our goal is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Recursion:  Basic Concepts and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Recursive definitions in mathematics</a:t>
            </a:r>
          </a:p>
          <a:p>
            <a:pPr lvl="1"/>
            <a:r>
              <a:rPr lang="en-US" dirty="0"/>
              <a:t>Factorial:   n! = n (n-1)!  and 0! = 1! = 1</a:t>
            </a:r>
          </a:p>
          <a:p>
            <a:pPr lvl="1" algn="l"/>
            <a:r>
              <a:rPr lang="en-US" dirty="0"/>
              <a:t>Fibonacci numbers:</a:t>
            </a:r>
            <a:br>
              <a:rPr lang="en-US" dirty="0"/>
            </a:br>
            <a:r>
              <a:rPr lang="en-US" dirty="0"/>
              <a:t>	F(0) = F(1) = 1</a:t>
            </a:r>
            <a:br>
              <a:rPr lang="en-US" dirty="0"/>
            </a:br>
            <a:r>
              <a:rPr lang="en-US" dirty="0"/>
              <a:t>	F(n) = F(n-1) + F(n-2) for n &gt; 1</a:t>
            </a:r>
          </a:p>
          <a:p>
            <a:pPr lvl="1"/>
            <a:r>
              <a:rPr lang="en-US" dirty="0"/>
              <a:t>Note base case</a:t>
            </a:r>
          </a:p>
          <a:p>
            <a:pPr lvl="1"/>
            <a:endParaRPr lang="en-US" dirty="0"/>
          </a:p>
          <a:p>
            <a:r>
              <a:rPr lang="en-US" dirty="0"/>
              <a:t>In programming, recursive functions can be implemented</a:t>
            </a:r>
          </a:p>
          <a:p>
            <a:pPr lvl="1"/>
            <a:r>
              <a:rPr lang="en-US" dirty="0"/>
              <a:t>First, check for simple solutions and solve directly</a:t>
            </a:r>
          </a:p>
          <a:p>
            <a:pPr lvl="1"/>
            <a:r>
              <a:rPr lang="en-US" dirty="0"/>
              <a:t>Then, solve simpler </a:t>
            </a:r>
            <a:r>
              <a:rPr lang="en-US" dirty="0" err="1"/>
              <a:t>subproblem</a:t>
            </a:r>
            <a:r>
              <a:rPr lang="en-US" dirty="0"/>
              <a:t>(s) by calling same function </a:t>
            </a:r>
          </a:p>
          <a:p>
            <a:pPr lvl="1"/>
            <a:r>
              <a:rPr lang="en-US" dirty="0"/>
              <a:t>Must make progress towards base cases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our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/>
              <a:t>4.i. Let </a:t>
            </a:r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be the points within  of the divide line</a:t>
            </a:r>
          </a:p>
          <a:p>
            <a:pPr algn="l"/>
            <a:r>
              <a:rPr lang="en-US" dirty="0">
                <a:sym typeface="Symbol"/>
              </a:rPr>
              <a:t>4.ii. For each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calculate distance to points in x size rectangle</a:t>
            </a:r>
          </a:p>
          <a:p>
            <a:pPr lvl="1" algn="l"/>
            <a:r>
              <a:rPr lang="en-US" dirty="0">
                <a:sym typeface="Symbol"/>
              </a:rPr>
              <a:t>How long does this take? Our goal is O(n)</a:t>
            </a:r>
          </a:p>
          <a:p>
            <a:pPr lvl="1" algn="l"/>
            <a:endParaRPr lang="en-US" dirty="0">
              <a:sym typeface="Symbol"/>
            </a:endParaRPr>
          </a:p>
          <a:p>
            <a:pPr algn="l"/>
            <a:r>
              <a:rPr lang="en-US" dirty="0">
                <a:sym typeface="Symbol"/>
              </a:rPr>
              <a:t>We have to be able to quickly:</a:t>
            </a:r>
          </a:p>
          <a:p>
            <a:pPr lvl="1" algn="l"/>
            <a:r>
              <a:rPr lang="en-US" dirty="0">
                <a:sym typeface="Symbol"/>
              </a:rPr>
              <a:t>A) divide the points in half (in the divide step)</a:t>
            </a:r>
          </a:p>
          <a:p>
            <a:pPr lvl="1" algn="l"/>
            <a:r>
              <a:rPr lang="en-US" dirty="0">
                <a:sym typeface="Symbol"/>
              </a:rPr>
              <a:t>B) quickly find the set P</a:t>
            </a:r>
            <a:r>
              <a:rPr lang="en-US" baseline="-25000" dirty="0">
                <a:sym typeface="Symbol"/>
              </a:rPr>
              <a:t>M</a:t>
            </a:r>
          </a:p>
          <a:p>
            <a:pPr lvl="1" algn="l"/>
            <a:r>
              <a:rPr lang="en-US" dirty="0">
                <a:sym typeface="Symbol"/>
              </a:rPr>
              <a:t>C) quickly find the special points in the rectangle when combining (maximum of four possible on other side of divide)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our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A) divide the points in half (in the divide step)</a:t>
            </a:r>
          </a:p>
          <a:p>
            <a:pPr lvl="1"/>
            <a:r>
              <a:rPr lang="en-US" dirty="0">
                <a:sym typeface="Symbol"/>
              </a:rPr>
              <a:t>Sort the points by x-value. We can then find P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, P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, and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in linear time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B) quickly find the special points in the rectangle when combining (maximum of four possible)</a:t>
            </a:r>
          </a:p>
          <a:p>
            <a:pPr lvl="1"/>
            <a:r>
              <a:rPr lang="en-US" dirty="0">
                <a:sym typeface="Symbol"/>
              </a:rPr>
              <a:t>Sort the points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by y-value. Then for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we compare it to the next seven points in the list </a:t>
            </a:r>
          </a:p>
          <a:p>
            <a:pPr lvl="1"/>
            <a:r>
              <a:rPr lang="en-US" dirty="0">
                <a:sym typeface="Symbol"/>
              </a:rPr>
              <a:t>Why seven?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In order to get our n*log(n) runtime, we NEED to have linear time f(n) in our recurrence.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you should sort the points by x-value and by y-value ONCE at the beginning of the algorithm. Maintain these lists and pass them around (or parts of them) recursively as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algorithm: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Base Case</a:t>
            </a:r>
          </a:p>
          <a:p>
            <a:pPr lvl="1"/>
            <a:r>
              <a:rPr lang="en-US" dirty="0"/>
              <a:t>If n&lt;3, try all pairs in O(1)</a:t>
            </a:r>
          </a:p>
          <a:p>
            <a:r>
              <a:rPr lang="en-US" dirty="0"/>
              <a:t>2. Divide P into two halves with a vertical line</a:t>
            </a:r>
          </a:p>
          <a:p>
            <a:pPr lvl="1"/>
            <a:r>
              <a:rPr lang="en-US" dirty="0"/>
              <a:t>Sort P first by x-value (don’t do this over and over recursively) to do this in constant time</a:t>
            </a:r>
          </a:p>
          <a:p>
            <a:r>
              <a:rPr lang="en-US" dirty="0"/>
              <a:t>3. Recursively Find: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: min distance of points left of division</a:t>
            </a:r>
          </a:p>
          <a:p>
            <a:pPr lvl="1"/>
            <a:r>
              <a:rPr lang="en-US" dirty="0">
                <a:sym typeface="Symbol"/>
              </a:rPr>
              <a:t>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: min distance of points right of division</a:t>
            </a:r>
          </a:p>
          <a:p>
            <a:pPr algn="l"/>
            <a:r>
              <a:rPr lang="en-US" dirty="0"/>
              <a:t>4.i. Let </a:t>
            </a:r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be the points within  of the divide line</a:t>
            </a:r>
          </a:p>
          <a:p>
            <a:pPr lvl="1" algn="l"/>
            <a:r>
              <a:rPr lang="en-US" dirty="0">
                <a:sym typeface="Symbol"/>
              </a:rPr>
              <a:t>Points already sorted by y-value, loop through once to find P</a:t>
            </a:r>
            <a:r>
              <a:rPr lang="en-US" baseline="-25000" dirty="0">
                <a:sym typeface="Symbol"/>
              </a:rPr>
              <a:t>M</a:t>
            </a:r>
          </a:p>
          <a:p>
            <a:pPr algn="l"/>
            <a:r>
              <a:rPr lang="en-US" dirty="0">
                <a:sym typeface="Symbol"/>
              </a:rPr>
              <a:t>4.ii. For each p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, calculate distance to points in x size rectangle</a:t>
            </a:r>
          </a:p>
          <a:p>
            <a:pPr lvl="1" algn="l"/>
            <a:r>
              <a:rPr lang="en-US" dirty="0">
                <a:sym typeface="Symbol"/>
              </a:rPr>
              <a:t>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sorted by y-value, so just test next 7 values in P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 with p</a:t>
            </a:r>
          </a:p>
          <a:p>
            <a:r>
              <a:rPr lang="en-US" dirty="0">
                <a:sym typeface="Symbol"/>
              </a:rPr>
              <a:t>5. Return min(</a:t>
            </a:r>
            <a:r>
              <a:rPr lang="en-US" baseline="-25000" dirty="0">
                <a:sym typeface="Symbol"/>
              </a:rPr>
              <a:t>L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R</a:t>
            </a:r>
            <a:r>
              <a:rPr lang="en-US" dirty="0">
                <a:sym typeface="Symbol"/>
              </a:rPr>
              <a:t>, </a:t>
            </a:r>
            <a:r>
              <a:rPr lang="en-US" baseline="-25000" dirty="0">
                <a:sym typeface="Symbol"/>
              </a:rPr>
              <a:t>M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 Closest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we counting exactly?</a:t>
            </a:r>
          </a:p>
          <a:p>
            <a:pPr lvl="1"/>
            <a:r>
              <a:rPr lang="en-US" dirty="0"/>
              <a:t>Several parts of this algorithm.  No single basic-operation for the whole thing</a:t>
            </a:r>
          </a:p>
          <a:p>
            <a:pPr lvl="1"/>
            <a:endParaRPr lang="en-US" dirty="0"/>
          </a:p>
          <a:p>
            <a:r>
              <a:rPr lang="en-US" dirty="0"/>
              <a:t>(1) Sort all points twice:  </a:t>
            </a:r>
            <a:r>
              <a:rPr lang="el-GR" dirty="0">
                <a:cs typeface="Tahoma" charset="0"/>
              </a:rPr>
              <a:t>Θ</a:t>
            </a:r>
            <a:r>
              <a:rPr lang="en-US" dirty="0">
                <a:cs typeface="Tahoma" charset="0"/>
              </a:rPr>
              <a:t>(n log n)</a:t>
            </a:r>
          </a:p>
          <a:p>
            <a:pPr algn="l"/>
            <a:r>
              <a:rPr lang="en-US" dirty="0">
                <a:cs typeface="Tahoma" charset="0"/>
              </a:rPr>
              <a:t>(2) Recurrence:	T(3) = 1</a:t>
            </a:r>
            <a:br>
              <a:rPr lang="en-US" dirty="0">
                <a:cs typeface="Tahoma" charset="0"/>
              </a:rPr>
            </a:br>
            <a:r>
              <a:rPr lang="en-US" dirty="0">
                <a:cs typeface="Tahoma" charset="0"/>
              </a:rPr>
              <a:t>			T(n) = 2*T(n/2) + c*n</a:t>
            </a:r>
          </a:p>
          <a:p>
            <a:pPr lvl="1"/>
            <a:r>
              <a:rPr lang="en-US" dirty="0">
                <a:cs typeface="Tahoma" charset="0"/>
              </a:rPr>
              <a:t>Checking the strip is clearly O(n)</a:t>
            </a:r>
          </a:p>
          <a:p>
            <a:pPr lvl="1"/>
            <a:endParaRPr lang="en-US" dirty="0">
              <a:cs typeface="Tahoma" charset="0"/>
            </a:endParaRPr>
          </a:p>
          <a:p>
            <a:r>
              <a:rPr lang="en-US" dirty="0">
                <a:cs typeface="Tahoma" charset="0"/>
              </a:rPr>
              <a:t>This is Case 2 of the Main Theorem, so the recursive part is also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(n log n)</a:t>
            </a:r>
          </a:p>
          <a:p>
            <a:pPr lvl="1"/>
            <a:r>
              <a:rPr lang="en-US" dirty="0">
                <a:cs typeface="Tahoma" charset="0"/>
              </a:rPr>
              <a:t>So the whole algorithm is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(n log n)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Next Example: Trominos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560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Tiling problems</a:t>
            </a:r>
          </a:p>
          <a:p>
            <a:pPr lvl="1"/>
            <a:r>
              <a:rPr lang="en-US" dirty="0"/>
              <a:t>For us, a game:  </a:t>
            </a:r>
            <a:r>
              <a:rPr lang="en-US" dirty="0" err="1"/>
              <a:t>Trominos</a:t>
            </a:r>
            <a:endParaRPr lang="en-US" dirty="0"/>
          </a:p>
          <a:p>
            <a:pPr lvl="1"/>
            <a:r>
              <a:rPr lang="en-US" dirty="0"/>
              <a:t>In “real” life: serious tiling problems regarding component layout on VLSI chips</a:t>
            </a:r>
          </a:p>
          <a:p>
            <a:r>
              <a:rPr lang="en-US" dirty="0"/>
              <a:t>Definitions</a:t>
            </a:r>
          </a:p>
          <a:p>
            <a:pPr lvl="1"/>
            <a:r>
              <a:rPr lang="en-US" dirty="0" err="1"/>
              <a:t>Tromino</a:t>
            </a:r>
            <a:endParaRPr lang="en-US" dirty="0"/>
          </a:p>
          <a:p>
            <a:pPr lvl="1"/>
            <a:r>
              <a:rPr lang="en-US" dirty="0"/>
              <a:t>A deficient board</a:t>
            </a:r>
          </a:p>
          <a:p>
            <a:pPr lvl="2"/>
            <a:r>
              <a:rPr lang="en-US" dirty="0"/>
              <a:t>n x n where n = 2</a:t>
            </a:r>
            <a:r>
              <a:rPr lang="en-US" baseline="30000" dirty="0"/>
              <a:t>k</a:t>
            </a:r>
          </a:p>
          <a:p>
            <a:pPr lvl="2"/>
            <a:r>
              <a:rPr lang="en-US" dirty="0"/>
              <a:t>exactly one square missing</a:t>
            </a:r>
          </a:p>
          <a:p>
            <a:r>
              <a:rPr lang="en-US" dirty="0"/>
              <a:t>Problem statement:</a:t>
            </a:r>
          </a:p>
          <a:p>
            <a:pPr lvl="1"/>
            <a:r>
              <a:rPr lang="en-US" dirty="0"/>
              <a:t>Given a deficient board, tile it with </a:t>
            </a:r>
            <a:r>
              <a:rPr lang="en-US" dirty="0" err="1"/>
              <a:t>trominos</a:t>
            </a:r>
            <a:endParaRPr lang="en-US" dirty="0"/>
          </a:p>
          <a:p>
            <a:pPr lvl="2"/>
            <a:r>
              <a:rPr lang="en-US" dirty="0"/>
              <a:t>Exact covering, no overlap</a:t>
            </a: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230" y="3221774"/>
            <a:ext cx="457200" cy="457200"/>
            <a:chOff x="1296" y="864"/>
            <a:chExt cx="288" cy="288"/>
          </a:xfrm>
        </p:grpSpPr>
        <p:sp>
          <p:nvSpPr>
            <p:cNvPr id="25643" name="Rectangle 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4" name="Rectangle 7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5" name="Rectangle 8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6" name="Rectangle 9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7" name="Line 10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8" name="Line 11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441905" y="4096487"/>
            <a:ext cx="914400" cy="914400"/>
            <a:chOff x="1680" y="1056"/>
            <a:chExt cx="576" cy="576"/>
          </a:xfrm>
        </p:grpSpPr>
        <p:sp>
          <p:nvSpPr>
            <p:cNvPr id="25627" name="Rectangle 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680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8" name="Rectangle 1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680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9" name="Rectangle 1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824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0" name="Rectangle 1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24" y="1200"/>
              <a:ext cx="144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25631" name="Rectangle 1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968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2" name="Rectangle 1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968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3" name="Rectangle 1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112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4" name="Rectangle 2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112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5" name="Rectangle 2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680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6" name="Rectangle 2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680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7" name="Rectangle 2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824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8" name="Rectangle 2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824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9" name="Rectangle 2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968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0" name="Rectangle 26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968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1" name="Rectangle 27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112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2" name="Rectangle 2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112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-5400000">
            <a:off x="5505280" y="3221774"/>
            <a:ext cx="457200" cy="457200"/>
            <a:chOff x="1296" y="864"/>
            <a:chExt cx="288" cy="288"/>
          </a:xfrm>
        </p:grpSpPr>
        <p:sp>
          <p:nvSpPr>
            <p:cNvPr id="25621" name="Rectangle 3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2" name="Rectangle 3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3" name="Rectangle 3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4" name="Rectangle 3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5" name="Line 3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6" name="Line 35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rot="10800000">
            <a:off x="6213305" y="3221774"/>
            <a:ext cx="457200" cy="457200"/>
            <a:chOff x="1296" y="864"/>
            <a:chExt cx="288" cy="288"/>
          </a:xfrm>
        </p:grpSpPr>
        <p:sp>
          <p:nvSpPr>
            <p:cNvPr id="25615" name="Rectangle 3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6" name="Rectangle 3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7" name="Rectangle 3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8" name="Rectangle 4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9" name="Line 4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0" name="Line 4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 rot="5400000">
            <a:off x="6899105" y="3221774"/>
            <a:ext cx="457200" cy="457200"/>
            <a:chOff x="1296" y="864"/>
            <a:chExt cx="288" cy="288"/>
          </a:xfrm>
        </p:grpSpPr>
        <p:sp>
          <p:nvSpPr>
            <p:cNvPr id="25609" name="Rectangle 4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0" name="Rectangle 4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1" name="Rectangle 4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2" name="Rectangle 4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3" name="Line 48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4" name="Line 4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Trominos: Playing the Game,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Java app for </a:t>
            </a:r>
            <a:r>
              <a:rPr lang="en-US" dirty="0" err="1"/>
              <a:t>Trominos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http://www3.amherst.edu/~nstarr/puzzle.html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can we approach this problem using Divide and Conquer?</a:t>
            </a:r>
          </a:p>
          <a:p>
            <a:r>
              <a:rPr lang="en-US" dirty="0"/>
              <a:t>Small solutions: Can we solve them directly?</a:t>
            </a:r>
          </a:p>
          <a:p>
            <a:pPr lvl="1"/>
            <a:r>
              <a:rPr lang="en-US" dirty="0"/>
              <a:t>Yes:  2 x 2 board</a:t>
            </a:r>
          </a:p>
          <a:p>
            <a:r>
              <a:rPr lang="en-US" dirty="0"/>
              <a:t>Next larger problem:  4 x 4 board</a:t>
            </a:r>
          </a:p>
          <a:p>
            <a:pPr lvl="1"/>
            <a:r>
              <a:rPr lang="en-US" dirty="0"/>
              <a:t>Hmm, need to divide it</a:t>
            </a:r>
          </a:p>
          <a:p>
            <a:pPr lvl="1"/>
            <a:r>
              <a:rPr lang="en-US" dirty="0"/>
              <a:t>Four 2 x 2 boards</a:t>
            </a:r>
          </a:p>
          <a:p>
            <a:pPr lvl="1"/>
            <a:r>
              <a:rPr lang="en-US" dirty="0"/>
              <a:t>Only one of these four has the missing square</a:t>
            </a:r>
          </a:p>
          <a:p>
            <a:pPr lvl="2"/>
            <a:r>
              <a:rPr lang="en-US" dirty="0"/>
              <a:t>Solve it directly!</a:t>
            </a:r>
          </a:p>
          <a:p>
            <a:pPr lvl="1"/>
            <a:r>
              <a:rPr lang="en-US" dirty="0"/>
              <a:t>What about the other three?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Trominos: Key to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Place one </a:t>
            </a:r>
            <a:r>
              <a:rPr lang="en-US" dirty="0" err="1"/>
              <a:t>tromino</a:t>
            </a:r>
            <a:r>
              <a:rPr lang="en-US" dirty="0"/>
              <a:t> where three 2 x 2 boards connect</a:t>
            </a:r>
          </a:p>
          <a:p>
            <a:pPr lvl="1"/>
            <a:r>
              <a:rPr lang="en-US" dirty="0"/>
              <a:t>You now have three 2 x 2 deficient boards</a:t>
            </a:r>
          </a:p>
          <a:p>
            <a:pPr lvl="1"/>
            <a:r>
              <a:rPr lang="en-US" dirty="0"/>
              <a:t>Solve directly!</a:t>
            </a:r>
          </a:p>
          <a:p>
            <a:r>
              <a:rPr lang="en-US" dirty="0"/>
              <a:t>General solution for deficient board of size n</a:t>
            </a:r>
          </a:p>
          <a:p>
            <a:pPr lvl="1"/>
            <a:r>
              <a:rPr lang="en-US" dirty="0"/>
              <a:t>Divide into four boards</a:t>
            </a:r>
          </a:p>
          <a:p>
            <a:pPr lvl="1"/>
            <a:r>
              <a:rPr lang="en-US" dirty="0"/>
              <a:t>Identify the smaller board that has the removed tile</a:t>
            </a:r>
          </a:p>
          <a:p>
            <a:pPr lvl="1"/>
            <a:r>
              <a:rPr lang="en-US" dirty="0"/>
              <a:t>Place one </a:t>
            </a:r>
            <a:r>
              <a:rPr lang="en-US" dirty="0" err="1"/>
              <a:t>tromino</a:t>
            </a:r>
            <a:r>
              <a:rPr lang="en-US" dirty="0"/>
              <a:t> that covers the corner of the other three</a:t>
            </a:r>
          </a:p>
          <a:p>
            <a:pPr lvl="1"/>
            <a:r>
              <a:rPr lang="en-US" dirty="0"/>
              <a:t>Now recursively process all four deficient boards</a:t>
            </a:r>
          </a:p>
          <a:p>
            <a:pPr lvl="1"/>
            <a:r>
              <a:rPr lang="en-US" dirty="0"/>
              <a:t>Don’t forget! First, check for n==2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250950"/>
            <a:ext cx="86868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eaLnBrk="1" hangingPunct="1"/>
            <a:r>
              <a:rPr lang="en-US" sz="1800" b="1">
                <a:latin typeface="Lucida Console" charset="0"/>
              </a:rPr>
              <a:t>Input Parameters: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, a power of 2 (the board size);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             the location </a:t>
            </a:r>
            <a:r>
              <a:rPr lang="en-US" sz="1800" b="1" i="1">
                <a:latin typeface="Lucida Console" charset="0"/>
              </a:rPr>
              <a:t>L</a:t>
            </a:r>
            <a:r>
              <a:rPr lang="en-US" sz="1800" b="1">
                <a:latin typeface="Lucida Console" charset="0"/>
              </a:rPr>
              <a:t> of the missing square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Output Parameters: None</a:t>
            </a:r>
          </a:p>
          <a:p>
            <a:pPr defTabSz="457200" eaLnBrk="1" hangingPunct="1"/>
            <a:r>
              <a:rPr lang="en-US" sz="1800" b="1" i="1">
                <a:latin typeface="Lucida Console" charset="0"/>
              </a:rPr>
              <a:t>tile</a:t>
            </a:r>
            <a:r>
              <a:rPr lang="en-US" sz="1800" b="1">
                <a:latin typeface="Lucida Console" charset="0"/>
              </a:rPr>
              <a:t>(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L</a:t>
            </a:r>
            <a:r>
              <a:rPr lang="en-US" sz="1800" b="1">
                <a:latin typeface="Lucida Console" charset="0"/>
              </a:rPr>
              <a:t>) {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if (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 == 2) {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	// the board is a right tromino </a:t>
            </a:r>
            <a:r>
              <a:rPr lang="en-US" sz="1800" b="1" i="1">
                <a:latin typeface="Lucida Console" charset="0"/>
              </a:rPr>
              <a:t>T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	tile with </a:t>
            </a:r>
            <a:r>
              <a:rPr lang="en-US" sz="1800" b="1" i="1">
                <a:latin typeface="Lucida Console" charset="0"/>
              </a:rPr>
              <a:t>T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	return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}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divide the board into four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/2 ×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/2 subboards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place one tromino as in Figure 5.1.4(b)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// each of the 1 × 1 squares in this tromino 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	// is considered as missing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	let 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1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2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3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4</a:t>
            </a:r>
            <a:r>
              <a:rPr lang="en-US" sz="1800" b="1">
                <a:latin typeface="Lucida Console" charset="0"/>
              </a:rPr>
              <a:t> be the locations of the missing squares	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	</a:t>
            </a:r>
            <a:r>
              <a:rPr lang="pt-BR" sz="1800" b="1">
                <a:latin typeface="Lucida Console" charset="0"/>
              </a:rPr>
              <a:t>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1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2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3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4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}</a:t>
            </a:r>
            <a:r>
              <a:rPr lang="pt-BR" sz="1800">
                <a:latin typeface="Lucida Console" charset="0"/>
              </a:rPr>
              <a:t>	</a:t>
            </a:r>
          </a:p>
          <a:p>
            <a:pPr defTabSz="457200" eaLnBrk="1" hangingPunct="1"/>
            <a:endParaRPr lang="pt-BR" sz="1800">
              <a:latin typeface="Lucida Console" charset="0"/>
            </a:endParaRPr>
          </a:p>
          <a:p>
            <a:pPr defTabSz="457200" eaLnBrk="1" hangingPunct="1"/>
            <a:endParaRPr lang="en-US" sz="1800">
              <a:latin typeface="Lucida Consol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Designing Recursive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Think Inductively!</a:t>
            </a:r>
          </a:p>
          <a:p>
            <a:r>
              <a:rPr lang="en-US" sz="2400" dirty="0"/>
              <a:t>Converging to a base case (stopping the recursion)</a:t>
            </a:r>
          </a:p>
          <a:p>
            <a:pPr lvl="1"/>
            <a:r>
              <a:rPr lang="en-US" sz="2000" dirty="0"/>
              <a:t>identify some unit of measure (running variable)</a:t>
            </a:r>
          </a:p>
          <a:p>
            <a:pPr lvl="1"/>
            <a:r>
              <a:rPr lang="en-US" sz="2000" dirty="0"/>
              <a:t>identify base cases</a:t>
            </a:r>
          </a:p>
          <a:p>
            <a:r>
              <a:rPr lang="en-US" sz="2400" dirty="0"/>
              <a:t>How to solve p for all inputs from size 0 through 100</a:t>
            </a:r>
          </a:p>
          <a:p>
            <a:pPr lvl="1"/>
            <a:r>
              <a:rPr lang="en-US" sz="2000" dirty="0"/>
              <a:t>Assume </a:t>
            </a:r>
            <a:r>
              <a:rPr lang="en-US" sz="2000" i="1" dirty="0"/>
              <a:t>method99</a:t>
            </a:r>
            <a:r>
              <a:rPr lang="en-US" sz="2000" dirty="0"/>
              <a:t> solves sub-problem all sizes 0 through 99</a:t>
            </a:r>
          </a:p>
          <a:p>
            <a:pPr lvl="1"/>
            <a:r>
              <a:rPr lang="en-US" sz="2000" dirty="0"/>
              <a:t>if p detect a case that is not base case it calls </a:t>
            </a:r>
            <a:r>
              <a:rPr lang="en-US" sz="2000" i="1" dirty="0"/>
              <a:t>method99</a:t>
            </a:r>
            <a:r>
              <a:rPr lang="en-US" sz="2000" dirty="0"/>
              <a:t> </a:t>
            </a:r>
            <a:endParaRPr lang="en-US" sz="2000" i="1" dirty="0"/>
          </a:p>
          <a:p>
            <a:r>
              <a:rPr lang="en-US" sz="2400" i="1" dirty="0"/>
              <a:t>method99</a:t>
            </a:r>
            <a:r>
              <a:rPr lang="en-US" sz="2400" dirty="0"/>
              <a:t> works and is called when:</a:t>
            </a:r>
          </a:p>
          <a:p>
            <a:pPr lvl="1">
              <a:buFontTx/>
              <a:buNone/>
            </a:pPr>
            <a:r>
              <a:rPr lang="en-US" sz="2000" dirty="0"/>
              <a:t>1. The sub-problem size is less than p’s problem size</a:t>
            </a:r>
          </a:p>
          <a:p>
            <a:pPr lvl="1">
              <a:buFontTx/>
              <a:buNone/>
            </a:pPr>
            <a:r>
              <a:rPr lang="en-US" sz="2000" dirty="0"/>
              <a:t>2. The sub-problem size is not below the base case</a:t>
            </a:r>
          </a:p>
          <a:p>
            <a:pPr lvl="1">
              <a:buFontTx/>
              <a:buNone/>
            </a:pPr>
            <a:r>
              <a:rPr lang="en-US" sz="2000" dirty="0"/>
              <a:t>3. The sub-problem satisfies all other preconditions of </a:t>
            </a:r>
            <a:r>
              <a:rPr lang="en-US" sz="2000" i="1" dirty="0"/>
              <a:t>method99</a:t>
            </a:r>
            <a:r>
              <a:rPr lang="en-US" sz="2000" dirty="0"/>
              <a:t> (which are the same as the preconditions of p)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Trominos: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What do we count?  What’s the basic operation?</a:t>
            </a:r>
          </a:p>
          <a:p>
            <a:pPr lvl="1"/>
            <a:r>
              <a:rPr lang="en-US"/>
              <a:t>Note we place a tromino and it stays put</a:t>
            </a:r>
          </a:p>
          <a:p>
            <a:pPr lvl="1"/>
            <a:r>
              <a:rPr lang="en-US"/>
              <a:t>No loops or conditionals other than placing a tile</a:t>
            </a:r>
          </a:p>
          <a:p>
            <a:pPr lvl="1"/>
            <a:r>
              <a:rPr lang="en-US"/>
              <a:t>Assume placing or drawing a tromino is constant</a:t>
            </a:r>
          </a:p>
          <a:p>
            <a:pPr lvl="1"/>
            <a:r>
              <a:rPr lang="en-US"/>
              <a:t>Assume that finding which subproblem has the missing tile is constant</a:t>
            </a:r>
          </a:p>
          <a:p>
            <a:r>
              <a:rPr lang="en-US"/>
              <a:t>Conclusion: we can just count how many trominos are placed</a:t>
            </a:r>
          </a:p>
          <a:p>
            <a:r>
              <a:rPr lang="en-US"/>
              <a:t>How many fit on a n x n board?</a:t>
            </a:r>
          </a:p>
          <a:p>
            <a:pPr lvl="1"/>
            <a:r>
              <a:rPr lang="en-US"/>
              <a:t>(n</a:t>
            </a:r>
            <a:r>
              <a:rPr lang="en-US" baseline="30000"/>
              <a:t>2</a:t>
            </a:r>
            <a:r>
              <a:rPr lang="en-US"/>
              <a:t> – 1) / 3 </a:t>
            </a:r>
          </a:p>
          <a:p>
            <a:r>
              <a:rPr lang="en-US"/>
              <a:t>Do you think this optimal?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We’ve known how to multiply matrices for a long time!</a:t>
            </a:r>
          </a:p>
          <a:p>
            <a:pPr lvl="1"/>
            <a:r>
              <a:rPr lang="en-US" dirty="0"/>
              <a:t>If we count how many arithmetic operations, then it takes n</a:t>
            </a:r>
            <a:r>
              <a:rPr lang="en-US" baseline="30000" dirty="0"/>
              <a:t>3</a:t>
            </a:r>
            <a:r>
              <a:rPr lang="en-US" dirty="0"/>
              <a:t> multiplications and n</a:t>
            </a:r>
            <a:r>
              <a:rPr lang="en-US" baseline="30000" dirty="0"/>
              <a:t>3</a:t>
            </a:r>
            <a:r>
              <a:rPr lang="en-US" dirty="0"/>
              <a:t> additions</a:t>
            </a:r>
          </a:p>
          <a:p>
            <a:pPr lvl="1"/>
            <a:r>
              <a:rPr lang="en-US" dirty="0"/>
              <a:t>So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) is “normal”, but could we do better.</a:t>
            </a:r>
          </a:p>
          <a:p>
            <a:pPr lvl="1"/>
            <a:r>
              <a:rPr lang="en-US" dirty="0"/>
              <a:t>Hard to see how….</a:t>
            </a:r>
          </a:p>
          <a:p>
            <a:r>
              <a:rPr lang="en-US" dirty="0"/>
              <a:t>But matrices and can be broken up into sub-matrices and operated on</a:t>
            </a:r>
          </a:p>
          <a:p>
            <a:pPr lvl="1"/>
            <a:r>
              <a:rPr lang="en-US" dirty="0"/>
              <a:t>Leads to recursive way to multiply matrices</a:t>
            </a:r>
          </a:p>
          <a:p>
            <a:r>
              <a:rPr lang="en-US" dirty="0"/>
              <a:t>One approach:  T(n) = 8T(n/2) + n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That’s still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900" baseline="30000" dirty="0"/>
              <a:t>2</a:t>
            </a:r>
            <a:r>
              <a:rPr lang="en-US" baseline="30000" dirty="0"/>
              <a:t>8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1969, </a:t>
            </a:r>
            <a:r>
              <a:rPr lang="en-US" dirty="0" err="1"/>
              <a:t>Strassen</a:t>
            </a:r>
            <a:r>
              <a:rPr lang="en-US" dirty="0"/>
              <a:t> found a faster approach</a:t>
            </a:r>
          </a:p>
          <a:p>
            <a:pPr lvl="1"/>
            <a:r>
              <a:rPr lang="en-US" dirty="0"/>
              <a:t>Mathematicians were surprised</a:t>
            </a:r>
          </a:p>
          <a:p>
            <a:r>
              <a:rPr lang="en-US" dirty="0"/>
              <a:t>Consider two matrices:</a:t>
            </a:r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Their product is: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32766" y="2596410"/>
          <a:ext cx="19097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8" name="Equation" r:id="rId3" imgW="952431" imgH="482278" progId="Equation.3">
                  <p:embed/>
                </p:oleObj>
              </mc:Choice>
              <mc:Fallback>
                <p:oleObj name="Equation" r:id="rId3" imgW="952431" imgH="482278" progId="Equation.3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766" y="2596410"/>
                        <a:ext cx="1909763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4076989" y="2595694"/>
          <a:ext cx="18653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9" name="Equation" r:id="rId5" imgW="927077" imgH="482278" progId="Equation.3">
                  <p:embed/>
                </p:oleObj>
              </mc:Choice>
              <mc:Fallback>
                <p:oleObj name="Equation" r:id="rId5" imgW="927077" imgH="482278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989" y="2595694"/>
                        <a:ext cx="186531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232766" y="4488024"/>
          <a:ext cx="4616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0" name="Equation" r:id="rId7" imgW="2298401" imgH="482278" progId="Equation.3">
                  <p:embed/>
                </p:oleObj>
              </mc:Choice>
              <mc:Fallback>
                <p:oleObj name="Equation" r:id="rId7" imgW="2298401" imgH="482278" progId="Equation.3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766" y="4488024"/>
                        <a:ext cx="46164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running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Splitting two n-size matrices along two dimensions each leads to 8 sub-problems</a:t>
            </a:r>
          </a:p>
          <a:p>
            <a:pPr lvl="1"/>
            <a:r>
              <a:rPr lang="en-US" dirty="0"/>
              <a:t>And it takes 4(n/2)</a:t>
            </a:r>
            <a:r>
              <a:rPr lang="en-US" baseline="30000" dirty="0"/>
              <a:t>2</a:t>
            </a:r>
            <a:r>
              <a:rPr lang="en-US" dirty="0"/>
              <a:t> = n</a:t>
            </a:r>
            <a:r>
              <a:rPr lang="en-US" baseline="30000" dirty="0"/>
              <a:t>2</a:t>
            </a:r>
            <a:r>
              <a:rPr lang="en-US" dirty="0"/>
              <a:t> additions to combine them</a:t>
            </a:r>
          </a:p>
          <a:p>
            <a:endParaRPr lang="en-US" dirty="0"/>
          </a:p>
          <a:p>
            <a:r>
              <a:rPr lang="en-US" dirty="0"/>
              <a:t>Recurrence: T(n) = 8T(n/2) + n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Running time is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900" baseline="30000" dirty="0"/>
              <a:t>2</a:t>
            </a:r>
            <a:r>
              <a:rPr lang="en-US" baseline="30000" dirty="0"/>
              <a:t>8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Strassen’s</a:t>
            </a:r>
            <a:r>
              <a:rPr lang="en-US" dirty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Compute: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Then the product is: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5901" y="2445336"/>
          <a:ext cx="3254375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1" name="Equation" r:id="rId3" imgW="1625416" imgH="1600062" progId="Equation.3">
                  <p:embed/>
                </p:oleObj>
              </mc:Choice>
              <mc:Fallback>
                <p:oleObj name="Equation" r:id="rId3" imgW="1625416" imgH="1600062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01" y="2445336"/>
                        <a:ext cx="3254375" cy="320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3797512" y="3044841"/>
          <a:ext cx="5151438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2" name="Equation" r:id="rId5" imgW="2565170" imgH="965108" progId="Equation.3">
                  <p:embed/>
                </p:oleObj>
              </mc:Choice>
              <mc:Fallback>
                <p:oleObj name="Equation" r:id="rId5" imgW="2565170" imgH="965108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512" y="3044841"/>
                        <a:ext cx="5151438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Strassen’s Matrix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199"/>
            <a:ext cx="8229600" cy="5386873"/>
          </a:xfrm>
        </p:spPr>
        <p:txBody>
          <a:bodyPr>
            <a:normAutofit/>
          </a:bodyPr>
          <a:lstStyle/>
          <a:p>
            <a:r>
              <a:rPr lang="en-US" dirty="0"/>
              <a:t>Important fact (for us)</a:t>
            </a:r>
          </a:p>
          <a:p>
            <a:pPr lvl="1"/>
            <a:r>
              <a:rPr lang="en-US" dirty="0"/>
              <a:t>Just needs 7 multiplications of n/2 size matrices, not 8</a:t>
            </a:r>
          </a:p>
          <a:p>
            <a:pPr lvl="1"/>
            <a:r>
              <a:rPr lang="en-US" dirty="0"/>
              <a:t>Also requires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) arithmetical operations</a:t>
            </a:r>
          </a:p>
          <a:p>
            <a:pPr lvl="1"/>
            <a:r>
              <a:rPr lang="en-US" dirty="0"/>
              <a:t>T(n) = 7T(n/2) + n</a:t>
            </a:r>
            <a:r>
              <a:rPr lang="en-US" baseline="30000" dirty="0"/>
              <a:t>2 </a:t>
            </a:r>
            <a:r>
              <a:rPr lang="en-US" dirty="0"/>
              <a:t>= n</a:t>
            </a:r>
            <a:r>
              <a:rPr lang="en-US" baseline="30000" dirty="0"/>
              <a:t>lg7</a:t>
            </a:r>
            <a:r>
              <a:rPr lang="en-US" dirty="0"/>
              <a:t> = n</a:t>
            </a:r>
            <a:r>
              <a:rPr lang="en-US" baseline="30000" dirty="0"/>
              <a:t>2.807 </a:t>
            </a:r>
            <a:endParaRPr lang="en-US" dirty="0"/>
          </a:p>
          <a:p>
            <a:pPr lvl="1"/>
            <a:r>
              <a:rPr lang="en-US" dirty="0">
                <a:sym typeface="Symbol" charset="2"/>
              </a:rPr>
              <a:t>Running time is 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800" baseline="30000" dirty="0"/>
              <a:t>2</a:t>
            </a:r>
            <a:r>
              <a:rPr lang="en-US" baseline="30000" dirty="0"/>
              <a:t>7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>
                <a:cs typeface="Tahoma" charset="0"/>
              </a:rPr>
              <a:t>(</a:t>
            </a:r>
            <a:r>
              <a:rPr lang="en-US" dirty="0"/>
              <a:t>n</a:t>
            </a:r>
            <a:r>
              <a:rPr lang="en-US" baseline="30000" dirty="0"/>
              <a:t>2.807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Why?  Go back and look at our theorems!</a:t>
            </a:r>
          </a:p>
          <a:p>
            <a:r>
              <a:rPr lang="en-US" dirty="0"/>
              <a:t>Not just a theoretical result: useful for n&gt;50</a:t>
            </a:r>
          </a:p>
          <a:p>
            <a:pPr lvl="1"/>
            <a:r>
              <a:rPr lang="en-US" dirty="0"/>
              <a:t>And not really time efficient for n&lt;50</a:t>
            </a:r>
          </a:p>
          <a:p>
            <a:r>
              <a:rPr lang="en-US" dirty="0"/>
              <a:t>Better result later: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(n</a:t>
            </a:r>
            <a:r>
              <a:rPr lang="en-US" baseline="30000" dirty="0"/>
              <a:t>2.376</a:t>
            </a:r>
            <a:r>
              <a:rPr lang="en-US" dirty="0"/>
              <a:t>) by Coppersmith &amp; </a:t>
            </a:r>
            <a:r>
              <a:rPr lang="en-US" dirty="0" err="1"/>
              <a:t>Winograd</a:t>
            </a:r>
            <a:endParaRPr lang="en-US" dirty="0"/>
          </a:p>
          <a:p>
            <a:pPr lvl="1"/>
            <a:r>
              <a:rPr lang="en-US" dirty="0"/>
              <a:t>But the big-Theta constant is so large that to see a speedup, you need matrices that are too large for </a:t>
            </a:r>
            <a:r>
              <a:rPr lang="en-US" i="1" dirty="0"/>
              <a:t>modern day computers</a:t>
            </a:r>
            <a:r>
              <a:rPr lang="en-US" dirty="0"/>
              <a:t> to handle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 Conquer: Bottom-line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Powerful technique for a wide array of problems</a:t>
            </a:r>
          </a:p>
          <a:p>
            <a:r>
              <a:rPr lang="en-US" dirty="0"/>
              <a:t>Don’t let a lot of “extra” work fool you:</a:t>
            </a:r>
          </a:p>
          <a:p>
            <a:pPr lvl="1"/>
            <a:r>
              <a:rPr lang="en-US" dirty="0"/>
              <a:t>Sometimes recursive pays off</a:t>
            </a:r>
          </a:p>
          <a:p>
            <a:pPr lvl="1"/>
            <a:r>
              <a:rPr lang="en-US" dirty="0"/>
              <a:t>But you need to know when</a:t>
            </a:r>
          </a:p>
          <a:p>
            <a:pPr lvl="1"/>
            <a:r>
              <a:rPr lang="en-US" dirty="0"/>
              <a:t>Algorithm analysis!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Recursion:  Good or Evil?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It depends…</a:t>
            </a:r>
          </a:p>
          <a:p>
            <a:r>
              <a:rPr lang="en-US" dirty="0"/>
              <a:t>Sometimes recursion is an efficient design strategy, sometimes not</a:t>
            </a:r>
          </a:p>
          <a:p>
            <a:pPr lvl="1"/>
            <a:r>
              <a:rPr lang="en-US" dirty="0"/>
              <a:t>Important! we can define recursively and implement non-recursively</a:t>
            </a:r>
          </a:p>
          <a:p>
            <a:r>
              <a:rPr lang="en-US" dirty="0"/>
              <a:t>Note that many recursive algorithms can be re-written non-recursively</a:t>
            </a:r>
          </a:p>
          <a:p>
            <a:pPr lvl="1"/>
            <a:r>
              <a:rPr lang="en-US" dirty="0"/>
              <a:t>Use an explicit stack</a:t>
            </a:r>
          </a:p>
          <a:p>
            <a:pPr lvl="1"/>
            <a:r>
              <a:rPr lang="en-US" dirty="0"/>
              <a:t>Remove tail-recursion (compilers often do this for you)</a:t>
            </a:r>
          </a:p>
          <a:p>
            <a:r>
              <a:rPr lang="en-US" dirty="0"/>
              <a:t>Consider: factorial, binary search, Fibonacci</a:t>
            </a:r>
          </a:p>
          <a:p>
            <a:pPr lvl="1"/>
            <a:r>
              <a:rPr lang="en-US" dirty="0"/>
              <a:t>Let’s consider Fibonacci carefully…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Implement Fibonacci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It’s beautiful code, no?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long fib(</a:t>
            </a:r>
            <a:r>
              <a:rPr lang="en-US" dirty="0" err="1"/>
              <a:t>int</a:t>
            </a:r>
            <a:r>
              <a:rPr lang="en-US" dirty="0"/>
              <a:t> n) {</a:t>
            </a:r>
            <a:br>
              <a:rPr lang="en-US" dirty="0"/>
            </a:br>
            <a:r>
              <a:rPr lang="en-US" dirty="0"/>
              <a:t>    assert(n &gt;= 0);</a:t>
            </a:r>
            <a:br>
              <a:rPr lang="en-US" dirty="0"/>
            </a:br>
            <a:r>
              <a:rPr lang="en-US" dirty="0"/>
              <a:t>    if ( n == 0 ) return 1;</a:t>
            </a:r>
            <a:br>
              <a:rPr lang="en-US" dirty="0"/>
            </a:br>
            <a:r>
              <a:rPr lang="en-US" dirty="0"/>
              <a:t>    if ( n == 1 ) return 1;</a:t>
            </a:r>
            <a:br>
              <a:rPr lang="en-US" dirty="0"/>
            </a:br>
            <a:r>
              <a:rPr lang="en-US" dirty="0"/>
              <a:t>    return fib(n-1) + fib(n-2);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Let’s run and time it.</a:t>
            </a:r>
          </a:p>
          <a:p>
            <a:r>
              <a:rPr lang="en-US" dirty="0"/>
              <a:t>Let’s trace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79513"/>
            <a:ext cx="7145338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Ah, the legend:</a:t>
            </a:r>
          </a:p>
          <a:p>
            <a:pPr lvl="1"/>
            <a:r>
              <a:rPr lang="en-US" dirty="0"/>
              <a:t>64 golden disks</a:t>
            </a:r>
          </a:p>
          <a:p>
            <a:pPr lvl="1"/>
            <a:r>
              <a:rPr lang="en-US" dirty="0"/>
              <a:t>Those diligent priests</a:t>
            </a:r>
          </a:p>
          <a:p>
            <a:pPr lvl="1"/>
            <a:r>
              <a:rPr lang="en-US" dirty="0"/>
              <a:t>The world ends!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12" descr="balitemple3"/>
          <p:cNvPicPr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337947" y="2185903"/>
            <a:ext cx="4531420" cy="3262622"/>
          </a:xfr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31342</TotalTime>
  <Words>4158</Words>
  <Application>Microsoft Macintosh PowerPoint</Application>
  <PresentationFormat>On-screen Show (4:3)</PresentationFormat>
  <Paragraphs>513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2" baseType="lpstr">
      <vt:lpstr>ＭＳ Ｐゴシック</vt:lpstr>
      <vt:lpstr>Bookman Old Style</vt:lpstr>
      <vt:lpstr>Calibri</vt:lpstr>
      <vt:lpstr>Gill Sans MT</vt:lpstr>
      <vt:lpstr>Lucida Console</vt:lpstr>
      <vt:lpstr>Symbol</vt:lpstr>
      <vt:lpstr>Tahoma</vt:lpstr>
      <vt:lpstr>Times</vt:lpstr>
      <vt:lpstr>Times New Roman</vt:lpstr>
      <vt:lpstr>Wingdings</vt:lpstr>
      <vt:lpstr>Wingdings 3</vt:lpstr>
      <vt:lpstr>Origin</vt:lpstr>
      <vt:lpstr>Photo Editor Photo</vt:lpstr>
      <vt:lpstr>Equation</vt:lpstr>
      <vt:lpstr>Divide and Conquer Algorithms</vt:lpstr>
      <vt:lpstr>Recurrences and Divide &amp; Conquer</vt:lpstr>
      <vt:lpstr>Recursion</vt:lpstr>
      <vt:lpstr>Recursion:  Basic Concepts and Review</vt:lpstr>
      <vt:lpstr>Designing Recursive Procedures</vt:lpstr>
      <vt:lpstr>Recursion:  Good or Evil?</vt:lpstr>
      <vt:lpstr>Implement Fibonacci numbers</vt:lpstr>
      <vt:lpstr>PowerPoint Presentation</vt:lpstr>
      <vt:lpstr>Towers of Hanoi</vt:lpstr>
      <vt:lpstr>Towers of Hanoi</vt:lpstr>
      <vt:lpstr>Your turn to design!</vt:lpstr>
      <vt:lpstr>Divide &amp; Conquer</vt:lpstr>
      <vt:lpstr>Divide and Conquer: A Strategy</vt:lpstr>
      <vt:lpstr>Design Strategy: Divide and Conquer</vt:lpstr>
      <vt:lpstr>Why Divide and Conquer?</vt:lpstr>
      <vt:lpstr>Cost for a Divide &amp; Conquer Algorithm </vt:lpstr>
      <vt:lpstr>Mergesort is Classic  Divide &amp; Conquer</vt:lpstr>
      <vt:lpstr>Algorithm: Mergesort</vt:lpstr>
      <vt:lpstr>Exercise: Find Max and Min</vt:lpstr>
      <vt:lpstr>Recurrence Relations</vt:lpstr>
      <vt:lpstr>Solving Recurrence Relations</vt:lpstr>
      <vt:lpstr>Directly Solve</vt:lpstr>
      <vt:lpstr>Iteration or Substitution Method</vt:lpstr>
      <vt:lpstr>Substitution Method: Subtleties</vt:lpstr>
      <vt:lpstr>Substitution Method: Another Pitfall</vt:lpstr>
      <vt:lpstr>Recursion Tree Method</vt:lpstr>
      <vt:lpstr>Recursion Tree: Total Cost</vt:lpstr>
      <vt:lpstr>The Master Theorem</vt:lpstr>
      <vt:lpstr>The Master Theorem (from Cormen)</vt:lpstr>
      <vt:lpstr>The Main Recurrence Theorem</vt:lpstr>
      <vt:lpstr>Using these two methods</vt:lpstr>
      <vt:lpstr>Problems to Try</vt:lpstr>
      <vt:lpstr>Back to Towers of Hanoi</vt:lpstr>
      <vt:lpstr>Closest Pair of Points</vt:lpstr>
      <vt:lpstr>Problem: Find Closest Pair of Points</vt:lpstr>
      <vt:lpstr>Obvious Solution: Closest Pair of Points</vt:lpstr>
      <vt:lpstr>A first attempt:</vt:lpstr>
      <vt:lpstr>Our Recurrence:</vt:lpstr>
      <vt:lpstr>Fixing our algorithm:</vt:lpstr>
      <vt:lpstr>Fixing our algorithm:</vt:lpstr>
      <vt:lpstr>Fixing our algorithm:</vt:lpstr>
      <vt:lpstr>NOTE!</vt:lpstr>
      <vt:lpstr>Summary of algorithm:</vt:lpstr>
      <vt:lpstr>Analysis: Closest Pairs</vt:lpstr>
      <vt:lpstr>Trominoes</vt:lpstr>
      <vt:lpstr>Next Example: Trominos</vt:lpstr>
      <vt:lpstr>Trominos: Playing the Game, Strategy</vt:lpstr>
      <vt:lpstr>Trominos: Key to the Solution</vt:lpstr>
      <vt:lpstr>PowerPoint Presentation</vt:lpstr>
      <vt:lpstr>Trominos: Analysis</vt:lpstr>
      <vt:lpstr>Matrix Multiplication</vt:lpstr>
      <vt:lpstr>Matrix Multiplication</vt:lpstr>
      <vt:lpstr>Matrix Multiplication</vt:lpstr>
      <vt:lpstr>Original running time</vt:lpstr>
      <vt:lpstr>Strassen’s Algorithm</vt:lpstr>
      <vt:lpstr>Strassen’s Matrix Multiplication</vt:lpstr>
      <vt:lpstr>Conclusion</vt:lpstr>
      <vt:lpstr>Divide and  Conquer: Bottom-line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471</cp:revision>
  <cp:lastPrinted>2010-02-08T18:40:35Z</cp:lastPrinted>
  <dcterms:created xsi:type="dcterms:W3CDTF">2010-02-08T18:32:44Z</dcterms:created>
  <dcterms:modified xsi:type="dcterms:W3CDTF">2020-01-07T15:37:16Z</dcterms:modified>
</cp:coreProperties>
</file>