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handoutMasterIdLst>
    <p:handoutMasterId r:id="rId35"/>
  </p:handoutMasterIdLst>
  <p:sldIdLst>
    <p:sldId id="377" r:id="rId2"/>
    <p:sldId id="379" r:id="rId3"/>
    <p:sldId id="278" r:id="rId4"/>
    <p:sldId id="420" r:id="rId5"/>
    <p:sldId id="510" r:id="rId6"/>
    <p:sldId id="415" r:id="rId7"/>
    <p:sldId id="416" r:id="rId8"/>
    <p:sldId id="417" r:id="rId9"/>
    <p:sldId id="445" r:id="rId10"/>
    <p:sldId id="509" r:id="rId11"/>
    <p:sldId id="446" r:id="rId12"/>
    <p:sldId id="447" r:id="rId13"/>
    <p:sldId id="452" r:id="rId14"/>
    <p:sldId id="440" r:id="rId15"/>
    <p:sldId id="441" r:id="rId16"/>
    <p:sldId id="442" r:id="rId17"/>
    <p:sldId id="443" r:id="rId18"/>
    <p:sldId id="444" r:id="rId19"/>
    <p:sldId id="418" r:id="rId20"/>
    <p:sldId id="317" r:id="rId21"/>
    <p:sldId id="437" r:id="rId22"/>
    <p:sldId id="438" r:id="rId23"/>
    <p:sldId id="439" r:id="rId24"/>
    <p:sldId id="321" r:id="rId25"/>
    <p:sldId id="322" r:id="rId26"/>
    <p:sldId id="424" r:id="rId27"/>
    <p:sldId id="323" r:id="rId28"/>
    <p:sldId id="473" r:id="rId29"/>
    <p:sldId id="474" r:id="rId30"/>
    <p:sldId id="324" r:id="rId31"/>
    <p:sldId id="423" r:id="rId32"/>
    <p:sldId id="410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9"/>
    <p:restoredTop sz="94683"/>
  </p:normalViewPr>
  <p:slideViewPr>
    <p:cSldViewPr>
      <p:cViewPr varScale="1">
        <p:scale>
          <a:sx n="148" d="100"/>
          <a:sy n="148" d="100"/>
        </p:scale>
        <p:origin x="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04300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0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9" Type="http://schemas.openxmlformats.org/officeDocument/2006/relationships/tags" Target="../tags/tag148.xml"/><Relationship Id="rId21" Type="http://schemas.openxmlformats.org/officeDocument/2006/relationships/tags" Target="../tags/tag130.xml"/><Relationship Id="rId34" Type="http://schemas.openxmlformats.org/officeDocument/2006/relationships/tags" Target="../tags/tag143.xml"/><Relationship Id="rId42" Type="http://schemas.openxmlformats.org/officeDocument/2006/relationships/tags" Target="../tags/tag151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9" Type="http://schemas.openxmlformats.org/officeDocument/2006/relationships/tags" Target="../tags/tag138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32" Type="http://schemas.openxmlformats.org/officeDocument/2006/relationships/tags" Target="../tags/tag141.xml"/><Relationship Id="rId37" Type="http://schemas.openxmlformats.org/officeDocument/2006/relationships/tags" Target="../tags/tag146.xml"/><Relationship Id="rId40" Type="http://schemas.openxmlformats.org/officeDocument/2006/relationships/tags" Target="../tags/tag149.xml"/><Relationship Id="rId45" Type="http://schemas.openxmlformats.org/officeDocument/2006/relationships/tags" Target="../tags/tag154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36" Type="http://schemas.openxmlformats.org/officeDocument/2006/relationships/tags" Target="../tags/tag145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31" Type="http://schemas.openxmlformats.org/officeDocument/2006/relationships/tags" Target="../tags/tag140.xml"/><Relationship Id="rId44" Type="http://schemas.openxmlformats.org/officeDocument/2006/relationships/tags" Target="../tags/tag153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tags" Target="../tags/tag139.xml"/><Relationship Id="rId35" Type="http://schemas.openxmlformats.org/officeDocument/2006/relationships/tags" Target="../tags/tag144.xml"/><Relationship Id="rId43" Type="http://schemas.openxmlformats.org/officeDocument/2006/relationships/tags" Target="../tags/tag152.xml"/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33" Type="http://schemas.openxmlformats.org/officeDocument/2006/relationships/tags" Target="../tags/tag142.xml"/><Relationship Id="rId38" Type="http://schemas.openxmlformats.org/officeDocument/2006/relationships/tags" Target="../tags/tag147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129.xml"/><Relationship Id="rId41" Type="http://schemas.openxmlformats.org/officeDocument/2006/relationships/tags" Target="../tags/tag15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52.xml"/><Relationship Id="rId39" Type="http://schemas.openxmlformats.org/officeDocument/2006/relationships/tags" Target="../tags/tag65.xml"/><Relationship Id="rId21" Type="http://schemas.openxmlformats.org/officeDocument/2006/relationships/tags" Target="../tags/tag47.xml"/><Relationship Id="rId34" Type="http://schemas.openxmlformats.org/officeDocument/2006/relationships/tags" Target="../tags/tag60.xml"/><Relationship Id="rId42" Type="http://schemas.openxmlformats.org/officeDocument/2006/relationships/tags" Target="../tags/tag68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tags" Target="../tags/tag57.xml"/><Relationship Id="rId44" Type="http://schemas.openxmlformats.org/officeDocument/2006/relationships/tags" Target="../tags/tag70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tags" Target="../tags/tag69.xml"/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46.xml"/><Relationship Id="rId4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Find-Union 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Symbol" pitchFamily="18" charset="2"/>
              </a:rPr>
              <a:t>MSTs also satisfy the </a:t>
            </a:r>
            <a:r>
              <a:rPr lang="en-US" sz="2800" i="1" dirty="0">
                <a:solidFill>
                  <a:schemeClr val="tx2"/>
                </a:solidFill>
                <a:sym typeface="Symbol" pitchFamily="18" charset="2"/>
              </a:rPr>
              <a:t>greedy choice</a:t>
            </a:r>
            <a:r>
              <a:rPr lang="en-US" sz="2800" dirty="0">
                <a:sym typeface="Symbol" pitchFamily="18" charset="2"/>
              </a:rPr>
              <a:t> property</a:t>
            </a:r>
          </a:p>
          <a:p>
            <a:pPr lvl="1"/>
            <a:r>
              <a:rPr lang="en-US" sz="2400" i="1" dirty="0">
                <a:sym typeface="Symbol" pitchFamily="18" charset="2"/>
              </a:rPr>
              <a:t>If S is an optimal solution to a sub-problem, then the min weight edge ‘e’ leaving S is always in the optimal solution for all of G</a:t>
            </a:r>
          </a:p>
          <a:p>
            <a:r>
              <a:rPr lang="en-US" sz="2800" dirty="0">
                <a:sym typeface="Symbol" pitchFamily="18" charset="2"/>
              </a:rPr>
              <a:t>Formal Claim:</a:t>
            </a:r>
          </a:p>
          <a:p>
            <a:pPr lvl="1"/>
            <a:r>
              <a:rPr lang="en-US" sz="2500" dirty="0">
                <a:sym typeface="Symbol" pitchFamily="18" charset="2"/>
              </a:rPr>
              <a:t>Candidate edge e with minimum cost always member of T where T is MST of G</a:t>
            </a:r>
          </a:p>
          <a:p>
            <a:pPr lvl="1"/>
            <a:r>
              <a:rPr lang="en-US" sz="2400" dirty="0">
                <a:sym typeface="Symbol" pitchFamily="18" charset="2"/>
              </a:rPr>
              <a:t>How to prove?</a:t>
            </a:r>
          </a:p>
          <a:p>
            <a:pPr lvl="1"/>
            <a:r>
              <a:rPr lang="en-US" sz="2400" dirty="0">
                <a:sym typeface="Symbol" pitchFamily="18" charset="2"/>
              </a:rPr>
              <a:t>Assume ‘e’ is NOT in the MST of G</a:t>
            </a:r>
          </a:p>
          <a:p>
            <a:pPr lvl="1"/>
            <a:r>
              <a:rPr lang="en-US" sz="2400" dirty="0">
                <a:sym typeface="Symbol" pitchFamily="18" charset="2"/>
              </a:rPr>
              <a:t>Finish on board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697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342528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Candidates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845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87152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(Assume connected graph)</a:t>
            </a:r>
          </a:p>
          <a:p>
            <a:r>
              <a:rPr lang="en-US" dirty="0"/>
              <a:t>Clearly it looks at every node and edge, so </a:t>
            </a:r>
            <a:r>
              <a:rPr lang="en-US" dirty="0">
                <a:sym typeface="Symbol" pitchFamily="18" charset="2"/>
              </a:rPr>
              <a:t>(V+E)</a:t>
            </a:r>
          </a:p>
          <a:p>
            <a:r>
              <a:rPr lang="en-US" dirty="0">
                <a:sym typeface="Symbol" pitchFamily="18" charset="2"/>
              </a:rPr>
              <a:t>Is there more?</a:t>
            </a:r>
          </a:p>
          <a:p>
            <a:pPr lvl="1"/>
            <a:r>
              <a:rPr lang="en-US" dirty="0">
                <a:sym typeface="Symbol" pitchFamily="18" charset="2"/>
              </a:rPr>
              <a:t>Yes, priority queue operations</a:t>
            </a:r>
          </a:p>
          <a:p>
            <a:pPr lvl="1"/>
            <a:r>
              <a:rPr lang="en-US" dirty="0" err="1">
                <a:sym typeface="Symbol" pitchFamily="18" charset="2"/>
              </a:rPr>
              <a:t>ExtractMin</a:t>
            </a:r>
            <a:r>
              <a:rPr lang="en-US" dirty="0">
                <a:sym typeface="Symbol" pitchFamily="18" charset="2"/>
              </a:rPr>
              <a:t> called V times</a:t>
            </a:r>
          </a:p>
          <a:p>
            <a:pPr lvl="2"/>
            <a:r>
              <a:rPr lang="en-US" dirty="0">
                <a:sym typeface="Symbol" pitchFamily="18" charset="2"/>
              </a:rPr>
              <a:t>How expensive? Depends on the size of the PQ</a:t>
            </a:r>
          </a:p>
          <a:p>
            <a:pPr lvl="1"/>
            <a:r>
              <a:rPr lang="en-US" dirty="0" err="1">
                <a:sym typeface="Symbol" pitchFamily="18" charset="2"/>
              </a:rPr>
              <a:t>descreaseKey</a:t>
            </a:r>
            <a:r>
              <a:rPr lang="en-US" dirty="0">
                <a:sym typeface="Symbol" pitchFamily="18" charset="2"/>
              </a:rPr>
              <a:t> could be called for each edge</a:t>
            </a:r>
          </a:p>
          <a:p>
            <a:pPr lvl="2"/>
            <a:r>
              <a:rPr lang="en-US" dirty="0">
                <a:sym typeface="Symbol" pitchFamily="18" charset="2"/>
              </a:rPr>
              <a:t>How expensive is each call?</a:t>
            </a:r>
          </a:p>
        </p:txBody>
      </p:sp>
    </p:spTree>
    <p:extLst>
      <p:ext uri="{BB962C8B-B14F-4D97-AF65-F5344CB8AC3E}">
        <p14:creationId xmlns:p14="http://schemas.microsoft.com/office/powerpoint/2010/main" val="39976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Worst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nodes connected to start, then size of PQ is V-1 right away.</a:t>
            </a:r>
          </a:p>
          <a:p>
            <a:pPr lvl="1"/>
            <a:r>
              <a:rPr lang="en-US" dirty="0"/>
              <a:t>Decreases by 1 for each node selected</a:t>
            </a:r>
          </a:p>
          <a:p>
            <a:pPr lvl="1"/>
            <a:r>
              <a:rPr lang="en-US" dirty="0"/>
              <a:t>Total cost is O(cost of </a:t>
            </a:r>
            <a:r>
              <a:rPr lang="en-US" dirty="0" err="1"/>
              <a:t>extractMin</a:t>
            </a:r>
            <a:r>
              <a:rPr lang="en-US" dirty="0"/>
              <a:t> for size n-1)</a:t>
            </a:r>
          </a:p>
          <a:p>
            <a:pPr lvl="2"/>
            <a:r>
              <a:rPr lang="en-US" dirty="0"/>
              <a:t>Note use of Big-Oh (not Big-Theta)</a:t>
            </a:r>
          </a:p>
          <a:p>
            <a:r>
              <a:rPr lang="en-US" dirty="0"/>
              <a:t>Could </a:t>
            </a:r>
            <a:r>
              <a:rPr lang="en-US" dirty="0" err="1"/>
              <a:t>decreaseKey</a:t>
            </a:r>
            <a:r>
              <a:rPr lang="en-US" dirty="0"/>
              <a:t> be called a lot?</a:t>
            </a:r>
          </a:p>
          <a:p>
            <a:pPr lvl="1"/>
            <a:r>
              <a:rPr lang="en-US" dirty="0"/>
              <a:t>Yes! Imagine an input that adds all nodes to the PQ at the first step, and then after that calls </a:t>
            </a:r>
            <a:r>
              <a:rPr lang="en-US" dirty="0" err="1"/>
              <a:t>descreaseKey</a:t>
            </a:r>
            <a:r>
              <a:rPr lang="en-US" dirty="0"/>
              <a:t> every possible time.  (For you to do.)</a:t>
            </a:r>
          </a:p>
        </p:txBody>
      </p:sp>
    </p:spTree>
    <p:extLst>
      <p:ext uri="{BB962C8B-B14F-4D97-AF65-F5344CB8AC3E}">
        <p14:creationId xmlns:p14="http://schemas.microsoft.com/office/powerpoint/2010/main" val="423415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Priority Queue Costs and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16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Simplest choice: unordered list</a:t>
            </a:r>
          </a:p>
          <a:p>
            <a:pPr lvl="1"/>
            <a:r>
              <a:rPr lang="en-US" dirty="0" err="1"/>
              <a:t>PQ.ExtractMin</a:t>
            </a:r>
            <a:r>
              <a:rPr lang="en-US" dirty="0"/>
              <a:t>() is just a “</a:t>
            </a:r>
            <a:r>
              <a:rPr lang="en-US" dirty="0" err="1"/>
              <a:t>findMin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Cost for one call is </a:t>
            </a:r>
            <a:r>
              <a:rPr lang="en-US" dirty="0">
                <a:sym typeface="Symbol" pitchFamily="18" charset="2"/>
              </a:rPr>
              <a:t>(V)</a:t>
            </a:r>
          </a:p>
          <a:p>
            <a:pPr lvl="2"/>
            <a:r>
              <a:rPr lang="en-US" dirty="0">
                <a:sym typeface="Symbol" pitchFamily="18" charset="2"/>
              </a:rPr>
              <a:t>Total cost for all n calls is (V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 lvl="1"/>
            <a:r>
              <a:rPr lang="en-US" dirty="0" err="1"/>
              <a:t>PQ.decreaseKey</a:t>
            </a:r>
            <a:r>
              <a:rPr lang="en-US" dirty="0"/>
              <a:t>() on a node finds it, changes it.</a:t>
            </a:r>
          </a:p>
          <a:p>
            <a:pPr lvl="2"/>
            <a:r>
              <a:rPr lang="en-US" dirty="0"/>
              <a:t>Cost for one call is </a:t>
            </a:r>
            <a:r>
              <a:rPr lang="en-US" dirty="0">
                <a:sym typeface="Symbol" pitchFamily="18" charset="2"/>
              </a:rPr>
              <a:t>(V)</a:t>
            </a:r>
          </a:p>
          <a:p>
            <a:pPr lvl="2"/>
            <a:r>
              <a:rPr lang="en-US" dirty="0">
                <a:sym typeface="Symbol" pitchFamily="18" charset="2"/>
              </a:rPr>
              <a:t>But, if we can index an array by vertex number, the cost would be (1).  </a:t>
            </a:r>
            <a:r>
              <a:rPr lang="en-US" dirty="0"/>
              <a:t>If so, worst-case total cost is </a:t>
            </a:r>
            <a:r>
              <a:rPr lang="en-US" dirty="0">
                <a:sym typeface="Symbol" pitchFamily="18" charset="2"/>
              </a:rPr>
              <a:t>(E)</a:t>
            </a:r>
          </a:p>
          <a:p>
            <a:r>
              <a:rPr lang="en-US" dirty="0">
                <a:sym typeface="Symbol" pitchFamily="18" charset="2"/>
              </a:rPr>
              <a:t>Conclusion: Easy to get (V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431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Consider using a min-heap for the Priority Queue</a:t>
            </a:r>
          </a:p>
          <a:p>
            <a:pPr lvl="1"/>
            <a:r>
              <a:rPr lang="en-US" dirty="0" err="1"/>
              <a:t>PQ.ExtractMin</a:t>
            </a:r>
            <a:r>
              <a:rPr lang="en-US" dirty="0"/>
              <a:t>() is </a:t>
            </a:r>
            <a:r>
              <a:rPr lang="en-US" dirty="0">
                <a:sym typeface="Symbol" pitchFamily="18" charset="2"/>
              </a:rPr>
              <a:t>O(log(V)) each time</a:t>
            </a:r>
          </a:p>
          <a:p>
            <a:pPr lvl="2"/>
            <a:r>
              <a:rPr lang="en-US" dirty="0">
                <a:sym typeface="Symbol" pitchFamily="18" charset="2"/>
              </a:rPr>
              <a:t>Called V times, so like Heap’s Construct: efficient!</a:t>
            </a:r>
          </a:p>
          <a:p>
            <a:pPr lvl="1"/>
            <a:r>
              <a:rPr lang="en-US" dirty="0">
                <a:sym typeface="Symbol" pitchFamily="18" charset="2"/>
              </a:rPr>
              <a:t>What about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 ?</a:t>
            </a:r>
          </a:p>
          <a:p>
            <a:r>
              <a:rPr lang="en-US" dirty="0">
                <a:sym typeface="Symbol" pitchFamily="18" charset="2"/>
              </a:rPr>
              <a:t>Our need: given a vertex-ID, change the value stored</a:t>
            </a:r>
          </a:p>
          <a:p>
            <a:pPr lvl="1"/>
            <a:r>
              <a:rPr lang="en-US" dirty="0">
                <a:sym typeface="Symbol" pitchFamily="18" charset="2"/>
              </a:rPr>
              <a:t>But our basic heap implementation does not allow look-ups based on vertex-ID!</a:t>
            </a:r>
          </a:p>
          <a:p>
            <a:r>
              <a:rPr lang="en-US" dirty="0">
                <a:sym typeface="Symbol" pitchFamily="18" charset="2"/>
              </a:rPr>
              <a:t>Solution: Indirect heaps</a:t>
            </a:r>
          </a:p>
          <a:p>
            <a:pPr lvl="1"/>
            <a:r>
              <a:rPr lang="en-US" dirty="0">
                <a:sym typeface="Symbol" pitchFamily="18" charset="2"/>
              </a:rPr>
              <a:t>Heap structure stores indices to data in an array that doesn’t change</a:t>
            </a:r>
          </a:p>
          <a:p>
            <a:pPr lvl="1"/>
            <a:r>
              <a:rPr lang="en-US" dirty="0">
                <a:sym typeface="Symbol" pitchFamily="18" charset="2"/>
              </a:rPr>
              <a:t>Can increase or decrease key in O(log(V)) after O(1) lookup</a:t>
            </a:r>
          </a:p>
        </p:txBody>
      </p:sp>
    </p:spTree>
    <p:extLst>
      <p:ext uri="{BB962C8B-B14F-4D97-AF65-F5344CB8AC3E}">
        <p14:creationId xmlns:p14="http://schemas.microsoft.com/office/powerpoint/2010/main" val="7358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Use Indirect Heaps for the PQ</a:t>
            </a:r>
          </a:p>
          <a:p>
            <a:pPr lvl="1"/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 is O(log(V)) also</a:t>
            </a:r>
          </a:p>
          <a:p>
            <a:pPr lvl="2"/>
            <a:r>
              <a:rPr lang="en-US" dirty="0">
                <a:sym typeface="Symbol" pitchFamily="18" charset="2"/>
              </a:rPr>
              <a:t>Called for each edge encountered in MST algorithm</a:t>
            </a:r>
          </a:p>
          <a:p>
            <a:pPr lvl="2"/>
            <a:r>
              <a:rPr lang="en-US" dirty="0">
                <a:sym typeface="Symbol" pitchFamily="18" charset="2"/>
              </a:rPr>
              <a:t>So O(E * log(V)) </a:t>
            </a:r>
          </a:p>
          <a:p>
            <a:pPr lvl="2"/>
            <a:r>
              <a:rPr lang="en-US" dirty="0">
                <a:sym typeface="Symbol" pitchFamily="18" charset="2"/>
              </a:rPr>
              <a:t>Overall: Might be better: (V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 than if E &lt;&lt; V</a:t>
            </a:r>
            <a:r>
              <a:rPr lang="en-US" baseline="30000" dirty="0">
                <a:sym typeface="Symbol" pitchFamily="18" charset="2"/>
              </a:rPr>
              <a:t>2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Fibonacci heaps: an even more efficient PQ implementation.   We won’t cover these.</a:t>
            </a:r>
          </a:p>
          <a:p>
            <a:pPr lvl="1"/>
            <a:r>
              <a:rPr lang="en-US" dirty="0">
                <a:sym typeface="Symbol" pitchFamily="18" charset="2"/>
              </a:rPr>
              <a:t>(E + V * 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999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Kruskal’s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Prim’s approach:</a:t>
            </a:r>
          </a:p>
          <a:p>
            <a:pPr lvl="1"/>
            <a:r>
              <a:rPr lang="en-US"/>
              <a:t>Build one tree.  Make the one tree bigger and as good as it can be.</a:t>
            </a:r>
          </a:p>
          <a:p>
            <a:r>
              <a:rPr lang="en-US"/>
              <a:t>Kruskal’s approach</a:t>
            </a:r>
          </a:p>
          <a:p>
            <a:pPr lvl="1"/>
            <a:r>
              <a:rPr lang="en-US"/>
              <a:t>Choose the best edge possible: smallest weight</a:t>
            </a:r>
          </a:p>
          <a:p>
            <a:pPr lvl="1"/>
            <a:r>
              <a:rPr lang="en-US"/>
              <a:t>Not one tree – maintain a forest!</a:t>
            </a:r>
          </a:p>
          <a:p>
            <a:pPr lvl="1"/>
            <a:r>
              <a:rPr lang="en-US"/>
              <a:t>Each edge added will connect two trees.</a:t>
            </a:r>
            <a:br>
              <a:rPr lang="en-US"/>
            </a:br>
            <a:r>
              <a:rPr lang="en-US"/>
              <a:t>Can’t form a cycle in a tree!</a:t>
            </a:r>
          </a:p>
          <a:p>
            <a:pPr lvl="1"/>
            <a:r>
              <a:rPr lang="en-US"/>
              <a:t>After adding n-1 edges, you have one tree, the MST</a:t>
            </a:r>
          </a:p>
        </p:txBody>
      </p:sp>
    </p:spTree>
    <p:extLst>
      <p:ext uri="{BB962C8B-B14F-4D97-AF65-F5344CB8AC3E}">
        <p14:creationId xmlns:p14="http://schemas.microsoft.com/office/powerpoint/2010/main" val="195484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/>
              <a:t>Kruskal’s MST Algorithm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Idea: Grow a </a:t>
            </a:r>
            <a:r>
              <a:rPr lang="en-US">
                <a:solidFill>
                  <a:srgbClr val="FF0000"/>
                </a:solidFill>
              </a:rPr>
              <a:t>forest</a:t>
            </a:r>
            <a:r>
              <a:rPr lang="en-US"/>
              <a:t> out of edges that do not create a cycle.  Pick an edge with the smallest weight.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2800" y="2971800"/>
            <a:ext cx="1682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00"/>
                </a:solidFill>
                <a:latin typeface="Times New Roman" pitchFamily="18" charset="0"/>
              </a:rPr>
              <a:t>G=(V,E)</a:t>
            </a:r>
          </a:p>
        </p:txBody>
      </p:sp>
      <p:sp>
        <p:nvSpPr>
          <p:cNvPr id="69637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03288" y="3436938"/>
            <a:ext cx="7045325" cy="2478087"/>
          </a:xfrm>
          <a:custGeom>
            <a:avLst/>
            <a:gdLst>
              <a:gd name="T0" fmla="*/ 2147483647 w 3328"/>
              <a:gd name="T1" fmla="*/ 2147483647 h 2082"/>
              <a:gd name="T2" fmla="*/ 2147483647 w 3328"/>
              <a:gd name="T3" fmla="*/ 2147483647 h 2082"/>
              <a:gd name="T4" fmla="*/ 2147483647 w 3328"/>
              <a:gd name="T5" fmla="*/ 2147483647 h 2082"/>
              <a:gd name="T6" fmla="*/ 2147483647 w 3328"/>
              <a:gd name="T7" fmla="*/ 2147483647 h 2082"/>
              <a:gd name="T8" fmla="*/ 2147483647 w 3328"/>
              <a:gd name="T9" fmla="*/ 2147483647 h 2082"/>
              <a:gd name="T10" fmla="*/ 2147483647 w 3328"/>
              <a:gd name="T11" fmla="*/ 2147483647 h 2082"/>
              <a:gd name="T12" fmla="*/ 2147483647 w 3328"/>
              <a:gd name="T13" fmla="*/ 2147483647 h 2082"/>
              <a:gd name="T14" fmla="*/ 2147483647 w 3328"/>
              <a:gd name="T15" fmla="*/ 2147483647 h 2082"/>
              <a:gd name="T16" fmla="*/ 2147483647 w 3328"/>
              <a:gd name="T17" fmla="*/ 2147483647 h 2082"/>
              <a:gd name="T18" fmla="*/ 2147483647 w 3328"/>
              <a:gd name="T19" fmla="*/ 2147483647 h 2082"/>
              <a:gd name="T20" fmla="*/ 0 w 3328"/>
              <a:gd name="T21" fmla="*/ 2147483647 h 2082"/>
              <a:gd name="T22" fmla="*/ 2147483647 w 3328"/>
              <a:gd name="T23" fmla="*/ 2147483647 h 2082"/>
              <a:gd name="T24" fmla="*/ 2147483647 w 3328"/>
              <a:gd name="T25" fmla="*/ 2147483647 h 2082"/>
              <a:gd name="T26" fmla="*/ 2147483647 w 3328"/>
              <a:gd name="T27" fmla="*/ 2147483647 h 2082"/>
              <a:gd name="T28" fmla="*/ 2147483647 w 3328"/>
              <a:gd name="T29" fmla="*/ 2147483647 h 2082"/>
              <a:gd name="T30" fmla="*/ 2147483647 w 3328"/>
              <a:gd name="T31" fmla="*/ 2147483647 h 2082"/>
              <a:gd name="T32" fmla="*/ 2147483647 w 3328"/>
              <a:gd name="T33" fmla="*/ 2147483647 h 2082"/>
              <a:gd name="T34" fmla="*/ 2147483647 w 3328"/>
              <a:gd name="T35" fmla="*/ 2147483647 h 2082"/>
              <a:gd name="T36" fmla="*/ 2147483647 w 3328"/>
              <a:gd name="T37" fmla="*/ 2147483647 h 2082"/>
              <a:gd name="T38" fmla="*/ 2147483647 w 3328"/>
              <a:gd name="T39" fmla="*/ 2147483647 h 2082"/>
              <a:gd name="T40" fmla="*/ 2147483647 w 3328"/>
              <a:gd name="T41" fmla="*/ 2147483647 h 2082"/>
              <a:gd name="T42" fmla="*/ 2147483647 w 3328"/>
              <a:gd name="T43" fmla="*/ 2147483647 h 2082"/>
              <a:gd name="T44" fmla="*/ 2147483647 w 3328"/>
              <a:gd name="T45" fmla="*/ 2147483647 h 2082"/>
              <a:gd name="T46" fmla="*/ 2147483647 w 3328"/>
              <a:gd name="T47" fmla="*/ 2147483647 h 2082"/>
              <a:gd name="T48" fmla="*/ 2147483647 w 3328"/>
              <a:gd name="T49" fmla="*/ 2147483647 h 2082"/>
              <a:gd name="T50" fmla="*/ 2147483647 w 3328"/>
              <a:gd name="T51" fmla="*/ 2147483647 h 2082"/>
              <a:gd name="T52" fmla="*/ 2147483647 w 3328"/>
              <a:gd name="T53" fmla="*/ 2147483647 h 2082"/>
              <a:gd name="T54" fmla="*/ 2147483647 w 3328"/>
              <a:gd name="T55" fmla="*/ 2147483647 h 2082"/>
              <a:gd name="T56" fmla="*/ 2147483647 w 3328"/>
              <a:gd name="T57" fmla="*/ 2147483647 h 2082"/>
              <a:gd name="T58" fmla="*/ 2147483647 w 3328"/>
              <a:gd name="T59" fmla="*/ 2147483647 h 2082"/>
              <a:gd name="T60" fmla="*/ 2147483647 w 3328"/>
              <a:gd name="T61" fmla="*/ 2147483647 h 2082"/>
              <a:gd name="T62" fmla="*/ 2147483647 w 3328"/>
              <a:gd name="T63" fmla="*/ 2147483647 h 2082"/>
              <a:gd name="T64" fmla="*/ 2147483647 w 3328"/>
              <a:gd name="T65" fmla="*/ 2147483647 h 2082"/>
              <a:gd name="T66" fmla="*/ 2147483647 w 3328"/>
              <a:gd name="T67" fmla="*/ 2147483647 h 2082"/>
              <a:gd name="T68" fmla="*/ 2147483647 w 3328"/>
              <a:gd name="T69" fmla="*/ 2147483647 h 2082"/>
              <a:gd name="T70" fmla="*/ 2147483647 w 3328"/>
              <a:gd name="T71" fmla="*/ 2147483647 h 2082"/>
              <a:gd name="T72" fmla="*/ 2147483647 w 3328"/>
              <a:gd name="T73" fmla="*/ 2147483647 h 20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28"/>
              <a:gd name="T112" fmla="*/ 0 h 2082"/>
              <a:gd name="T113" fmla="*/ 3328 w 3328"/>
              <a:gd name="T114" fmla="*/ 2082 h 20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28" h="2082">
                <a:moveTo>
                  <a:pt x="1653" y="175"/>
                </a:moveTo>
                <a:cubicBezTo>
                  <a:pt x="1581" y="158"/>
                  <a:pt x="1628" y="164"/>
                  <a:pt x="1525" y="175"/>
                </a:cubicBezTo>
                <a:cubicBezTo>
                  <a:pt x="1305" y="199"/>
                  <a:pt x="1362" y="193"/>
                  <a:pt x="1184" y="207"/>
                </a:cubicBezTo>
                <a:cubicBezTo>
                  <a:pt x="987" y="195"/>
                  <a:pt x="793" y="171"/>
                  <a:pt x="597" y="154"/>
                </a:cubicBezTo>
                <a:cubicBezTo>
                  <a:pt x="494" y="158"/>
                  <a:pt x="391" y="159"/>
                  <a:pt x="288" y="165"/>
                </a:cubicBezTo>
                <a:cubicBezTo>
                  <a:pt x="273" y="166"/>
                  <a:pt x="256" y="165"/>
                  <a:pt x="245" y="175"/>
                </a:cubicBezTo>
                <a:cubicBezTo>
                  <a:pt x="218" y="198"/>
                  <a:pt x="206" y="235"/>
                  <a:pt x="181" y="261"/>
                </a:cubicBezTo>
                <a:cubicBezTo>
                  <a:pt x="160" y="322"/>
                  <a:pt x="174" y="286"/>
                  <a:pt x="128" y="378"/>
                </a:cubicBezTo>
                <a:cubicBezTo>
                  <a:pt x="121" y="392"/>
                  <a:pt x="106" y="421"/>
                  <a:pt x="106" y="421"/>
                </a:cubicBezTo>
                <a:cubicBezTo>
                  <a:pt x="97" y="478"/>
                  <a:pt x="89" y="519"/>
                  <a:pt x="64" y="570"/>
                </a:cubicBezTo>
                <a:cubicBezTo>
                  <a:pt x="40" y="755"/>
                  <a:pt x="13" y="939"/>
                  <a:pt x="0" y="1125"/>
                </a:cubicBezTo>
                <a:cubicBezTo>
                  <a:pt x="1" y="1147"/>
                  <a:pt x="3" y="1379"/>
                  <a:pt x="32" y="1423"/>
                </a:cubicBezTo>
                <a:cubicBezTo>
                  <a:pt x="67" y="1476"/>
                  <a:pt x="129" y="1504"/>
                  <a:pt x="170" y="1551"/>
                </a:cubicBezTo>
                <a:cubicBezTo>
                  <a:pt x="253" y="1646"/>
                  <a:pt x="304" y="1763"/>
                  <a:pt x="416" y="1829"/>
                </a:cubicBezTo>
                <a:cubicBezTo>
                  <a:pt x="465" y="1858"/>
                  <a:pt x="579" y="1860"/>
                  <a:pt x="618" y="1861"/>
                </a:cubicBezTo>
                <a:cubicBezTo>
                  <a:pt x="871" y="1867"/>
                  <a:pt x="1123" y="1868"/>
                  <a:pt x="1376" y="1871"/>
                </a:cubicBezTo>
                <a:cubicBezTo>
                  <a:pt x="1433" y="1883"/>
                  <a:pt x="1490" y="1897"/>
                  <a:pt x="1546" y="1914"/>
                </a:cubicBezTo>
                <a:cubicBezTo>
                  <a:pt x="1567" y="1920"/>
                  <a:pt x="1589" y="1928"/>
                  <a:pt x="1610" y="1935"/>
                </a:cubicBezTo>
                <a:cubicBezTo>
                  <a:pt x="1621" y="1939"/>
                  <a:pt x="1642" y="1946"/>
                  <a:pt x="1642" y="1946"/>
                </a:cubicBezTo>
                <a:cubicBezTo>
                  <a:pt x="1685" y="1987"/>
                  <a:pt x="1655" y="1966"/>
                  <a:pt x="1749" y="1989"/>
                </a:cubicBezTo>
                <a:cubicBezTo>
                  <a:pt x="1827" y="2009"/>
                  <a:pt x="1905" y="2028"/>
                  <a:pt x="1984" y="2042"/>
                </a:cubicBezTo>
                <a:cubicBezTo>
                  <a:pt x="2690" y="2029"/>
                  <a:pt x="2385" y="2082"/>
                  <a:pt x="2688" y="1978"/>
                </a:cubicBezTo>
                <a:cubicBezTo>
                  <a:pt x="2717" y="1949"/>
                  <a:pt x="2755" y="1932"/>
                  <a:pt x="2784" y="1903"/>
                </a:cubicBezTo>
                <a:cubicBezTo>
                  <a:pt x="2850" y="1837"/>
                  <a:pt x="2916" y="1773"/>
                  <a:pt x="2986" y="1711"/>
                </a:cubicBezTo>
                <a:cubicBezTo>
                  <a:pt x="3005" y="1694"/>
                  <a:pt x="3019" y="1672"/>
                  <a:pt x="3040" y="1658"/>
                </a:cubicBezTo>
                <a:cubicBezTo>
                  <a:pt x="3108" y="1613"/>
                  <a:pt x="3173" y="1553"/>
                  <a:pt x="3221" y="1487"/>
                </a:cubicBezTo>
                <a:cubicBezTo>
                  <a:pt x="3257" y="1437"/>
                  <a:pt x="3258" y="1372"/>
                  <a:pt x="3285" y="1317"/>
                </a:cubicBezTo>
                <a:cubicBezTo>
                  <a:pt x="3309" y="1133"/>
                  <a:pt x="3317" y="947"/>
                  <a:pt x="3328" y="762"/>
                </a:cubicBezTo>
                <a:cubicBezTo>
                  <a:pt x="3324" y="634"/>
                  <a:pt x="3324" y="506"/>
                  <a:pt x="3317" y="378"/>
                </a:cubicBezTo>
                <a:cubicBezTo>
                  <a:pt x="3312" y="284"/>
                  <a:pt x="3207" y="216"/>
                  <a:pt x="3136" y="175"/>
                </a:cubicBezTo>
                <a:cubicBezTo>
                  <a:pt x="3116" y="164"/>
                  <a:pt x="3103" y="142"/>
                  <a:pt x="3082" y="133"/>
                </a:cubicBezTo>
                <a:cubicBezTo>
                  <a:pt x="3055" y="122"/>
                  <a:pt x="3025" y="118"/>
                  <a:pt x="2997" y="111"/>
                </a:cubicBezTo>
                <a:cubicBezTo>
                  <a:pt x="2921" y="61"/>
                  <a:pt x="2811" y="37"/>
                  <a:pt x="2720" y="26"/>
                </a:cubicBezTo>
                <a:cubicBezTo>
                  <a:pt x="2652" y="18"/>
                  <a:pt x="2517" y="5"/>
                  <a:pt x="2517" y="5"/>
                </a:cubicBezTo>
                <a:cubicBezTo>
                  <a:pt x="2398" y="10"/>
                  <a:pt x="2328" y="0"/>
                  <a:pt x="2229" y="26"/>
                </a:cubicBezTo>
                <a:cubicBezTo>
                  <a:pt x="2116" y="55"/>
                  <a:pt x="2012" y="156"/>
                  <a:pt x="1888" y="165"/>
                </a:cubicBezTo>
                <a:cubicBezTo>
                  <a:pt x="1810" y="171"/>
                  <a:pt x="1731" y="172"/>
                  <a:pt x="1653" y="175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309688" y="4035425"/>
            <a:ext cx="1433512" cy="803275"/>
          </a:xfrm>
          <a:custGeom>
            <a:avLst/>
            <a:gdLst>
              <a:gd name="T0" fmla="*/ 2147483647 w 677"/>
              <a:gd name="T1" fmla="*/ 2147483647 h 675"/>
              <a:gd name="T2" fmla="*/ 2147483647 w 677"/>
              <a:gd name="T3" fmla="*/ 2147483647 h 675"/>
              <a:gd name="T4" fmla="*/ 2147483647 w 677"/>
              <a:gd name="T5" fmla="*/ 2147483647 h 675"/>
              <a:gd name="T6" fmla="*/ 2147483647 w 677"/>
              <a:gd name="T7" fmla="*/ 2147483647 h 675"/>
              <a:gd name="T8" fmla="*/ 2147483647 w 677"/>
              <a:gd name="T9" fmla="*/ 2147483647 h 675"/>
              <a:gd name="T10" fmla="*/ 0 w 677"/>
              <a:gd name="T11" fmla="*/ 2147483647 h 675"/>
              <a:gd name="T12" fmla="*/ 2147483647 w 677"/>
              <a:gd name="T13" fmla="*/ 2147483647 h 675"/>
              <a:gd name="T14" fmla="*/ 2147483647 w 677"/>
              <a:gd name="T15" fmla="*/ 2147483647 h 675"/>
              <a:gd name="T16" fmla="*/ 2147483647 w 677"/>
              <a:gd name="T17" fmla="*/ 2147483647 h 675"/>
              <a:gd name="T18" fmla="*/ 2147483647 w 677"/>
              <a:gd name="T19" fmla="*/ 2147483647 h 675"/>
              <a:gd name="T20" fmla="*/ 2147483647 w 677"/>
              <a:gd name="T21" fmla="*/ 2147483647 h 675"/>
              <a:gd name="T22" fmla="*/ 2147483647 w 677"/>
              <a:gd name="T23" fmla="*/ 2147483647 h 675"/>
              <a:gd name="T24" fmla="*/ 2147483647 w 677"/>
              <a:gd name="T25" fmla="*/ 2147483647 h 675"/>
              <a:gd name="T26" fmla="*/ 2147483647 w 677"/>
              <a:gd name="T27" fmla="*/ 2147483647 h 675"/>
              <a:gd name="T28" fmla="*/ 2147483647 w 677"/>
              <a:gd name="T29" fmla="*/ 2147483647 h 675"/>
              <a:gd name="T30" fmla="*/ 2147483647 w 677"/>
              <a:gd name="T31" fmla="*/ 2147483647 h 675"/>
              <a:gd name="T32" fmla="*/ 2147483647 w 677"/>
              <a:gd name="T33" fmla="*/ 2147483647 h 6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7"/>
              <a:gd name="T52" fmla="*/ 0 h 675"/>
              <a:gd name="T53" fmla="*/ 677 w 677"/>
              <a:gd name="T54" fmla="*/ 675 h 6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7" h="675">
                <a:moveTo>
                  <a:pt x="426" y="56"/>
                </a:moveTo>
                <a:cubicBezTo>
                  <a:pt x="409" y="0"/>
                  <a:pt x="378" y="13"/>
                  <a:pt x="320" y="3"/>
                </a:cubicBezTo>
                <a:cubicBezTo>
                  <a:pt x="271" y="13"/>
                  <a:pt x="243" y="18"/>
                  <a:pt x="202" y="46"/>
                </a:cubicBezTo>
                <a:cubicBezTo>
                  <a:pt x="175" y="87"/>
                  <a:pt x="136" y="112"/>
                  <a:pt x="106" y="152"/>
                </a:cubicBezTo>
                <a:cubicBezTo>
                  <a:pt x="78" y="189"/>
                  <a:pt x="63" y="237"/>
                  <a:pt x="32" y="270"/>
                </a:cubicBezTo>
                <a:cubicBezTo>
                  <a:pt x="22" y="309"/>
                  <a:pt x="9" y="347"/>
                  <a:pt x="0" y="387"/>
                </a:cubicBezTo>
                <a:cubicBezTo>
                  <a:pt x="6" y="473"/>
                  <a:pt x="4" y="600"/>
                  <a:pt x="106" y="632"/>
                </a:cubicBezTo>
                <a:cubicBezTo>
                  <a:pt x="113" y="639"/>
                  <a:pt x="119" y="649"/>
                  <a:pt x="128" y="654"/>
                </a:cubicBezTo>
                <a:cubicBezTo>
                  <a:pt x="148" y="664"/>
                  <a:pt x="192" y="675"/>
                  <a:pt x="192" y="675"/>
                </a:cubicBezTo>
                <a:cubicBezTo>
                  <a:pt x="213" y="668"/>
                  <a:pt x="237" y="667"/>
                  <a:pt x="256" y="654"/>
                </a:cubicBezTo>
                <a:cubicBezTo>
                  <a:pt x="277" y="640"/>
                  <a:pt x="320" y="611"/>
                  <a:pt x="320" y="611"/>
                </a:cubicBezTo>
                <a:cubicBezTo>
                  <a:pt x="379" y="521"/>
                  <a:pt x="500" y="542"/>
                  <a:pt x="597" y="536"/>
                </a:cubicBezTo>
                <a:cubicBezTo>
                  <a:pt x="646" y="521"/>
                  <a:pt x="633" y="504"/>
                  <a:pt x="661" y="462"/>
                </a:cubicBezTo>
                <a:cubicBezTo>
                  <a:pt x="654" y="337"/>
                  <a:pt x="677" y="281"/>
                  <a:pt x="618" y="195"/>
                </a:cubicBezTo>
                <a:cubicBezTo>
                  <a:pt x="600" y="137"/>
                  <a:pt x="556" y="107"/>
                  <a:pt x="501" y="88"/>
                </a:cubicBezTo>
                <a:cubicBezTo>
                  <a:pt x="494" y="77"/>
                  <a:pt x="491" y="63"/>
                  <a:pt x="480" y="56"/>
                </a:cubicBezTo>
                <a:cubicBezTo>
                  <a:pt x="394" y="3"/>
                  <a:pt x="411" y="25"/>
                  <a:pt x="426" y="56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7488" y="3890963"/>
            <a:ext cx="2425700" cy="1000125"/>
          </a:xfrm>
          <a:custGeom>
            <a:avLst/>
            <a:gdLst>
              <a:gd name="T0" fmla="*/ 2147483647 w 1146"/>
              <a:gd name="T1" fmla="*/ 2147483647 h 840"/>
              <a:gd name="T2" fmla="*/ 2147483647 w 1146"/>
              <a:gd name="T3" fmla="*/ 2147483647 h 840"/>
              <a:gd name="T4" fmla="*/ 2147483647 w 1146"/>
              <a:gd name="T5" fmla="*/ 2147483647 h 840"/>
              <a:gd name="T6" fmla="*/ 2147483647 w 1146"/>
              <a:gd name="T7" fmla="*/ 2147483647 h 840"/>
              <a:gd name="T8" fmla="*/ 2147483647 w 1146"/>
              <a:gd name="T9" fmla="*/ 2147483647 h 840"/>
              <a:gd name="T10" fmla="*/ 2147483647 w 1146"/>
              <a:gd name="T11" fmla="*/ 2147483647 h 840"/>
              <a:gd name="T12" fmla="*/ 2147483647 w 1146"/>
              <a:gd name="T13" fmla="*/ 2147483647 h 840"/>
              <a:gd name="T14" fmla="*/ 2147483647 w 1146"/>
              <a:gd name="T15" fmla="*/ 2147483647 h 840"/>
              <a:gd name="T16" fmla="*/ 2147483647 w 1146"/>
              <a:gd name="T17" fmla="*/ 2147483647 h 840"/>
              <a:gd name="T18" fmla="*/ 2147483647 w 1146"/>
              <a:gd name="T19" fmla="*/ 2147483647 h 840"/>
              <a:gd name="T20" fmla="*/ 2147483647 w 1146"/>
              <a:gd name="T21" fmla="*/ 2147483647 h 840"/>
              <a:gd name="T22" fmla="*/ 2147483647 w 1146"/>
              <a:gd name="T23" fmla="*/ 2147483647 h 840"/>
              <a:gd name="T24" fmla="*/ 2147483647 w 1146"/>
              <a:gd name="T25" fmla="*/ 2147483647 h 840"/>
              <a:gd name="T26" fmla="*/ 2147483647 w 1146"/>
              <a:gd name="T27" fmla="*/ 2147483647 h 840"/>
              <a:gd name="T28" fmla="*/ 2147483647 w 1146"/>
              <a:gd name="T29" fmla="*/ 2147483647 h 840"/>
              <a:gd name="T30" fmla="*/ 2147483647 w 1146"/>
              <a:gd name="T31" fmla="*/ 2147483647 h 840"/>
              <a:gd name="T32" fmla="*/ 2147483647 w 1146"/>
              <a:gd name="T33" fmla="*/ 2147483647 h 840"/>
              <a:gd name="T34" fmla="*/ 2147483647 w 1146"/>
              <a:gd name="T35" fmla="*/ 2147483647 h 840"/>
              <a:gd name="T36" fmla="*/ 2147483647 w 1146"/>
              <a:gd name="T37" fmla="*/ 2147483647 h 840"/>
              <a:gd name="T38" fmla="*/ 2147483647 w 1146"/>
              <a:gd name="T39" fmla="*/ 2147483647 h 840"/>
              <a:gd name="T40" fmla="*/ 2147483647 w 1146"/>
              <a:gd name="T41" fmla="*/ 2147483647 h 840"/>
              <a:gd name="T42" fmla="*/ 2147483647 w 1146"/>
              <a:gd name="T43" fmla="*/ 2147483647 h 840"/>
              <a:gd name="T44" fmla="*/ 2147483647 w 1146"/>
              <a:gd name="T45" fmla="*/ 2147483647 h 840"/>
              <a:gd name="T46" fmla="*/ 2147483647 w 1146"/>
              <a:gd name="T47" fmla="*/ 2147483647 h 840"/>
              <a:gd name="T48" fmla="*/ 2147483647 w 1146"/>
              <a:gd name="T49" fmla="*/ 2147483647 h 840"/>
              <a:gd name="T50" fmla="*/ 2147483647 w 1146"/>
              <a:gd name="T51" fmla="*/ 2147483647 h 840"/>
              <a:gd name="T52" fmla="*/ 2147483647 w 1146"/>
              <a:gd name="T53" fmla="*/ 2147483647 h 840"/>
              <a:gd name="T54" fmla="*/ 2147483647 w 1146"/>
              <a:gd name="T55" fmla="*/ 2147483647 h 84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46"/>
              <a:gd name="T85" fmla="*/ 0 h 840"/>
              <a:gd name="T86" fmla="*/ 1146 w 1146"/>
              <a:gd name="T87" fmla="*/ 840 h 84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46" h="840">
                <a:moveTo>
                  <a:pt x="1041" y="17"/>
                </a:moveTo>
                <a:cubicBezTo>
                  <a:pt x="987" y="0"/>
                  <a:pt x="934" y="32"/>
                  <a:pt x="881" y="49"/>
                </a:cubicBezTo>
                <a:cubicBezTo>
                  <a:pt x="804" y="74"/>
                  <a:pt x="691" y="119"/>
                  <a:pt x="646" y="188"/>
                </a:cubicBezTo>
                <a:cubicBezTo>
                  <a:pt x="632" y="209"/>
                  <a:pt x="618" y="231"/>
                  <a:pt x="604" y="252"/>
                </a:cubicBezTo>
                <a:cubicBezTo>
                  <a:pt x="593" y="269"/>
                  <a:pt x="572" y="278"/>
                  <a:pt x="561" y="295"/>
                </a:cubicBezTo>
                <a:cubicBezTo>
                  <a:pt x="548" y="315"/>
                  <a:pt x="544" y="340"/>
                  <a:pt x="529" y="359"/>
                </a:cubicBezTo>
                <a:cubicBezTo>
                  <a:pt x="521" y="369"/>
                  <a:pt x="507" y="372"/>
                  <a:pt x="497" y="380"/>
                </a:cubicBezTo>
                <a:cubicBezTo>
                  <a:pt x="462" y="409"/>
                  <a:pt x="445" y="429"/>
                  <a:pt x="401" y="444"/>
                </a:cubicBezTo>
                <a:cubicBezTo>
                  <a:pt x="354" y="439"/>
                  <a:pt x="302" y="447"/>
                  <a:pt x="262" y="423"/>
                </a:cubicBezTo>
                <a:cubicBezTo>
                  <a:pt x="253" y="418"/>
                  <a:pt x="249" y="407"/>
                  <a:pt x="241" y="401"/>
                </a:cubicBezTo>
                <a:cubicBezTo>
                  <a:pt x="202" y="371"/>
                  <a:pt x="160" y="338"/>
                  <a:pt x="113" y="327"/>
                </a:cubicBezTo>
                <a:cubicBezTo>
                  <a:pt x="102" y="330"/>
                  <a:pt x="90" y="331"/>
                  <a:pt x="81" y="337"/>
                </a:cubicBezTo>
                <a:cubicBezTo>
                  <a:pt x="64" y="349"/>
                  <a:pt x="38" y="380"/>
                  <a:pt x="38" y="380"/>
                </a:cubicBezTo>
                <a:cubicBezTo>
                  <a:pt x="15" y="479"/>
                  <a:pt x="0" y="622"/>
                  <a:pt x="113" y="657"/>
                </a:cubicBezTo>
                <a:cubicBezTo>
                  <a:pt x="124" y="664"/>
                  <a:pt x="133" y="674"/>
                  <a:pt x="145" y="679"/>
                </a:cubicBezTo>
                <a:cubicBezTo>
                  <a:pt x="165" y="688"/>
                  <a:pt x="190" y="688"/>
                  <a:pt x="209" y="700"/>
                </a:cubicBezTo>
                <a:cubicBezTo>
                  <a:pt x="254" y="729"/>
                  <a:pt x="288" y="761"/>
                  <a:pt x="337" y="785"/>
                </a:cubicBezTo>
                <a:cubicBezTo>
                  <a:pt x="389" y="840"/>
                  <a:pt x="457" y="813"/>
                  <a:pt x="529" y="807"/>
                </a:cubicBezTo>
                <a:cubicBezTo>
                  <a:pt x="590" y="746"/>
                  <a:pt x="561" y="781"/>
                  <a:pt x="614" y="700"/>
                </a:cubicBezTo>
                <a:cubicBezTo>
                  <a:pt x="620" y="691"/>
                  <a:pt x="619" y="678"/>
                  <a:pt x="625" y="668"/>
                </a:cubicBezTo>
                <a:cubicBezTo>
                  <a:pt x="638" y="646"/>
                  <a:pt x="668" y="604"/>
                  <a:pt x="668" y="604"/>
                </a:cubicBezTo>
                <a:cubicBezTo>
                  <a:pt x="720" y="447"/>
                  <a:pt x="662" y="605"/>
                  <a:pt x="710" y="508"/>
                </a:cubicBezTo>
                <a:cubicBezTo>
                  <a:pt x="715" y="498"/>
                  <a:pt x="713" y="484"/>
                  <a:pt x="721" y="476"/>
                </a:cubicBezTo>
                <a:cubicBezTo>
                  <a:pt x="802" y="395"/>
                  <a:pt x="938" y="395"/>
                  <a:pt x="1041" y="369"/>
                </a:cubicBezTo>
                <a:cubicBezTo>
                  <a:pt x="1099" y="331"/>
                  <a:pt x="1054" y="370"/>
                  <a:pt x="1084" y="316"/>
                </a:cubicBezTo>
                <a:cubicBezTo>
                  <a:pt x="1145" y="206"/>
                  <a:pt x="1112" y="292"/>
                  <a:pt x="1137" y="220"/>
                </a:cubicBezTo>
                <a:cubicBezTo>
                  <a:pt x="1129" y="144"/>
                  <a:pt x="1146" y="94"/>
                  <a:pt x="1073" y="71"/>
                </a:cubicBezTo>
                <a:cubicBezTo>
                  <a:pt x="1044" y="41"/>
                  <a:pt x="1055" y="59"/>
                  <a:pt x="1041" y="17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Freeform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140450" y="5330825"/>
            <a:ext cx="520700" cy="284163"/>
          </a:xfrm>
          <a:custGeom>
            <a:avLst/>
            <a:gdLst>
              <a:gd name="T0" fmla="*/ 2147483647 w 246"/>
              <a:gd name="T1" fmla="*/ 2147483647 h 239"/>
              <a:gd name="T2" fmla="*/ 2147483647 w 246"/>
              <a:gd name="T3" fmla="*/ 2147483647 h 239"/>
              <a:gd name="T4" fmla="*/ 2147483647 w 246"/>
              <a:gd name="T5" fmla="*/ 2147483647 h 239"/>
              <a:gd name="T6" fmla="*/ 2147483647 w 246"/>
              <a:gd name="T7" fmla="*/ 2147483647 h 239"/>
              <a:gd name="T8" fmla="*/ 2147483647 w 246"/>
              <a:gd name="T9" fmla="*/ 2147483647 h 239"/>
              <a:gd name="T10" fmla="*/ 2147483647 w 246"/>
              <a:gd name="T11" fmla="*/ 2147483647 h 239"/>
              <a:gd name="T12" fmla="*/ 2147483647 w 246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6"/>
              <a:gd name="T22" fmla="*/ 0 h 239"/>
              <a:gd name="T23" fmla="*/ 246 w 246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6" h="239">
                <a:moveTo>
                  <a:pt x="150" y="35"/>
                </a:moveTo>
                <a:cubicBezTo>
                  <a:pt x="146" y="24"/>
                  <a:pt x="150" y="7"/>
                  <a:pt x="139" y="3"/>
                </a:cubicBezTo>
                <a:cubicBezTo>
                  <a:pt x="129" y="0"/>
                  <a:pt x="70" y="19"/>
                  <a:pt x="54" y="24"/>
                </a:cubicBezTo>
                <a:cubicBezTo>
                  <a:pt x="4" y="74"/>
                  <a:pt x="0" y="164"/>
                  <a:pt x="54" y="216"/>
                </a:cubicBezTo>
                <a:cubicBezTo>
                  <a:pt x="127" y="211"/>
                  <a:pt x="220" y="239"/>
                  <a:pt x="246" y="163"/>
                </a:cubicBezTo>
                <a:cubicBezTo>
                  <a:pt x="241" y="148"/>
                  <a:pt x="208" y="35"/>
                  <a:pt x="182" y="35"/>
                </a:cubicBezTo>
                <a:cubicBezTo>
                  <a:pt x="171" y="35"/>
                  <a:pt x="161" y="35"/>
                  <a:pt x="150" y="35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887663" y="5029200"/>
            <a:ext cx="1100137" cy="479425"/>
          </a:xfrm>
          <a:custGeom>
            <a:avLst/>
            <a:gdLst>
              <a:gd name="T0" fmla="*/ 2147483647 w 520"/>
              <a:gd name="T1" fmla="*/ 2147483647 h 403"/>
              <a:gd name="T2" fmla="*/ 2147483647 w 520"/>
              <a:gd name="T3" fmla="*/ 2147483647 h 403"/>
              <a:gd name="T4" fmla="*/ 2147483647 w 520"/>
              <a:gd name="T5" fmla="*/ 0 h 403"/>
              <a:gd name="T6" fmla="*/ 2147483647 w 520"/>
              <a:gd name="T7" fmla="*/ 2147483647 h 403"/>
              <a:gd name="T8" fmla="*/ 2147483647 w 520"/>
              <a:gd name="T9" fmla="*/ 2147483647 h 403"/>
              <a:gd name="T10" fmla="*/ 2147483647 w 520"/>
              <a:gd name="T11" fmla="*/ 2147483647 h 403"/>
              <a:gd name="T12" fmla="*/ 2147483647 w 520"/>
              <a:gd name="T13" fmla="*/ 2147483647 h 403"/>
              <a:gd name="T14" fmla="*/ 2147483647 w 520"/>
              <a:gd name="T15" fmla="*/ 2147483647 h 403"/>
              <a:gd name="T16" fmla="*/ 2147483647 w 520"/>
              <a:gd name="T17" fmla="*/ 2147483647 h 403"/>
              <a:gd name="T18" fmla="*/ 2147483647 w 520"/>
              <a:gd name="T19" fmla="*/ 2147483647 h 403"/>
              <a:gd name="T20" fmla="*/ 2147483647 w 520"/>
              <a:gd name="T21" fmla="*/ 2147483647 h 403"/>
              <a:gd name="T22" fmla="*/ 2147483647 w 520"/>
              <a:gd name="T23" fmla="*/ 2147483647 h 403"/>
              <a:gd name="T24" fmla="*/ 2147483647 w 520"/>
              <a:gd name="T25" fmla="*/ 2147483647 h 403"/>
              <a:gd name="T26" fmla="*/ 2147483647 w 520"/>
              <a:gd name="T27" fmla="*/ 2147483647 h 403"/>
              <a:gd name="T28" fmla="*/ 2147483647 w 520"/>
              <a:gd name="T29" fmla="*/ 2147483647 h 403"/>
              <a:gd name="T30" fmla="*/ 2147483647 w 520"/>
              <a:gd name="T31" fmla="*/ 2147483647 h 403"/>
              <a:gd name="T32" fmla="*/ 2147483647 w 520"/>
              <a:gd name="T33" fmla="*/ 2147483647 h 403"/>
              <a:gd name="T34" fmla="*/ 2147483647 w 520"/>
              <a:gd name="T35" fmla="*/ 2147483647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20"/>
              <a:gd name="T55" fmla="*/ 0 h 403"/>
              <a:gd name="T56" fmla="*/ 520 w 52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20" h="403">
                <a:moveTo>
                  <a:pt x="471" y="64"/>
                </a:moveTo>
                <a:cubicBezTo>
                  <a:pt x="441" y="36"/>
                  <a:pt x="415" y="31"/>
                  <a:pt x="375" y="21"/>
                </a:cubicBezTo>
                <a:cubicBezTo>
                  <a:pt x="346" y="14"/>
                  <a:pt x="289" y="0"/>
                  <a:pt x="289" y="0"/>
                </a:cubicBezTo>
                <a:cubicBezTo>
                  <a:pt x="261" y="4"/>
                  <a:pt x="232" y="3"/>
                  <a:pt x="204" y="11"/>
                </a:cubicBezTo>
                <a:cubicBezTo>
                  <a:pt x="159" y="23"/>
                  <a:pt x="173" y="57"/>
                  <a:pt x="119" y="75"/>
                </a:cubicBezTo>
                <a:cubicBezTo>
                  <a:pt x="112" y="82"/>
                  <a:pt x="103" y="88"/>
                  <a:pt x="97" y="96"/>
                </a:cubicBezTo>
                <a:cubicBezTo>
                  <a:pt x="89" y="106"/>
                  <a:pt x="85" y="119"/>
                  <a:pt x="76" y="128"/>
                </a:cubicBezTo>
                <a:cubicBezTo>
                  <a:pt x="67" y="137"/>
                  <a:pt x="54" y="141"/>
                  <a:pt x="44" y="149"/>
                </a:cubicBezTo>
                <a:cubicBezTo>
                  <a:pt x="36" y="155"/>
                  <a:pt x="30" y="164"/>
                  <a:pt x="23" y="171"/>
                </a:cubicBezTo>
                <a:cubicBezTo>
                  <a:pt x="0" y="238"/>
                  <a:pt x="4" y="318"/>
                  <a:pt x="76" y="341"/>
                </a:cubicBezTo>
                <a:cubicBezTo>
                  <a:pt x="113" y="379"/>
                  <a:pt x="87" y="359"/>
                  <a:pt x="161" y="384"/>
                </a:cubicBezTo>
                <a:cubicBezTo>
                  <a:pt x="172" y="388"/>
                  <a:pt x="193" y="395"/>
                  <a:pt x="193" y="395"/>
                </a:cubicBezTo>
                <a:cubicBezTo>
                  <a:pt x="218" y="391"/>
                  <a:pt x="251" y="403"/>
                  <a:pt x="268" y="384"/>
                </a:cubicBezTo>
                <a:cubicBezTo>
                  <a:pt x="308" y="339"/>
                  <a:pt x="253" y="291"/>
                  <a:pt x="311" y="245"/>
                </a:cubicBezTo>
                <a:cubicBezTo>
                  <a:pt x="335" y="226"/>
                  <a:pt x="347" y="221"/>
                  <a:pt x="375" y="213"/>
                </a:cubicBezTo>
                <a:cubicBezTo>
                  <a:pt x="403" y="205"/>
                  <a:pt x="460" y="192"/>
                  <a:pt x="460" y="192"/>
                </a:cubicBezTo>
                <a:cubicBezTo>
                  <a:pt x="471" y="185"/>
                  <a:pt x="484" y="181"/>
                  <a:pt x="492" y="171"/>
                </a:cubicBezTo>
                <a:cubicBezTo>
                  <a:pt x="516" y="141"/>
                  <a:pt x="520" y="64"/>
                  <a:pt x="471" y="64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Freeform 1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43650" y="4445000"/>
            <a:ext cx="1049338" cy="660400"/>
          </a:xfrm>
          <a:custGeom>
            <a:avLst/>
            <a:gdLst>
              <a:gd name="T0" fmla="*/ 2147483647 w 496"/>
              <a:gd name="T1" fmla="*/ 0 h 555"/>
              <a:gd name="T2" fmla="*/ 2147483647 w 496"/>
              <a:gd name="T3" fmla="*/ 2147483647 h 555"/>
              <a:gd name="T4" fmla="*/ 2147483647 w 496"/>
              <a:gd name="T5" fmla="*/ 2147483647 h 555"/>
              <a:gd name="T6" fmla="*/ 2147483647 w 496"/>
              <a:gd name="T7" fmla="*/ 2147483647 h 555"/>
              <a:gd name="T8" fmla="*/ 0 w 496"/>
              <a:gd name="T9" fmla="*/ 2147483647 h 555"/>
              <a:gd name="T10" fmla="*/ 2147483647 w 496"/>
              <a:gd name="T11" fmla="*/ 2147483647 h 555"/>
              <a:gd name="T12" fmla="*/ 2147483647 w 496"/>
              <a:gd name="T13" fmla="*/ 2147483647 h 555"/>
              <a:gd name="T14" fmla="*/ 2147483647 w 496"/>
              <a:gd name="T15" fmla="*/ 2147483647 h 555"/>
              <a:gd name="T16" fmla="*/ 2147483647 w 496"/>
              <a:gd name="T17" fmla="*/ 2147483647 h 555"/>
              <a:gd name="T18" fmla="*/ 2147483647 w 496"/>
              <a:gd name="T19" fmla="*/ 2147483647 h 555"/>
              <a:gd name="T20" fmla="*/ 2147483647 w 496"/>
              <a:gd name="T21" fmla="*/ 2147483647 h 555"/>
              <a:gd name="T22" fmla="*/ 2147483647 w 496"/>
              <a:gd name="T23" fmla="*/ 2147483647 h 555"/>
              <a:gd name="T24" fmla="*/ 2147483647 w 496"/>
              <a:gd name="T25" fmla="*/ 2147483647 h 555"/>
              <a:gd name="T26" fmla="*/ 2147483647 w 496"/>
              <a:gd name="T27" fmla="*/ 2147483647 h 555"/>
              <a:gd name="T28" fmla="*/ 2147483647 w 496"/>
              <a:gd name="T29" fmla="*/ 0 h 5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96"/>
              <a:gd name="T46" fmla="*/ 0 h 555"/>
              <a:gd name="T47" fmla="*/ 496 w 496"/>
              <a:gd name="T48" fmla="*/ 555 h 5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96" h="555">
                <a:moveTo>
                  <a:pt x="470" y="0"/>
                </a:moveTo>
                <a:cubicBezTo>
                  <a:pt x="386" y="29"/>
                  <a:pt x="300" y="53"/>
                  <a:pt x="214" y="75"/>
                </a:cubicBezTo>
                <a:cubicBezTo>
                  <a:pt x="189" y="82"/>
                  <a:pt x="164" y="89"/>
                  <a:pt x="139" y="96"/>
                </a:cubicBezTo>
                <a:cubicBezTo>
                  <a:pt x="117" y="102"/>
                  <a:pt x="75" y="118"/>
                  <a:pt x="75" y="118"/>
                </a:cubicBezTo>
                <a:cubicBezTo>
                  <a:pt x="47" y="146"/>
                  <a:pt x="28" y="176"/>
                  <a:pt x="0" y="203"/>
                </a:cubicBezTo>
                <a:cubicBezTo>
                  <a:pt x="4" y="235"/>
                  <a:pt x="3" y="268"/>
                  <a:pt x="11" y="299"/>
                </a:cubicBezTo>
                <a:cubicBezTo>
                  <a:pt x="22" y="341"/>
                  <a:pt x="73" y="372"/>
                  <a:pt x="107" y="395"/>
                </a:cubicBezTo>
                <a:cubicBezTo>
                  <a:pt x="144" y="451"/>
                  <a:pt x="180" y="476"/>
                  <a:pt x="235" y="512"/>
                </a:cubicBezTo>
                <a:cubicBezTo>
                  <a:pt x="252" y="523"/>
                  <a:pt x="278" y="555"/>
                  <a:pt x="278" y="555"/>
                </a:cubicBezTo>
                <a:cubicBezTo>
                  <a:pt x="303" y="551"/>
                  <a:pt x="328" y="549"/>
                  <a:pt x="352" y="544"/>
                </a:cubicBezTo>
                <a:cubicBezTo>
                  <a:pt x="363" y="542"/>
                  <a:pt x="377" y="543"/>
                  <a:pt x="384" y="534"/>
                </a:cubicBezTo>
                <a:cubicBezTo>
                  <a:pt x="397" y="516"/>
                  <a:pt x="399" y="491"/>
                  <a:pt x="406" y="470"/>
                </a:cubicBezTo>
                <a:cubicBezTo>
                  <a:pt x="410" y="459"/>
                  <a:pt x="416" y="438"/>
                  <a:pt x="416" y="438"/>
                </a:cubicBezTo>
                <a:cubicBezTo>
                  <a:pt x="421" y="346"/>
                  <a:pt x="406" y="205"/>
                  <a:pt x="480" y="128"/>
                </a:cubicBezTo>
                <a:cubicBezTo>
                  <a:pt x="496" y="82"/>
                  <a:pt x="484" y="45"/>
                  <a:pt x="470" y="0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36800" y="428625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48000" y="388620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5" name="AutoShape 13"/>
          <p:cNvCxnSpPr>
            <a:cxnSpLocks noChangeShapeType="1"/>
            <a:stCxn id="69643" idx="7"/>
            <a:endCxn id="69644" idx="3"/>
          </p:cNvCxnSpPr>
          <p:nvPr>
            <p:custDataLst>
              <p:tags r:id="rId12"/>
            </p:custDataLst>
          </p:nvPr>
        </p:nvCxnSpPr>
        <p:spPr bwMode="auto">
          <a:xfrm flipV="1">
            <a:off x="2509838" y="3983038"/>
            <a:ext cx="568325" cy="3206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32163" y="3746500"/>
            <a:ext cx="447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9647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84563" y="5103813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75200" y="468630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9" name="AutoShape 17"/>
          <p:cNvCxnSpPr>
            <a:cxnSpLocks noChangeShapeType="1"/>
            <a:stCxn id="69647" idx="7"/>
            <a:endCxn id="69648" idx="3"/>
          </p:cNvCxnSpPr>
          <p:nvPr>
            <p:custDataLst>
              <p:tags r:id="rId16"/>
            </p:custDataLst>
          </p:nvPr>
        </p:nvCxnSpPr>
        <p:spPr bwMode="auto">
          <a:xfrm flipV="1">
            <a:off x="3657600" y="4783138"/>
            <a:ext cx="1147763" cy="3381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5449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MST</a:t>
            </a:r>
          </a:p>
        </p:txBody>
      </p:sp>
      <p:sp>
        <p:nvSpPr>
          <p:cNvPr id="7065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203950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7066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223250" y="314166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7066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521575" y="287338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066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922713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7066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135938" y="1473200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70664" name="AutoShape 8"/>
          <p:cNvCxnSpPr>
            <a:cxnSpLocks noChangeShapeType="1"/>
            <a:stCxn id="70675" idx="5"/>
            <a:endCxn id="70659" idx="1"/>
          </p:cNvCxnSpPr>
          <p:nvPr>
            <p:custDataLst>
              <p:tags r:id="rId7"/>
            </p:custDataLst>
          </p:nvPr>
        </p:nvCxnSpPr>
        <p:spPr bwMode="auto">
          <a:xfrm>
            <a:off x="4548188" y="614363"/>
            <a:ext cx="1733550" cy="882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5" name="AutoShape 9"/>
          <p:cNvCxnSpPr>
            <a:cxnSpLocks noChangeShapeType="1"/>
            <a:stCxn id="70659" idx="5"/>
            <a:endCxn id="70660" idx="2"/>
          </p:cNvCxnSpPr>
          <p:nvPr>
            <p:custDataLst>
              <p:tags r:id="rId8"/>
            </p:custDataLst>
          </p:nvPr>
        </p:nvCxnSpPr>
        <p:spPr bwMode="auto">
          <a:xfrm>
            <a:off x="6654800" y="1711325"/>
            <a:ext cx="1552575" cy="156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6" name="AutoShape 10"/>
          <p:cNvCxnSpPr>
            <a:cxnSpLocks noChangeShapeType="1"/>
            <a:stCxn id="70659" idx="6"/>
            <a:endCxn id="70663" idx="2"/>
          </p:cNvCxnSpPr>
          <p:nvPr>
            <p:custDataLst>
              <p:tags r:id="rId9"/>
            </p:custDataLst>
          </p:nvPr>
        </p:nvCxnSpPr>
        <p:spPr bwMode="auto">
          <a:xfrm>
            <a:off x="6748463" y="1604963"/>
            <a:ext cx="1370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7" name="AutoShape 11"/>
          <p:cNvCxnSpPr>
            <a:cxnSpLocks noChangeShapeType="1"/>
            <a:stCxn id="70670" idx="6"/>
            <a:endCxn id="70660" idx="2"/>
          </p:cNvCxnSpPr>
          <p:nvPr>
            <p:custDataLst>
              <p:tags r:id="rId10"/>
            </p:custDataLst>
          </p:nvPr>
        </p:nvCxnSpPr>
        <p:spPr bwMode="auto">
          <a:xfrm>
            <a:off x="5781675" y="3228975"/>
            <a:ext cx="2425700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2"/>
          <p:cNvCxnSpPr>
            <a:cxnSpLocks noChangeShapeType="1"/>
            <a:stCxn id="70675" idx="4"/>
            <a:endCxn id="70662" idx="0"/>
          </p:cNvCxnSpPr>
          <p:nvPr>
            <p:custDataLst>
              <p:tags r:id="rId11"/>
            </p:custDataLst>
          </p:nvPr>
        </p:nvCxnSpPr>
        <p:spPr bwMode="auto">
          <a:xfrm flipH="1">
            <a:off x="4184650" y="654050"/>
            <a:ext cx="176213" cy="804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3"/>
          <p:cNvCxnSpPr>
            <a:cxnSpLocks noChangeShapeType="1"/>
            <a:stCxn id="70662" idx="5"/>
            <a:endCxn id="70670" idx="1"/>
          </p:cNvCxnSpPr>
          <p:nvPr>
            <p:custDataLst>
              <p:tags r:id="rId12"/>
            </p:custDataLst>
          </p:nvPr>
        </p:nvCxnSpPr>
        <p:spPr bwMode="auto">
          <a:xfrm>
            <a:off x="4371975" y="1711325"/>
            <a:ext cx="944563" cy="140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238750" y="3097213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70671" name="AutoShape 15"/>
          <p:cNvCxnSpPr>
            <a:cxnSpLocks noChangeShapeType="1"/>
            <a:stCxn id="70659" idx="3"/>
            <a:endCxn id="70670" idx="0"/>
          </p:cNvCxnSpPr>
          <p:nvPr>
            <p:custDataLst>
              <p:tags r:id="rId14"/>
            </p:custDataLst>
          </p:nvPr>
        </p:nvCxnSpPr>
        <p:spPr bwMode="auto">
          <a:xfrm flipH="1">
            <a:off x="5502275" y="1711325"/>
            <a:ext cx="779463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6"/>
          <p:cNvCxnSpPr>
            <a:cxnSpLocks noChangeShapeType="1"/>
            <a:stCxn id="70663" idx="0"/>
            <a:endCxn id="70661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7970838" y="527050"/>
            <a:ext cx="428625" cy="931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3" name="AutoShape 17"/>
          <p:cNvCxnSpPr>
            <a:cxnSpLocks noChangeShapeType="1"/>
            <a:stCxn id="70662" idx="6"/>
            <a:endCxn id="70659" idx="2"/>
          </p:cNvCxnSpPr>
          <p:nvPr>
            <p:custDataLst>
              <p:tags r:id="rId16"/>
            </p:custDataLst>
          </p:nvPr>
        </p:nvCxnSpPr>
        <p:spPr bwMode="auto">
          <a:xfrm>
            <a:off x="4465638" y="1604963"/>
            <a:ext cx="1722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4" name="AutoShape 18"/>
          <p:cNvCxnSpPr>
            <a:cxnSpLocks noChangeShapeType="1"/>
            <a:stCxn id="70661" idx="2"/>
            <a:endCxn id="70675" idx="6"/>
          </p:cNvCxnSpPr>
          <p:nvPr>
            <p:custDataLst>
              <p:tags r:id="rId17"/>
            </p:custDataLst>
          </p:nvPr>
        </p:nvCxnSpPr>
        <p:spPr bwMode="auto">
          <a:xfrm flipH="1">
            <a:off x="4641850" y="419100"/>
            <a:ext cx="2863850" cy="88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097338" y="376238"/>
            <a:ext cx="527050" cy="26193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70676" name="AutoShape 20"/>
          <p:cNvCxnSpPr>
            <a:cxnSpLocks noChangeShapeType="1"/>
            <a:stCxn id="70659" idx="7"/>
            <a:endCxn id="70661" idx="3"/>
          </p:cNvCxnSpPr>
          <p:nvPr>
            <p:custDataLst>
              <p:tags r:id="rId19"/>
            </p:custDataLst>
          </p:nvPr>
        </p:nvCxnSpPr>
        <p:spPr bwMode="auto">
          <a:xfrm flipV="1">
            <a:off x="6654800" y="527050"/>
            <a:ext cx="942975" cy="969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0" idx="0"/>
            <a:endCxn id="70663" idx="4"/>
          </p:cNvCxnSpPr>
          <p:nvPr>
            <p:custDataLst>
              <p:tags r:id="rId20"/>
            </p:custDataLst>
          </p:nvPr>
        </p:nvCxnSpPr>
        <p:spPr bwMode="auto">
          <a:xfrm flipH="1" flipV="1">
            <a:off x="8399463" y="1751013"/>
            <a:ext cx="87312" cy="1374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8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976813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29325" y="206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0680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360863" y="2138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70681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2271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2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58050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70683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414963" y="86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70684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223250" y="865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70685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34263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486775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731000" y="820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02275" y="2093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70689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55637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36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1517650" y="3713162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7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273685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38" name="AutoShape 8"/>
          <p:cNvCxnSpPr>
            <a:cxnSpLocks noChangeShapeType="1"/>
            <a:stCxn id="36" idx="6"/>
            <a:endCxn id="37" idx="1"/>
          </p:cNvCxnSpPr>
          <p:nvPr>
            <p:custDataLst>
              <p:tags r:id="rId35"/>
            </p:custDataLst>
          </p:nvPr>
        </p:nvCxnSpPr>
        <p:spPr bwMode="auto">
          <a:xfrm>
            <a:off x="2063750" y="3960812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3956050" y="3597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  <a:stCxn id="39" idx="2"/>
            <a:endCxn id="36" idx="6"/>
          </p:cNvCxnSpPr>
          <p:nvPr>
            <p:custDataLst>
              <p:tags r:id="rId37"/>
            </p:custDataLst>
          </p:nvPr>
        </p:nvCxnSpPr>
        <p:spPr bwMode="auto">
          <a:xfrm flipH="1">
            <a:off x="2063750" y="3846512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114300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42" name="AutoShape 17"/>
          <p:cNvCxnSpPr>
            <a:cxnSpLocks noChangeShapeType="1"/>
            <a:stCxn id="41" idx="6"/>
            <a:endCxn id="37" idx="2"/>
          </p:cNvCxnSpPr>
          <p:nvPr>
            <p:custDataLst>
              <p:tags r:id="rId39"/>
            </p:custDataLst>
          </p:nvPr>
        </p:nvCxnSpPr>
        <p:spPr bwMode="auto">
          <a:xfrm>
            <a:off x="1689100" y="4724400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3498850" y="5502275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44" name="AutoShape 9"/>
          <p:cNvCxnSpPr>
            <a:cxnSpLocks noChangeShapeType="1"/>
            <a:stCxn id="37" idx="5"/>
            <a:endCxn id="43" idx="1"/>
          </p:cNvCxnSpPr>
          <p:nvPr>
            <p:custDataLst>
              <p:tags r:id="rId41"/>
            </p:custDataLst>
          </p:nvPr>
        </p:nvCxnSpPr>
        <p:spPr bwMode="auto">
          <a:xfrm>
            <a:off x="3186113" y="4918075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1981200" y="56943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46" name="AutoShape 11"/>
          <p:cNvCxnSpPr>
            <a:cxnSpLocks noChangeShapeType="1"/>
            <a:stCxn id="43" idx="7"/>
            <a:endCxn id="48" idx="3"/>
          </p:cNvCxnSpPr>
          <p:nvPr>
            <p:custDataLst>
              <p:tags r:id="rId43"/>
            </p:custDataLst>
          </p:nvPr>
        </p:nvCxnSpPr>
        <p:spPr bwMode="auto">
          <a:xfrm flipV="1">
            <a:off x="3948113" y="4841875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11"/>
          <p:cNvCxnSpPr>
            <a:cxnSpLocks noChangeShapeType="1"/>
            <a:stCxn id="45" idx="6"/>
            <a:endCxn id="43" idx="3"/>
          </p:cNvCxnSpPr>
          <p:nvPr>
            <p:custDataLst>
              <p:tags r:id="rId44"/>
            </p:custDataLst>
          </p:nvPr>
        </p:nvCxnSpPr>
        <p:spPr bwMode="auto">
          <a:xfrm>
            <a:off x="2527300" y="5943600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4260850" y="43989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10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857250"/>
            <a:ext cx="8255000" cy="5486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void Graph::</a:t>
            </a:r>
            <a:r>
              <a:rPr lang="en-US" sz="1800" b="1" dirty="0" err="1">
                <a:latin typeface="Courier New" pitchFamily="49" charset="0"/>
              </a:rPr>
              <a:t>kruskal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DisjSet</a:t>
            </a:r>
            <a:r>
              <a:rPr lang="en-US" sz="1800" b="1" dirty="0">
                <a:latin typeface="Courier New" pitchFamily="49" charset="0"/>
              </a:rPr>
              <a:t> s(NUM_VERTICES);</a:t>
            </a:r>
          </a:p>
          <a:p>
            <a:pPr eaLnBrk="1" hangingPunct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while (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 &lt; NUM_VERTICES – 1){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</a:rPr>
              <a:t>e = smallest weight edge not deleted yet;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// edge e = (u, v)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(u);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(v);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uset</a:t>
            </a:r>
            <a:r>
              <a:rPr lang="en-US" sz="1800" b="1" dirty="0">
                <a:latin typeface="Courier New" pitchFamily="49" charset="0"/>
              </a:rPr>
              <a:t> != </a:t>
            </a:r>
            <a:r>
              <a:rPr lang="en-US" sz="1800" b="1" dirty="0" err="1">
                <a:latin typeface="Courier New" pitchFamily="49" charset="0"/>
              </a:rPr>
              <a:t>vset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s.unionSets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99163" y="3841750"/>
            <a:ext cx="1338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2|E| finds</a:t>
            </a:r>
          </a:p>
        </p:txBody>
      </p:sp>
      <p:sp>
        <p:nvSpPr>
          <p:cNvPr id="716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3454400" y="3867150"/>
            <a:ext cx="25908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10200" y="5638800"/>
            <a:ext cx="1423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|V| unions</a:t>
            </a:r>
          </a:p>
        </p:txBody>
      </p:sp>
      <p:sp>
        <p:nvSpPr>
          <p:cNvPr id="7168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4292600" y="5238750"/>
            <a:ext cx="1036638" cy="484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0" y="1981200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9933"/>
                </a:solidFill>
                <a:latin typeface="Times New Roman" pitchFamily="18" charset="0"/>
              </a:rPr>
              <a:t>|E| heap ops</a:t>
            </a:r>
          </a:p>
        </p:txBody>
      </p:sp>
      <p:sp>
        <p:nvSpPr>
          <p:cNvPr id="7168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6324600" y="2209800"/>
            <a:ext cx="533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0255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Strategy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EL = sorted set of edges ascending by weight</a:t>
            </a:r>
          </a:p>
          <a:p>
            <a:pPr>
              <a:lnSpc>
                <a:spcPct val="90000"/>
              </a:lnSpc>
            </a:pPr>
            <a:r>
              <a:rPr lang="en-US" sz="2800"/>
              <a:t>Foreach edge e in 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T1 = tree for head(e)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T2 = tree for tail(e)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(T1 != T2)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add e to the output (the MST)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Combine trees T1 and T2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Seems simple, no?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But, how do you keep track of what trees a node is in?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Trees are sets. Need to findset(v) and “union” two sets</a:t>
            </a:r>
          </a:p>
        </p:txBody>
      </p:sp>
    </p:spTree>
    <p:extLst>
      <p:ext uri="{BB962C8B-B14F-4D97-AF65-F5344CB8AC3E}">
        <p14:creationId xmlns:p14="http://schemas.microsoft.com/office/powerpoint/2010/main" val="179757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914400"/>
            <a:ext cx="9144000" cy="6858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457200"/>
            <a:ext cx="89154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457200" eaLnBrk="1" hangingPunct="1"/>
            <a:r>
              <a:rPr lang="en-US" sz="2400" dirty="0" err="1">
                <a:latin typeface="Lucida Console" charset="0"/>
              </a:rPr>
              <a:t>kruskal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edgelist,n</a:t>
            </a:r>
            <a:r>
              <a:rPr lang="en-US" sz="2400" dirty="0">
                <a:latin typeface="Lucida Console" charset="0"/>
              </a:rPr>
              <a:t>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sort(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for 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1 to n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	</a:t>
            </a:r>
            <a:r>
              <a:rPr lang="en-US" sz="2400" dirty="0" err="1">
                <a:latin typeface="Lucida Console" charset="0"/>
              </a:rPr>
              <a:t>makeset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count = 0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while (count &lt; n - 1)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		if (</a:t>
            </a:r>
            <a:r>
              <a:rPr lang="en-US" sz="2400" dirty="0" err="1">
                <a:latin typeface="Lucida Console" charset="0"/>
              </a:rPr>
              <a:t>findset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].v) !=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           </a:t>
            </a:r>
            <a:r>
              <a:rPr lang="en-US" sz="2400" dirty="0" err="1">
                <a:latin typeface="Lucida Console" charset="0"/>
              </a:rPr>
              <a:t>findset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].w)) {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		</a:t>
            </a:r>
            <a:r>
              <a:rPr lang="en-US" sz="2400" dirty="0" err="1">
                <a:latin typeface="Lucida Console" charset="0"/>
              </a:rPr>
              <a:t>println</a:t>
            </a:r>
            <a:r>
              <a:rPr lang="en-US" sz="2400" dirty="0">
                <a:latin typeface="Lucida Console" charset="0"/>
              </a:rPr>
              <a:t>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].v + “ ”</a:t>
            </a:r>
            <a:br>
              <a:rPr lang="en-US" sz="2400" dirty="0">
                <a:latin typeface="Lucida Console" charset="0"/>
              </a:rPr>
            </a:br>
            <a:r>
              <a:rPr lang="en-US" sz="2400" dirty="0">
                <a:latin typeface="Lucida Console" charset="0"/>
              </a:rPr>
              <a:t>                  + 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		count = count + 1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  		union(</a:t>
            </a:r>
            <a:r>
              <a:rPr lang="en-US" sz="2400" dirty="0" err="1">
                <a:latin typeface="Lucida Console" charset="0"/>
              </a:rPr>
              <a:t>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</a:t>
            </a:r>
            <a:r>
              <a:rPr lang="en-US" sz="2400" dirty="0" err="1">
                <a:latin typeface="Lucida Console" charset="0"/>
              </a:rPr>
              <a:t>v,edgelist</a:t>
            </a:r>
            <a:r>
              <a:rPr lang="en-US" sz="2400" dirty="0">
                <a:latin typeface="Lucida Console" charset="0"/>
              </a:rPr>
              <a:t>[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].w)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	}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   	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= </a:t>
            </a:r>
            <a:r>
              <a:rPr lang="en-US" sz="2400" dirty="0" err="1">
                <a:latin typeface="Lucida Console" charset="0"/>
              </a:rPr>
              <a:t>i</a:t>
            </a:r>
            <a:r>
              <a:rPr lang="en-US" sz="2400" dirty="0">
                <a:latin typeface="Lucida Console" charset="0"/>
              </a:rPr>
              <a:t> + 1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 	}</a:t>
            </a:r>
          </a:p>
          <a:p>
            <a:pPr algn="l" defTabSz="457200" eaLnBrk="1" hangingPunct="1"/>
            <a:r>
              <a:rPr lang="en-US" sz="2400" dirty="0">
                <a:latin typeface="Lucida Console" charset="0"/>
              </a:rPr>
              <a:t>}</a:t>
            </a:r>
          </a:p>
          <a:p>
            <a:pPr algn="l" defTabSz="457200" eaLnBrk="1" hangingPunct="1"/>
            <a:endParaRPr lang="en-US" sz="2400" dirty="0">
              <a:latin typeface="Lucida Conso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Find-Union Data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26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Sets stored as a parent array</a:t>
            </a:r>
          </a:p>
          <a:p>
            <a:pPr lvl="1"/>
            <a:r>
              <a:rPr lang="en-US" dirty="0" err="1"/>
              <a:t>findset</a:t>
            </a:r>
            <a:r>
              <a:rPr lang="en-US" dirty="0"/>
              <a:t>(v): trace upward in parent array</a:t>
            </a:r>
          </a:p>
          <a:p>
            <a:pPr lvl="1"/>
            <a:r>
              <a:rPr lang="en-US" dirty="0"/>
              <a:t>union(</a:t>
            </a:r>
            <a:r>
              <a:rPr lang="en-US" dirty="0" err="1"/>
              <a:t>i,j</a:t>
            </a:r>
            <a:r>
              <a:rPr lang="en-US" dirty="0"/>
              <a:t>): make one tree a child of a node it the other</a:t>
            </a:r>
          </a:p>
          <a:p>
            <a:r>
              <a:rPr lang="en-US" dirty="0"/>
              <a:t>Improvements!</a:t>
            </a:r>
          </a:p>
          <a:p>
            <a:pPr lvl="1"/>
            <a:r>
              <a:rPr lang="en-US" dirty="0"/>
              <a:t>Union by rank</a:t>
            </a:r>
          </a:p>
          <a:p>
            <a:pPr lvl="1"/>
            <a:r>
              <a:rPr lang="en-US" dirty="0"/>
              <a:t>Path compression</a:t>
            </a:r>
          </a:p>
        </p:txBody>
      </p:sp>
    </p:spTree>
    <p:extLst>
      <p:ext uri="{BB962C8B-B14F-4D97-AF65-F5344CB8AC3E}">
        <p14:creationId xmlns:p14="http://schemas.microsoft.com/office/powerpoint/2010/main" val="158038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7331" name="Picture 3" descr="C:\Documents and Settings\Administrator\Desktop\Cormen-2e-p5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169144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79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Administrator\Desktop\Cormen-2e-p5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227854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688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Problem: Minimum Spanning Trees</a:t>
            </a:r>
          </a:p>
          <a:p>
            <a:pPr lvl="1"/>
            <a:r>
              <a:rPr lang="en-US" dirty="0"/>
              <a:t>This is a graph problem (ugh…more graphs?!)</a:t>
            </a:r>
          </a:p>
          <a:p>
            <a:r>
              <a:rPr lang="en-US" dirty="0"/>
              <a:t>Two solutions</a:t>
            </a:r>
          </a:p>
          <a:p>
            <a:pPr lvl="1"/>
            <a:r>
              <a:rPr lang="en-US" dirty="0"/>
              <a:t>Prim’s Algorithm (Uses graph data structure only)</a:t>
            </a:r>
          </a:p>
          <a:p>
            <a:pPr lvl="1"/>
            <a:r>
              <a:rPr lang="en-US" dirty="0"/>
              <a:t>Kruskal’s Algorithm (Uses a find-union structure)</a:t>
            </a:r>
          </a:p>
          <a:p>
            <a:r>
              <a:rPr lang="en-US" dirty="0"/>
              <a:t>Define and design the find-union to support Kruskal’s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Complexity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192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 basic analysis leads us to </a:t>
            </a:r>
            <a:r>
              <a:rPr lang="en-US" dirty="0">
                <a:sym typeface="Symbol" pitchFamily="18" charset="2"/>
              </a:rPr>
              <a:t>(E*V) = O(V</a:t>
            </a:r>
            <a:r>
              <a:rPr lang="en-US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/>
          </a:p>
          <a:p>
            <a:r>
              <a:rPr lang="en-US" dirty="0"/>
              <a:t>But with the optimizations presented here, it can be reduced to </a:t>
            </a:r>
            <a:r>
              <a:rPr lang="en-US" dirty="0">
                <a:sym typeface="Symbol" pitchFamily="18" charset="2"/>
              </a:rPr>
              <a:t>(E * log(E))</a:t>
            </a:r>
            <a:endParaRPr lang="en-US" baseline="30000" dirty="0"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07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Trees</a:t>
            </a:r>
          </a:p>
          <a:p>
            <a:pPr lvl="1"/>
            <a:r>
              <a:rPr lang="en-US" dirty="0"/>
              <a:t>What they are. Motivations, etc.</a:t>
            </a:r>
          </a:p>
          <a:p>
            <a:r>
              <a:rPr lang="en-US" dirty="0"/>
              <a:t>Prim’s Algorithm</a:t>
            </a:r>
          </a:p>
          <a:p>
            <a:pPr lvl="1"/>
            <a:r>
              <a:rPr lang="en-US" dirty="0"/>
              <a:t>Nice graph algorithm for solving MST problem</a:t>
            </a:r>
          </a:p>
          <a:p>
            <a:r>
              <a:rPr lang="en-US" dirty="0"/>
              <a:t>Kruskal’s Algorithm</a:t>
            </a:r>
          </a:p>
          <a:p>
            <a:pPr lvl="1"/>
            <a:r>
              <a:rPr lang="en-US" dirty="0"/>
              <a:t>Another algorithm for solving MST problem</a:t>
            </a:r>
          </a:p>
          <a:p>
            <a:pPr lvl="1"/>
            <a:r>
              <a:rPr lang="en-US" dirty="0"/>
              <a:t>Nice excuse to introduce the find-union data structure</a:t>
            </a:r>
          </a:p>
          <a:p>
            <a:r>
              <a:rPr lang="en-US" dirty="0"/>
              <a:t>Find-union</a:t>
            </a:r>
          </a:p>
          <a:p>
            <a:pPr lvl="1"/>
            <a:r>
              <a:rPr lang="en-US" dirty="0"/>
              <a:t>How to implement</a:t>
            </a:r>
          </a:p>
          <a:p>
            <a:pPr lvl="1"/>
            <a:r>
              <a:rPr lang="en-US" dirty="0"/>
              <a:t>How to optimize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08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Symbol" pitchFamily="18" charset="2"/>
              </a:rPr>
              <a:t>MSTs satisfy the </a:t>
            </a:r>
            <a:r>
              <a:rPr lang="en-US" sz="2800" i="1" dirty="0">
                <a:solidFill>
                  <a:schemeClr val="tx2"/>
                </a:solidFill>
                <a:sym typeface="Symbol" pitchFamily="18" charset="2"/>
              </a:rPr>
              <a:t>optimal substructure</a:t>
            </a:r>
            <a:r>
              <a:rPr lang="en-US" sz="2800" dirty="0">
                <a:sym typeface="Symbol" pitchFamily="18" charset="2"/>
              </a:rPr>
              <a:t> property</a:t>
            </a:r>
          </a:p>
          <a:p>
            <a:pPr lvl="1"/>
            <a:r>
              <a:rPr lang="en-US" sz="2400" i="1" dirty="0">
                <a:sym typeface="Symbol" pitchFamily="18" charset="2"/>
              </a:rPr>
              <a:t>If S is an optimal solution to a problem, then the components of S are optimal solutions to sub-problems</a:t>
            </a:r>
          </a:p>
          <a:p>
            <a:r>
              <a:rPr lang="en-US" sz="2800" dirty="0">
                <a:sym typeface="Symbol" pitchFamily="18" charset="2"/>
              </a:rPr>
              <a:t>Here: an optimal tree is composed of optimal </a:t>
            </a:r>
            <a:r>
              <a:rPr lang="en-US" sz="2800" dirty="0" err="1">
                <a:sym typeface="Symbol" pitchFamily="18" charset="2"/>
              </a:rPr>
              <a:t>subtrees</a:t>
            </a:r>
            <a:endParaRPr lang="en-US" sz="2800" dirty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Let T be an MST of G with an edge (</a:t>
            </a:r>
            <a:r>
              <a:rPr lang="en-US" sz="2400" i="1" dirty="0" err="1">
                <a:sym typeface="Symbol" pitchFamily="18" charset="2"/>
              </a:rPr>
              <a:t>u,v</a:t>
            </a:r>
            <a:r>
              <a:rPr lang="en-US" sz="2400" dirty="0">
                <a:sym typeface="Symbol" pitchFamily="18" charset="2"/>
              </a:rPr>
              <a:t>) in the middle</a:t>
            </a:r>
          </a:p>
          <a:p>
            <a:pPr lvl="1"/>
            <a:r>
              <a:rPr lang="en-US" sz="2400" dirty="0">
                <a:sym typeface="Symbol" pitchFamily="18" charset="2"/>
              </a:rPr>
              <a:t>Removing (</a:t>
            </a:r>
            <a:r>
              <a:rPr lang="en-US" sz="2400" i="1" dirty="0" err="1">
                <a:sym typeface="Symbol" pitchFamily="18" charset="2"/>
              </a:rPr>
              <a:t>u,v</a:t>
            </a:r>
            <a:r>
              <a:rPr lang="en-US" sz="2400" dirty="0">
                <a:sym typeface="Symbol" pitchFamily="18" charset="2"/>
              </a:rPr>
              <a:t>) partitions T into two trees T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and T</a:t>
            </a:r>
            <a:r>
              <a:rPr lang="en-US" sz="2400" baseline="-25000" dirty="0">
                <a:sym typeface="Symbol" pitchFamily="18" charset="2"/>
              </a:rPr>
              <a:t>2</a:t>
            </a:r>
            <a:endParaRPr lang="en-US" sz="2400" dirty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Claim: T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is an MST of G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= (V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,E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), and T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is an MST of G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= (V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,E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     	      </a:t>
            </a:r>
          </a:p>
          <a:p>
            <a:pPr lvl="1"/>
            <a:r>
              <a:rPr lang="en-US" sz="2400" dirty="0">
                <a:sym typeface="Symbol" pitchFamily="18" charset="2"/>
              </a:rPr>
              <a:t>Proof: w(T) = w(</a:t>
            </a:r>
            <a:r>
              <a:rPr lang="en-US" sz="2400" i="1" dirty="0" err="1">
                <a:sym typeface="Symbol" pitchFamily="18" charset="2"/>
              </a:rPr>
              <a:t>u,v</a:t>
            </a:r>
            <a:r>
              <a:rPr lang="en-US" sz="2400" dirty="0">
                <a:sym typeface="Symbol" pitchFamily="18" charset="2"/>
              </a:rPr>
              <a:t>) + w(T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 + w(T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2"/>
            <a:r>
              <a:rPr lang="en-US" sz="2000" dirty="0">
                <a:sym typeface="Symbol" pitchFamily="18" charset="2"/>
              </a:rPr>
              <a:t>There can’t be a better tree than T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or T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, or T would be suboptimal</a:t>
            </a:r>
          </a:p>
        </p:txBody>
      </p:sp>
    </p:spTree>
    <p:extLst>
      <p:ext uri="{BB962C8B-B14F-4D97-AF65-F5344CB8AC3E}">
        <p14:creationId xmlns:p14="http://schemas.microsoft.com/office/powerpoint/2010/main" val="761622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40214</TotalTime>
  <Words>1849</Words>
  <Application>Microsoft Macintosh PowerPoint</Application>
  <PresentationFormat>On-screen Show (4:3)</PresentationFormat>
  <Paragraphs>300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Bookman Old Style</vt:lpstr>
      <vt:lpstr>Courier New</vt:lpstr>
      <vt:lpstr>Gill Sans MT</vt:lpstr>
      <vt:lpstr>Lucida Console</vt:lpstr>
      <vt:lpstr>Monotype Sorts</vt:lpstr>
      <vt:lpstr>Symbol</vt:lpstr>
      <vt:lpstr>Times New Roman</vt:lpstr>
      <vt:lpstr>Wingdings</vt:lpstr>
      <vt:lpstr>Wingdings 3</vt:lpstr>
      <vt:lpstr>Origin</vt:lpstr>
      <vt:lpstr>Find-Union Data Structure</vt:lpstr>
      <vt:lpstr>Topics</vt:lpstr>
      <vt:lpstr>Topics in this slide-deck:</vt:lpstr>
      <vt:lpstr>Minimum Spanning Trees</vt:lpstr>
      <vt:lpstr>Prim’s Algorithm</vt:lpstr>
      <vt:lpstr>Prim’s algorithm</vt:lpstr>
      <vt:lpstr>Prim’s Algorithm for MST</vt:lpstr>
      <vt:lpstr>MST</vt:lpstr>
      <vt:lpstr>Minimum Spanning Tree</vt:lpstr>
      <vt:lpstr>Minimum Spanning Tree</vt:lpstr>
      <vt:lpstr>Prim’s MST Algorithm</vt:lpstr>
      <vt:lpstr>Tracking Edges for Prim’s MST</vt:lpstr>
      <vt:lpstr>Prim’s Algorithm</vt:lpstr>
      <vt:lpstr>Cost of Prim’s Algorithm</vt:lpstr>
      <vt:lpstr>Worst Case</vt:lpstr>
      <vt:lpstr>Priority Queue Costs and Prim’s</vt:lpstr>
      <vt:lpstr>Better PQ Implementations</vt:lpstr>
      <vt:lpstr>Better PQ Implementations (2)</vt:lpstr>
      <vt:lpstr>Kruskal’s Algorithm</vt:lpstr>
      <vt:lpstr>Kruskal’s MST Algorithm</vt:lpstr>
      <vt:lpstr>Kruskal’s MST Algorithm</vt:lpstr>
      <vt:lpstr>MST</vt:lpstr>
      <vt:lpstr>Kruskal code</vt:lpstr>
      <vt:lpstr>Strategy for Kruskal’s</vt:lpstr>
      <vt:lpstr>PowerPoint Presentation</vt:lpstr>
      <vt:lpstr>Find-Union Data Structure</vt:lpstr>
      <vt:lpstr>Union/Find and Disjoint Sets</vt:lpstr>
      <vt:lpstr>Union by rank</vt:lpstr>
      <vt:lpstr>Path Compression</vt:lpstr>
      <vt:lpstr>Complexity for Kruskal’s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920</cp:revision>
  <cp:lastPrinted>2010-03-04T14:04:20Z</cp:lastPrinted>
  <dcterms:created xsi:type="dcterms:W3CDTF">2010-03-16T00:09:25Z</dcterms:created>
  <dcterms:modified xsi:type="dcterms:W3CDTF">2020-01-07T15:34:00Z</dcterms:modified>
</cp:coreProperties>
</file>