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3"/>
  </p:notesMasterIdLst>
  <p:handoutMasterIdLst>
    <p:handoutMasterId r:id="rId54"/>
  </p:handoutMasterIdLst>
  <p:sldIdLst>
    <p:sldId id="377" r:id="rId2"/>
    <p:sldId id="379" r:id="rId3"/>
    <p:sldId id="278" r:id="rId4"/>
    <p:sldId id="441" r:id="rId5"/>
    <p:sldId id="389" r:id="rId6"/>
    <p:sldId id="390" r:id="rId7"/>
    <p:sldId id="391" r:id="rId8"/>
    <p:sldId id="394" r:id="rId9"/>
    <p:sldId id="392" r:id="rId10"/>
    <p:sldId id="393" r:id="rId11"/>
    <p:sldId id="396" r:id="rId12"/>
    <p:sldId id="395" r:id="rId13"/>
    <p:sldId id="397" r:id="rId14"/>
    <p:sldId id="398" r:id="rId15"/>
    <p:sldId id="399" r:id="rId16"/>
    <p:sldId id="436" r:id="rId17"/>
    <p:sldId id="437" r:id="rId18"/>
    <p:sldId id="438" r:id="rId19"/>
    <p:sldId id="439" r:id="rId20"/>
    <p:sldId id="400" r:id="rId21"/>
    <p:sldId id="440" r:id="rId22"/>
    <p:sldId id="435" r:id="rId23"/>
    <p:sldId id="401" r:id="rId24"/>
    <p:sldId id="407" r:id="rId25"/>
    <p:sldId id="402" r:id="rId26"/>
    <p:sldId id="403" r:id="rId27"/>
    <p:sldId id="404" r:id="rId28"/>
    <p:sldId id="405" r:id="rId29"/>
    <p:sldId id="388" r:id="rId30"/>
    <p:sldId id="385" r:id="rId31"/>
    <p:sldId id="386" r:id="rId32"/>
    <p:sldId id="387" r:id="rId33"/>
    <p:sldId id="408" r:id="rId34"/>
    <p:sldId id="413" r:id="rId35"/>
    <p:sldId id="414" r:id="rId36"/>
    <p:sldId id="415" r:id="rId37"/>
    <p:sldId id="416" r:id="rId38"/>
    <p:sldId id="417" r:id="rId39"/>
    <p:sldId id="418" r:id="rId40"/>
    <p:sldId id="419" r:id="rId41"/>
    <p:sldId id="409" r:id="rId42"/>
    <p:sldId id="422" r:id="rId43"/>
    <p:sldId id="423" r:id="rId44"/>
    <p:sldId id="425" r:id="rId45"/>
    <p:sldId id="432" r:id="rId46"/>
    <p:sldId id="424" r:id="rId47"/>
    <p:sldId id="426" r:id="rId48"/>
    <p:sldId id="427" r:id="rId49"/>
    <p:sldId id="428" r:id="rId50"/>
    <p:sldId id="420" r:id="rId51"/>
    <p:sldId id="410" r:id="rId52"/>
  </p:sldIdLst>
  <p:sldSz cx="9144000" cy="6858000" type="screen4x3"/>
  <p:notesSz cx="7315200" cy="96012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0"/>
    <p:restoredTop sz="94672"/>
  </p:normalViewPr>
  <p:slideViewPr>
    <p:cSldViewPr>
      <p:cViewPr varScale="1">
        <p:scale>
          <a:sx n="157" d="100"/>
          <a:sy n="157" d="100"/>
        </p:scale>
        <p:origin x="168"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Graphs - Advanced</a:t>
            </a:r>
          </a:p>
        </p:txBody>
      </p:sp>
      <p:sp>
        <p:nvSpPr>
          <p:cNvPr id="5"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Tree>
    <p:extLst>
      <p:ext uri="{BB962C8B-B14F-4D97-AF65-F5344CB8AC3E}">
        <p14:creationId xmlns:p14="http://schemas.microsoft.com/office/powerpoint/2010/main" val="30250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a:t>Consider a flow network, which is a specialized directed graph with:</a:t>
            </a:r>
          </a:p>
          <a:p>
            <a:pPr lvl="1"/>
            <a:r>
              <a:rPr lang="en-US"/>
              <a:t>A single source node s</a:t>
            </a:r>
          </a:p>
          <a:p>
            <a:pPr lvl="1"/>
            <a:r>
              <a:rPr lang="en-US"/>
              <a:t>A single terminus node t</a:t>
            </a:r>
          </a:p>
          <a:p>
            <a:pPr lvl="1"/>
            <a:r>
              <a:rPr lang="en-US"/>
              <a:t>Capacities on each edge</a:t>
            </a:r>
          </a:p>
          <a:p>
            <a:pPr lvl="2"/>
            <a:r>
              <a:rPr lang="en-US"/>
              <a:t>That must be integer!</a:t>
            </a:r>
          </a:p>
          <a:p>
            <a:r>
              <a:rPr lang="en-US"/>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a:t>Transportation networks</a:t>
            </a:r>
          </a:p>
          <a:p>
            <a:pPr lvl="1"/>
            <a:r>
              <a:rPr lang="en-US"/>
              <a:t>How many people can be routed?</a:t>
            </a:r>
          </a:p>
          <a:p>
            <a:r>
              <a:rPr lang="en-US"/>
              <a:t>Computer networks</a:t>
            </a:r>
          </a:p>
          <a:p>
            <a:r>
              <a:rPr lang="en-US"/>
              <a:t>Electrical distribution</a:t>
            </a:r>
          </a:p>
          <a:p>
            <a:r>
              <a:rPr lang="en-US"/>
              <a:t>Water distribution</a:t>
            </a:r>
            <a:endParaRPr lang="en-US" dirty="0"/>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a:t>Consider the </a:t>
            </a:r>
            <a:r>
              <a:rPr lang="en-US" i="1"/>
              <a:t>residual</a:t>
            </a:r>
            <a:r>
              <a:rPr lang="en-US"/>
              <a:t> capacities</a:t>
            </a:r>
          </a:p>
          <a:p>
            <a:pPr lvl="1"/>
            <a:r>
              <a:rPr lang="en-US"/>
              <a:t>Meaning how much capacity is left after taking into account how much flow is going through that edge</a:t>
            </a:r>
          </a:p>
          <a:p>
            <a:r>
              <a:rPr lang="en-US"/>
              <a:t>Find a path from </a:t>
            </a:r>
            <a:r>
              <a:rPr lang="en-US" i="1"/>
              <a:t>s</a:t>
            </a:r>
            <a:r>
              <a:rPr lang="en-US"/>
              <a:t> to </a:t>
            </a:r>
            <a:r>
              <a:rPr lang="en-US" i="1"/>
              <a:t>t</a:t>
            </a:r>
            <a:r>
              <a:rPr lang="en-US"/>
              <a:t> such that the minimum residual capacity is greater than zero</a:t>
            </a:r>
          </a:p>
          <a:p>
            <a:pPr lvl="1"/>
            <a:r>
              <a:rPr lang="en-US"/>
              <a:t>Since everything is integer, it must be 1 or more</a:t>
            </a:r>
          </a:p>
          <a:p>
            <a:r>
              <a:rPr lang="en-US"/>
              <a:t>Update the residual capacities after taking into account this new flow</a:t>
            </a:r>
          </a:p>
          <a:p>
            <a:r>
              <a:rPr lang="en-US"/>
              <a:t>Repeat until no more such paths are found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a:t>Graph G has vertices V and edges E</a:t>
            </a:r>
          </a:p>
          <a:p>
            <a:pPr lvl="1"/>
            <a:r>
              <a:rPr lang="en-US"/>
              <a:t>s </a:t>
            </a:r>
            <a:r>
              <a:rPr lang="en-US">
                <a:sym typeface="Symbol"/>
              </a:rPr>
              <a:t>V is the source</a:t>
            </a:r>
          </a:p>
          <a:p>
            <a:pPr lvl="1"/>
            <a:r>
              <a:rPr lang="en-US">
                <a:sym typeface="Symbol"/>
              </a:rPr>
              <a:t>t V is the sink (terminus)</a:t>
            </a:r>
            <a:endParaRPr lang="en-US"/>
          </a:p>
          <a:p>
            <a:r>
              <a:rPr lang="en-US"/>
              <a:t>f(u,v): the flow on the edge from u to v</a:t>
            </a:r>
          </a:p>
          <a:p>
            <a:pPr lvl="1"/>
            <a:r>
              <a:rPr lang="en-US"/>
              <a:t>f(v,u): the backflow on the edge from v to u</a:t>
            </a:r>
          </a:p>
          <a:p>
            <a:r>
              <a:rPr lang="en-US"/>
              <a:t>c(u,v): the capacity on the edge from u to v</a:t>
            </a:r>
          </a:p>
          <a:p>
            <a:r>
              <a:rPr lang="en-US"/>
              <a:t>c</a:t>
            </a:r>
            <a:r>
              <a:rPr lang="en-US" baseline="-25000"/>
              <a:t>f</a:t>
            </a:r>
            <a:r>
              <a:rPr lang="en-US"/>
              <a:t>(u,v): the </a:t>
            </a:r>
            <a:r>
              <a:rPr lang="en-US" i="1"/>
              <a:t>residual</a:t>
            </a:r>
            <a:r>
              <a:rPr lang="en-US"/>
              <a:t> capacity on the edge from u to v</a:t>
            </a:r>
          </a:p>
          <a:p>
            <a:r>
              <a:rPr lang="en-US"/>
              <a:t>G</a:t>
            </a:r>
            <a:r>
              <a:rPr lang="en-US" baseline="-25000"/>
              <a:t>f</a:t>
            </a:r>
            <a:r>
              <a:rPr lang="en-US"/>
              <a:t> is the graph where the edges weights are the residual capacities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40190</TotalTime>
  <Words>2621</Words>
  <Application>Microsoft Macintosh PowerPoint</Application>
  <PresentationFormat>On-screen Show (4:3)</PresentationFormat>
  <Paragraphs>326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Bookman Old Style</vt:lpstr>
      <vt:lpstr>Gill Sans MT</vt:lpstr>
      <vt:lpstr>Symbol</vt:lpstr>
      <vt:lpstr>Times New Roman</vt:lpstr>
      <vt:lpstr>Wingdings</vt:lpstr>
      <vt:lpstr>Wingdings 3</vt:lpstr>
      <vt:lpstr>Origin</vt:lpstr>
      <vt:lpstr>Graphs - Advanced</vt:lpstr>
      <vt:lpstr>Topics</vt:lpstr>
      <vt:lpstr>Topics in this slide-deck:</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915</cp:revision>
  <cp:lastPrinted>2010-03-04T14:04:20Z</cp:lastPrinted>
  <dcterms:created xsi:type="dcterms:W3CDTF">2010-03-16T00:09:25Z</dcterms:created>
  <dcterms:modified xsi:type="dcterms:W3CDTF">2020-01-07T14:58:28Z</dcterms:modified>
</cp:coreProperties>
</file>