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5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70"/>
  </p:notesMasterIdLst>
  <p:handoutMasterIdLst>
    <p:handoutMasterId r:id="rId71"/>
  </p:handoutMasterIdLst>
  <p:sldIdLst>
    <p:sldId id="377" r:id="rId2"/>
    <p:sldId id="379" r:id="rId3"/>
    <p:sldId id="277" r:id="rId4"/>
    <p:sldId id="279" r:id="rId5"/>
    <p:sldId id="280" r:id="rId6"/>
    <p:sldId id="281" r:id="rId7"/>
    <p:sldId id="278" r:id="rId8"/>
    <p:sldId id="282" r:id="rId9"/>
    <p:sldId id="314" r:id="rId10"/>
    <p:sldId id="317" r:id="rId11"/>
    <p:sldId id="315" r:id="rId12"/>
    <p:sldId id="316" r:id="rId13"/>
    <p:sldId id="319" r:id="rId14"/>
    <p:sldId id="284" r:id="rId15"/>
    <p:sldId id="285" r:id="rId16"/>
    <p:sldId id="339" r:id="rId17"/>
    <p:sldId id="286" r:id="rId18"/>
    <p:sldId id="288" r:id="rId19"/>
    <p:sldId id="381" r:id="rId20"/>
    <p:sldId id="333" r:id="rId21"/>
    <p:sldId id="327" r:id="rId22"/>
    <p:sldId id="369" r:id="rId23"/>
    <p:sldId id="433" r:id="rId24"/>
    <p:sldId id="370" r:id="rId25"/>
    <p:sldId id="375" r:id="rId26"/>
    <p:sldId id="373" r:id="rId27"/>
    <p:sldId id="382" r:id="rId28"/>
    <p:sldId id="294" r:id="rId29"/>
    <p:sldId id="335" r:id="rId30"/>
    <p:sldId id="434" r:id="rId31"/>
    <p:sldId id="376" r:id="rId32"/>
    <p:sldId id="456" r:id="rId33"/>
    <p:sldId id="363" r:id="rId34"/>
    <p:sldId id="344" r:id="rId35"/>
    <p:sldId id="350" r:id="rId36"/>
    <p:sldId id="366" r:id="rId37"/>
    <p:sldId id="367" r:id="rId38"/>
    <p:sldId id="384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55" r:id="rId53"/>
    <p:sldId id="420" r:id="rId54"/>
    <p:sldId id="457" r:id="rId55"/>
    <p:sldId id="428" r:id="rId56"/>
    <p:sldId id="429" r:id="rId57"/>
    <p:sldId id="430" r:id="rId58"/>
    <p:sldId id="432" r:id="rId59"/>
    <p:sldId id="459" r:id="rId60"/>
    <p:sldId id="435" r:id="rId61"/>
    <p:sldId id="326" r:id="rId62"/>
    <p:sldId id="328" r:id="rId63"/>
    <p:sldId id="329" r:id="rId64"/>
    <p:sldId id="330" r:id="rId65"/>
    <p:sldId id="331" r:id="rId66"/>
    <p:sldId id="482" r:id="rId67"/>
    <p:sldId id="458" r:id="rId68"/>
    <p:sldId id="410" r:id="rId69"/>
  </p:sldIdLst>
  <p:sldSz cx="9144000" cy="6858000" type="screen4x3"/>
  <p:notesSz cx="7315200" cy="9601200"/>
  <p:custDataLst>
    <p:tags r:id="rId7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3"/>
    <p:restoredTop sz="94675"/>
  </p:normalViewPr>
  <p:slideViewPr>
    <p:cSldViewPr>
      <p:cViewPr varScale="1">
        <p:scale>
          <a:sx n="140" d="100"/>
          <a:sy n="140" d="100"/>
        </p:scale>
        <p:origin x="13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D2BEF1F-0183-4803-A0C4-8B09EF56BC1B}" type="slidenum">
              <a:rPr lang="en-US" altLang="en-US" sz="1300"/>
              <a:pPr/>
              <a:t>39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749180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1673AAF-2C19-42F6-83D5-1FD92DCAABBB}" type="slidenum">
              <a:rPr lang="en-US" altLang="en-US" sz="1300"/>
              <a:pPr/>
              <a:t>48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99098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43C3DAB-B6C2-4F2D-90D7-E9E43E3C5A57}" type="slidenum">
              <a:rPr lang="en-US" altLang="en-US" sz="1300"/>
              <a:pPr/>
              <a:t>49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105048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B4B5BA7-0703-4F5A-B1FB-89A2972B0700}" type="slidenum">
              <a:rPr lang="en-US" altLang="en-US" sz="1300"/>
              <a:pPr/>
              <a:t>50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16962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B628695-A6C7-4128-99D6-3CD9485EA0D2}" type="slidenum">
              <a:rPr lang="en-US" altLang="en-US" sz="1300"/>
              <a:pPr/>
              <a:t>51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28258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2ECD092-AEEB-4A4A-B3DB-33B5E4AF7475}" type="slidenum">
              <a:rPr lang="en-US" altLang="en-US" sz="1300"/>
              <a:pPr/>
              <a:t>52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4400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13A42AC-8C8D-4158-B7F8-826FC87F567E}" type="slidenum">
              <a:rPr lang="en-US" altLang="en-US" sz="1300"/>
              <a:pPr/>
              <a:t>40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3985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241A6B-F302-4BED-A6C9-23FC05BCE2F7}" type="slidenum">
              <a:rPr lang="en-US" altLang="en-US" sz="1300"/>
              <a:pPr/>
              <a:t>41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59399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14E26A5-AC22-4E58-9CD4-8EE5E511921A}" type="slidenum">
              <a:rPr lang="en-US" altLang="en-US" sz="1300"/>
              <a:pPr/>
              <a:t>42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955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13F0315-EE0B-4C31-9F88-180D9233AC8C}" type="slidenum">
              <a:rPr lang="en-US" altLang="en-US" sz="1300"/>
              <a:pPr/>
              <a:t>43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72939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9FBAF34-A6E1-4715-AAB0-F29ACBC78811}" type="slidenum">
              <a:rPr lang="en-US" altLang="en-US" sz="1300"/>
              <a:pPr/>
              <a:t>44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4795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6DA8FBA-A8EE-441F-A60C-520766E46535}" type="slidenum">
              <a:rPr lang="en-US" altLang="en-US" sz="1300"/>
              <a:pPr/>
              <a:t>45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7922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2891C7C-BA6B-4892-8E6D-EDAC4D16D496}" type="slidenum">
              <a:rPr lang="en-US" altLang="en-US" sz="1300"/>
              <a:pPr/>
              <a:t>46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32919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2375E90-AE18-4373-B922-04D5680F09BC}" type="slidenum">
              <a:rPr lang="en-US" altLang="en-US" sz="1300"/>
              <a:pPr/>
              <a:t>47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881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33" Type="http://schemas.openxmlformats.org/officeDocument/2006/relationships/tags" Target="../tags/tag117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tags" Target="../tags/tag113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tags" Target="../tags/tag116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tags" Target="../tags/tag115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tags" Target="../tags/tag114.xml"/><Relationship Id="rId8" Type="http://schemas.openxmlformats.org/officeDocument/2006/relationships/tags" Target="../tags/tag9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- Basics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graph? Two measures:</a:t>
            </a:r>
          </a:p>
          <a:p>
            <a:pPr lvl="1"/>
            <a:r>
              <a:rPr lang="en-US" dirty="0"/>
              <a:t>Number of nodes.  Usually  ‘V’</a:t>
            </a:r>
          </a:p>
          <a:p>
            <a:pPr lvl="1"/>
            <a:r>
              <a:rPr lang="en-US" dirty="0"/>
              <a:t>Number of edges: usually ‘E’</a:t>
            </a:r>
          </a:p>
          <a:p>
            <a:r>
              <a:rPr lang="en-US" dirty="0"/>
              <a:t>Dense graph: 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dirty="0"/>
              <a:t>Sparse graph: 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Path vs. simple path</a:t>
            </a:r>
          </a:p>
          <a:p>
            <a:pPr lvl="1"/>
            <a:r>
              <a:rPr lang="en-US"/>
              <a:t>One vertex is </a:t>
            </a:r>
            <a:r>
              <a:rPr lang="en-US" i="1"/>
              <a:t>reachable</a:t>
            </a:r>
            <a:r>
              <a:rPr lang="en-US"/>
              <a:t> from another vertex</a:t>
            </a:r>
          </a:p>
          <a:p>
            <a:r>
              <a:rPr lang="en-US"/>
              <a:t>A </a:t>
            </a:r>
            <a:r>
              <a:rPr lang="en-US" i="1"/>
              <a:t>connected graph</a:t>
            </a:r>
            <a:endParaRPr lang="en-US"/>
          </a:p>
          <a:p>
            <a:pPr lvl="1"/>
            <a:r>
              <a:rPr lang="en-US"/>
              <a:t>undirected graph, where each vertex is reachable from all others</a:t>
            </a:r>
          </a:p>
          <a:p>
            <a:r>
              <a:rPr lang="en-US"/>
              <a:t>A </a:t>
            </a:r>
            <a:r>
              <a:rPr lang="en-US" i="1"/>
              <a:t>strongly connected </a:t>
            </a:r>
            <a:r>
              <a:rPr lang="en-US" i="1" u="sng"/>
              <a:t>di</a:t>
            </a:r>
            <a:r>
              <a:rPr lang="en-US" i="1"/>
              <a:t>graph:</a:t>
            </a:r>
          </a:p>
          <a:p>
            <a:pPr lvl="1"/>
            <a:r>
              <a:rPr lang="en-US"/>
              <a:t>direction affects this!</a:t>
            </a:r>
          </a:p>
          <a:p>
            <a:pPr lvl="1"/>
            <a:r>
              <a:rPr lang="en-US"/>
              <a:t>node u may be reachable from v, but not v from u</a:t>
            </a:r>
          </a:p>
          <a:p>
            <a:pPr lvl="1"/>
            <a:r>
              <a:rPr lang="en-US" u="sng"/>
              <a:t>Strongly</a:t>
            </a:r>
            <a:r>
              <a:rPr lang="en-US"/>
              <a:t> connected means both directions</a:t>
            </a:r>
          </a:p>
          <a:p>
            <a:r>
              <a:rPr lang="en-US"/>
              <a:t>Connected components for undirected graphs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</a:t>
            </a:r>
            <a:r>
              <a:rPr lang="en-US" dirty="0" err="1"/>
              <a:t>specificy</a:t>
            </a:r>
            <a:r>
              <a:rPr lang="en-US" dirty="0"/>
              <a:t>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/>
              <a:t>Directed acyclic graph: a DAG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Subgraph</a:t>
            </a:r>
          </a:p>
          <a:p>
            <a:r>
              <a:rPr lang="en-US" sz="2400"/>
              <a:t>Symmetric digraph</a:t>
            </a:r>
          </a:p>
          <a:p>
            <a:r>
              <a:rPr lang="en-US" sz="2400"/>
              <a:t>complete graph</a:t>
            </a:r>
          </a:p>
          <a:p>
            <a:r>
              <a:rPr lang="en-US" sz="2400"/>
              <a:t>Adjacency relation</a:t>
            </a:r>
          </a:p>
          <a:p>
            <a:r>
              <a:rPr lang="en-US" sz="2400"/>
              <a:t>Path, simple path, reachable</a:t>
            </a:r>
          </a:p>
          <a:p>
            <a:r>
              <a:rPr lang="en-US" sz="2400"/>
              <a:t>Connected, Strongly Connected</a:t>
            </a:r>
          </a:p>
          <a:p>
            <a:r>
              <a:rPr lang="en-US" sz="2400"/>
              <a:t>Cycle, simple cycle</a:t>
            </a:r>
          </a:p>
          <a:p>
            <a:r>
              <a:rPr lang="en-US" sz="2400"/>
              <a:t>acyclic</a:t>
            </a:r>
          </a:p>
          <a:p>
            <a:r>
              <a:rPr lang="en-US" sz="2400"/>
              <a:t>undirected forest </a:t>
            </a:r>
          </a:p>
          <a:p>
            <a:r>
              <a:rPr lang="en-US" sz="2400"/>
              <a:t>free tree, undirected tree</a:t>
            </a:r>
          </a:p>
          <a:p>
            <a:r>
              <a:rPr lang="en-US" sz="2400"/>
              <a:t>rooted tree</a:t>
            </a:r>
          </a:p>
          <a:p>
            <a:r>
              <a:rPr lang="en-US" sz="2400"/>
              <a:t>Connected component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3886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533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/>
              <a:t>Graph Representations using Data Structures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105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228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304800" y="1218506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457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43600" y="4267200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Traversal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4819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traversal algorithms start at some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Which?  Trees have a root, but graphs don’t.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Might matter, might not.</a:t>
            </a:r>
          </a:p>
          <a:p>
            <a:pPr>
              <a:lnSpc>
                <a:spcPct val="90000"/>
              </a:lnSpc>
            </a:pPr>
            <a:r>
              <a:rPr lang="en-US" dirty="0"/>
              <a:t>Breadth-first search and depth-first search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efficient way to “visit” each vertex and edge exactly once.</a:t>
            </a:r>
          </a:p>
          <a:p>
            <a:pPr>
              <a:lnSpc>
                <a:spcPct val="90000"/>
              </a:lnSpc>
            </a:pPr>
            <a:r>
              <a:rPr lang="en-US" dirty="0"/>
              <a:t>We’ll see that BFS will tell us something about distances between a vertex and other vertices</a:t>
            </a:r>
          </a:p>
          <a:p>
            <a:pPr>
              <a:lnSpc>
                <a:spcPct val="90000"/>
              </a:lnSpc>
            </a:pPr>
            <a:r>
              <a:rPr lang="en-US" dirty="0"/>
              <a:t>We’ll see that DFS will be a generally useful approach for solving many graph problems.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Breadth-first search: Strategy (for digraph)</a:t>
            </a:r>
          </a:p>
          <a:p>
            <a:pPr lvl="1"/>
            <a:r>
              <a:rPr lang="en-US"/>
              <a:t>choose a starting vertex, distance d = 0</a:t>
            </a:r>
          </a:p>
          <a:p>
            <a:pPr lvl="1"/>
            <a:r>
              <a:rPr lang="en-US"/>
              <a:t>vertices are visited in order of increasing distance from the starting vertex, </a:t>
            </a:r>
          </a:p>
          <a:p>
            <a:pPr lvl="1"/>
            <a:r>
              <a:rPr lang="en-US"/>
              <a:t>examine all edges leading from vertices (at distance d) to adjacent vertices (at distance d+1)</a:t>
            </a:r>
          </a:p>
          <a:p>
            <a:pPr lvl="1"/>
            <a:r>
              <a:rPr lang="en-US"/>
              <a:t>then, examine all edges leading from vertices at distance d+1 to distance d+2, and so on, </a:t>
            </a:r>
          </a:p>
          <a:p>
            <a:pPr lvl="1"/>
            <a:r>
              <a:rPr lang="en-US"/>
              <a:t>until no new vertex is discovered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 Strategy: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Maintain a Queue (Let’s call it Q)</a:t>
            </a:r>
          </a:p>
          <a:p>
            <a:endParaRPr lang="en-US" dirty="0"/>
          </a:p>
          <a:p>
            <a:r>
              <a:rPr lang="en-US" dirty="0"/>
              <a:t>Start at some node ‘s’ (push ‘s’ to Q and mark as visited)</a:t>
            </a:r>
          </a:p>
          <a:p>
            <a:r>
              <a:rPr lang="en-US" dirty="0"/>
              <a:t>While Q not empty</a:t>
            </a:r>
          </a:p>
          <a:p>
            <a:pPr lvl="1"/>
            <a:r>
              <a:rPr lang="en-US" dirty="0"/>
              <a:t>Pop a node ‘n’ from queue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Q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e.g.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e.g. Start from vertex A, at d = 0</a:t>
            </a:r>
          </a:p>
          <a:p>
            <a:pPr lvl="1"/>
            <a:r>
              <a:rPr lang="en-US"/>
              <a:t>visit B, C, F; at d = 1</a:t>
            </a:r>
          </a:p>
          <a:p>
            <a:pPr lvl="1"/>
            <a:r>
              <a:rPr lang="en-US"/>
              <a:t>visit D; at d = 2</a:t>
            </a:r>
          </a:p>
          <a:p>
            <a:r>
              <a:rPr lang="en-US"/>
              <a:t>e.g. Start from vertex E, at d = 0</a:t>
            </a:r>
          </a:p>
          <a:p>
            <a:pPr lvl="1"/>
            <a:r>
              <a:rPr lang="en-US"/>
              <a:t>visit G; at d = 1</a:t>
            </a:r>
          </a:p>
        </p:txBody>
      </p:sp>
      <p:pic>
        <p:nvPicPr>
          <p:cNvPr id="36868" name="Picture 4" descr="example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 t="2556" r="934" b="13100"/>
          <a:stretch>
            <a:fillRect/>
          </a:stretch>
        </p:blipFill>
        <p:spPr bwMode="auto">
          <a:xfrm>
            <a:off x="0" y="33528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7891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3657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def bfs(graph, start):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parent = {}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color = {}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for v in graph: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color[v] = "white"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pending = Queue()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parent[start] = None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color[start] = "gray"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pending.add(start)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ctr = 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37892" name="Content Placeholder 5"/>
          <p:cNvSpPr>
            <a:spLocks noGrp="1"/>
          </p:cNvSpPr>
          <p:nvPr>
            <p:ph sz="quarter" idx="2"/>
          </p:nvPr>
        </p:nvSpPr>
        <p:spPr>
          <a:xfrm>
            <a:off x="3962400" y="1371600"/>
            <a:ext cx="4800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while len(pending) &gt; 0: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v = pending.remove()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ctr = ctr + 1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alist = graph.get_adjlist(v)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for w in alist: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if color[w] == "white":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color[w] = "gray"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pending.add(w)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parent[w] = (v, ctr)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color[v] = "black”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return parent</a:t>
            </a:r>
          </a:p>
          <a:p>
            <a:pPr>
              <a:buFontTx/>
              <a:buNone/>
            </a:pPr>
            <a:endParaRPr lang="en-US" sz="1800" b="1"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# </a:t>
            </a:r>
            <a:r>
              <a:rPr lang="en-US" sz="1800"/>
              <a:t>Note: stores parent and “discovery” counter in </a:t>
            </a:r>
            <a:r>
              <a:rPr lang="en-US" sz="1800" b="1">
                <a:latin typeface="Consolas" pitchFamily="49" charset="0"/>
              </a:rPr>
              <a:t>parent</a:t>
            </a:r>
            <a:endParaRPr lang="en-US" sz="18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(Later we’ll call these states: white, black and gray respectively)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Airline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387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r="926"/>
          <a:stretch>
            <a:fillRect/>
          </a:stretch>
        </p:blipFill>
        <p:spPr>
          <a:xfrm>
            <a:off x="457200" y="1219200"/>
            <a:ext cx="8153400" cy="4937760"/>
          </a:xfr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87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(graph, start):			//Main loop, </a:t>
            </a:r>
            <a:r>
              <a:rPr lang="en-US" sz="2000" dirty="0" err="1"/>
              <a:t>inits</a:t>
            </a:r>
            <a:r>
              <a:rPr lang="en-US" sz="2000" dirty="0"/>
              <a:t> and calls </a:t>
            </a:r>
          </a:p>
          <a:p>
            <a:pPr>
              <a:buFontTx/>
              <a:buNone/>
            </a:pPr>
            <a:r>
              <a:rPr lang="en-US" sz="2000" dirty="0"/>
              <a:t>    visited = {}</a:t>
            </a:r>
          </a:p>
          <a:p>
            <a:pPr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dfs_recurse</a:t>
            </a:r>
            <a:r>
              <a:rPr lang="en-US" sz="2000" dirty="0"/>
              <a:t>(graph, start, visited)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dfs_recurse</a:t>
            </a:r>
            <a:r>
              <a:rPr lang="en-US" sz="2000" dirty="0"/>
              <a:t>(graph, </a:t>
            </a:r>
            <a:r>
              <a:rPr lang="en-US" sz="2000" dirty="0" err="1"/>
              <a:t>curnode</a:t>
            </a:r>
            <a:r>
              <a:rPr lang="en-US" sz="2000" dirty="0"/>
              <a:t>, visited):	//sometimes called </a:t>
            </a:r>
            <a:r>
              <a:rPr lang="en-US" sz="2000" dirty="0" err="1"/>
              <a:t>dfs_visit</a:t>
            </a:r>
            <a:r>
              <a:rPr lang="en-US" sz="2000" dirty="0"/>
              <a:t>()</a:t>
            </a:r>
          </a:p>
          <a:p>
            <a:pPr>
              <a:buFontTx/>
              <a:buNone/>
            </a:pPr>
            <a:r>
              <a:rPr lang="en-US" sz="2000" dirty="0"/>
              <a:t>    visited[</a:t>
            </a:r>
            <a:r>
              <a:rPr lang="en-US" sz="2000" dirty="0" err="1"/>
              <a:t>curnode</a:t>
            </a:r>
            <a:r>
              <a:rPr lang="en-US" sz="2000" dirty="0"/>
              <a:t>] = True</a:t>
            </a:r>
            <a:br>
              <a:rPr lang="en-US" sz="2000" dirty="0"/>
            </a:br>
            <a:r>
              <a:rPr lang="en-US" sz="2000" dirty="0" err="1"/>
              <a:t>alist</a:t>
            </a:r>
            <a:r>
              <a:rPr lang="en-US" sz="2000" dirty="0"/>
              <a:t> = </a:t>
            </a:r>
            <a:r>
              <a:rPr lang="en-US" sz="2000" dirty="0" err="1"/>
              <a:t>graph.get_adjlist</a:t>
            </a:r>
            <a:r>
              <a:rPr lang="en-US" sz="2000" dirty="0"/>
              <a:t>(</a:t>
            </a:r>
            <a:r>
              <a:rPr lang="en-US" sz="2000" dirty="0" err="1"/>
              <a:t>curnode</a:t>
            </a:r>
            <a:r>
              <a:rPr lang="en-US" sz="2000" dirty="0"/>
              <a:t>)		//get the neighbors of </a:t>
            </a:r>
            <a:r>
              <a:rPr lang="en-US" sz="2000" dirty="0" err="1"/>
              <a:t>curnode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for v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r>
              <a:rPr lang="en-US" sz="2000" dirty="0"/>
              <a:t>        if v not in visited:</a:t>
            </a:r>
          </a:p>
          <a:p>
            <a:pPr>
              <a:buFontTx/>
              <a:buNone/>
            </a:pPr>
            <a:r>
              <a:rPr lang="en-US" sz="2000" dirty="0"/>
              <a:t>            print "  </a:t>
            </a:r>
            <a:r>
              <a:rPr lang="en-US" sz="2000" dirty="0" err="1"/>
              <a:t>dfs</a:t>
            </a:r>
            <a:r>
              <a:rPr lang="en-US" sz="2000" dirty="0"/>
              <a:t> traversing edge:", </a:t>
            </a:r>
            <a:r>
              <a:rPr lang="en-US" sz="2000" dirty="0" err="1"/>
              <a:t>curnode</a:t>
            </a:r>
            <a:r>
              <a:rPr lang="en-US" sz="2000" dirty="0"/>
              <a:t>, v</a:t>
            </a:r>
          </a:p>
          <a:p>
            <a:pPr>
              <a:buFontTx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dfs_recurse</a:t>
            </a:r>
            <a:r>
              <a:rPr lang="en-US" sz="2000" dirty="0"/>
              <a:t>(graph, v, visited)</a:t>
            </a:r>
          </a:p>
          <a:p>
            <a:pPr>
              <a:buFontTx/>
              <a:buNone/>
            </a:pPr>
            <a:r>
              <a:rPr lang="en-US" sz="2000" dirty="0"/>
              <a:t>    # end for-all adjacent vertices</a:t>
            </a:r>
          </a:p>
          <a:p>
            <a:pPr>
              <a:buFontTx/>
              <a:buNone/>
            </a:pPr>
            <a:r>
              <a:rPr lang="en-US" sz="2000" dirty="0"/>
              <a:t>    return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Purpose: do all required initializations, then call </a:t>
            </a:r>
            <a:r>
              <a:rPr lang="en-US" dirty="0" err="1"/>
              <a:t>dfs_recurse</a:t>
            </a:r>
            <a:r>
              <a:rPr lang="en-US" dirty="0"/>
              <a:t>() as many times as needed to visit all nodes. May create a DFS forest.</a:t>
            </a:r>
          </a:p>
          <a:p>
            <a:r>
              <a:rPr lang="en-US" dirty="0"/>
              <a:t>Can be used to count connected components</a:t>
            </a:r>
          </a:p>
          <a:p>
            <a:pPr lvl="1"/>
            <a:r>
              <a:rPr lang="en-US" dirty="0"/>
              <a:t>Could remember which nodes are in each connected component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dfs_sweep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# loop repeats DFS on every unvisited node</a:t>
            </a:r>
          </a:p>
          <a:p>
            <a:pPr>
              <a:buNone/>
            </a:pPr>
            <a:r>
              <a:rPr lang="en-US" dirty="0"/>
              <a:t>    for v in graph:</a:t>
            </a:r>
          </a:p>
          <a:p>
            <a:pPr>
              <a:buNone/>
            </a:pPr>
            <a:r>
              <a:rPr lang="en-US" dirty="0"/>
              <a:t>       if v not in visited: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18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Does a graph have a cycle?</a:t>
            </a:r>
          </a:p>
          <a:p>
            <a:pPr lvl="1"/>
            <a:r>
              <a:rPr lang="en-US" dirty="0"/>
              <a:t>DFS is great for this</a:t>
            </a:r>
          </a:p>
          <a:p>
            <a:pPr lvl="1"/>
            <a:r>
              <a:rPr lang="en-US" dirty="0"/>
              <a:t>But, slightly harder if graph is undirected</a:t>
            </a:r>
          </a:p>
          <a:p>
            <a:endParaRPr lang="en-US" dirty="0"/>
          </a:p>
          <a:p>
            <a:r>
              <a:rPr lang="en-US" dirty="0"/>
              <a:t>Use DFS tree: classify edges and nodes as you process them</a:t>
            </a:r>
          </a:p>
          <a:p>
            <a:pPr lvl="1"/>
            <a:r>
              <a:rPr lang="en-US" dirty="0"/>
              <a:t>Nodes:</a:t>
            </a:r>
          </a:p>
          <a:p>
            <a:pPr lvl="2"/>
            <a:r>
              <a:rPr lang="en-US" dirty="0"/>
              <a:t>White: unvisited</a:t>
            </a:r>
          </a:p>
          <a:p>
            <a:pPr lvl="2"/>
            <a:r>
              <a:rPr lang="en-US" dirty="0"/>
              <a:t>Black: done with it, backed up from it (never to return)</a:t>
            </a:r>
          </a:p>
          <a:p>
            <a:pPr lvl="2"/>
            <a:r>
              <a:rPr lang="en-US" dirty="0"/>
              <a:t>Gray: Have reached it; exploring it’s adjacent nodes; but not done with it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edges classified: </a:t>
            </a:r>
          </a:p>
          <a:p>
            <a:pPr lvl="1"/>
            <a:r>
              <a:rPr lang="en-US"/>
              <a:t>tree edge, back edge, descendant edge, and cross edge</a:t>
            </a:r>
          </a:p>
        </p:txBody>
      </p:sp>
      <p:pic>
        <p:nvPicPr>
          <p:cNvPr id="53252" name="Picture 4" descr="exampl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34290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Using Non-Tree Edges to Identify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From the previous graph, note that:</a:t>
            </a:r>
          </a:p>
          <a:p>
            <a:r>
              <a:rPr lang="en-US" dirty="0"/>
              <a:t>Back edges (indicates a cycle)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gray</a:t>
            </a:r>
          </a:p>
          <a:p>
            <a:pPr lvl="1"/>
            <a:r>
              <a:rPr lang="en-US" dirty="0"/>
              <a:t>This back edge goes back up the DFS tree to a vertex that is on the path from the current node to the root</a:t>
            </a:r>
          </a:p>
          <a:p>
            <a:r>
              <a:rPr lang="en-US" dirty="0"/>
              <a:t>Cross Edges and Descendant Edges (not cycles)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black</a:t>
            </a:r>
          </a:p>
          <a:p>
            <a:pPr lvl="1"/>
            <a:r>
              <a:rPr lang="en-US" dirty="0"/>
              <a:t>Descendant edge: connects current node to a descendant in the DFS tree</a:t>
            </a:r>
          </a:p>
          <a:p>
            <a:pPr lvl="1"/>
            <a:r>
              <a:rPr lang="en-US" dirty="0"/>
              <a:t>Cross edge: connects current node to a node in another </a:t>
            </a:r>
            <a:r>
              <a:rPr lang="en-US" dirty="0" err="1"/>
              <a:t>subtree</a:t>
            </a:r>
            <a:r>
              <a:rPr lang="en-US" dirty="0"/>
              <a:t> – not a descendant of current node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1: Finding back edges for an undirected graph is not </a:t>
            </a:r>
            <a:r>
              <a:rPr lang="en-US" b="1" dirty="0"/>
              <a:t>quite</a:t>
            </a:r>
            <a:r>
              <a:rPr lang="en-US" dirty="0"/>
              <a:t> this simple:</a:t>
            </a:r>
          </a:p>
          <a:p>
            <a:pPr lvl="1"/>
            <a:r>
              <a:rPr lang="en-US" dirty="0"/>
              <a:t>The parent node of the current node is gray</a:t>
            </a:r>
          </a:p>
          <a:p>
            <a:pPr lvl="1"/>
            <a:r>
              <a:rPr lang="en-US" dirty="0"/>
              <a:t>Not a cycle, is it?  It’s the same edge you just traversed</a:t>
            </a:r>
          </a:p>
          <a:p>
            <a:pPr lvl="1"/>
            <a:r>
              <a:rPr lang="en-US" dirty="0"/>
              <a:t>Question: how would you modify our code to recognize this?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In digraph, how could you modify the code to distinguish cross edges from descendant edges?</a:t>
            </a:r>
          </a:p>
          <a:p>
            <a:pPr lvl="1"/>
            <a:r>
              <a:rPr lang="en-US" dirty="0"/>
              <a:t>Hint: need to record the “time” at which a node was discovered (set to “gray”) and finished (set to “black”)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dfs_sweep</a:t>
            </a:r>
            <a:r>
              <a:rPr lang="en-US" dirty="0"/>
              <a:t>() algorithm will do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Space 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Search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State Space Search and Best-First Search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State-space Search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Given a start-state and a goal-state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Generate new states that can be </a:t>
            </a:r>
            <a:r>
              <a:rPr lang="ja-JP" altLang="en-US" dirty="0"/>
              <a:t>“</a:t>
            </a:r>
            <a:r>
              <a:rPr lang="en-US" altLang="ja-JP" dirty="0"/>
              <a:t>visited</a:t>
            </a:r>
            <a:r>
              <a:rPr lang="ja-JP" altLang="en-US" dirty="0"/>
              <a:t>”</a:t>
            </a:r>
            <a:r>
              <a:rPr lang="en-US" altLang="ja-JP" dirty="0"/>
              <a:t> from the current 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Choose (somehow) which state to go to next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Stop when you reach the goal (or exhaust all possible states)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Very useful for many problems in Artificial Intelligence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Puzzles, games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Expert systems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Theorem </a:t>
            </a:r>
            <a:r>
              <a:rPr lang="en-US" altLang="en-US" dirty="0" err="1"/>
              <a:t>provers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1918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fig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4672" t="4225" r="3738"/>
          <a:stretch>
            <a:fillRect/>
          </a:stretch>
        </p:blipFill>
        <p:spPr bwMode="auto">
          <a:xfrm>
            <a:off x="0" y="10668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Flowcharts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Heuristic Search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en-US" dirty="0"/>
              <a:t>We could use BFS or DFS on such problems</a:t>
            </a:r>
          </a:p>
          <a:p>
            <a:endParaRPr lang="en-US" altLang="en-US" u="sng" dirty="0"/>
          </a:p>
          <a:p>
            <a:r>
              <a:rPr lang="en-US" altLang="en-US" u="sng" dirty="0"/>
              <a:t>Best</a:t>
            </a:r>
            <a:r>
              <a:rPr lang="en-US" altLang="en-US" dirty="0"/>
              <a:t>-first Search strategy</a:t>
            </a:r>
          </a:p>
          <a:p>
            <a:pPr lvl="1"/>
            <a:r>
              <a:rPr lang="en-US" altLang="en-US" dirty="0"/>
              <a:t>Like BFS but use a priority queue and visit the state that has the highest heuristic score </a:t>
            </a:r>
            <a:r>
              <a:rPr lang="en-US" altLang="en-US" i="1" dirty="0"/>
              <a:t>f(n)</a:t>
            </a:r>
          </a:p>
          <a:p>
            <a:pPr lvl="1"/>
            <a:r>
              <a:rPr lang="en-US" altLang="en-US" b="1" dirty="0"/>
              <a:t>Open states:</a:t>
            </a:r>
            <a:r>
              <a:rPr lang="en-US" altLang="en-US" dirty="0"/>
              <a:t>  a list of states that could be chosen next (i.e. they</a:t>
            </a:r>
            <a:r>
              <a:rPr lang="fr-FR" altLang="ja-JP" dirty="0"/>
              <a:t>’</a:t>
            </a:r>
            <a:r>
              <a:rPr lang="en-US" altLang="ja-JP" dirty="0"/>
              <a:t>re in the </a:t>
            </a:r>
            <a:r>
              <a:rPr lang="en-US" altLang="ja-JP" dirty="0" err="1"/>
              <a:t>PQueue</a:t>
            </a:r>
            <a:r>
              <a:rPr lang="en-US" altLang="ja-JP" dirty="0"/>
              <a:t>)</a:t>
            </a:r>
          </a:p>
          <a:p>
            <a:pPr lvl="1"/>
            <a:r>
              <a:rPr lang="en-US" altLang="en-US" b="1" dirty="0"/>
              <a:t>Closed states:  </a:t>
            </a:r>
            <a:r>
              <a:rPr lang="en-US" altLang="en-US" dirty="0"/>
              <a:t>a list of states we</a:t>
            </a:r>
            <a:r>
              <a:rPr lang="fr-FR" altLang="en-US" dirty="0"/>
              <a:t>’</a:t>
            </a:r>
            <a:r>
              <a:rPr lang="fr-FR" altLang="ja-JP" dirty="0" err="1"/>
              <a:t>ve</a:t>
            </a:r>
            <a:r>
              <a:rPr lang="en-US" altLang="ja-JP" dirty="0"/>
              <a:t> already visited (i.e. they</a:t>
            </a:r>
            <a:r>
              <a:rPr lang="fr-FR" altLang="ja-JP" dirty="0"/>
              <a:t>’</a:t>
            </a:r>
            <a:r>
              <a:rPr lang="en-US" altLang="ja-JP" dirty="0"/>
              <a:t>re in the tree)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2461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Best-First Strategy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en-US" dirty="0"/>
              <a:t>The strategy: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While there are open states in the </a:t>
            </a:r>
            <a:r>
              <a:rPr lang="en-US" altLang="en-US" dirty="0" err="1"/>
              <a:t>PQueue</a:t>
            </a:r>
            <a:endParaRPr lang="en-US" altLang="en-US" dirty="0"/>
          </a:p>
          <a:p>
            <a:pPr lvl="2"/>
            <a:r>
              <a:rPr lang="en-US" altLang="en-US" dirty="0"/>
              <a:t>current = </a:t>
            </a:r>
            <a:r>
              <a:rPr lang="en-US" altLang="en-US" dirty="0" err="1"/>
              <a:t>PQueue.next</a:t>
            </a:r>
            <a:r>
              <a:rPr lang="en-US" altLang="en-US" dirty="0"/>
              <a:t>();</a:t>
            </a:r>
          </a:p>
          <a:p>
            <a:pPr lvl="2"/>
            <a:r>
              <a:rPr lang="en-US" altLang="en-US" dirty="0"/>
              <a:t>Put current on the closed list.</a:t>
            </a:r>
          </a:p>
          <a:p>
            <a:pPr lvl="2"/>
            <a:r>
              <a:rPr lang="en-US" altLang="en-US" dirty="0"/>
              <a:t>If current is the goal, we</a:t>
            </a:r>
            <a:r>
              <a:rPr lang="fr-FR" altLang="ja-JP" dirty="0"/>
              <a:t>’</a:t>
            </a:r>
            <a:r>
              <a:rPr lang="en-US" altLang="ja-JP" dirty="0"/>
              <a:t>re done</a:t>
            </a:r>
          </a:p>
          <a:p>
            <a:pPr lvl="2"/>
            <a:r>
              <a:rPr lang="en-US" altLang="en-US" dirty="0"/>
              <a:t>For each state s that can be generated from current</a:t>
            </a:r>
          </a:p>
          <a:p>
            <a:pPr lvl="3"/>
            <a:r>
              <a:rPr lang="en-US" altLang="en-US" dirty="0"/>
              <a:t>If s is on the closed list, ignore it.  Otherwise…</a:t>
            </a:r>
          </a:p>
          <a:p>
            <a:pPr lvl="3"/>
            <a:r>
              <a:rPr lang="en-US" altLang="en-US" dirty="0"/>
              <a:t>Calculate its score f(s)</a:t>
            </a:r>
          </a:p>
          <a:p>
            <a:pPr lvl="3"/>
            <a:r>
              <a:rPr lang="en-US" altLang="en-US" dirty="0"/>
              <a:t>Store (s, f(s)) in the </a:t>
            </a:r>
            <a:r>
              <a:rPr lang="en-US" altLang="en-US" dirty="0" err="1"/>
              <a:t>PQueue</a:t>
            </a:r>
            <a:endParaRPr lang="en-US" altLang="en-US" dirty="0"/>
          </a:p>
          <a:p>
            <a:pPr lvl="2"/>
            <a:r>
              <a:rPr lang="en-US" altLang="en-US" dirty="0"/>
              <a:t>End for</a:t>
            </a:r>
          </a:p>
          <a:p>
            <a:pPr lvl="1"/>
            <a:r>
              <a:rPr lang="en-US" altLang="en-US" dirty="0"/>
              <a:t>End while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Usually, f(s) score here is distance to goal (or estimate of this)</a:t>
            </a:r>
          </a:p>
        </p:txBody>
      </p:sp>
    </p:spTree>
    <p:extLst>
      <p:ext uri="{BB962C8B-B14F-4D97-AF65-F5344CB8AC3E}">
        <p14:creationId xmlns:p14="http://schemas.microsoft.com/office/powerpoint/2010/main" val="905683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The 8-puzzle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8 numbered tiles in a 3x3 frame</a:t>
            </a:r>
          </a:p>
          <a:p>
            <a:r>
              <a:rPr lang="en-US" altLang="en-US"/>
              <a:t>Repeatedly slide a tile into the </a:t>
            </a:r>
            <a:r>
              <a:rPr lang="ja-JP" altLang="en-US"/>
              <a:t>“</a:t>
            </a:r>
            <a:r>
              <a:rPr lang="en-US" altLang="ja-JP"/>
              <a:t>blank</a:t>
            </a:r>
            <a:r>
              <a:rPr lang="ja-JP" altLang="en-US"/>
              <a:t>”</a:t>
            </a:r>
            <a:r>
              <a:rPr lang="en-US" altLang="ja-JP"/>
              <a:t> position to reach some goal configuration</a:t>
            </a:r>
          </a:p>
          <a:p>
            <a:r>
              <a:rPr lang="en-US" altLang="en-US"/>
              <a:t>Given a current state, generating child-states means seeing what moves are possible</a:t>
            </a:r>
          </a:p>
          <a:p>
            <a:endParaRPr lang="en-US" altLang="en-US"/>
          </a:p>
          <a:p>
            <a:r>
              <a:rPr lang="en-US" altLang="en-US"/>
              <a:t>See following slides.</a:t>
            </a:r>
          </a:p>
          <a:p>
            <a:r>
              <a:rPr lang="en-US" altLang="en-US"/>
              <a:t>Note:  There</a:t>
            </a:r>
            <a:r>
              <a:rPr lang="fr-FR" altLang="ja-JP"/>
              <a:t>’</a:t>
            </a:r>
            <a:r>
              <a:rPr lang="en-US" altLang="ja-JP"/>
              <a:t>s also a 15-puzzle with a 4x4 frame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924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Example: 8-Puzzle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8 numbered tiles in a 3x3 grid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Repeatedly slide tiles into </a:t>
            </a:r>
            <a:r>
              <a:rPr lang="ja-JP" altLang="en-US" dirty="0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blank</a:t>
            </a:r>
            <a:r>
              <a:rPr lang="ja-JP" altLang="en-US" dirty="0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position until goal state is reached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Possible moves (in terms of </a:t>
            </a:r>
            <a:r>
              <a:rPr lang="ja-JP" altLang="en-US" dirty="0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blank</a:t>
            </a:r>
            <a:r>
              <a:rPr lang="ja-JP" altLang="en-US" dirty="0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space): UP, DOWN, LEFT, RIGHT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4813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12745"/>
            <a:ext cx="1219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80995"/>
            <a:ext cx="12192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5"/>
          <p:cNvSpPr txBox="1">
            <a:spLocks noChangeArrowheads="1"/>
          </p:cNvSpPr>
          <p:nvPr/>
        </p:nvSpPr>
        <p:spPr bwMode="auto">
          <a:xfrm>
            <a:off x="1947863" y="4179888"/>
            <a:ext cx="1223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Initial state</a:t>
            </a:r>
          </a:p>
        </p:txBody>
      </p:sp>
      <p:sp>
        <p:nvSpPr>
          <p:cNvPr id="48134" name="TextBox 6"/>
          <p:cNvSpPr txBox="1">
            <a:spLocks noChangeArrowheads="1"/>
          </p:cNvSpPr>
          <p:nvPr/>
        </p:nvSpPr>
        <p:spPr bwMode="auto">
          <a:xfrm>
            <a:off x="3824288" y="4202113"/>
            <a:ext cx="1128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2484210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Successors of Initial State</a:t>
            </a:r>
          </a:p>
        </p:txBody>
      </p:sp>
      <p:sp>
        <p:nvSpPr>
          <p:cNvPr id="5017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Move blank LEFT, UP, or RIGHT</a:t>
            </a:r>
          </a:p>
        </p:txBody>
      </p:sp>
      <p:pic>
        <p:nvPicPr>
          <p:cNvPr id="501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33400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60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295400"/>
            <a:ext cx="707707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381000" y="228600"/>
            <a:ext cx="769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First two-levels of Search Tree</a:t>
            </a:r>
          </a:p>
        </p:txBody>
      </p:sp>
    </p:spTree>
    <p:extLst>
      <p:ext uri="{BB962C8B-B14F-4D97-AF65-F5344CB8AC3E}">
        <p14:creationId xmlns:p14="http://schemas.microsoft.com/office/powerpoint/2010/main" val="2270384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4" descr="8puzz-b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605713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186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Heuristic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 function that evaluates each state in the state space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Used to determine which open state is “best”</a:t>
            </a:r>
            <a:endParaRPr lang="en-US" altLang="ja-JP" dirty="0">
              <a:latin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Could give an estimate of the number of moves needed to reach the goal state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8-puzzle heuristic: number of tiles out of place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More informed heuristic: sum of Manhattan distances of tiles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Even better: Manhattan plus linear conflict heuristic</a:t>
            </a:r>
          </a:p>
        </p:txBody>
      </p:sp>
    </p:spTree>
    <p:extLst>
      <p:ext uri="{BB962C8B-B14F-4D97-AF65-F5344CB8AC3E}">
        <p14:creationId xmlns:p14="http://schemas.microsoft.com/office/powerpoint/2010/main" val="817829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 descr="8puzz-best-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4964113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5791200" y="3429000"/>
            <a:ext cx="2895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Here f(n) is a count of how many tiles (incl. the blank) are out of place.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The next state that will be chosen will be State-f with score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24600" y="533400"/>
            <a:ext cx="198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Corrected values?</a:t>
            </a:r>
          </a:p>
          <a:p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>
                <a:latin typeface="Arial"/>
                <a:cs typeface="Arial"/>
              </a:rPr>
              <a:t>: 5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b: 6</a:t>
            </a:r>
          </a:p>
          <a:p>
            <a:r>
              <a:rPr lang="en-US" sz="1600" dirty="0">
                <a:latin typeface="Arial"/>
                <a:cs typeface="Arial"/>
              </a:rPr>
              <a:t>c: 4</a:t>
            </a:r>
          </a:p>
          <a:p>
            <a:r>
              <a:rPr lang="en-US" sz="1600" dirty="0">
                <a:latin typeface="Arial"/>
                <a:cs typeface="Arial"/>
              </a:rPr>
              <a:t>d: 6</a:t>
            </a:r>
          </a:p>
          <a:p>
            <a:r>
              <a:rPr lang="en-US" sz="1600" dirty="0">
                <a:latin typeface="Arial"/>
                <a:cs typeface="Arial"/>
              </a:rPr>
              <a:t>e: 4</a:t>
            </a:r>
          </a:p>
          <a:p>
            <a:r>
              <a:rPr lang="en-US" sz="1600" dirty="0">
                <a:latin typeface="Arial"/>
                <a:cs typeface="Arial"/>
              </a:rPr>
              <a:t>f: 4</a:t>
            </a:r>
          </a:p>
          <a:p>
            <a:r>
              <a:rPr lang="en-US" sz="1600" dirty="0">
                <a:latin typeface="Arial"/>
                <a:cs typeface="Arial"/>
              </a:rPr>
              <a:t>g: 5</a:t>
            </a:r>
          </a:p>
          <a:p>
            <a:r>
              <a:rPr lang="en-US" sz="1600" dirty="0">
                <a:latin typeface="Arial"/>
                <a:cs typeface="Arial"/>
              </a:rPr>
              <a:t>h: 4</a:t>
            </a:r>
          </a:p>
          <a:p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: 5</a:t>
            </a:r>
          </a:p>
        </p:txBody>
      </p:sp>
    </p:spTree>
    <p:extLst>
      <p:ext uri="{BB962C8B-B14F-4D97-AF65-F5344CB8AC3E}">
        <p14:creationId xmlns:p14="http://schemas.microsoft.com/office/powerpoint/2010/main" val="1139036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1" lang="en-US" altLang="en-US" sz="4000"/>
              <a:t>A Better Use of Heuristics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kumimoji="1" lang="en-US" altLang="en-US" dirty="0"/>
              <a:t>If f(n) is the number of tiles out of place, this is really an estimate of how many moves are need to reach the goal </a:t>
            </a:r>
            <a:r>
              <a:rPr kumimoji="1" lang="en-US" altLang="en-US" i="1" dirty="0"/>
              <a:t>from current node</a:t>
            </a:r>
            <a:r>
              <a:rPr kumimoji="1" lang="en-US" altLang="en-US" dirty="0"/>
              <a:t>.</a:t>
            </a:r>
          </a:p>
          <a:p>
            <a:pPr eaLnBrk="1" hangingPunct="1"/>
            <a:endParaRPr kumimoji="1" lang="en-US" altLang="en-US" dirty="0"/>
          </a:p>
          <a:p>
            <a:pPr eaLnBrk="1" hangingPunct="1"/>
            <a:r>
              <a:rPr kumimoji="1" lang="en-US" altLang="en-US" dirty="0"/>
              <a:t>Better idea: let f(n) = g(n) + h(n) where</a:t>
            </a:r>
          </a:p>
          <a:p>
            <a:pPr lvl="1" eaLnBrk="1" hangingPunct="1"/>
            <a:r>
              <a:rPr kumimoji="1" lang="en-US" altLang="en-US" dirty="0"/>
              <a:t>g(n) is the cost to the current node (the length of the path here), and</a:t>
            </a:r>
          </a:p>
          <a:p>
            <a:pPr lvl="1" eaLnBrk="1" hangingPunct="1"/>
            <a:r>
              <a:rPr kumimoji="1" lang="en-US" altLang="en-US" dirty="0"/>
              <a:t>h(n) is an estimate of the cost to reach the goal from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20326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7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Binary relation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 descr="8puzz-l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7239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576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Optimal Search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Best-first search algorithm finds the optimal solution if the heuristic function does not overestimate the cost to the goal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Our example: optimal solution means shortest path, smallest number of moves 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Such a heuristic is </a:t>
            </a:r>
            <a:r>
              <a:rPr lang="en-US" altLang="en-US" b="1" dirty="0">
                <a:latin typeface="Calibri" panose="020F0502020204030204" pitchFamily="34" charset="0"/>
              </a:rPr>
              <a:t>admissible</a:t>
            </a:r>
          </a:p>
          <a:p>
            <a:pPr algn="l"/>
            <a:endParaRPr lang="en-US" altLang="en-US" dirty="0">
              <a:latin typeface="Calibri" panose="020F0502020204030204" pitchFamily="34" charset="0"/>
            </a:endParaRPr>
          </a:p>
          <a:p>
            <a:pPr algn="l"/>
            <a:r>
              <a:rPr lang="en-US" altLang="en-US" dirty="0">
                <a:latin typeface="Calibri" panose="020F0502020204030204" pitchFamily="34" charset="0"/>
              </a:rPr>
              <a:t>Search algorithm that uses </a:t>
            </a:r>
            <a:r>
              <a:rPr kumimoji="1" lang="en-US" altLang="en-US" dirty="0"/>
              <a:t>f(n) = g(n) + h(n) where h(n) is admissible is called:</a:t>
            </a:r>
            <a:br>
              <a:rPr kumimoji="1" lang="en-US" altLang="en-US" dirty="0"/>
            </a:br>
            <a:r>
              <a:rPr kumimoji="1" lang="en-US" altLang="en-US" dirty="0"/>
              <a:t>     </a:t>
            </a:r>
            <a:r>
              <a:rPr lang="en-US" altLang="en-US" b="1" dirty="0">
                <a:latin typeface="Calibri" panose="020F0502020204030204" pitchFamily="34" charset="0"/>
              </a:rPr>
              <a:t>A* search</a:t>
            </a:r>
          </a:p>
        </p:txBody>
      </p:sp>
    </p:spTree>
    <p:extLst>
      <p:ext uri="{BB962C8B-B14F-4D97-AF65-F5344CB8AC3E}">
        <p14:creationId xmlns:p14="http://schemas.microsoft.com/office/powerpoint/2010/main" val="684291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/>
              <a:t>Summary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Many graph algorithms assume nodes and edges are known (stored) a priori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But state-space search problems can be thought of as graph problem where nodes and edges are generated dynamically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Similar search problems as DFS, BFS traversal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Exhaustive search (a brute force method)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Heuristic search,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894457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52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71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while (there exist unknown vertices, find the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    unknown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Optimizations?</a:t>
            </a:r>
          </a:p>
          <a:p>
            <a:pPr lvl="1"/>
            <a:r>
              <a:rPr lang="en-US" dirty="0"/>
              <a:t>Use adjacency graphs and heaps</a:t>
            </a:r>
          </a:p>
          <a:p>
            <a:pPr lvl="1"/>
            <a:r>
              <a:rPr lang="en-US" dirty="0"/>
              <a:t>Assuming that the graph is connected (i.e. e &gt; v-1), then the running time decreases to O(e + v log v)</a:t>
            </a:r>
          </a:p>
          <a:p>
            <a:pPr lvl="1"/>
            <a:r>
              <a:rPr lang="en-US" dirty="0"/>
              <a:t>We can simplify this to O(e log v)</a:t>
            </a:r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459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l="1846" t="5531" r="5846" b="13843"/>
          <a:stretch>
            <a:fillRect/>
          </a:stretch>
        </p:blipFill>
        <p:spPr>
          <a:xfrm>
            <a:off x="0" y="1219200"/>
            <a:ext cx="9144000" cy="5303838"/>
          </a:xfr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Negative Cost Edges?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Perhaps the graph weights are the amount of fuel expended</a:t>
            </a:r>
          </a:p>
          <a:p>
            <a:pPr lvl="1"/>
            <a:r>
              <a:rPr lang="en-US"/>
              <a:t>Positive means fuel was used</a:t>
            </a:r>
          </a:p>
          <a:p>
            <a:pPr lvl="1"/>
            <a:r>
              <a:rPr lang="en-US"/>
              <a:t>And passing by a fuel station is a refueling, which is a negative cost edge</a:t>
            </a:r>
          </a:p>
          <a:p>
            <a:endParaRPr lang="en-US"/>
          </a:p>
          <a:p>
            <a:r>
              <a:rPr lang="en-US"/>
              <a:t>Dijkstra’s algorithm does not work for negative cost edges</a:t>
            </a:r>
          </a:p>
          <a:p>
            <a:pPr lvl="1"/>
            <a:r>
              <a:rPr lang="en-US"/>
              <a:t>Others do, but are much less efficient</a:t>
            </a:r>
          </a:p>
          <a:p>
            <a:endParaRPr lang="en-US"/>
          </a:p>
          <a:p>
            <a:r>
              <a:rPr lang="en-US"/>
              <a:t>What about negative cost cycles?</a:t>
            </a:r>
          </a:p>
        </p:txBody>
      </p:sp>
    </p:spTree>
    <p:extLst>
      <p:ext uri="{BB962C8B-B14F-4D97-AF65-F5344CB8AC3E}">
        <p14:creationId xmlns:p14="http://schemas.microsoft.com/office/powerpoint/2010/main" val="17549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Dijkstra’s Shortest Path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Identical </a:t>
            </a:r>
            <a:r>
              <a:rPr lang="en-US" i="1" dirty="0"/>
              <a:t>in structure </a:t>
            </a:r>
            <a:r>
              <a:rPr lang="en-US" dirty="0"/>
              <a:t>to Prim’s MST algorithm</a:t>
            </a:r>
          </a:p>
          <a:p>
            <a:pPr lvl="1"/>
            <a:r>
              <a:rPr lang="en-US" dirty="0"/>
              <a:t>Of course it solves a different problem!</a:t>
            </a:r>
          </a:p>
          <a:p>
            <a:pPr lvl="1"/>
            <a:r>
              <a:rPr lang="en-US" dirty="0"/>
              <a:t>Same time complexity</a:t>
            </a:r>
          </a:p>
          <a:p>
            <a:r>
              <a:rPr lang="en-US" dirty="0"/>
              <a:t>Additional input parameter(s)</a:t>
            </a:r>
          </a:p>
          <a:p>
            <a:pPr lvl="1"/>
            <a:r>
              <a:rPr lang="en-US" dirty="0"/>
              <a:t>Start node v</a:t>
            </a:r>
          </a:p>
          <a:p>
            <a:pPr lvl="1"/>
            <a:r>
              <a:rPr lang="en-US" dirty="0"/>
              <a:t>Destination node w (if needed)</a:t>
            </a:r>
          </a:p>
          <a:p>
            <a:r>
              <a:rPr lang="en-US" dirty="0"/>
              <a:t>Different output: a path from v to w and a cost (or sets of paths and costs)</a:t>
            </a:r>
          </a:p>
          <a:p>
            <a:pPr lvl="1"/>
            <a:r>
              <a:rPr lang="en-US" dirty="0"/>
              <a:t>The tree is the sets of shortest paths to nodes</a:t>
            </a:r>
          </a:p>
          <a:p>
            <a:r>
              <a:rPr lang="en-US" dirty="0"/>
              <a:t>Different greedy strategy:</a:t>
            </a:r>
          </a:p>
          <a:p>
            <a:pPr lvl="1"/>
            <a:r>
              <a:rPr lang="en-US" dirty="0"/>
              <a:t>Store shortest paths to fringe-nodes in priority queue</a:t>
            </a:r>
          </a:p>
          <a:p>
            <a:pPr lvl="1"/>
            <a:r>
              <a:rPr lang="en-US" dirty="0"/>
              <a:t>Store path-distance to node, not just the one edge-weight</a:t>
            </a:r>
          </a:p>
        </p:txBody>
      </p:sp>
    </p:spTree>
    <p:extLst>
      <p:ext uri="{BB962C8B-B14F-4D97-AF65-F5344CB8AC3E}">
        <p14:creationId xmlns:p14="http://schemas.microsoft.com/office/powerpoint/2010/main" val="17643806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Notes on 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8704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Use dist[] to store distances from start to any fringe or tree node</a:t>
            </a:r>
          </a:p>
          <a:p>
            <a:r>
              <a:rPr lang="en-US"/>
              <a:t>Store and calculate using distances instead of edge-weights (like in Kruskal’s MST)</a:t>
            </a:r>
          </a:p>
          <a:p>
            <a:r>
              <a:rPr lang="en-US"/>
              <a:t>What’s the output?</a:t>
            </a:r>
          </a:p>
          <a:p>
            <a:pPr lvl="1"/>
            <a:r>
              <a:rPr lang="en-US"/>
              <a:t>Tree captured in the parent[] array</a:t>
            </a:r>
          </a:p>
          <a:p>
            <a:pPr lvl="1"/>
            <a:r>
              <a:rPr lang="en-US"/>
              <a:t>Shortest distance to each node in dist[] array</a:t>
            </a:r>
          </a:p>
          <a:p>
            <a:pPr lvl="1"/>
            <a:r>
              <a:rPr lang="en-US"/>
              <a:t>Trace shortest path in reverse by using parent[] to move from target back to start node, s</a:t>
            </a:r>
          </a:p>
        </p:txBody>
      </p:sp>
    </p:spTree>
    <p:extLst>
      <p:ext uri="{BB962C8B-B14F-4D97-AF65-F5344CB8AC3E}">
        <p14:creationId xmlns:p14="http://schemas.microsoft.com/office/powerpoint/2010/main" val="24583537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914400"/>
            <a:ext cx="9144000" cy="685800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8806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381000"/>
            <a:ext cx="85344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err="1">
                <a:latin typeface="Lucida" charset="0"/>
              </a:rPr>
              <a:t>dijkstra</a:t>
            </a:r>
            <a:r>
              <a:rPr lang="en-US" sz="1800" b="1" dirty="0">
                <a:latin typeface="Lucida" charset="0"/>
              </a:rPr>
              <a:t>(</a:t>
            </a:r>
            <a:r>
              <a:rPr lang="en-US" sz="1800" b="1" dirty="0" err="1">
                <a:latin typeface="Lucida" charset="0"/>
              </a:rPr>
              <a:t>adj</a:t>
            </a:r>
            <a:r>
              <a:rPr lang="en-US" sz="1800" b="1" dirty="0">
                <a:latin typeface="Lucida" charset="0"/>
              </a:rPr>
              <a:t>, start, parent)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	n = </a:t>
            </a:r>
            <a:r>
              <a:rPr lang="en-US" sz="1800" b="1" dirty="0" err="1">
                <a:latin typeface="Lucida" charset="0"/>
              </a:rPr>
              <a:t>adj.last</a:t>
            </a:r>
            <a:endParaRPr lang="en-US" sz="1800" b="1" dirty="0">
              <a:latin typeface="Lucida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	for </a:t>
            </a:r>
            <a:r>
              <a:rPr lang="en-US" sz="1800" b="1" dirty="0" err="1">
                <a:latin typeface="Lucida" charset="0"/>
              </a:rPr>
              <a:t>i</a:t>
            </a:r>
            <a:r>
              <a:rPr lang="en-US" sz="1800" b="1" dirty="0">
                <a:latin typeface="Lucida" charset="0"/>
              </a:rPr>
              <a:t> = 1 to n { key[</a:t>
            </a:r>
            <a:r>
              <a:rPr lang="en-US" sz="1800" b="1" dirty="0" err="1">
                <a:latin typeface="Lucida" charset="0"/>
              </a:rPr>
              <a:t>i</a:t>
            </a:r>
            <a:r>
              <a:rPr lang="en-US" sz="1800" b="1" dirty="0">
                <a:latin typeface="Lucida" charset="0"/>
              </a:rPr>
              <a:t>] = ∞}  // key is a local array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	key[start] = 0;   predecessor[start] = 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	// the following statement initializes the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	// container h to the values in the array key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	</a:t>
            </a:r>
            <a:r>
              <a:rPr lang="en-US" sz="1800" b="1" dirty="0" err="1">
                <a:latin typeface="Lucida" charset="0"/>
              </a:rPr>
              <a:t>h.init</a:t>
            </a:r>
            <a:r>
              <a:rPr lang="en-US" sz="1800" b="1" dirty="0">
                <a:latin typeface="Lucida" charset="0"/>
              </a:rPr>
              <a:t>(</a:t>
            </a:r>
            <a:r>
              <a:rPr lang="en-US" sz="1800" b="1" dirty="0" err="1">
                <a:latin typeface="Lucida" charset="0"/>
              </a:rPr>
              <a:t>key,n</a:t>
            </a:r>
            <a:r>
              <a:rPr lang="en-US" sz="1800" b="1" dirty="0">
                <a:latin typeface="Lucida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	for </a:t>
            </a:r>
            <a:r>
              <a:rPr lang="en-US" sz="1800" b="1" dirty="0" err="1">
                <a:latin typeface="Lucida" charset="0"/>
              </a:rPr>
              <a:t>i</a:t>
            </a:r>
            <a:r>
              <a:rPr lang="en-US" sz="1800" b="1" dirty="0">
                <a:latin typeface="Lucida" charset="0"/>
              </a:rPr>
              <a:t> = 1 to n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		v = </a:t>
            </a:r>
            <a:r>
              <a:rPr lang="en-US" sz="1800" b="1" dirty="0" err="1">
                <a:latin typeface="Lucida" charset="0"/>
              </a:rPr>
              <a:t>h.min_weight_index</a:t>
            </a:r>
            <a:r>
              <a:rPr lang="en-US" sz="1800" b="1" dirty="0">
                <a:latin typeface="Lucida" charset="0"/>
              </a:rPr>
              <a:t>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		</a:t>
            </a:r>
            <a:r>
              <a:rPr lang="en-US" sz="1800" b="1" dirty="0" err="1">
                <a:latin typeface="Lucida" charset="0"/>
              </a:rPr>
              <a:t>min_cost</a:t>
            </a:r>
            <a:r>
              <a:rPr lang="en-US" sz="1800" b="1" dirty="0">
                <a:latin typeface="Lucida" charset="0"/>
              </a:rPr>
              <a:t> = </a:t>
            </a:r>
            <a:r>
              <a:rPr lang="en-US" sz="1800" b="1" dirty="0" err="1">
                <a:latin typeface="Lucida" charset="0"/>
              </a:rPr>
              <a:t>h.keyval</a:t>
            </a:r>
            <a:r>
              <a:rPr lang="en-US" sz="1800" b="1" dirty="0">
                <a:latin typeface="Lucida" charset="0"/>
              </a:rPr>
              <a:t>(v)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		v = h.del()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	        ref = </a:t>
            </a:r>
            <a:r>
              <a:rPr lang="en-US" sz="1800" b="1" dirty="0" err="1">
                <a:latin typeface="Lucida" charset="0"/>
              </a:rPr>
              <a:t>adj</a:t>
            </a:r>
            <a:r>
              <a:rPr lang="en-US" sz="1800" b="1" dirty="0">
                <a:latin typeface="Lucida" charset="0"/>
              </a:rPr>
              <a:t>[v]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	        while (ref != null)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 		w = ref.ver</a:t>
            </a:r>
          </a:p>
          <a:p>
            <a:pPr algn="l"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  		if (</a:t>
            </a:r>
            <a:r>
              <a:rPr lang="en-US" sz="1800" b="1" dirty="0" err="1">
                <a:latin typeface="Lucida" charset="0"/>
              </a:rPr>
              <a:t>h.isin</a:t>
            </a:r>
            <a:r>
              <a:rPr lang="en-US" sz="1800" b="1" dirty="0">
                <a:latin typeface="Lucida" charset="0"/>
              </a:rPr>
              <a:t>(w) &amp;&amp; </a:t>
            </a:r>
            <a:r>
              <a:rPr lang="en-US" sz="1800" b="1" dirty="0" err="1">
                <a:latin typeface="Lucida" charset="0"/>
              </a:rPr>
              <a:t>min_cost</a:t>
            </a:r>
            <a:r>
              <a:rPr lang="en-US" sz="1800" b="1" dirty="0">
                <a:latin typeface="Lucida" charset="0"/>
              </a:rPr>
              <a:t> + </a:t>
            </a:r>
            <a:r>
              <a:rPr lang="en-US" sz="1800" b="1" dirty="0" err="1">
                <a:latin typeface="Lucida" charset="0"/>
              </a:rPr>
              <a:t>ref.weight</a:t>
            </a:r>
            <a:r>
              <a:rPr lang="en-US" sz="1800" b="1" dirty="0">
                <a:latin typeface="Lucida" charset="0"/>
              </a:rPr>
              <a:t> &lt; </a:t>
            </a:r>
            <a:r>
              <a:rPr lang="en-US" sz="1800" b="1" dirty="0" err="1">
                <a:latin typeface="Lucida" charset="0"/>
              </a:rPr>
              <a:t>h.keyval</a:t>
            </a:r>
            <a:r>
              <a:rPr lang="en-US" sz="1800" b="1" dirty="0">
                <a:latin typeface="Lucida" charset="0"/>
              </a:rPr>
              <a:t>(w))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    		     predecessor[w] =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      		     </a:t>
            </a:r>
            <a:r>
              <a:rPr lang="en-US" sz="1800" b="1" dirty="0" err="1">
                <a:latin typeface="Lucida" charset="0"/>
              </a:rPr>
              <a:t>h.decrease</a:t>
            </a:r>
            <a:r>
              <a:rPr lang="en-US" sz="1800" b="1" dirty="0">
                <a:latin typeface="Lucida" charset="0"/>
              </a:rPr>
              <a:t>(w, </a:t>
            </a:r>
            <a:r>
              <a:rPr lang="en-US" sz="1800" b="1" dirty="0" err="1">
                <a:latin typeface="Lucida" charset="0"/>
              </a:rPr>
              <a:t>min_cost+ref.weight</a:t>
            </a:r>
            <a:r>
              <a:rPr lang="en-US" sz="1800" b="1" dirty="0">
                <a:latin typeface="Lucida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   		} // end if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   		ref = </a:t>
            </a:r>
            <a:r>
              <a:rPr lang="en-US" sz="1800" b="1" dirty="0" err="1">
                <a:latin typeface="Lucida" charset="0"/>
              </a:rPr>
              <a:t>ref.next</a:t>
            </a:r>
            <a:endParaRPr lang="en-US" sz="1800" b="1" dirty="0">
              <a:latin typeface="Lucida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	        } // end while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	} // end for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17731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Correctness of These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8909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Recall that the greedy approach may or may not guarantee an optimal result</a:t>
            </a:r>
          </a:p>
          <a:p>
            <a:r>
              <a:rPr lang="en-US"/>
              <a:t>Do these produce optimal solutions?</a:t>
            </a:r>
          </a:p>
          <a:p>
            <a:pPr lvl="1"/>
            <a:r>
              <a:rPr lang="en-US"/>
              <a:t>The min weight spanning tree?  Kruskal’s, Prim’s</a:t>
            </a:r>
          </a:p>
          <a:p>
            <a:pPr lvl="1"/>
            <a:r>
              <a:rPr lang="en-US"/>
              <a:t>The shortest path from s?  Dijkstra’s</a:t>
            </a:r>
          </a:p>
          <a:p>
            <a:r>
              <a:rPr lang="en-US"/>
              <a:t>Answer: Yes, they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882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Dijkstra’s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Via induction and contradiction</a:t>
            </a:r>
          </a:p>
          <a:p>
            <a:endParaRPr lang="en-US" dirty="0"/>
          </a:p>
          <a:p>
            <a:r>
              <a:rPr lang="en-US" dirty="0"/>
              <a:t>On board --&gt;</a:t>
            </a:r>
          </a:p>
        </p:txBody>
      </p:sp>
    </p:spTree>
    <p:extLst>
      <p:ext uri="{BB962C8B-B14F-4D97-AF65-F5344CB8AC3E}">
        <p14:creationId xmlns:p14="http://schemas.microsoft.com/office/powerpoint/2010/main" val="18171504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 graph is</a:t>
            </a:r>
          </a:p>
          <a:p>
            <a:pPr lvl="1"/>
            <a:r>
              <a:rPr lang="en-US" dirty="0"/>
              <a:t>Two ways to represent a graph (Matrix and List)</a:t>
            </a:r>
          </a:p>
          <a:p>
            <a:r>
              <a:rPr lang="en-US" dirty="0"/>
              <a:t>Traversals of graphs:</a:t>
            </a:r>
          </a:p>
          <a:p>
            <a:pPr lvl="1"/>
            <a:r>
              <a:rPr lang="en-US" dirty="0"/>
              <a:t>Breadth-first search</a:t>
            </a:r>
          </a:p>
          <a:p>
            <a:pPr lvl="1"/>
            <a:r>
              <a:rPr lang="en-US" dirty="0"/>
              <a:t>Depth-first search</a:t>
            </a:r>
          </a:p>
          <a:p>
            <a:r>
              <a:rPr lang="en-US" dirty="0"/>
              <a:t>Other Graph Algorithms:</a:t>
            </a:r>
          </a:p>
          <a:p>
            <a:pPr lvl="1"/>
            <a:r>
              <a:rPr lang="en-US" dirty="0"/>
              <a:t>Topological Sort</a:t>
            </a:r>
          </a:p>
          <a:p>
            <a:pPr lvl="1"/>
            <a:r>
              <a:rPr lang="en-US" dirty="0"/>
              <a:t>Dijkstra’s 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Directed Graph</a:t>
            </a:r>
          </a:p>
          <a:p>
            <a:pPr lvl="1"/>
            <a:r>
              <a:rPr lang="en-US"/>
              <a:t>A directed graph, or digraph, is a pair </a:t>
            </a:r>
          </a:p>
          <a:p>
            <a:pPr lvl="1"/>
            <a:r>
              <a:rPr lang="en-US"/>
              <a:t>G = (V, E) </a:t>
            </a:r>
          </a:p>
          <a:p>
            <a:pPr lvl="1"/>
            <a:r>
              <a:rPr lang="en-US"/>
              <a:t>where V is a set whose elements are called vertices, and</a:t>
            </a:r>
          </a:p>
          <a:p>
            <a:pPr lvl="1"/>
            <a:r>
              <a:rPr lang="en-US"/>
              <a:t>E is a set of ordered pairs of elements of V. </a:t>
            </a:r>
          </a:p>
          <a:p>
            <a:pPr lvl="1"/>
            <a:endParaRPr lang="en-US"/>
          </a:p>
          <a:p>
            <a:pPr lvl="2"/>
            <a:r>
              <a:rPr lang="en-US"/>
              <a:t>Vertices are often also called nodes. </a:t>
            </a:r>
          </a:p>
          <a:p>
            <a:pPr lvl="2"/>
            <a:r>
              <a:rPr lang="en-US"/>
              <a:t>Elements of E are called edges, or directed edges, or arcs. </a:t>
            </a:r>
          </a:p>
          <a:p>
            <a:pPr lvl="2"/>
            <a:r>
              <a:rPr lang="en-US"/>
              <a:t>For directed edge (v, w) in E, v is its tail and w its head; </a:t>
            </a:r>
          </a:p>
          <a:p>
            <a:pPr lvl="2"/>
            <a:r>
              <a:rPr lang="en-US"/>
              <a:t>(v, w) is represented in the diagrams as the arrow, v -&gt; w. </a:t>
            </a:r>
          </a:p>
          <a:p>
            <a:pPr lvl="2"/>
            <a:r>
              <a:rPr lang="en-US"/>
              <a:t>In text we simple write vw.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Terms You Should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Vertex (plural </a:t>
            </a:r>
            <a:r>
              <a:rPr lang="en-US" sz="2400" i="1" dirty="0"/>
              <a:t>vertices</a:t>
            </a:r>
            <a:r>
              <a:rPr lang="en-US" sz="2400" dirty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Edge (sometimes referred to as an </a:t>
            </a:r>
            <a:r>
              <a:rPr lang="en-US" sz="2400" i="1" dirty="0"/>
              <a:t>arc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 the meaning of </a:t>
            </a:r>
            <a:r>
              <a:rPr lang="en-US" sz="2000" i="1" dirty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weights can be </a:t>
            </a:r>
            <a:r>
              <a:rPr lang="en-US" sz="1800" dirty="0" err="1"/>
              <a:t>reals</a:t>
            </a:r>
            <a:r>
              <a:rPr lang="en-US" sz="1800" dirty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directed graph (also known as a </a:t>
            </a:r>
            <a:r>
              <a:rPr lang="en-US" sz="2400" i="1" dirty="0"/>
              <a:t>digraph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“Originating” node is the </a:t>
            </a:r>
            <a:r>
              <a:rPr lang="en-US" sz="2000" i="1" dirty="0"/>
              <a:t>head</a:t>
            </a:r>
            <a:r>
              <a:rPr lang="en-US" sz="2000" dirty="0"/>
              <a:t>, the target the </a:t>
            </a:r>
            <a:r>
              <a:rPr lang="en-US" sz="2000" i="1" dirty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may connect a vertex to itself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40187</TotalTime>
  <Words>4343</Words>
  <Application>Microsoft Macintosh PowerPoint</Application>
  <PresentationFormat>On-screen Show (4:3)</PresentationFormat>
  <Paragraphs>628</Paragraphs>
  <Slides>68</Slides>
  <Notes>15</Notes>
  <HiddenSlides>15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4" baseType="lpstr">
      <vt:lpstr>Lucida</vt:lpstr>
      <vt:lpstr>ＭＳ Ｐゴシック</vt:lpstr>
      <vt:lpstr>ＭＳ Ｐゴシック</vt:lpstr>
      <vt:lpstr>Arial</vt:lpstr>
      <vt:lpstr>Bookman Old Style</vt:lpstr>
      <vt:lpstr>Calibri</vt:lpstr>
      <vt:lpstr>Consolas</vt:lpstr>
      <vt:lpstr>Courier New</vt:lpstr>
      <vt:lpstr>Gill Sans MT</vt:lpstr>
      <vt:lpstr>Monotype Sorts</vt:lpstr>
      <vt:lpstr>Symbol</vt:lpstr>
      <vt:lpstr>Tahoma</vt:lpstr>
      <vt:lpstr>Times New Roman</vt:lpstr>
      <vt:lpstr>Wingdings</vt:lpstr>
      <vt:lpstr>Wingdings 3</vt:lpstr>
      <vt:lpstr>Origin</vt:lpstr>
      <vt:lpstr>Graphs - Basics</vt:lpstr>
      <vt:lpstr>Graph Basics</vt:lpstr>
      <vt:lpstr>Problems: e.g. Airline Routes</vt:lpstr>
      <vt:lpstr>Problems: e.g. Flowcharts</vt:lpstr>
      <vt:lpstr>Problems: e.g. Binary relation</vt:lpstr>
      <vt:lpstr>Problems: e.g. Computer Networks</vt:lpstr>
      <vt:lpstr>Definition: Directed graph</vt:lpstr>
      <vt:lpstr>Definition: Undirected graph</vt:lpstr>
      <vt:lpstr>Terms You Should Know</vt:lpstr>
      <vt:lpstr>Terms You Should Know or Learn Now</vt:lpstr>
      <vt:lpstr>Terms You Should Know or Learn Now</vt:lpstr>
      <vt:lpstr>Terms You Should Know or Learn Now</vt:lpstr>
      <vt:lpstr>Self-test: Understand these Terms?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Traversal Strategies</vt:lpstr>
      <vt:lpstr>BFS Strategy</vt:lpstr>
      <vt:lpstr>BFS Strategy: More Details</vt:lpstr>
      <vt:lpstr>Breadth-first search, e.g.</vt:lpstr>
      <vt:lpstr>BFS in Python</vt:lpstr>
      <vt:lpstr>Breadth-first search: Analysis</vt:lpstr>
      <vt:lpstr>Depth-First Search</vt:lpstr>
      <vt:lpstr>DFS: the Strategy in Words</vt:lpstr>
      <vt:lpstr>Observations about the DFS Strategy</vt:lpstr>
      <vt:lpstr>DFS Strategy 1: Use a stack</vt:lpstr>
      <vt:lpstr>DFS Strategy 2: Recursion</vt:lpstr>
      <vt:lpstr>DFS to Process all Vertices in a Graph</vt:lpstr>
      <vt:lpstr>Using DFS to Find if a Graphic is Acyclic</vt:lpstr>
      <vt:lpstr>Depth-first search tree</vt:lpstr>
      <vt:lpstr>Using Non-Tree Edges to Identify Cycles</vt:lpstr>
      <vt:lpstr>Non-tree Edges in DFS</vt:lpstr>
      <vt:lpstr>Time Complexity of DFS</vt:lpstr>
      <vt:lpstr>State-Space Search</vt:lpstr>
      <vt:lpstr>State Space Search and Best-First Search</vt:lpstr>
      <vt:lpstr>Heuristic Search</vt:lpstr>
      <vt:lpstr>Best-First Strategy</vt:lpstr>
      <vt:lpstr>Example:  The 8-puzzle</vt:lpstr>
      <vt:lpstr>Example: 8-Puzzle</vt:lpstr>
      <vt:lpstr>Successors of Initial State</vt:lpstr>
      <vt:lpstr>PowerPoint Presentation</vt:lpstr>
      <vt:lpstr>PowerPoint Presentation</vt:lpstr>
      <vt:lpstr>Heuristic</vt:lpstr>
      <vt:lpstr>PowerPoint Presentation</vt:lpstr>
      <vt:lpstr>A Better Use of Heuristics</vt:lpstr>
      <vt:lpstr>PowerPoint Presentation</vt:lpstr>
      <vt:lpstr>Optimal Search</vt:lpstr>
      <vt:lpstr>Summary</vt:lpstr>
      <vt:lpstr>Topological Sort</vt:lpstr>
      <vt:lpstr>Dijkstra’s Algorithm</vt:lpstr>
      <vt:lpstr>Weighted Shortest Path</vt:lpstr>
      <vt:lpstr>Dijkstra’s algorithm</vt:lpstr>
      <vt:lpstr> </vt:lpstr>
      <vt:lpstr>PowerPoint Presentation</vt:lpstr>
      <vt:lpstr>Analysis</vt:lpstr>
      <vt:lpstr>Negative Cost Edges?</vt:lpstr>
      <vt:lpstr>Dijkstra’s Shortest Path Algorithm</vt:lpstr>
      <vt:lpstr>Dijkstra' Algorithm</vt:lpstr>
      <vt:lpstr>Notes on Dijkstra’s Algorithm</vt:lpstr>
      <vt:lpstr>PowerPoint Presentation</vt:lpstr>
      <vt:lpstr>Correctness of These Greedy Algorithms</vt:lpstr>
      <vt:lpstr>Proof of Dijkstra’s algorithm</vt:lpstr>
      <vt:lpstr>Summary</vt:lpstr>
      <vt:lpstr>What Did We Learn?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916</cp:revision>
  <cp:lastPrinted>2010-03-04T14:04:20Z</cp:lastPrinted>
  <dcterms:created xsi:type="dcterms:W3CDTF">2010-03-16T00:09:25Z</dcterms:created>
  <dcterms:modified xsi:type="dcterms:W3CDTF">2020-01-07T15:29:37Z</dcterms:modified>
</cp:coreProperties>
</file>