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4"/>
  </p:notesMasterIdLst>
  <p:handoutMasterIdLst>
    <p:handoutMasterId r:id="rId55"/>
  </p:handoutMasterIdLst>
  <p:sldIdLst>
    <p:sldId id="256" r:id="rId2"/>
    <p:sldId id="333" r:id="rId3"/>
    <p:sldId id="257" r:id="rId4"/>
    <p:sldId id="262" r:id="rId5"/>
    <p:sldId id="263" r:id="rId6"/>
    <p:sldId id="450" r:id="rId7"/>
    <p:sldId id="489" r:id="rId8"/>
    <p:sldId id="510" r:id="rId9"/>
    <p:sldId id="511" r:id="rId10"/>
    <p:sldId id="512" r:id="rId11"/>
    <p:sldId id="513" r:id="rId12"/>
    <p:sldId id="514" r:id="rId13"/>
    <p:sldId id="517" r:id="rId14"/>
    <p:sldId id="518" r:id="rId15"/>
    <p:sldId id="519" r:id="rId16"/>
    <p:sldId id="520" r:id="rId17"/>
    <p:sldId id="491" r:id="rId18"/>
    <p:sldId id="449" r:id="rId19"/>
    <p:sldId id="492" r:id="rId20"/>
    <p:sldId id="451" r:id="rId21"/>
    <p:sldId id="421" r:id="rId22"/>
    <p:sldId id="267" r:id="rId23"/>
    <p:sldId id="507" r:id="rId24"/>
    <p:sldId id="268" r:id="rId25"/>
    <p:sldId id="269" r:id="rId26"/>
    <p:sldId id="270" r:id="rId27"/>
    <p:sldId id="271" r:id="rId28"/>
    <p:sldId id="454" r:id="rId29"/>
    <p:sldId id="455" r:id="rId30"/>
    <p:sldId id="506" r:id="rId31"/>
    <p:sldId id="426" r:id="rId32"/>
    <p:sldId id="273" r:id="rId33"/>
    <p:sldId id="456" r:id="rId34"/>
    <p:sldId id="457" r:id="rId35"/>
    <p:sldId id="276" r:id="rId36"/>
    <p:sldId id="277" r:id="rId37"/>
    <p:sldId id="278" r:id="rId38"/>
    <p:sldId id="280" r:id="rId39"/>
    <p:sldId id="279" r:id="rId40"/>
    <p:sldId id="458" r:id="rId41"/>
    <p:sldId id="282" r:id="rId42"/>
    <p:sldId id="459" r:id="rId43"/>
    <p:sldId id="283" r:id="rId44"/>
    <p:sldId id="460" r:id="rId45"/>
    <p:sldId id="463" r:id="rId46"/>
    <p:sldId id="427" r:id="rId47"/>
    <p:sldId id="483" r:id="rId48"/>
    <p:sldId id="486" r:id="rId49"/>
    <p:sldId id="487" r:id="rId50"/>
    <p:sldId id="488" r:id="rId51"/>
    <p:sldId id="484" r:id="rId52"/>
    <p:sldId id="485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9"/>
    <p:restoredTop sz="94656"/>
  </p:normalViewPr>
  <p:slideViewPr>
    <p:cSldViewPr>
      <p:cViewPr varScale="1">
        <p:scale>
          <a:sx n="158" d="100"/>
          <a:sy n="158" d="100"/>
        </p:scale>
        <p:origin x="10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9C69B7-417B-4BD0-9D02-E377F17E5B94}" type="datetimeFigureOut">
              <a:rPr lang="en-US" smtClean="0"/>
              <a:pPr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A06BB3C-2368-4F68-9C0E-BE741D13A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0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E48A9A-F837-438A-94D6-5DC1877F053B}" type="datetimeFigureOut">
              <a:rPr lang="en-US" smtClean="0"/>
              <a:pPr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A255-44CE-407F-ACE3-5B33B7F3E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9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24383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0C93941-150A-4117-8299-C96AA5C8A0E2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3B93-6F19-4850-9193-862FE4CB67AE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ED09-5993-45AE-A76D-0704E1927BD9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57F-1184-4AF9-8DF7-6037A56DB12C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11972B4-CC0C-4B26-AB0D-351A1E8BFFDF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4F6A-39C2-4140-A22D-04F0E56C3B8A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17A6-54DA-401A-8B90-753A2EF3A38D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63E-9D7D-47B9-A9F2-8D1DB5A1667F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92F8-7FED-4D6B-AB21-95F766E93F8D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0BE4-7772-413F-9A58-30595AE5D128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0062-DA66-4DF5-B913-5FB0D45CA4BF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D7C1BE-CCE1-4CFE-ABFC-EE12DD7ACAAA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Algorithms -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410833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48737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6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algorithmic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algorithms in this course must have the following components:</a:t>
            </a:r>
          </a:p>
          <a:p>
            <a:pPr lvl="1"/>
            <a:r>
              <a:rPr lang="en-US" dirty="0"/>
              <a:t>Problem description (1 line max)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Strategy overview</a:t>
            </a:r>
          </a:p>
          <a:p>
            <a:pPr lvl="2"/>
            <a:r>
              <a:rPr lang="en-US" dirty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/>
              <a:t>Algorithm description</a:t>
            </a:r>
          </a:p>
          <a:p>
            <a:pPr lvl="2"/>
            <a:r>
              <a:rPr lang="en-US" dirty="0"/>
              <a:t>If listed in English (as opposed to pseudo-code), then it should be listed in steps</a:t>
            </a:r>
          </a:p>
        </p:txBody>
      </p:sp>
    </p:spTree>
    <p:extLst>
      <p:ext uri="{BB962C8B-B14F-4D97-AF65-F5344CB8AC3E}">
        <p14:creationId xmlns:p14="http://schemas.microsoft.com/office/powerpoint/2010/main" val="21072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Problem description:</a:t>
            </a:r>
            <a:r>
              <a:rPr lang="en-US" sz="240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Inputs:</a:t>
            </a:r>
            <a:r>
              <a:rPr lang="en-US" sz="240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/>
              <a:t>Output:</a:t>
            </a:r>
            <a:r>
              <a:rPr lang="en-US" sz="240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Assumptions:</a:t>
            </a:r>
            <a:r>
              <a:rPr lang="en-US" sz="240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/>
              <a:t>Strategy:</a:t>
            </a:r>
            <a:r>
              <a:rPr lang="en-US" sz="240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/>
              <a:t>Description:</a:t>
            </a:r>
            <a:r>
              <a:rPr lang="en-US" sz="2400"/>
              <a:t> Issue the largest coin (quarters) until the amount left is less than the amount of a quarter ($0.25).  Repeat with decreasing coin sizes (dimes, nickels, pennies).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1259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(brute-force)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Problem description: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providing coin change of a given amount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Inputs: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Assumptions: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Strategy:</a:t>
            </a:r>
            <a:r>
              <a:rPr lang="en-US" sz="2400" dirty="0"/>
              <a:t> a brute-force algorithm that considers every possibility and picks the one with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Description:</a:t>
            </a:r>
            <a:r>
              <a:rPr lang="en-US" sz="2400" dirty="0"/>
              <a:t> Consider every possible combination of coins that add to the given amount (done via a depth-first search).  Return the one with the fewest number of coins.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algn="l"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algn="l"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algn="l" defTabSz="457200"/>
            <a:endParaRPr lang="en-US" dirty="0">
              <a:latin typeface="Lucida Console" charset="0"/>
            </a:endParaRPr>
          </a:p>
          <a:p>
            <a:pPr algn="l"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the provided making change algorithm is optimal for denominations 1, 5, and 10</a:t>
            </a:r>
          </a:p>
          <a:p>
            <a:endParaRPr lang="en-US" dirty="0"/>
          </a:p>
          <a:p>
            <a:r>
              <a:rPr lang="en-US" dirty="0"/>
              <a:t>Via induction, and on board --&gt;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</a:t>
            </a:r>
            <a:br>
              <a:rPr lang="en-US" dirty="0"/>
            </a:br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133600" cy="4937760"/>
          </a:xfrm>
        </p:spPr>
        <p:txBody>
          <a:bodyPr/>
          <a:lstStyle/>
          <a:p>
            <a:pPr algn="l"/>
            <a:r>
              <a:rPr lang="en-US" dirty="0"/>
              <a:t>Formal proof of the change problem</a:t>
            </a:r>
          </a:p>
          <a:p>
            <a:pPr algn="l"/>
            <a:r>
              <a:rPr lang="en-US" dirty="0"/>
              <a:t>Algorithm 7.1.1 is what is presented two slides previously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4" descr="change-proo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3725" y="0"/>
            <a:ext cx="663027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the provided making change algorithm is optimal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Via induction, and on board --&gt;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4724400" cy="493776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Motivated by a theoretical burglary scenario (realistically motivated by other similar problems)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 thief breaks into a house and must gather as many precious items as possible.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BUT…he cannot gather items, the total weight of which, exceeds the capacity of his knapsack.</a:t>
            </a:r>
          </a:p>
        </p:txBody>
      </p:sp>
      <p:pic>
        <p:nvPicPr>
          <p:cNvPr id="92162" name="Picture 2" descr="http://s2.hubimg.com/u/1290317_f26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2121" y="2057400"/>
            <a:ext cx="3689479" cy="3476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Knapsack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n items, each with a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a value v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dirty="0"/>
              <a:t>capacity of the knapsack, C</a:t>
            </a:r>
          </a:p>
          <a:p>
            <a:pPr lvl="1"/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Fractions for each of the n items, x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Or…the actual weights of each item taken</a:t>
            </a:r>
          </a:p>
          <a:p>
            <a:pPr lvl="1"/>
            <a:r>
              <a:rPr lang="en-US" dirty="0"/>
              <a:t>Chosen to maximize total profit but not to exceed knapsack capacity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Two Types of Knapsack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0/1 knapsack problem (or discrete knapsack)</a:t>
            </a:r>
          </a:p>
          <a:p>
            <a:pPr lvl="1"/>
            <a:r>
              <a:rPr lang="en-US" sz="2400" dirty="0"/>
              <a:t>Each item is discrete.  Must choose all of it or none of it.  So each x</a:t>
            </a:r>
            <a:r>
              <a:rPr lang="en-US" sz="2400" baseline="-25000" dirty="0"/>
              <a:t>i</a:t>
            </a:r>
            <a:r>
              <a:rPr lang="en-US" sz="2400" dirty="0"/>
              <a:t> is 0 or 1</a:t>
            </a:r>
          </a:p>
          <a:p>
            <a:pPr lvl="1"/>
            <a:r>
              <a:rPr lang="en-US" sz="2400" dirty="0"/>
              <a:t>Greedy approach does not produce optimal solutions</a:t>
            </a:r>
          </a:p>
          <a:p>
            <a:pPr lvl="1"/>
            <a:r>
              <a:rPr lang="en-US" sz="2400" dirty="0"/>
              <a:t>But another approach, dynamic programming, does</a:t>
            </a:r>
          </a:p>
          <a:p>
            <a:pPr lvl="1"/>
            <a:endParaRPr lang="en-US" sz="2400" dirty="0"/>
          </a:p>
          <a:p>
            <a:r>
              <a:rPr lang="en-US" sz="2800" dirty="0"/>
              <a:t>Continuous knapsack problem</a:t>
            </a:r>
          </a:p>
          <a:p>
            <a:pPr lvl="1"/>
            <a:r>
              <a:rPr lang="en-US" sz="2400" dirty="0"/>
              <a:t>Can pick up fractions of each item</a:t>
            </a:r>
          </a:p>
          <a:p>
            <a:pPr lvl="1"/>
            <a:r>
              <a:rPr lang="en-US" sz="2400" dirty="0"/>
              <a:t>The correct selection function yields a greedy algorithm that produces optimal results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Rule for Knapsack?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559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Build up a partial solution by choosing x</a:t>
            </a:r>
            <a:r>
              <a:rPr lang="en-US" baseline="-25000" dirty="0"/>
              <a:t>i</a:t>
            </a:r>
            <a:r>
              <a:rPr lang="en-US" dirty="0"/>
              <a:t> for one item until knapsack is full (or no more items).  Which item to choose?</a:t>
            </a:r>
          </a:p>
          <a:p>
            <a:r>
              <a:rPr lang="en-US" dirty="0"/>
              <a:t>There are several choices. Pick one and try on this:</a:t>
            </a:r>
          </a:p>
          <a:p>
            <a:pPr lvl="1"/>
            <a:r>
              <a:rPr lang="en-US" dirty="0"/>
              <a:t>n = 3, C = 20</a:t>
            </a:r>
          </a:p>
          <a:p>
            <a:pPr lvl="1"/>
            <a:r>
              <a:rPr lang="en-US" dirty="0"/>
              <a:t>weights = (18, 15, 10)</a:t>
            </a:r>
          </a:p>
          <a:p>
            <a:pPr lvl="1"/>
            <a:r>
              <a:rPr lang="en-US" dirty="0"/>
              <a:t>values = (25, 24, 15)</a:t>
            </a:r>
          </a:p>
          <a:p>
            <a:endParaRPr lang="en-US" dirty="0"/>
          </a:p>
          <a:p>
            <a:r>
              <a:rPr lang="en-US" dirty="0"/>
              <a:t>What answer do you get?</a:t>
            </a:r>
          </a:p>
          <a:p>
            <a:r>
              <a:rPr lang="en-US" dirty="0"/>
              <a:t>The optimal answer is: (0, 1, 0.5), total=31.5</a:t>
            </a:r>
          </a:p>
          <a:p>
            <a:pPr lvl="1"/>
            <a:r>
              <a:rPr lang="en-US" dirty="0"/>
              <a:t>Can you verify this?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Possible Greedy Rules for Knapsack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Build up a partial solution by choosing x</a:t>
            </a:r>
            <a:r>
              <a:rPr lang="en-US" baseline="-25000" dirty="0"/>
              <a:t>i</a:t>
            </a:r>
            <a:r>
              <a:rPr lang="en-US" dirty="0"/>
              <a:t> for one item until knapsack is full (or no more items).  Which item to choose?</a:t>
            </a:r>
          </a:p>
          <a:p>
            <a:r>
              <a:rPr lang="en-US" dirty="0"/>
              <a:t>Maybe this:  take as much as possible of the remaining item that has largest value, v</a:t>
            </a:r>
            <a:r>
              <a:rPr lang="en-US" baseline="-25000" dirty="0"/>
              <a:t>i</a:t>
            </a:r>
          </a:p>
          <a:p>
            <a:r>
              <a:rPr lang="en-US" dirty="0"/>
              <a:t>Or maybe this: take as much as possible of the remaining items that has smallest weight,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dirty="0"/>
          </a:p>
          <a:p>
            <a:r>
              <a:rPr lang="en-US" dirty="0"/>
              <a:t>Neither of these produce optimal values!  The one that does “combines” these two approaches.</a:t>
            </a:r>
          </a:p>
          <a:p>
            <a:pPr lvl="1"/>
            <a:r>
              <a:rPr lang="en-US" dirty="0"/>
              <a:t>Use ratio of profit-to-weight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 Knapsack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this example: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 = 3, C = 20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weights = (18, 15, 10)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values = (25, 24, 15)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Ratios	= (25/18, 24/15, 15/10)</a:t>
            </a:r>
            <a:br>
              <a:rPr lang="en-US" dirty="0"/>
            </a:br>
            <a:r>
              <a:rPr lang="en-US" dirty="0"/>
              <a:t>           	= (1.39, 1.6, 1.5)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optimal answer is: (0, 1, 0.5)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knapsack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705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continuous_knapsack</a:t>
            </a:r>
            <a:r>
              <a:rPr lang="en-US" dirty="0"/>
              <a:t>(a, C)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a.last</a:t>
            </a:r>
            <a:endParaRPr lang="en-US" dirty="0"/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 to n</a:t>
            </a:r>
          </a:p>
          <a:p>
            <a:pPr>
              <a:buNone/>
            </a:pPr>
            <a:r>
              <a:rPr lang="en-US" dirty="0"/>
              <a:t>		ratio[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].p /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sort (</a:t>
            </a:r>
            <a:r>
              <a:rPr lang="en-US" dirty="0" err="1"/>
              <a:t>a,ratio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weight = 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>
              <a:buNone/>
            </a:pPr>
            <a:r>
              <a:rPr lang="en-US" dirty="0"/>
              <a:t>	while ( </a:t>
            </a:r>
            <a:r>
              <a:rPr lang="en-US" dirty="0" err="1"/>
              <a:t>i</a:t>
            </a:r>
            <a:r>
              <a:rPr lang="en-US" dirty="0"/>
              <a:t> ≤ n &amp;&amp; weight &lt; C )</a:t>
            </a:r>
          </a:p>
          <a:p>
            <a:pPr>
              <a:buNone/>
            </a:pPr>
            <a:r>
              <a:rPr lang="en-US" dirty="0"/>
              <a:t>		if ( weight + a[</a:t>
            </a:r>
            <a:r>
              <a:rPr lang="en-US" dirty="0" err="1"/>
              <a:t>i</a:t>
            </a:r>
            <a:r>
              <a:rPr lang="en-US" dirty="0"/>
              <a:t>].w ≤ C )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println</a:t>
            </a:r>
            <a:r>
              <a:rPr lang="en-US" dirty="0"/>
              <a:t> (“select all of object “ + a[</a:t>
            </a:r>
            <a:r>
              <a:rPr lang="en-US" dirty="0" err="1"/>
              <a:t>i</a:t>
            </a:r>
            <a:r>
              <a:rPr lang="en-US" dirty="0"/>
              <a:t>].id)</a:t>
            </a:r>
          </a:p>
          <a:p>
            <a:pPr>
              <a:buNone/>
            </a:pPr>
            <a:r>
              <a:rPr lang="en-US" dirty="0"/>
              <a:t>			weight = weight +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	else</a:t>
            </a:r>
          </a:p>
          <a:p>
            <a:pPr>
              <a:buNone/>
            </a:pPr>
            <a:r>
              <a:rPr lang="en-US" dirty="0"/>
              <a:t>			r = (C – weight) /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println</a:t>
            </a:r>
            <a:r>
              <a:rPr lang="en-US" dirty="0"/>
              <a:t> (“select “ + r + “ of object “ + a[</a:t>
            </a:r>
            <a:r>
              <a:rPr lang="en-US" dirty="0" err="1"/>
              <a:t>i</a:t>
            </a:r>
            <a:r>
              <a:rPr lang="en-US" dirty="0"/>
              <a:t>].id)</a:t>
            </a:r>
          </a:p>
          <a:p>
            <a:pPr>
              <a:buNone/>
            </a:pPr>
            <a:r>
              <a:rPr lang="en-US" dirty="0"/>
              <a:t>			weight = C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is an array containing the items to be put into the knapsack.  Each element has the following fields:</a:t>
            </a:r>
          </a:p>
          <a:p>
            <a:pPr lvl="1"/>
            <a:r>
              <a:rPr lang="en-US" dirty="0"/>
              <a:t>p: the profit for that item</a:t>
            </a:r>
          </a:p>
          <a:p>
            <a:pPr lvl="1"/>
            <a:r>
              <a:rPr lang="en-US" dirty="0"/>
              <a:t>w: the weight for that item</a:t>
            </a:r>
          </a:p>
          <a:p>
            <a:pPr lvl="1"/>
            <a:r>
              <a:rPr lang="en-US" dirty="0"/>
              <a:t>id: the identifier for that item</a:t>
            </a:r>
          </a:p>
          <a:p>
            <a:r>
              <a:rPr lang="en-US" dirty="0"/>
              <a:t>C is the capacity of the knapsack</a:t>
            </a:r>
          </a:p>
          <a:p>
            <a:r>
              <a:rPr lang="en-US" dirty="0"/>
              <a:t>What is the running time?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it’s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Proof time!!!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board --&gt;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of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New problems we will see: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Knapsack algorithm</a:t>
            </a:r>
          </a:p>
          <a:p>
            <a:pPr lvl="1"/>
            <a:r>
              <a:rPr lang="en-US" dirty="0"/>
              <a:t>Interval scheduling</a:t>
            </a:r>
          </a:p>
          <a:p>
            <a:r>
              <a:rPr lang="en-US" dirty="0"/>
              <a:t>Greedy algorithms we’ve already seen:</a:t>
            </a:r>
          </a:p>
          <a:p>
            <a:pPr lvl="1"/>
            <a:r>
              <a:rPr lang="en-US" dirty="0"/>
              <a:t>Prim’s MST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MST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shortest path</a:t>
            </a:r>
          </a:p>
          <a:p>
            <a:pPr lvl="1"/>
            <a:r>
              <a:rPr lang="en-US" dirty="0"/>
              <a:t>Huffman Codes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it’s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Proof time!!!</a:t>
            </a:r>
          </a:p>
          <a:p>
            <a:endParaRPr lang="en-US" dirty="0"/>
          </a:p>
        </p:txBody>
      </p:sp>
      <p:pic>
        <p:nvPicPr>
          <p:cNvPr id="1026" name="Picture 2" descr="C:\Users\mrf8t\Desktop\knapsack_proo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57350"/>
            <a:ext cx="7183722" cy="474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Selection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Activity-Selection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 You and your classmates go on Semester at Sea</a:t>
            </a:r>
          </a:p>
          <a:p>
            <a:pPr lvl="1"/>
            <a:r>
              <a:rPr lang="en-US" dirty="0"/>
              <a:t>Many exciting activities each morning</a:t>
            </a:r>
          </a:p>
          <a:p>
            <a:pPr lvl="1"/>
            <a:r>
              <a:rPr lang="en-US" dirty="0"/>
              <a:t>Each starting and ending at different times</a:t>
            </a:r>
          </a:p>
          <a:p>
            <a:pPr lvl="1"/>
            <a:r>
              <a:rPr lang="en-US" dirty="0"/>
              <a:t>Maximize your “education” by doing as many as possible.  (They’re all equally good!)</a:t>
            </a:r>
          </a:p>
          <a:p>
            <a:r>
              <a:rPr lang="en-US" dirty="0"/>
              <a:t>Welcome to the </a:t>
            </a:r>
            <a:r>
              <a:rPr lang="en-US" i="1" dirty="0">
                <a:solidFill>
                  <a:schemeClr val="tx2"/>
                </a:solidFill>
              </a:rPr>
              <a:t>activity selection problem</a:t>
            </a:r>
          </a:p>
          <a:p>
            <a:pPr lvl="1"/>
            <a:r>
              <a:rPr lang="en-US" dirty="0"/>
              <a:t>Also called </a:t>
            </a:r>
            <a:r>
              <a:rPr lang="en-US" i="1" dirty="0">
                <a:solidFill>
                  <a:schemeClr val="tx2"/>
                </a:solidFill>
              </a:rPr>
              <a:t>interval scheduling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Activities!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0579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Generalizing Start, End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Select a first item.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Eliminate items that are incompatible with that item.  (i.e. they overlap.)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Apply the </a:t>
            </a:r>
            <a:r>
              <a:rPr lang="en-US" i="1" dirty="0"/>
              <a:t>greedy rule </a:t>
            </a:r>
            <a:r>
              <a:rPr lang="en-US" dirty="0"/>
              <a:t>(AKA </a:t>
            </a:r>
            <a:r>
              <a:rPr lang="en-US" i="1" dirty="0"/>
              <a:t>selection function</a:t>
            </a:r>
            <a:r>
              <a:rPr lang="en-US" dirty="0"/>
              <a:t>) to pick the next item.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Go to Step 2</a:t>
            </a:r>
          </a:p>
          <a:p>
            <a:pPr marL="514350" indent="-514350">
              <a:buFont typeface="Monotype Sorts" charset="2"/>
              <a:buNone/>
            </a:pPr>
            <a:endParaRPr lang="en-US" dirty="0"/>
          </a:p>
          <a:p>
            <a:pPr marL="514350" indent="-514350">
              <a:buFont typeface="Monotype Sorts" charset="2"/>
              <a:buNone/>
            </a:pPr>
            <a:r>
              <a:rPr lang="en-US" sz="2800" b="1" dirty="0"/>
              <a:t>What is a good greedy rule for selecting the next item?</a:t>
            </a:r>
          </a:p>
          <a:p>
            <a:pPr marL="514350" indent="-514350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Possibilities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Pick the next compatible one that starts earliest</a:t>
            </a:r>
          </a:p>
          <a:p>
            <a:r>
              <a:rPr lang="en-US" dirty="0"/>
              <a:t>Pick the shortest one</a:t>
            </a:r>
          </a:p>
          <a:p>
            <a:r>
              <a:rPr lang="en-US" dirty="0"/>
              <a:t>Pick the one that has the least conflicts (i.e. overlaps)</a:t>
            </a:r>
          </a:p>
          <a:p>
            <a:endParaRPr lang="en-US" dirty="0"/>
          </a:p>
          <a:p>
            <a:r>
              <a:rPr lang="en-US" dirty="0"/>
              <a:t>Do any of these work? Counter-examples?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Formally:</a:t>
            </a:r>
          </a:p>
          <a:p>
            <a:pPr lvl="1"/>
            <a:r>
              <a:rPr lang="en-US" dirty="0"/>
              <a:t>Given a set </a:t>
            </a:r>
            <a:r>
              <a:rPr lang="en-US" i="1" dirty="0"/>
              <a:t>S</a:t>
            </a:r>
            <a:r>
              <a:rPr lang="en-US" dirty="0"/>
              <a:t> of </a:t>
            </a:r>
            <a:r>
              <a:rPr lang="en-US" i="1" dirty="0"/>
              <a:t>n</a:t>
            </a:r>
            <a:r>
              <a:rPr lang="en-US" dirty="0"/>
              <a:t> activities</a:t>
            </a:r>
          </a:p>
          <a:p>
            <a:pPr lvl="2"/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 = start time of activity </a:t>
            </a:r>
            <a:r>
              <a:rPr lang="en-US" i="1" dirty="0"/>
              <a:t>i</a:t>
            </a:r>
          </a:p>
          <a:p>
            <a:pPr lvl="2"/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 = finish time of activity </a:t>
            </a:r>
            <a:r>
              <a:rPr lang="en-US" i="1" dirty="0" err="1"/>
              <a:t>i</a:t>
            </a:r>
            <a:endParaRPr lang="en-US" i="1" dirty="0"/>
          </a:p>
          <a:p>
            <a:pPr lvl="1"/>
            <a:r>
              <a:rPr lang="en-US" dirty="0"/>
              <a:t>Find max-size subset </a:t>
            </a:r>
            <a:r>
              <a:rPr lang="en-US" i="1" dirty="0"/>
              <a:t>A</a:t>
            </a:r>
            <a:r>
              <a:rPr lang="en-US" dirty="0"/>
              <a:t> of compatible activities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Assume (</a:t>
            </a:r>
            <a:r>
              <a:rPr lang="en-US" dirty="0" err="1"/>
              <a:t>wlog</a:t>
            </a:r>
            <a:r>
              <a:rPr lang="en-US" dirty="0"/>
              <a:t>) that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i="1" baseline="-25000" dirty="0"/>
              <a:t>2</a:t>
            </a:r>
            <a:r>
              <a:rPr lang="en-US" dirty="0">
                <a:sym typeface="Symbol" pitchFamily="18" charset="2"/>
              </a:rPr>
              <a:t>  … 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i="1" baseline="-25000" dirty="0"/>
              <a:t>n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95400" y="3505200"/>
            <a:ext cx="5638800" cy="1295400"/>
            <a:chOff x="762000" y="4114800"/>
            <a:chExt cx="5638800" cy="12954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762000" y="4419600"/>
              <a:ext cx="5638800" cy="914400"/>
              <a:chOff x="480" y="2784"/>
              <a:chExt cx="3552" cy="576"/>
            </a:xfrm>
          </p:grpSpPr>
          <p:sp>
            <p:nvSpPr>
              <p:cNvPr id="33806" name="Line 5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7" name="Line 6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8" name="Line 7"/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9" name="Line 8"/>
              <p:cNvSpPr>
                <a:spLocks noChangeShapeType="1"/>
              </p:cNvSpPr>
              <p:nvPr/>
            </p:nvSpPr>
            <p:spPr bwMode="auto">
              <a:xfrm>
                <a:off x="1728" y="3360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0" name="Line 9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1" name="Line 10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990600" y="4114800"/>
              <a:ext cx="4756150" cy="1295400"/>
              <a:chOff x="624" y="2592"/>
              <a:chExt cx="2996" cy="816"/>
            </a:xfrm>
          </p:grpSpPr>
          <p:sp>
            <p:nvSpPr>
              <p:cNvPr id="33800" name="Text Box 13"/>
              <p:cNvSpPr txBox="1">
                <a:spLocks noChangeArrowheads="1"/>
              </p:cNvSpPr>
              <p:nvPr/>
            </p:nvSpPr>
            <p:spPr bwMode="auto">
              <a:xfrm>
                <a:off x="624" y="3148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3801" name="Text Box 14"/>
              <p:cNvSpPr txBox="1">
                <a:spLocks noChangeArrowheads="1"/>
              </p:cNvSpPr>
              <p:nvPr/>
            </p:nvSpPr>
            <p:spPr bwMode="auto">
              <a:xfrm>
                <a:off x="1200" y="2976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3802" name="Text Box 15"/>
              <p:cNvSpPr txBox="1">
                <a:spLocks noChangeArrowheads="1"/>
              </p:cNvSpPr>
              <p:nvPr/>
            </p:nvSpPr>
            <p:spPr bwMode="auto">
              <a:xfrm>
                <a:off x="1036" y="2592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3803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3804" name="Text Box 17"/>
              <p:cNvSpPr txBox="1">
                <a:spLocks noChangeArrowheads="1"/>
              </p:cNvSpPr>
              <p:nvPr/>
            </p:nvSpPr>
            <p:spPr bwMode="auto">
              <a:xfrm>
                <a:off x="2476" y="3158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3805" name="Text Box 18"/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ourier New" pitchFamily="49" charset="0"/>
                  </a:rPr>
                  <a:t>6</a:t>
                </a:r>
              </a:p>
            </p:txBody>
          </p:sp>
        </p:grp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Activity-Selection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Selection: A Greedy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 actual algorithm is simple:</a:t>
            </a:r>
          </a:p>
          <a:p>
            <a:pPr lvl="1"/>
            <a:r>
              <a:rPr lang="en-US" dirty="0"/>
              <a:t>Sort the activities by finish time</a:t>
            </a:r>
          </a:p>
          <a:p>
            <a:pPr lvl="1"/>
            <a:r>
              <a:rPr lang="en-US" dirty="0"/>
              <a:t>Schedule the first activity</a:t>
            </a:r>
          </a:p>
          <a:p>
            <a:pPr lvl="1"/>
            <a:r>
              <a:rPr lang="en-US" dirty="0"/>
              <a:t>Then schedule the next activity in sorted list which starts after previous activity finishes</a:t>
            </a:r>
          </a:p>
          <a:p>
            <a:pPr lvl="1"/>
            <a:r>
              <a:rPr lang="en-US" dirty="0"/>
              <a:t>Repeat until no more activities</a:t>
            </a:r>
          </a:p>
          <a:p>
            <a:r>
              <a:rPr lang="en-US" dirty="0"/>
              <a:t>Intuition is even more simple:</a:t>
            </a:r>
          </a:p>
          <a:p>
            <a:pPr lvl="1"/>
            <a:r>
              <a:rPr lang="en-US" dirty="0"/>
              <a:t>Always pick next activity that finishes earliest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Selection: Optimal Substructure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i="1" dirty="0"/>
              <a:t>k</a:t>
            </a:r>
            <a:r>
              <a:rPr lang="en-US" dirty="0"/>
              <a:t> be the minimum activity in </a:t>
            </a:r>
            <a:r>
              <a:rPr lang="en-US" i="1" dirty="0"/>
              <a:t>A</a:t>
            </a:r>
            <a:r>
              <a:rPr lang="en-US" dirty="0"/>
              <a:t> (i.e., the one with the earliest finish time).  Then </a:t>
            </a:r>
            <a:r>
              <a:rPr lang="en-US" i="1" dirty="0"/>
              <a:t>A</a:t>
            </a:r>
            <a:r>
              <a:rPr lang="en-US" dirty="0"/>
              <a:t> - {</a:t>
            </a:r>
            <a:r>
              <a:rPr lang="en-US" i="1" dirty="0"/>
              <a:t>k</a:t>
            </a:r>
            <a:r>
              <a:rPr lang="en-US" dirty="0"/>
              <a:t>} is an optimal solution to </a:t>
            </a:r>
            <a:r>
              <a:rPr lang="en-US" i="1" dirty="0"/>
              <a:t>S’</a:t>
            </a:r>
            <a:r>
              <a:rPr lang="en-US" dirty="0"/>
              <a:t> = {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: </a:t>
            </a:r>
            <a:r>
              <a:rPr lang="en-US" i="1" dirty="0" err="1">
                <a:sym typeface="Symbol" pitchFamily="18" charset="2"/>
              </a:rPr>
              <a:t>s</a:t>
            </a:r>
            <a:r>
              <a:rPr lang="en-US" i="1" baseline="-25000" dirty="0" err="1">
                <a:sym typeface="Symbol" pitchFamily="18" charset="2"/>
              </a:rPr>
              <a:t>i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i="1" dirty="0" err="1">
                <a:sym typeface="Symbol" pitchFamily="18" charset="2"/>
              </a:rPr>
              <a:t>f</a:t>
            </a:r>
            <a:r>
              <a:rPr lang="en-US" i="1" baseline="-25000" dirty="0" err="1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}</a:t>
            </a:r>
          </a:p>
          <a:p>
            <a:pPr lvl="1"/>
            <a:r>
              <a:rPr lang="en-US" dirty="0">
                <a:sym typeface="Symbol" pitchFamily="18" charset="2"/>
              </a:rPr>
              <a:t>In words: once activity #1 is selected, the problem reduces to finding an optimal solution for activity-selection over activities in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compatible </a:t>
            </a:r>
            <a:r>
              <a:rPr lang="en-US" dirty="0">
                <a:sym typeface="Symbol" pitchFamily="18" charset="2"/>
              </a:rPr>
              <a:t>with #1</a:t>
            </a:r>
          </a:p>
          <a:p>
            <a:pPr lvl="1"/>
            <a:r>
              <a:rPr lang="en-US" dirty="0">
                <a:sym typeface="Symbol" pitchFamily="18" charset="2"/>
              </a:rPr>
              <a:t>Proof: if we could find optimal solution 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 to </a:t>
            </a:r>
            <a:r>
              <a:rPr lang="en-US" i="1" dirty="0">
                <a:sym typeface="Symbol" pitchFamily="18" charset="2"/>
              </a:rPr>
              <a:t>S’</a:t>
            </a:r>
            <a:r>
              <a:rPr lang="en-US" dirty="0">
                <a:sym typeface="Symbol" pitchFamily="18" charset="2"/>
              </a:rPr>
              <a:t> with |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| &gt; |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- {</a:t>
            </a: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}|,</a:t>
            </a:r>
          </a:p>
          <a:p>
            <a:pPr lvl="2"/>
            <a:r>
              <a:rPr lang="en-US" dirty="0">
                <a:sym typeface="Symbol" pitchFamily="18" charset="2"/>
              </a:rPr>
              <a:t>Then 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latin typeface="Microsoft Sans Serif" charset="0"/>
                <a:sym typeface="Math B" pitchFamily="2" charset="2"/>
              </a:rPr>
              <a:t>U</a:t>
            </a:r>
            <a:r>
              <a:rPr lang="en-US" dirty="0">
                <a:sym typeface="Math B" pitchFamily="2" charset="2"/>
              </a:rPr>
              <a:t> {</a:t>
            </a:r>
            <a:r>
              <a:rPr lang="en-US" i="1" dirty="0">
                <a:sym typeface="Math B" pitchFamily="2" charset="2"/>
              </a:rPr>
              <a:t>k</a:t>
            </a:r>
            <a:r>
              <a:rPr lang="en-US" dirty="0">
                <a:sym typeface="Math B" pitchFamily="2" charset="2"/>
              </a:rPr>
              <a:t>} is compatible </a:t>
            </a:r>
          </a:p>
          <a:p>
            <a:pPr lvl="2"/>
            <a:r>
              <a:rPr lang="en-US" dirty="0">
                <a:sym typeface="Math B" pitchFamily="2" charset="2"/>
              </a:rPr>
              <a:t>And |</a:t>
            </a:r>
            <a:r>
              <a:rPr lang="en-US" i="1" dirty="0">
                <a:sym typeface="Math B" pitchFamily="2" charset="2"/>
              </a:rPr>
              <a:t>B’</a:t>
            </a:r>
            <a:r>
              <a:rPr lang="en-US" dirty="0">
                <a:sym typeface="Math B" pitchFamily="2" charset="2"/>
              </a:rPr>
              <a:t> </a:t>
            </a:r>
            <a:r>
              <a:rPr lang="en-US" dirty="0">
                <a:latin typeface="Microsoft Sans Serif" charset="0"/>
                <a:sym typeface="Math B" pitchFamily="2" charset="2"/>
              </a:rPr>
              <a:t>U</a:t>
            </a:r>
            <a:r>
              <a:rPr lang="en-US" dirty="0">
                <a:sym typeface="Math B" pitchFamily="2" charset="2"/>
              </a:rPr>
              <a:t> {</a:t>
            </a:r>
            <a:r>
              <a:rPr lang="en-US" i="1" dirty="0">
                <a:sym typeface="Math B" pitchFamily="2" charset="2"/>
              </a:rPr>
              <a:t>k</a:t>
            </a:r>
            <a:r>
              <a:rPr lang="en-US" dirty="0">
                <a:sym typeface="Math B" pitchFamily="2" charset="2"/>
              </a:rPr>
              <a:t>}| &gt; |A|, which is a contradiction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problems: terminology</a:t>
            </a:r>
          </a:p>
          <a:p>
            <a:pPr lvl="1"/>
            <a:r>
              <a:rPr lang="en-US" dirty="0"/>
              <a:t>A solution must meet certain constraints: A solution is </a:t>
            </a:r>
            <a:r>
              <a:rPr lang="en-US" i="1" dirty="0"/>
              <a:t>feasible</a:t>
            </a:r>
          </a:p>
          <a:p>
            <a:pPr lvl="2"/>
            <a:r>
              <a:rPr lang="en-US" dirty="0"/>
              <a:t>Example:  All edges in solution are in graph, form a simple path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Solutions judged on some criteria: </a:t>
            </a:r>
            <a:r>
              <a:rPr lang="en-US" i="1" dirty="0"/>
              <a:t>Objective function</a:t>
            </a:r>
          </a:p>
          <a:p>
            <a:pPr lvl="2"/>
            <a:r>
              <a:rPr lang="en-US" dirty="0"/>
              <a:t>Example:  Sum of edge weights in path is smallest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One (or more) feasible solutions that scores best (by the objective function) is the optimal solution(s)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Semester at Sea…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9248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2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Tropical Drink Engineering with Prof. Bloomfield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Applied ChemE: Suntan Oil or Lotion?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Fractals, Recursion and Crayolas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Hydrodynamics and Surfing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Optimization, Greedy Algorithms, and the Buffet Line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Computational Genetics and Infectious Diseases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Turing Award Speech Karaoke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Pool Tanning for Engineers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Mechanics, Dynamics and Shuffleboard Physics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Managing Keyboard Fatigue with Swedish Massage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Discrete Math Applications in Gambling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5867400"/>
            <a:ext cx="327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Solution: </a:t>
            </a:r>
            <a:r>
              <a:rPr lang="en-US" b="0" dirty="0"/>
              <a:t> 2, 6, 9, 11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these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these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Sorted, Then Showing Selection and Incompatibilities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09600" y="1752600"/>
          <a:ext cx="6781800" cy="3599184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End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6781800" y="2209800"/>
            <a:ext cx="2057400" cy="838200"/>
          </a:xfrm>
          <a:custGeom>
            <a:avLst>
              <a:gd name="f0" fmla="val -29541"/>
              <a:gd name="f1" fmla="val -23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/>
          <a:lstStyle/>
          <a:p>
            <a:r>
              <a:rPr lang="en-US" sz="1400" b="0">
                <a:latin typeface="Liberation Sans" pitchFamily="34" charset="0"/>
              </a:rPr>
              <a:t>Select solid-colored item,</a:t>
            </a:r>
          </a:p>
          <a:p>
            <a:r>
              <a:rPr lang="en-US" sz="1400" b="0">
                <a:latin typeface="Liberation Sans" pitchFamily="34" charset="0"/>
              </a:rPr>
              <a:t>Eliminates activities X’d</a:t>
            </a:r>
          </a:p>
          <a:p>
            <a:r>
              <a:rPr lang="en-US" sz="1400" b="0">
                <a:latin typeface="Liberation Sans" pitchFamily="34" charset="0"/>
              </a:rPr>
              <a:t>out of same color</a:t>
            </a:r>
          </a:p>
        </p:txBody>
      </p:sp>
      <p:cxnSp>
        <p:nvCxnSpPr>
          <p:cNvPr id="39273" name="Straight Arrow Connector 8"/>
          <p:cNvCxnSpPr>
            <a:cxnSpLocks noChangeShapeType="1"/>
          </p:cNvCxnSpPr>
          <p:nvPr/>
        </p:nvCxnSpPr>
        <p:spPr bwMode="auto">
          <a:xfrm rot="10800000">
            <a:off x="4191000" y="2438400"/>
            <a:ext cx="2590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4" name="Straight Arrow Connector 9"/>
          <p:cNvCxnSpPr>
            <a:cxnSpLocks noChangeShapeType="1"/>
          </p:cNvCxnSpPr>
          <p:nvPr/>
        </p:nvCxnSpPr>
        <p:spPr bwMode="auto">
          <a:xfrm rot="10800000">
            <a:off x="4495800" y="27432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5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5029200" y="2819400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6" name="Straight Arrow Connector 11"/>
          <p:cNvCxnSpPr>
            <a:cxnSpLocks noChangeShapeType="1"/>
          </p:cNvCxnSpPr>
          <p:nvPr/>
        </p:nvCxnSpPr>
        <p:spPr bwMode="auto">
          <a:xfrm rot="5400000">
            <a:off x="5791200" y="3733800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selection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greedy-interval (s, f)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s.length</a:t>
            </a:r>
            <a:endParaRPr lang="en-US" dirty="0"/>
          </a:p>
          <a:p>
            <a:pPr>
              <a:buNone/>
            </a:pPr>
            <a:r>
              <a:rPr lang="en-US" dirty="0"/>
              <a:t>	A = {a</a:t>
            </a:r>
            <a:r>
              <a:rPr lang="en-US" baseline="-25000" dirty="0"/>
              <a:t>1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	k = 1</a:t>
            </a:r>
          </a:p>
          <a:p>
            <a:pPr>
              <a:buNone/>
            </a:pPr>
            <a:r>
              <a:rPr lang="en-US" dirty="0"/>
              <a:t>	for m = 2 to n</a:t>
            </a:r>
          </a:p>
          <a:p>
            <a:pPr>
              <a:buNone/>
            </a:pPr>
            <a:r>
              <a:rPr lang="en-US" dirty="0"/>
              <a:t>		if s[m] ≥ f[k]</a:t>
            </a:r>
          </a:p>
          <a:p>
            <a:pPr>
              <a:buNone/>
            </a:pPr>
            <a:r>
              <a:rPr lang="en-US" dirty="0"/>
              <a:t>			A = A U {a</a:t>
            </a:r>
            <a:r>
              <a:rPr lang="en-US" baseline="-25000" dirty="0"/>
              <a:t>m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			k = m</a:t>
            </a:r>
          </a:p>
          <a:p>
            <a:pPr>
              <a:buNone/>
            </a:pPr>
            <a:r>
              <a:rPr lang="en-US" dirty="0"/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s is an array of the intervals’ start times</a:t>
            </a:r>
          </a:p>
          <a:p>
            <a:pPr algn="just"/>
            <a:r>
              <a:rPr lang="en-US"/>
              <a:t>f is an array of the intervals’ finish times</a:t>
            </a:r>
          </a:p>
          <a:p>
            <a:pPr algn="just"/>
            <a:r>
              <a:rPr lang="en-US"/>
              <a:t>A is the array of the intervals to schedule</a:t>
            </a:r>
          </a:p>
          <a:p>
            <a:pPr algn="just"/>
            <a:r>
              <a:rPr lang="en-US"/>
              <a:t>How long does this take?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proof…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On board --&gt;</a:t>
            </a:r>
          </a:p>
          <a:p>
            <a:r>
              <a:rPr lang="en-US" dirty="0"/>
              <a:t>Show that the greedy algorithm stays ahead!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we saw: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Knapsack algorithm</a:t>
            </a:r>
          </a:p>
          <a:p>
            <a:pPr lvl="1"/>
            <a:r>
              <a:rPr lang="en-US" dirty="0"/>
              <a:t>Interval scheduling</a:t>
            </a:r>
          </a:p>
          <a:p>
            <a:r>
              <a:rPr lang="en-US" dirty="0"/>
              <a:t>Other greedy algorithms we’ve seen previously:</a:t>
            </a:r>
          </a:p>
          <a:p>
            <a:pPr lvl="1"/>
            <a:r>
              <a:rPr lang="en-US" dirty="0"/>
              <a:t>Prim’s MST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MST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shortest path</a:t>
            </a:r>
          </a:p>
          <a:p>
            <a:pPr lvl="1"/>
            <a:r>
              <a:rPr lang="en-US" dirty="0"/>
              <a:t>Huffman Codes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problems: terminology</a:t>
            </a:r>
          </a:p>
          <a:p>
            <a:pPr lvl="1"/>
            <a:r>
              <a:rPr lang="en-US" dirty="0"/>
              <a:t>Solutions judged on some criteria: </a:t>
            </a:r>
            <a:r>
              <a:rPr lang="en-US" i="1" dirty="0"/>
              <a:t>Objective function</a:t>
            </a:r>
          </a:p>
          <a:p>
            <a:pPr lvl="2"/>
            <a:r>
              <a:rPr lang="en-US" dirty="0"/>
              <a:t>Example:  Sum of edge weights in path is smallest</a:t>
            </a:r>
          </a:p>
          <a:p>
            <a:pPr lvl="1"/>
            <a:r>
              <a:rPr lang="en-US" dirty="0"/>
              <a:t>A solution must meet certain constraints: A solution is </a:t>
            </a:r>
            <a:r>
              <a:rPr lang="en-US" i="1" dirty="0"/>
              <a:t>feasible</a:t>
            </a:r>
          </a:p>
          <a:p>
            <a:pPr lvl="2"/>
            <a:r>
              <a:rPr lang="en-US" dirty="0"/>
              <a:t>Example: All edges in solution are in graph, form a simple path</a:t>
            </a:r>
          </a:p>
          <a:p>
            <a:pPr lvl="1"/>
            <a:r>
              <a:rPr lang="en-US" dirty="0"/>
              <a:t>One (or more) feasible solutions that scores highest (by the objective function) is the optimal solution(s)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strategy:</a:t>
            </a: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locally optimal choice based on the </a:t>
            </a:r>
            <a:r>
              <a:rPr lang="en-US" dirty="0">
                <a:solidFill>
                  <a:srgbClr val="FF0000"/>
                </a:solidFill>
              </a:rPr>
              <a:t>greedy rule </a:t>
            </a:r>
            <a:r>
              <a:rPr lang="en-US" dirty="0"/>
              <a:t>(sometimes called the </a:t>
            </a:r>
            <a:r>
              <a:rPr lang="en-US" dirty="0">
                <a:solidFill>
                  <a:srgbClr val="FF000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given what info we have now</a:t>
            </a:r>
          </a:p>
          <a:p>
            <a:pPr lvl="1"/>
            <a:r>
              <a:rPr lang="en-US" dirty="0"/>
              <a:t>Irrevocable,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strategy:</a:t>
            </a: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locally optimal choice based on the </a:t>
            </a:r>
            <a:r>
              <a:rPr lang="en-US" dirty="0">
                <a:solidFill>
                  <a:srgbClr val="FF0000"/>
                </a:solidFill>
              </a:rPr>
              <a:t>greedy rule </a:t>
            </a:r>
            <a:r>
              <a:rPr lang="en-US" dirty="0"/>
              <a:t>(sometimes called the </a:t>
            </a:r>
            <a:r>
              <a:rPr lang="en-US" dirty="0">
                <a:solidFill>
                  <a:srgbClr val="FF000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given what info we have now</a:t>
            </a:r>
          </a:p>
          <a:p>
            <a:pPr lvl="1"/>
            <a:r>
              <a:rPr lang="en-US" dirty="0"/>
              <a:t>Irrevocable,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greedy algorithm, how do you show it is optimal?</a:t>
            </a:r>
          </a:p>
          <a:p>
            <a:pPr lvl="1"/>
            <a:r>
              <a:rPr lang="en-US" dirty="0"/>
              <a:t>As opposed to other types of algorithms (divide-and-conquer , etc.)</a:t>
            </a:r>
          </a:p>
          <a:p>
            <a:r>
              <a:rPr lang="en-US" dirty="0"/>
              <a:t>One way is to compare the solution given with an optimal solution</a:t>
            </a:r>
          </a:p>
          <a:p>
            <a:r>
              <a:rPr lang="en-US" dirty="0"/>
              <a:t>Another way is through induction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Proving a greedy algorithm is correct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Show that it fulfills the greedy-choice property</a:t>
            </a:r>
          </a:p>
          <a:p>
            <a:pPr lvl="1"/>
            <a:r>
              <a:rPr lang="en-US" dirty="0"/>
              <a:t>Does making a greedy choice at any arbitrary point yield an optimal solution?</a:t>
            </a:r>
          </a:p>
          <a:p>
            <a:pPr lvl="1"/>
            <a:r>
              <a:rPr lang="en-US" dirty="0"/>
              <a:t>Consider an optimal solution to a sub-problem</a:t>
            </a:r>
          </a:p>
          <a:p>
            <a:pPr lvl="2"/>
            <a:r>
              <a:rPr lang="en-US" dirty="0"/>
              <a:t>Show that making the greedy choice will yield an optimal solution to the overall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that it has optimal sub-structure</a:t>
            </a:r>
          </a:p>
          <a:p>
            <a:pPr lvl="1"/>
            <a:r>
              <a:rPr lang="en-US" dirty="0"/>
              <a:t>Show that a solution to a problem contains optimal solutions to sub-problems</a:t>
            </a:r>
          </a:p>
          <a:p>
            <a:endParaRPr lang="en-US" dirty="0"/>
          </a:p>
          <a:p>
            <a:r>
              <a:rPr lang="en-US" dirty="0"/>
              <a:t>Or use a general proof that compares !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Proving that an algorithm makes a </a:t>
            </a:r>
            <a:r>
              <a:rPr lang="en-US" i="1" dirty="0"/>
              <a:t>greedy choice</a:t>
            </a:r>
            <a:r>
              <a:rPr lang="en-US" dirty="0"/>
              <a:t> at each stage is </a:t>
            </a:r>
            <a:r>
              <a:rPr lang="en-US" b="1" dirty="0"/>
              <a:t>NOT</a:t>
            </a:r>
            <a:r>
              <a:rPr lang="en-US" dirty="0"/>
              <a:t> the same as showing that the algorithm has the </a:t>
            </a:r>
            <a:r>
              <a:rPr lang="en-US" i="1" dirty="0"/>
              <a:t>greedy choice property</a:t>
            </a:r>
            <a:endParaRPr lang="en-US" dirty="0"/>
          </a:p>
          <a:p>
            <a:pPr lvl="1"/>
            <a:r>
              <a:rPr lang="en-US" dirty="0"/>
              <a:t>The first is a property of the algorithm designed</a:t>
            </a:r>
          </a:p>
          <a:p>
            <a:pPr lvl="1"/>
            <a:r>
              <a:rPr lang="en-US" dirty="0"/>
              <a:t>The second shows that making the greedy choice </a:t>
            </a:r>
            <a:r>
              <a:rPr lang="en-US" b="1" dirty="0"/>
              <a:t>will </a:t>
            </a:r>
            <a:r>
              <a:rPr lang="en-US" dirty="0"/>
              <a:t>yield an optimal solution to the overall problem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greedy algorithm, how do you show it is optimal?</a:t>
            </a:r>
          </a:p>
          <a:p>
            <a:pPr lvl="1"/>
            <a:r>
              <a:rPr lang="en-US" dirty="0"/>
              <a:t>As opposed to other types of algorithms (divide-and-conquer , etc.)</a:t>
            </a:r>
          </a:p>
          <a:p>
            <a:r>
              <a:rPr lang="en-US" dirty="0"/>
              <a:t>One common way is to compare the solution given with an optimal solution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401795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3361923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01-intro</Template>
  <TotalTime>2213</TotalTime>
  <Words>3560</Words>
  <Application>Microsoft Macintosh PowerPoint</Application>
  <PresentationFormat>On-screen Show (4:3)</PresentationFormat>
  <Paragraphs>896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9" baseType="lpstr">
      <vt:lpstr>Liberation Sans</vt:lpstr>
      <vt:lpstr>Math B</vt:lpstr>
      <vt:lpstr>ＭＳ Ｐゴシック</vt:lpstr>
      <vt:lpstr>Arial</vt:lpstr>
      <vt:lpstr>Bookman Old Style</vt:lpstr>
      <vt:lpstr>Calibri</vt:lpstr>
      <vt:lpstr>Courier New</vt:lpstr>
      <vt:lpstr>Gill Sans MT</vt:lpstr>
      <vt:lpstr>Lucida Console</vt:lpstr>
      <vt:lpstr>Lucida Sans Unicode</vt:lpstr>
      <vt:lpstr>Microsoft Sans Serif</vt:lpstr>
      <vt:lpstr>Monotype Sorts</vt:lpstr>
      <vt:lpstr>Symbol</vt:lpstr>
      <vt:lpstr>Verdana</vt:lpstr>
      <vt:lpstr>Wingdings</vt:lpstr>
      <vt:lpstr>Wingdings 3</vt:lpstr>
      <vt:lpstr>Origin</vt:lpstr>
      <vt:lpstr>Greedy Algorithms - Basics</vt:lpstr>
      <vt:lpstr>Overview</vt:lpstr>
      <vt:lpstr>Inventory of greedy algorithms</vt:lpstr>
      <vt:lpstr>Greedy Method: Overview</vt:lpstr>
      <vt:lpstr>Greedy Method: Overview</vt:lpstr>
      <vt:lpstr>Proving them correct</vt:lpstr>
      <vt:lpstr>Making Change 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Formal algorithmic description</vt:lpstr>
      <vt:lpstr>Change solution (greedy)</vt:lpstr>
      <vt:lpstr>Another Change Algorithm</vt:lpstr>
      <vt:lpstr>Change solution (brute-force)</vt:lpstr>
      <vt:lpstr>Algorithm for making change</vt:lpstr>
      <vt:lpstr>Making change proof</vt:lpstr>
      <vt:lpstr>Formal  proof</vt:lpstr>
      <vt:lpstr>How would a failed proof work?</vt:lpstr>
      <vt:lpstr>Knapsack Algorithm</vt:lpstr>
      <vt:lpstr>Knapsack Problems</vt:lpstr>
      <vt:lpstr>Knapsack Problems</vt:lpstr>
      <vt:lpstr>Two Types of Knapsack Problem</vt:lpstr>
      <vt:lpstr>Greedy Rule for Knapsack?</vt:lpstr>
      <vt:lpstr>Possible Greedy Rules for Knapsack</vt:lpstr>
      <vt:lpstr>Example Knapsack Problem</vt:lpstr>
      <vt:lpstr>Continuous knapsack algorithm</vt:lpstr>
      <vt:lpstr>How do we know it’s correct?</vt:lpstr>
      <vt:lpstr>How do we know it’s correct?</vt:lpstr>
      <vt:lpstr>Interval Selection</vt:lpstr>
      <vt:lpstr>Activity-Selection Problem</vt:lpstr>
      <vt:lpstr>The Activities!</vt:lpstr>
      <vt:lpstr>Generalizing Start, End</vt:lpstr>
      <vt:lpstr>Greedy Approach</vt:lpstr>
      <vt:lpstr>Some Possibilities</vt:lpstr>
      <vt:lpstr>Activity-Selection</vt:lpstr>
      <vt:lpstr>Activity Selection: A Greedy Algorithm</vt:lpstr>
      <vt:lpstr>Activity Selection: Optimal Substructure </vt:lpstr>
      <vt:lpstr>Back to Semester at Sea…</vt:lpstr>
      <vt:lpstr>Visualizing these Activities</vt:lpstr>
      <vt:lpstr>Visualizing these Activities</vt:lpstr>
      <vt:lpstr>Sorted, Then Showing Selection and Incompatibilities</vt:lpstr>
      <vt:lpstr>Interval selection algorithm</vt:lpstr>
      <vt:lpstr>The proof…</vt:lpstr>
      <vt:lpstr>Conclusion</vt:lpstr>
      <vt:lpstr>Greedy algorithm summary</vt:lpstr>
      <vt:lpstr>Greedy Method: Overview</vt:lpstr>
      <vt:lpstr>Greedy Method: Overview</vt:lpstr>
      <vt:lpstr>Proving them correct</vt:lpstr>
      <vt:lpstr>Proving a greedy algorithm is correct</vt:lpstr>
      <vt:lpstr>Warning!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Microsoft Office User</cp:lastModifiedBy>
  <cp:revision>166</cp:revision>
  <dcterms:created xsi:type="dcterms:W3CDTF">2010-08-29T23:54:29Z</dcterms:created>
  <dcterms:modified xsi:type="dcterms:W3CDTF">2020-01-07T15:33:56Z</dcterms:modified>
</cp:coreProperties>
</file>