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8" r:id="rId1"/>
  </p:sldMasterIdLst>
  <p:notesMasterIdLst>
    <p:notesMasterId r:id="rId12"/>
  </p:notesMasterIdLst>
  <p:handoutMasterIdLst>
    <p:handoutMasterId r:id="rId13"/>
  </p:handoutMasterIdLst>
  <p:sldIdLst>
    <p:sldId id="447" r:id="rId2"/>
    <p:sldId id="402" r:id="rId3"/>
    <p:sldId id="448" r:id="rId4"/>
    <p:sldId id="449" r:id="rId5"/>
    <p:sldId id="450" r:id="rId6"/>
    <p:sldId id="451" r:id="rId7"/>
    <p:sldId id="452" r:id="rId8"/>
    <p:sldId id="453" r:id="rId9"/>
    <p:sldId id="454" r:id="rId10"/>
    <p:sldId id="455" r:id="rId11"/>
  </p:sldIdLst>
  <p:sldSz cx="9144000" cy="6858000" type="screen4x3"/>
  <p:notesSz cx="7315200" cy="9601200"/>
  <p:custDataLst>
    <p:tags r:id="rId14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0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51"/>
    <p:restoredTop sz="94627"/>
  </p:normalViewPr>
  <p:slideViewPr>
    <p:cSldViewPr>
      <p:cViewPr varScale="1">
        <p:scale>
          <a:sx n="93" d="100"/>
          <a:sy n="93" d="100"/>
        </p:scale>
        <p:origin x="1872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074" y="-84"/>
      </p:cViewPr>
      <p:guideLst>
        <p:guide orient="horz" pos="2920"/>
        <p:guide pos="2200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98345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CEA9B5E1-EA14-496C-B36E-19A3815EB4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7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252" y="4560570"/>
            <a:ext cx="5366697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31890EBB-E05E-4685-8A9C-8E0AC45FB3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98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4886CB5-510A-4EF6-9466-BC7A8F0DDE87}" type="datetime1">
              <a:rPr lang="en-US" smtClean="0"/>
              <a:pPr/>
              <a:t>2/5/20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7853-24B4-4D05-83E4-0AD2E86C55E5}" type="datetime1">
              <a:rPr lang="en-US" smtClean="0"/>
              <a:pPr/>
              <a:t>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DD9E-5768-4705-9537-0C020B1BB310}" type="datetime1">
              <a:rPr lang="en-US" smtClean="0"/>
              <a:pPr/>
              <a:t>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7C27E-59C2-41CA-9776-94955CBEE440}" type="datetime1">
              <a:rPr lang="en-US" smtClean="0"/>
              <a:pPr/>
              <a:t>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3180747-A137-49C6-9C74-AB7EE86F4904}" type="datetime1">
              <a:rPr lang="en-US" smtClean="0"/>
              <a:pPr/>
              <a:t>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31D9-ADC1-480D-86A8-1EAFB6A86A35}" type="datetime1">
              <a:rPr lang="en-US" smtClean="0"/>
              <a:pPr/>
              <a:t>2/5/20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E9AE-3B2F-4DEA-8C41-BDDF4CDF6F40}" type="datetime1">
              <a:rPr lang="en-US" smtClean="0"/>
              <a:pPr/>
              <a:t>2/5/20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2F7F-E8FE-413B-8521-D4ED924C6DE5}" type="datetime1">
              <a:rPr lang="en-US" smtClean="0"/>
              <a:pPr/>
              <a:t>2/5/20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B124-70E3-4E4A-90E2-6B55DB7659B3}" type="datetime1">
              <a:rPr lang="en-US" smtClean="0"/>
              <a:pPr/>
              <a:t>2/5/20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4C98-3CD6-4C87-BD40-5718C2628835}" type="datetime1">
              <a:rPr lang="en-US" smtClean="0"/>
              <a:pPr/>
              <a:t>2/5/20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08A8-6B1B-4CDA-875E-7BEECDBA31DF}" type="datetime1">
              <a:rPr lang="en-US" smtClean="0"/>
              <a:pPr/>
              <a:t>2/5/20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55AAF07-D2F5-4B3C-B443-40DE8C337A77}" type="datetime1">
              <a:rPr lang="en-US" smtClean="0"/>
              <a:pPr/>
              <a:t>2/5/20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CS2501 – Data Structures and Algorithms II</a:t>
            </a:r>
          </a:p>
        </p:txBody>
      </p:sp>
      <p:sp>
        <p:nvSpPr>
          <p:cNvPr id="5123" name="Rectangle 17"/>
          <p:cNvSpPr>
            <a:spLocks noGrp="1" noChangeArrowheads="1"/>
          </p:cNvSpPr>
          <p:nvPr>
            <p:ph sz="quarter" idx="1"/>
          </p:nvPr>
        </p:nvSpPr>
        <p:spPr>
          <a:xfrm>
            <a:off x="1371600" y="3810000"/>
            <a:ext cx="6629400" cy="2133600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buNone/>
            </a:pPr>
            <a:r>
              <a:rPr lang="en-US" dirty="0"/>
              <a:t>Daily Announcements</a:t>
            </a:r>
          </a:p>
        </p:txBody>
      </p:sp>
      <p:sp>
        <p:nvSpPr>
          <p:cNvPr id="5124" name="Rectangle 18"/>
          <p:cNvSpPr>
            <a:spLocks noChangeArrowheads="1"/>
          </p:cNvSpPr>
          <p:nvPr/>
        </p:nvSpPr>
        <p:spPr bwMode="auto">
          <a:xfrm>
            <a:off x="1447800" y="1752600"/>
            <a:ext cx="6248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>
                <a:latin typeface="Tahoma" charset="0"/>
              </a:rPr>
              <a:t>Mark Floryan</a:t>
            </a:r>
          </a:p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 err="1">
                <a:latin typeface="Tahoma" charset="0"/>
              </a:rPr>
              <a:t>mfloryan@cs.virginia.edu</a:t>
            </a:r>
            <a:endParaRPr kumimoji="1" lang="en-US" sz="2800" dirty="0">
              <a:latin typeface="Tahom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Wednesday, February 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/>
          </a:bodyPr>
          <a:lstStyle/>
          <a:p>
            <a:r>
              <a:rPr lang="en-US" dirty="0"/>
              <a:t>First </a:t>
            </a:r>
            <a:r>
              <a:rPr lang="en-US" b="1" i="1" dirty="0"/>
              <a:t>Quizzes</a:t>
            </a:r>
            <a:r>
              <a:rPr lang="en-US" dirty="0"/>
              <a:t> have been graded!</a:t>
            </a:r>
          </a:p>
          <a:p>
            <a:pPr lvl="1"/>
            <a:r>
              <a:rPr lang="en-US" dirty="0"/>
              <a:t>The grading was pretty strict by design. </a:t>
            </a:r>
          </a:p>
          <a:p>
            <a:r>
              <a:rPr lang="en-US" b="1" i="1" dirty="0" err="1"/>
              <a:t>Gradescope</a:t>
            </a:r>
            <a:r>
              <a:rPr lang="en-US" dirty="0"/>
              <a:t> appears to be working well so far</a:t>
            </a:r>
          </a:p>
          <a:p>
            <a:pPr lvl="1"/>
            <a:r>
              <a:rPr lang="en-US" dirty="0"/>
              <a:t>Note that some problems may contain duplicate items given as input (e.g., edge 5,6 might be in list of edges twice)</a:t>
            </a:r>
          </a:p>
          <a:p>
            <a:r>
              <a:rPr lang="en-US" b="1" i="1" dirty="0"/>
              <a:t>Schedule</a:t>
            </a:r>
            <a:r>
              <a:rPr lang="en-US" dirty="0"/>
              <a:t> has changed (quizzes moved to Wednesdays)</a:t>
            </a:r>
          </a:p>
          <a:p>
            <a:r>
              <a:rPr lang="en-US" dirty="0"/>
              <a:t>Remember there is a </a:t>
            </a:r>
            <a:r>
              <a:rPr lang="en-US" b="1" i="1" dirty="0"/>
              <a:t>no laptop policy</a:t>
            </a:r>
          </a:p>
          <a:p>
            <a:r>
              <a:rPr lang="en-US" dirty="0"/>
              <a:t>Please join the class </a:t>
            </a:r>
            <a:r>
              <a:rPr lang="en-US" b="1" i="1" dirty="0"/>
              <a:t>Piazza</a:t>
            </a:r>
            <a:r>
              <a:rPr lang="en-US" dirty="0"/>
              <a:t> asap. </a:t>
            </a:r>
            <a:r>
              <a:rPr lang="en-US" dirty="0" err="1"/>
              <a:t>Tas</a:t>
            </a:r>
            <a:r>
              <a:rPr lang="en-US" dirty="0"/>
              <a:t> are posting common questions there.</a:t>
            </a:r>
          </a:p>
          <a:p>
            <a:r>
              <a:rPr lang="en-US" dirty="0"/>
              <a:t>Today we will begin </a:t>
            </a:r>
            <a:r>
              <a:rPr lang="en-US" b="1" i="1"/>
              <a:t>Kruskal’s Algorithm</a:t>
            </a:r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622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Wednesday, January 15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/>
          </a:bodyPr>
          <a:lstStyle/>
          <a:p>
            <a:r>
              <a:rPr lang="en-US" b="1" i="1" dirty="0"/>
              <a:t>Quiz booklet </a:t>
            </a:r>
            <a:r>
              <a:rPr lang="en-US" dirty="0"/>
              <a:t>for the first 2 quizzes is already up.</a:t>
            </a:r>
          </a:p>
          <a:p>
            <a:pPr lvl="1"/>
            <a:r>
              <a:rPr lang="en-US" dirty="0"/>
              <a:t>Will be adding more soon</a:t>
            </a:r>
          </a:p>
          <a:p>
            <a:r>
              <a:rPr lang="en-US" dirty="0"/>
              <a:t>I’ve decided to use </a:t>
            </a:r>
            <a:r>
              <a:rPr lang="en-US" b="1" i="1" dirty="0"/>
              <a:t>submission server </a:t>
            </a:r>
            <a:r>
              <a:rPr lang="en-US" dirty="0"/>
              <a:t>for all assignments</a:t>
            </a:r>
          </a:p>
          <a:p>
            <a:pPr lvl="1"/>
            <a:r>
              <a:rPr lang="en-US" dirty="0"/>
              <a:t>Same one we use in 2150. I’ll set it up this week.</a:t>
            </a:r>
          </a:p>
          <a:p>
            <a:pPr lvl="1"/>
            <a:r>
              <a:rPr lang="en-US" dirty="0"/>
              <a:t>You will need to submit </a:t>
            </a:r>
            <a:r>
              <a:rPr lang="en-US" dirty="0" err="1"/>
              <a:t>makefiles</a:t>
            </a:r>
            <a:r>
              <a:rPr lang="en-US" dirty="0"/>
              <a:t> to deal w/ language issue</a:t>
            </a:r>
          </a:p>
          <a:p>
            <a:pPr lvl="1"/>
            <a:r>
              <a:rPr lang="en-US" dirty="0"/>
              <a:t>MIGHT be able to auto-grade upon submission. I’ll let you know soon.</a:t>
            </a:r>
          </a:p>
          <a:p>
            <a:r>
              <a:rPr lang="en-US" dirty="0"/>
              <a:t>I’m planning to merge tier 2 and 3 of grading system to increase flexibility. Will do that very soon.</a:t>
            </a:r>
          </a:p>
          <a:p>
            <a:r>
              <a:rPr lang="en-US" dirty="0"/>
              <a:t>Today we will start discussing </a:t>
            </a:r>
            <a:r>
              <a:rPr lang="en-US" b="1" i="1" dirty="0"/>
              <a:t>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Friday, January 17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/>
          </a:bodyPr>
          <a:lstStyle/>
          <a:p>
            <a:r>
              <a:rPr lang="en-US" b="1" i="1" dirty="0"/>
              <a:t>Quiz booklet </a:t>
            </a:r>
            <a:r>
              <a:rPr lang="en-US" dirty="0"/>
              <a:t>for the first 2 quizzes is already up.</a:t>
            </a:r>
          </a:p>
          <a:p>
            <a:pPr lvl="1"/>
            <a:r>
              <a:rPr lang="en-US" dirty="0"/>
              <a:t>Will be adding more soon</a:t>
            </a:r>
          </a:p>
          <a:p>
            <a:r>
              <a:rPr lang="en-US" dirty="0"/>
              <a:t>Update on </a:t>
            </a:r>
            <a:r>
              <a:rPr lang="en-US" b="1" i="1" dirty="0"/>
              <a:t>submission server</a:t>
            </a:r>
            <a:endParaRPr lang="en-US" dirty="0"/>
          </a:p>
          <a:p>
            <a:pPr lvl="1"/>
            <a:r>
              <a:rPr lang="en-US" dirty="0" err="1"/>
              <a:t>Uva</a:t>
            </a:r>
            <a:r>
              <a:rPr lang="en-US" dirty="0"/>
              <a:t> just purchased a bulk license to use </a:t>
            </a:r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Looks really neat. I’m playing around to figure out how to do </a:t>
            </a:r>
            <a:r>
              <a:rPr lang="en-US" dirty="0" err="1"/>
              <a:t>autograding</a:t>
            </a:r>
            <a:r>
              <a:rPr lang="en-US" dirty="0"/>
              <a:t> for your programming assignments.</a:t>
            </a:r>
          </a:p>
          <a:p>
            <a:pPr lvl="1"/>
            <a:r>
              <a:rPr lang="en-US" dirty="0"/>
              <a:t>Theoretically can use it for the quizzes too!</a:t>
            </a:r>
          </a:p>
          <a:p>
            <a:r>
              <a:rPr lang="en-US" dirty="0"/>
              <a:t>Remember the grading system changed slightly</a:t>
            </a:r>
          </a:p>
          <a:p>
            <a:r>
              <a:rPr lang="en-US" dirty="0"/>
              <a:t>First quiz is next Friday. Don’t forget!</a:t>
            </a:r>
          </a:p>
          <a:p>
            <a:r>
              <a:rPr lang="en-US" dirty="0"/>
              <a:t>Today we will continue discussing </a:t>
            </a:r>
            <a:r>
              <a:rPr lang="en-US" b="1" i="1" dirty="0"/>
              <a:t>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397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Wednesday, January 22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/>
          </a:bodyPr>
          <a:lstStyle/>
          <a:p>
            <a:r>
              <a:rPr lang="en-US" b="1" i="1" dirty="0"/>
              <a:t>Quiz booklet </a:t>
            </a:r>
            <a:r>
              <a:rPr lang="en-US" dirty="0"/>
              <a:t>for the first 2 quizzes is already up.</a:t>
            </a:r>
          </a:p>
          <a:p>
            <a:pPr lvl="1"/>
            <a:r>
              <a:rPr lang="en-US" dirty="0"/>
              <a:t>First quiz is THIS Friday. You will reasonably be able to do the first one, second is available if you really want.</a:t>
            </a:r>
          </a:p>
          <a:p>
            <a:r>
              <a:rPr lang="en-US" dirty="0"/>
              <a:t>Update on </a:t>
            </a:r>
            <a:r>
              <a:rPr lang="en-US" b="1" i="1" dirty="0"/>
              <a:t>submission server</a:t>
            </a:r>
            <a:endParaRPr lang="en-US" dirty="0"/>
          </a:p>
          <a:p>
            <a:pPr lvl="1"/>
            <a:r>
              <a:rPr lang="en-US" dirty="0" err="1"/>
              <a:t>Gradescope</a:t>
            </a:r>
            <a:r>
              <a:rPr lang="en-US" dirty="0"/>
              <a:t> is live for first few modules worth of </a:t>
            </a:r>
            <a:r>
              <a:rPr lang="en-US" dirty="0" err="1"/>
              <a:t>hw</a:t>
            </a:r>
            <a:endParaRPr lang="en-US" dirty="0"/>
          </a:p>
          <a:p>
            <a:pPr lvl="1"/>
            <a:r>
              <a:rPr lang="en-US" dirty="0"/>
              <a:t>One person has passed one! Yay!</a:t>
            </a:r>
          </a:p>
          <a:p>
            <a:pPr lvl="1"/>
            <a:r>
              <a:rPr lang="en-US" dirty="0"/>
              <a:t>Will be adding other </a:t>
            </a:r>
            <a:r>
              <a:rPr lang="en-US" dirty="0" err="1"/>
              <a:t>homeworks</a:t>
            </a:r>
            <a:r>
              <a:rPr lang="en-US" dirty="0"/>
              <a:t> soon</a:t>
            </a:r>
          </a:p>
          <a:p>
            <a:pPr lvl="1"/>
            <a:r>
              <a:rPr lang="en-US" dirty="0"/>
              <a:t>Question about due dates on </a:t>
            </a:r>
            <a:r>
              <a:rPr lang="en-US" dirty="0" err="1"/>
              <a:t>gradescope</a:t>
            </a:r>
            <a:r>
              <a:rPr lang="en-US"/>
              <a:t>?</a:t>
            </a:r>
            <a:endParaRPr lang="en-US" dirty="0"/>
          </a:p>
          <a:p>
            <a:r>
              <a:rPr lang="en-US" dirty="0"/>
              <a:t>Today we will continue discussing </a:t>
            </a:r>
            <a:r>
              <a:rPr lang="en-US" b="1" i="1" dirty="0"/>
              <a:t>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168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Friday, January 24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First </a:t>
            </a:r>
            <a:r>
              <a:rPr lang="en-US" b="1" i="1" dirty="0"/>
              <a:t>Quizzes</a:t>
            </a:r>
            <a:r>
              <a:rPr lang="en-US" dirty="0"/>
              <a:t> moved</a:t>
            </a:r>
          </a:p>
          <a:p>
            <a:pPr lvl="1"/>
            <a:r>
              <a:rPr lang="en-US" b="1" i="1" dirty="0"/>
              <a:t>To next Wednesday. Don’t forget. </a:t>
            </a:r>
            <a:endParaRPr lang="en-US" dirty="0"/>
          </a:p>
          <a:p>
            <a:r>
              <a:rPr lang="en-US" b="1" i="1" dirty="0" err="1"/>
              <a:t>Gradescope</a:t>
            </a:r>
            <a:r>
              <a:rPr lang="en-US" dirty="0"/>
              <a:t> appears to be working well so far</a:t>
            </a:r>
          </a:p>
          <a:p>
            <a:pPr lvl="1"/>
            <a:r>
              <a:rPr lang="en-US" dirty="0"/>
              <a:t>Remember that it contains a cheat checking feature</a:t>
            </a:r>
          </a:p>
          <a:p>
            <a:pPr lvl="1"/>
            <a:r>
              <a:rPr lang="en-US" dirty="0"/>
              <a:t>How do you prefer due dates be set on there?</a:t>
            </a:r>
          </a:p>
          <a:p>
            <a:pPr lvl="1"/>
            <a:r>
              <a:rPr lang="en-US" dirty="0"/>
              <a:t>Any issues with </a:t>
            </a:r>
            <a:r>
              <a:rPr lang="en-US" dirty="0" err="1"/>
              <a:t>gradescope</a:t>
            </a:r>
            <a:r>
              <a:rPr lang="en-US" dirty="0"/>
              <a:t> so far?</a:t>
            </a:r>
          </a:p>
          <a:p>
            <a:r>
              <a:rPr lang="en-US" dirty="0"/>
              <a:t>Please join the class </a:t>
            </a:r>
            <a:r>
              <a:rPr lang="en-US" b="1" i="1" dirty="0"/>
              <a:t>Piazza</a:t>
            </a:r>
            <a:r>
              <a:rPr lang="en-US" dirty="0"/>
              <a:t> asap. </a:t>
            </a:r>
            <a:r>
              <a:rPr lang="en-US" dirty="0" err="1"/>
              <a:t>Tas</a:t>
            </a:r>
            <a:r>
              <a:rPr lang="en-US" dirty="0"/>
              <a:t> are </a:t>
            </a:r>
            <a:r>
              <a:rPr lang="en-US"/>
              <a:t>posting common </a:t>
            </a:r>
            <a:r>
              <a:rPr lang="en-US" dirty="0"/>
              <a:t>questions there.</a:t>
            </a:r>
          </a:p>
          <a:p>
            <a:r>
              <a:rPr lang="en-US" dirty="0"/>
              <a:t>First module </a:t>
            </a:r>
            <a:r>
              <a:rPr lang="en-US" b="1" i="1" dirty="0"/>
              <a:t>(graphs basic) is released</a:t>
            </a:r>
            <a:r>
              <a:rPr lang="en-US" dirty="0"/>
              <a:t>. You should be able to do those in about one week.</a:t>
            </a:r>
          </a:p>
          <a:p>
            <a:r>
              <a:rPr lang="en-US" dirty="0"/>
              <a:t>Today we will </a:t>
            </a:r>
            <a:r>
              <a:rPr lang="en-US" b="1" i="1" dirty="0"/>
              <a:t>prove Dijkstra’s algorithm </a:t>
            </a:r>
            <a:r>
              <a:rPr lang="en-US" dirty="0"/>
              <a:t>and maybe start advanced graphs if there is time. </a:t>
            </a:r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444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Monday, January 27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/>
          </a:bodyPr>
          <a:lstStyle/>
          <a:p>
            <a:r>
              <a:rPr lang="en-US" dirty="0"/>
              <a:t>First </a:t>
            </a:r>
            <a:r>
              <a:rPr lang="en-US" b="1" i="1" dirty="0"/>
              <a:t>Quizzes</a:t>
            </a:r>
            <a:r>
              <a:rPr lang="en-US" dirty="0"/>
              <a:t> moved</a:t>
            </a:r>
          </a:p>
          <a:p>
            <a:pPr lvl="1"/>
            <a:r>
              <a:rPr lang="en-US" b="1" i="1" dirty="0"/>
              <a:t>To this Wednesday. Don’t forget. </a:t>
            </a:r>
            <a:endParaRPr lang="en-US" dirty="0"/>
          </a:p>
          <a:p>
            <a:r>
              <a:rPr lang="en-US" b="1" i="1" dirty="0" err="1"/>
              <a:t>Gradescope</a:t>
            </a:r>
            <a:r>
              <a:rPr lang="en-US" dirty="0"/>
              <a:t> appears to be working well so far</a:t>
            </a:r>
          </a:p>
          <a:p>
            <a:pPr lvl="1"/>
            <a:r>
              <a:rPr lang="en-US" dirty="0"/>
              <a:t>A couple of small issues found and fixed already. </a:t>
            </a:r>
          </a:p>
          <a:p>
            <a:pPr lvl="1"/>
            <a:r>
              <a:rPr lang="en-US" dirty="0"/>
              <a:t>How do you prefer due dates be set on there?</a:t>
            </a:r>
          </a:p>
          <a:p>
            <a:pPr lvl="1"/>
            <a:r>
              <a:rPr lang="en-US" dirty="0"/>
              <a:t>Assignments will continue to appear on there.</a:t>
            </a:r>
          </a:p>
          <a:p>
            <a:r>
              <a:rPr lang="en-US" dirty="0"/>
              <a:t>Please join the class </a:t>
            </a:r>
            <a:r>
              <a:rPr lang="en-US" b="1" i="1" dirty="0"/>
              <a:t>Piazza</a:t>
            </a:r>
            <a:r>
              <a:rPr lang="en-US" dirty="0"/>
              <a:t> asap. </a:t>
            </a:r>
            <a:r>
              <a:rPr lang="en-US" dirty="0" err="1"/>
              <a:t>Tas</a:t>
            </a:r>
            <a:r>
              <a:rPr lang="en-US" dirty="0"/>
              <a:t> are posting common questions there.</a:t>
            </a:r>
          </a:p>
          <a:p>
            <a:r>
              <a:rPr lang="en-US" dirty="0"/>
              <a:t>Today we will continue discussing </a:t>
            </a:r>
            <a:r>
              <a:rPr lang="en-US" b="1" i="1" dirty="0"/>
              <a:t>advanced 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954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Wednesday, January 29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/>
          </a:bodyPr>
          <a:lstStyle/>
          <a:p>
            <a:r>
              <a:rPr lang="en-US" dirty="0"/>
              <a:t>First </a:t>
            </a:r>
            <a:r>
              <a:rPr lang="en-US" b="1" i="1" dirty="0"/>
              <a:t>Quizzes</a:t>
            </a:r>
            <a:r>
              <a:rPr lang="en-US" dirty="0"/>
              <a:t> are today!</a:t>
            </a:r>
          </a:p>
          <a:p>
            <a:r>
              <a:rPr lang="en-US" b="1" i="1" dirty="0" err="1"/>
              <a:t>Gradescope</a:t>
            </a:r>
            <a:r>
              <a:rPr lang="en-US" dirty="0"/>
              <a:t> appears to be working well so far</a:t>
            </a:r>
          </a:p>
          <a:p>
            <a:pPr lvl="1"/>
            <a:r>
              <a:rPr lang="en-US" dirty="0"/>
              <a:t>Board game: Changed description of input slightly.</a:t>
            </a:r>
          </a:p>
          <a:p>
            <a:pPr lvl="1"/>
            <a:r>
              <a:rPr lang="en-US" dirty="0"/>
              <a:t>Will change the due dates on those very very soon. </a:t>
            </a:r>
          </a:p>
          <a:p>
            <a:r>
              <a:rPr lang="en-US" dirty="0"/>
              <a:t>Please join the class </a:t>
            </a:r>
            <a:r>
              <a:rPr lang="en-US" b="1" i="1" dirty="0"/>
              <a:t>Piazza</a:t>
            </a:r>
            <a:r>
              <a:rPr lang="en-US" dirty="0"/>
              <a:t> asap. </a:t>
            </a:r>
            <a:r>
              <a:rPr lang="en-US" dirty="0" err="1"/>
              <a:t>Tas</a:t>
            </a:r>
            <a:r>
              <a:rPr lang="en-US" dirty="0"/>
              <a:t> are posting common questions there.</a:t>
            </a:r>
          </a:p>
          <a:p>
            <a:r>
              <a:rPr lang="en-US" dirty="0"/>
              <a:t>Today we will continue and </a:t>
            </a:r>
            <a:r>
              <a:rPr lang="en-US"/>
              <a:t>possibly finish </a:t>
            </a:r>
            <a:r>
              <a:rPr lang="en-US" dirty="0"/>
              <a:t>discussing </a:t>
            </a:r>
            <a:r>
              <a:rPr lang="en-US" b="1" i="1" dirty="0"/>
              <a:t>advanced 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437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Friday, January 31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/>
          </a:bodyPr>
          <a:lstStyle/>
          <a:p>
            <a:r>
              <a:rPr lang="en-US" dirty="0"/>
              <a:t>First </a:t>
            </a:r>
            <a:r>
              <a:rPr lang="en-US" b="1" i="1" dirty="0"/>
              <a:t>Quizzes</a:t>
            </a:r>
            <a:r>
              <a:rPr lang="en-US" dirty="0"/>
              <a:t> are being graded!</a:t>
            </a:r>
          </a:p>
          <a:p>
            <a:pPr lvl="1"/>
            <a:r>
              <a:rPr lang="en-US" dirty="0"/>
              <a:t>Should be back to you by end of weekend at latest.</a:t>
            </a:r>
          </a:p>
          <a:p>
            <a:r>
              <a:rPr lang="en-US" b="1" i="1" dirty="0" err="1"/>
              <a:t>Gradescope</a:t>
            </a:r>
            <a:r>
              <a:rPr lang="en-US" dirty="0"/>
              <a:t> appears to be working well so far</a:t>
            </a:r>
          </a:p>
          <a:p>
            <a:pPr lvl="1"/>
            <a:r>
              <a:rPr lang="en-US" dirty="0"/>
              <a:t>Many more assignments have been getting added</a:t>
            </a:r>
          </a:p>
          <a:p>
            <a:pPr lvl="1"/>
            <a:r>
              <a:rPr lang="en-US" dirty="0"/>
              <a:t>Recommended due dates have been set</a:t>
            </a:r>
          </a:p>
          <a:p>
            <a:pPr lvl="1"/>
            <a:r>
              <a:rPr lang="en-US" dirty="0"/>
              <a:t>Any other issues anyone is having?</a:t>
            </a:r>
          </a:p>
          <a:p>
            <a:r>
              <a:rPr lang="en-US" dirty="0"/>
              <a:t>Please join the class </a:t>
            </a:r>
            <a:r>
              <a:rPr lang="en-US" b="1" i="1" dirty="0"/>
              <a:t>Piazza</a:t>
            </a:r>
            <a:r>
              <a:rPr lang="en-US" dirty="0"/>
              <a:t> asap. </a:t>
            </a:r>
            <a:r>
              <a:rPr lang="en-US" dirty="0" err="1"/>
              <a:t>Tas</a:t>
            </a:r>
            <a:r>
              <a:rPr lang="en-US" dirty="0"/>
              <a:t> are posting common questions there.</a:t>
            </a:r>
          </a:p>
          <a:p>
            <a:r>
              <a:rPr lang="en-US" dirty="0"/>
              <a:t>Today we will continue and hopefully finish discussing </a:t>
            </a:r>
            <a:r>
              <a:rPr lang="en-US" b="1" i="1" dirty="0"/>
              <a:t>advanced 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69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Monday, February 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First </a:t>
            </a:r>
            <a:r>
              <a:rPr lang="en-US" b="1" i="1" dirty="0"/>
              <a:t>Quizzes</a:t>
            </a:r>
            <a:r>
              <a:rPr lang="en-US" dirty="0"/>
              <a:t> have been graded!</a:t>
            </a:r>
          </a:p>
          <a:p>
            <a:pPr lvl="1"/>
            <a:r>
              <a:rPr lang="en-US" dirty="0"/>
              <a:t>The grading was pretty strict by design. </a:t>
            </a:r>
          </a:p>
          <a:p>
            <a:r>
              <a:rPr lang="en-US" b="1" i="1" dirty="0" err="1"/>
              <a:t>Gradescope</a:t>
            </a:r>
            <a:r>
              <a:rPr lang="en-US" dirty="0"/>
              <a:t> appears to be working well so far</a:t>
            </a:r>
          </a:p>
          <a:p>
            <a:pPr lvl="1"/>
            <a:r>
              <a:rPr lang="en-US" dirty="0"/>
              <a:t>Note that some problems may contain duplicate items given as input (e.g., edge 5,6 might be in list of edges twice)</a:t>
            </a:r>
          </a:p>
          <a:p>
            <a:r>
              <a:rPr lang="en-US" b="1" i="1" dirty="0"/>
              <a:t>Schedule</a:t>
            </a:r>
            <a:r>
              <a:rPr lang="en-US" dirty="0"/>
              <a:t> has changed (quizzes moved to Wednesdays)</a:t>
            </a:r>
          </a:p>
          <a:p>
            <a:r>
              <a:rPr lang="en-US" dirty="0"/>
              <a:t>Remember there is a </a:t>
            </a:r>
            <a:r>
              <a:rPr lang="en-US" b="1" i="1" dirty="0"/>
              <a:t>no laptop policy</a:t>
            </a:r>
          </a:p>
          <a:p>
            <a:pPr lvl="1"/>
            <a:r>
              <a:rPr lang="en-US" dirty="0"/>
              <a:t>This was very frustrating on Friday. If you need to do work then go do work somewhere else.</a:t>
            </a:r>
          </a:p>
          <a:p>
            <a:r>
              <a:rPr lang="en-US" dirty="0"/>
              <a:t>Please join the class </a:t>
            </a:r>
            <a:r>
              <a:rPr lang="en-US" b="1" i="1" dirty="0"/>
              <a:t>Piazza</a:t>
            </a:r>
            <a:r>
              <a:rPr lang="en-US" dirty="0"/>
              <a:t> asap. </a:t>
            </a:r>
            <a:r>
              <a:rPr lang="en-US" dirty="0" err="1"/>
              <a:t>Tas</a:t>
            </a:r>
            <a:r>
              <a:rPr lang="en-US" dirty="0"/>
              <a:t> are posting common questions there.</a:t>
            </a:r>
          </a:p>
          <a:p>
            <a:r>
              <a:rPr lang="en-US" dirty="0"/>
              <a:t>Today we will begin </a:t>
            </a:r>
            <a:r>
              <a:rPr lang="en-US" b="1" i="1" dirty="0"/>
              <a:t>MST / find-union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9159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34732</TotalTime>
  <Words>790</Words>
  <Application>Microsoft Macintosh PowerPoint</Application>
  <PresentationFormat>On-screen Show (4:3)</PresentationFormat>
  <Paragraphs>96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ＭＳ Ｐゴシック</vt:lpstr>
      <vt:lpstr>Bookman Old Style</vt:lpstr>
      <vt:lpstr>Gill Sans MT</vt:lpstr>
      <vt:lpstr>Tahoma</vt:lpstr>
      <vt:lpstr>Times New Roman</vt:lpstr>
      <vt:lpstr>Wingdings</vt:lpstr>
      <vt:lpstr>Wingdings 3</vt:lpstr>
      <vt:lpstr>Origin</vt:lpstr>
      <vt:lpstr>CS2501 – Data Structures and Algorithms II</vt:lpstr>
      <vt:lpstr>Wednesday, January 15</vt:lpstr>
      <vt:lpstr>Friday, January 17</vt:lpstr>
      <vt:lpstr>Wednesday, January 22</vt:lpstr>
      <vt:lpstr>Friday, January 24</vt:lpstr>
      <vt:lpstr>Monday, January 27</vt:lpstr>
      <vt:lpstr>Wednesday, January 29</vt:lpstr>
      <vt:lpstr>Friday, January 31</vt:lpstr>
      <vt:lpstr>Monday, February 3</vt:lpstr>
      <vt:lpstr>Wednesday, February 5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Microsoft Office User</cp:lastModifiedBy>
  <cp:revision>433</cp:revision>
  <cp:lastPrinted>1999-12-17T13:56:08Z</cp:lastPrinted>
  <dcterms:created xsi:type="dcterms:W3CDTF">2010-01-20T18:12:12Z</dcterms:created>
  <dcterms:modified xsi:type="dcterms:W3CDTF">2020-02-05T14:42:13Z</dcterms:modified>
</cp:coreProperties>
</file>