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15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78"/>
  </p:notesMasterIdLst>
  <p:handoutMasterIdLst>
    <p:handoutMasterId r:id="rId79"/>
  </p:handoutMasterIdLst>
  <p:sldIdLst>
    <p:sldId id="377" r:id="rId2"/>
    <p:sldId id="379" r:id="rId3"/>
    <p:sldId id="277" r:id="rId4"/>
    <p:sldId id="279" r:id="rId5"/>
    <p:sldId id="280" r:id="rId6"/>
    <p:sldId id="281" r:id="rId7"/>
    <p:sldId id="278" r:id="rId8"/>
    <p:sldId id="282" r:id="rId9"/>
    <p:sldId id="314" r:id="rId10"/>
    <p:sldId id="317" r:id="rId11"/>
    <p:sldId id="315" r:id="rId12"/>
    <p:sldId id="316" r:id="rId13"/>
    <p:sldId id="319" r:id="rId14"/>
    <p:sldId id="284" r:id="rId15"/>
    <p:sldId id="285" r:id="rId16"/>
    <p:sldId id="339" r:id="rId17"/>
    <p:sldId id="286" r:id="rId18"/>
    <p:sldId id="288" r:id="rId19"/>
    <p:sldId id="381" r:id="rId20"/>
    <p:sldId id="333" r:id="rId21"/>
    <p:sldId id="327" r:id="rId22"/>
    <p:sldId id="369" r:id="rId23"/>
    <p:sldId id="433" r:id="rId24"/>
    <p:sldId id="370" r:id="rId25"/>
    <p:sldId id="375" r:id="rId26"/>
    <p:sldId id="373" r:id="rId27"/>
    <p:sldId id="382" r:id="rId28"/>
    <p:sldId id="294" r:id="rId29"/>
    <p:sldId id="335" r:id="rId30"/>
    <p:sldId id="434" r:id="rId31"/>
    <p:sldId id="492" r:id="rId32"/>
    <p:sldId id="376" r:id="rId33"/>
    <p:sldId id="456" r:id="rId34"/>
    <p:sldId id="363" r:id="rId35"/>
    <p:sldId id="344" r:id="rId36"/>
    <p:sldId id="350" r:id="rId37"/>
    <p:sldId id="366" r:id="rId38"/>
    <p:sldId id="367" r:id="rId39"/>
    <p:sldId id="384" r:id="rId40"/>
    <p:sldId id="442" r:id="rId41"/>
    <p:sldId id="443" r:id="rId42"/>
    <p:sldId id="444" r:id="rId43"/>
    <p:sldId id="445" r:id="rId44"/>
    <p:sldId id="446" r:id="rId45"/>
    <p:sldId id="447" r:id="rId46"/>
    <p:sldId id="448" r:id="rId47"/>
    <p:sldId id="449" r:id="rId48"/>
    <p:sldId id="450" r:id="rId49"/>
    <p:sldId id="451" r:id="rId50"/>
    <p:sldId id="452" r:id="rId51"/>
    <p:sldId id="453" r:id="rId52"/>
    <p:sldId id="454" r:id="rId53"/>
    <p:sldId id="455" r:id="rId54"/>
    <p:sldId id="420" r:id="rId55"/>
    <p:sldId id="483" r:id="rId56"/>
    <p:sldId id="484" r:id="rId57"/>
    <p:sldId id="485" r:id="rId58"/>
    <p:sldId id="486" r:id="rId59"/>
    <p:sldId id="487" r:id="rId60"/>
    <p:sldId id="488" r:id="rId61"/>
    <p:sldId id="489" r:id="rId62"/>
    <p:sldId id="490" r:id="rId63"/>
    <p:sldId id="491" r:id="rId64"/>
    <p:sldId id="457" r:id="rId65"/>
    <p:sldId id="428" r:id="rId66"/>
    <p:sldId id="429" r:id="rId67"/>
    <p:sldId id="430" r:id="rId68"/>
    <p:sldId id="432" r:id="rId69"/>
    <p:sldId id="459" r:id="rId70"/>
    <p:sldId id="435" r:id="rId71"/>
    <p:sldId id="328" r:id="rId72"/>
    <p:sldId id="329" r:id="rId73"/>
    <p:sldId id="331" r:id="rId74"/>
    <p:sldId id="482" r:id="rId75"/>
    <p:sldId id="458" r:id="rId76"/>
    <p:sldId id="410" r:id="rId77"/>
  </p:sldIdLst>
  <p:sldSz cx="9144000" cy="6858000" type="screen4x3"/>
  <p:notesSz cx="7315200" cy="9601200"/>
  <p:custDataLst>
    <p:tags r:id="rId8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28"/>
    <p:restoredTop sz="94580"/>
  </p:normalViewPr>
  <p:slideViewPr>
    <p:cSldViewPr>
      <p:cViewPr varScale="1">
        <p:scale>
          <a:sx n="150" d="100"/>
          <a:sy n="150" d="100"/>
        </p:scale>
        <p:origin x="6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D2BEF1F-0183-4803-A0C4-8B09EF56BC1B}" type="slidenum">
              <a:rPr lang="en-US" altLang="en-US" sz="1300"/>
              <a:pPr/>
              <a:t>40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749180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1673AAF-2C19-42F6-83D5-1FD92DCAABBB}" type="slidenum">
              <a:rPr lang="en-US" altLang="en-US" sz="1300"/>
              <a:pPr/>
              <a:t>49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990983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43C3DAB-B6C2-4F2D-90D7-E9E43E3C5A57}" type="slidenum">
              <a:rPr lang="en-US" altLang="en-US" sz="1300"/>
              <a:pPr/>
              <a:t>50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105048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B4B5BA7-0703-4F5A-B1FB-89A2972B0700}" type="slidenum">
              <a:rPr lang="en-US" altLang="en-US" sz="1300"/>
              <a:pPr/>
              <a:t>51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16962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B628695-A6C7-4128-99D6-3CD9485EA0D2}" type="slidenum">
              <a:rPr lang="en-US" altLang="en-US" sz="1300"/>
              <a:pPr/>
              <a:t>52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282586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2ECD092-AEEB-4A4A-B3DB-33B5E4AF7475}" type="slidenum">
              <a:rPr lang="en-US" altLang="en-US" sz="1300"/>
              <a:pPr/>
              <a:t>53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64400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D0E06-6B38-402A-80F4-A70DBD984D0C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21196"/>
          </a:xfrm>
          <a:noFill/>
          <a:ln/>
        </p:spPr>
        <p:txBody>
          <a:bodyPr/>
          <a:lstStyle/>
          <a:p>
            <a:pPr eaLnBrk="1" hangingPunct="1"/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1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13A42AC-8C8D-4158-B7F8-826FC87F567E}" type="slidenum">
              <a:rPr lang="en-US" altLang="en-US" sz="1300"/>
              <a:pPr/>
              <a:t>41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93985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F241A6B-F302-4BED-A6C9-23FC05BCE2F7}" type="slidenum">
              <a:rPr lang="en-US" altLang="en-US" sz="1300"/>
              <a:pPr/>
              <a:t>42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59399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14E26A5-AC22-4E58-9CD4-8EE5E511921A}" type="slidenum">
              <a:rPr lang="en-US" altLang="en-US" sz="1300"/>
              <a:pPr/>
              <a:t>43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0955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13F0315-EE0B-4C31-9F88-180D9233AC8C}" type="slidenum">
              <a:rPr lang="en-US" altLang="en-US" sz="1300"/>
              <a:pPr/>
              <a:t>44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72939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9FBAF34-A6E1-4715-AAB0-F29ACBC78811}" type="slidenum">
              <a:rPr lang="en-US" altLang="en-US" sz="1300"/>
              <a:pPr/>
              <a:t>45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94795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6DA8FBA-A8EE-441F-A60C-520766E46535}" type="slidenum">
              <a:rPr lang="en-US" altLang="en-US" sz="1300"/>
              <a:pPr/>
              <a:t>46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87922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2891C7C-BA6B-4892-8E6D-EDAC4D16D496}" type="slidenum">
              <a:rPr lang="en-US" altLang="en-US" sz="1300"/>
              <a:pPr/>
              <a:t>47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32919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2375E90-AE18-4373-B922-04D5680F09BC}" type="slidenum">
              <a:rPr lang="en-US" altLang="en-US" sz="1300"/>
              <a:pPr/>
              <a:t>48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9881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7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10.jpeg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tags" Target="../tags/tag82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6" Type="http://schemas.openxmlformats.org/officeDocument/2006/relationships/tags" Target="../tags/tag85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tags" Target="../tags/tag8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tags" Target="../tags/tag8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3" Type="http://schemas.openxmlformats.org/officeDocument/2006/relationships/tags" Target="../tags/tag98.xml"/><Relationship Id="rId18" Type="http://schemas.openxmlformats.org/officeDocument/2006/relationships/tags" Target="../tags/tag103.xml"/><Relationship Id="rId26" Type="http://schemas.openxmlformats.org/officeDocument/2006/relationships/tags" Target="../tags/tag111.xml"/><Relationship Id="rId3" Type="http://schemas.openxmlformats.org/officeDocument/2006/relationships/tags" Target="../tags/tag88.xml"/><Relationship Id="rId21" Type="http://schemas.openxmlformats.org/officeDocument/2006/relationships/tags" Target="../tags/tag106.xml"/><Relationship Id="rId34" Type="http://schemas.openxmlformats.org/officeDocument/2006/relationships/slideLayout" Target="../slideLayouts/slideLayout12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5" Type="http://schemas.openxmlformats.org/officeDocument/2006/relationships/tags" Target="../tags/tag110.xml"/><Relationship Id="rId33" Type="http://schemas.openxmlformats.org/officeDocument/2006/relationships/tags" Target="../tags/tag118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20" Type="http://schemas.openxmlformats.org/officeDocument/2006/relationships/tags" Target="../tags/tag105.xml"/><Relationship Id="rId29" Type="http://schemas.openxmlformats.org/officeDocument/2006/relationships/tags" Target="../tags/tag114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tags" Target="../tags/tag109.xml"/><Relationship Id="rId32" Type="http://schemas.openxmlformats.org/officeDocument/2006/relationships/tags" Target="../tags/tag117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23" Type="http://schemas.openxmlformats.org/officeDocument/2006/relationships/tags" Target="../tags/tag108.xml"/><Relationship Id="rId28" Type="http://schemas.openxmlformats.org/officeDocument/2006/relationships/tags" Target="../tags/tag113.xml"/><Relationship Id="rId10" Type="http://schemas.openxmlformats.org/officeDocument/2006/relationships/tags" Target="../tags/tag95.xml"/><Relationship Id="rId19" Type="http://schemas.openxmlformats.org/officeDocument/2006/relationships/tags" Target="../tags/tag104.xml"/><Relationship Id="rId31" Type="http://schemas.openxmlformats.org/officeDocument/2006/relationships/tags" Target="../tags/tag116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Relationship Id="rId22" Type="http://schemas.openxmlformats.org/officeDocument/2006/relationships/tags" Target="../tags/tag107.xml"/><Relationship Id="rId27" Type="http://schemas.openxmlformats.org/officeDocument/2006/relationships/tags" Target="../tags/tag112.xml"/><Relationship Id="rId30" Type="http://schemas.openxmlformats.org/officeDocument/2006/relationships/tags" Target="../tags/tag115.xml"/><Relationship Id="rId8" Type="http://schemas.openxmlformats.org/officeDocument/2006/relationships/tags" Target="../tags/tag9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- Basics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Size of graph? Two measures:</a:t>
            </a:r>
          </a:p>
          <a:p>
            <a:pPr lvl="1"/>
            <a:r>
              <a:rPr lang="en-US" dirty="0"/>
              <a:t>Number of nodes.  Usually  ‘V’</a:t>
            </a:r>
          </a:p>
          <a:p>
            <a:pPr lvl="1"/>
            <a:r>
              <a:rPr lang="en-US" dirty="0"/>
              <a:t>Number of edges: usually ‘E’</a:t>
            </a:r>
          </a:p>
          <a:p>
            <a:r>
              <a:rPr lang="en-US" dirty="0"/>
              <a:t>Dense graph: many edges</a:t>
            </a:r>
          </a:p>
          <a:p>
            <a:pPr lvl="1"/>
            <a:r>
              <a:rPr lang="en-US" dirty="0"/>
              <a:t>Maximally dense?</a:t>
            </a:r>
          </a:p>
          <a:p>
            <a:pPr lvl="1" algn="l"/>
            <a:r>
              <a:rPr lang="en-US" dirty="0"/>
              <a:t>Undirected: each node connects to all others, so </a:t>
            </a:r>
            <a:br>
              <a:rPr lang="en-US" dirty="0"/>
            </a:br>
            <a:r>
              <a:rPr lang="en-US" dirty="0"/>
              <a:t>e = v(v-1)/2</a:t>
            </a:r>
            <a:br>
              <a:rPr lang="en-US" dirty="0"/>
            </a:br>
            <a:r>
              <a:rPr lang="en-US" dirty="0"/>
              <a:t>Called a </a:t>
            </a:r>
            <a:r>
              <a:rPr lang="en-US" i="1" dirty="0"/>
              <a:t>complete graph</a:t>
            </a:r>
          </a:p>
          <a:p>
            <a:pPr lvl="1"/>
            <a:r>
              <a:rPr lang="en-US" dirty="0"/>
              <a:t>Directed:   e = v(v-1)        </a:t>
            </a:r>
            <a:r>
              <a:rPr lang="en-US" i="1" dirty="0"/>
              <a:t>why?</a:t>
            </a:r>
          </a:p>
          <a:p>
            <a:r>
              <a:rPr lang="en-US" dirty="0"/>
              <a:t>Sparse graph: fewer edges</a:t>
            </a:r>
          </a:p>
          <a:p>
            <a:pPr lvl="1"/>
            <a:r>
              <a:rPr lang="en-US" dirty="0"/>
              <a:t>Could be zero edges…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Path vs. simple path</a:t>
            </a:r>
          </a:p>
          <a:p>
            <a:pPr lvl="1"/>
            <a:r>
              <a:rPr lang="en-US"/>
              <a:t>One vertex is </a:t>
            </a:r>
            <a:r>
              <a:rPr lang="en-US" i="1"/>
              <a:t>reachable</a:t>
            </a:r>
            <a:r>
              <a:rPr lang="en-US"/>
              <a:t> from another vertex</a:t>
            </a:r>
          </a:p>
          <a:p>
            <a:r>
              <a:rPr lang="en-US"/>
              <a:t>A </a:t>
            </a:r>
            <a:r>
              <a:rPr lang="en-US" i="1"/>
              <a:t>connected graph</a:t>
            </a:r>
            <a:endParaRPr lang="en-US"/>
          </a:p>
          <a:p>
            <a:pPr lvl="1"/>
            <a:r>
              <a:rPr lang="en-US"/>
              <a:t>undirected graph, where each vertex is reachable from all others</a:t>
            </a:r>
          </a:p>
          <a:p>
            <a:r>
              <a:rPr lang="en-US"/>
              <a:t>A </a:t>
            </a:r>
            <a:r>
              <a:rPr lang="en-US" i="1"/>
              <a:t>strongly connected </a:t>
            </a:r>
            <a:r>
              <a:rPr lang="en-US" i="1" u="sng"/>
              <a:t>di</a:t>
            </a:r>
            <a:r>
              <a:rPr lang="en-US" i="1"/>
              <a:t>graph:</a:t>
            </a:r>
          </a:p>
          <a:p>
            <a:pPr lvl="1"/>
            <a:r>
              <a:rPr lang="en-US"/>
              <a:t>direction affects this!</a:t>
            </a:r>
          </a:p>
          <a:p>
            <a:pPr lvl="1"/>
            <a:r>
              <a:rPr lang="en-US"/>
              <a:t>node u may be reachable from v, but not v from u</a:t>
            </a:r>
          </a:p>
          <a:p>
            <a:pPr lvl="1"/>
            <a:r>
              <a:rPr lang="en-US" u="sng"/>
              <a:t>Strongly</a:t>
            </a:r>
            <a:r>
              <a:rPr lang="en-US"/>
              <a:t> connected means both directions</a:t>
            </a:r>
          </a:p>
          <a:p>
            <a:r>
              <a:rPr lang="en-US"/>
              <a:t>Connected components for undirected graphs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Terms You Should Know or Learn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3555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Cycle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Directed graph: non-empty path with same starting and ending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 edge may appear more than once (but why?)</a:t>
            </a:r>
          </a:p>
          <a:p>
            <a:pPr lvl="2">
              <a:lnSpc>
                <a:spcPct val="90000"/>
              </a:lnSpc>
            </a:pPr>
            <a:r>
              <a:rPr lang="en-US" b="1" dirty="0"/>
              <a:t>Simple cycle</a:t>
            </a:r>
            <a:r>
              <a:rPr lang="en-US" dirty="0"/>
              <a:t>: no node repeated except start and end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Undirected graph: same idea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If an edge appears more than once (I.e. non-simple) then we traverse it in the same direction</a:t>
            </a:r>
          </a:p>
          <a:p>
            <a:pPr>
              <a:lnSpc>
                <a:spcPct val="90000"/>
              </a:lnSpc>
            </a:pPr>
            <a:r>
              <a:rPr lang="en-US" dirty="0"/>
              <a:t>Acyclic:  no-cycles</a:t>
            </a:r>
          </a:p>
          <a:p>
            <a:pPr>
              <a:lnSpc>
                <a:spcPct val="90000"/>
              </a:lnSpc>
            </a:pPr>
            <a:r>
              <a:rPr lang="en-US" dirty="0"/>
              <a:t>A connected, acyclic undirected graph: </a:t>
            </a:r>
            <a:r>
              <a:rPr lang="en-US" i="1" dirty="0"/>
              <a:t>free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we </a:t>
            </a:r>
            <a:r>
              <a:rPr lang="en-US" dirty="0" err="1"/>
              <a:t>specificy</a:t>
            </a:r>
            <a:r>
              <a:rPr lang="en-US" dirty="0"/>
              <a:t> a root, it’s a </a:t>
            </a:r>
            <a:r>
              <a:rPr lang="en-US" i="1" dirty="0"/>
              <a:t>rooted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Acyclic but not connected?  a undirected </a:t>
            </a:r>
            <a:r>
              <a:rPr lang="en-US" i="1" dirty="0"/>
              <a:t>forest</a:t>
            </a:r>
          </a:p>
          <a:p>
            <a:pPr>
              <a:lnSpc>
                <a:spcPct val="90000"/>
              </a:lnSpc>
            </a:pPr>
            <a:r>
              <a:rPr lang="en-US" dirty="0"/>
              <a:t>Directed acyclic graph: a DAG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Self-test: Understand these Terms?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/>
              <a:t>Subgraph</a:t>
            </a:r>
          </a:p>
          <a:p>
            <a:r>
              <a:rPr lang="en-US" sz="2400"/>
              <a:t>Symmetric digraph</a:t>
            </a:r>
          </a:p>
          <a:p>
            <a:r>
              <a:rPr lang="en-US" sz="2400"/>
              <a:t>complete graph</a:t>
            </a:r>
          </a:p>
          <a:p>
            <a:r>
              <a:rPr lang="en-US" sz="2400"/>
              <a:t>Adjacency relation</a:t>
            </a:r>
          </a:p>
          <a:p>
            <a:r>
              <a:rPr lang="en-US" sz="2400"/>
              <a:t>Path, simple path, reachable</a:t>
            </a:r>
          </a:p>
          <a:p>
            <a:r>
              <a:rPr lang="en-US" sz="2400"/>
              <a:t>Connected, Strongly Connected</a:t>
            </a:r>
          </a:p>
          <a:p>
            <a:r>
              <a:rPr lang="en-US" sz="2400"/>
              <a:t>Cycle, simple cycle</a:t>
            </a:r>
          </a:p>
          <a:p>
            <a:r>
              <a:rPr lang="en-US" sz="2400"/>
              <a:t>acyclic</a:t>
            </a:r>
          </a:p>
          <a:p>
            <a:r>
              <a:rPr lang="en-US" sz="2400"/>
              <a:t>undirected forest </a:t>
            </a:r>
          </a:p>
          <a:p>
            <a:r>
              <a:rPr lang="en-US" sz="2400"/>
              <a:t>free tree, undirected tree</a:t>
            </a:r>
          </a:p>
          <a:p>
            <a:r>
              <a:rPr lang="en-US" sz="2400"/>
              <a:t>rooted tree</a:t>
            </a:r>
          </a:p>
          <a:p>
            <a:r>
              <a:rPr lang="en-US" sz="2400"/>
              <a:t>Connected component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 l="16823" r="14018"/>
          <a:stretch>
            <a:fillRect/>
          </a:stretch>
        </p:blipFill>
        <p:spPr bwMode="auto">
          <a:xfrm>
            <a:off x="3886200" y="2971800"/>
            <a:ext cx="4648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Definitions: Weighted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 weighted graph is a triple (V, E, W) </a:t>
            </a:r>
          </a:p>
          <a:p>
            <a:pPr lvl="1"/>
            <a:r>
              <a:rPr lang="en-US" dirty="0"/>
              <a:t>where (V, E) is a graph (directed or undirected) and</a:t>
            </a:r>
          </a:p>
          <a:p>
            <a:pPr lvl="1" algn="l"/>
            <a:r>
              <a:rPr lang="en-US" dirty="0"/>
              <a:t>W is a function </a:t>
            </a:r>
            <a:br>
              <a:rPr lang="en-US" dirty="0"/>
            </a:br>
            <a:r>
              <a:rPr lang="en-US" dirty="0"/>
              <a:t>from E into R,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reals</a:t>
            </a:r>
            <a:r>
              <a:rPr lang="en-US" dirty="0"/>
              <a:t> (integer </a:t>
            </a:r>
            <a:br>
              <a:rPr lang="en-US" dirty="0"/>
            </a:br>
            <a:r>
              <a:rPr lang="en-US" dirty="0"/>
              <a:t>or </a:t>
            </a:r>
            <a:r>
              <a:rPr lang="en-US" dirty="0" err="1"/>
              <a:t>rationals</a:t>
            </a:r>
            <a:r>
              <a:rPr lang="en-US" dirty="0"/>
              <a:t>). </a:t>
            </a:r>
          </a:p>
          <a:p>
            <a:pPr lvl="1" algn="l"/>
            <a:r>
              <a:rPr lang="en-US" dirty="0"/>
              <a:t>For an edge e, </a:t>
            </a:r>
            <a:br>
              <a:rPr lang="en-US" dirty="0"/>
            </a:br>
            <a:r>
              <a:rPr lang="en-US" dirty="0"/>
              <a:t>W(e) is called </a:t>
            </a:r>
            <a:br>
              <a:rPr lang="en-US" dirty="0"/>
            </a:br>
            <a:r>
              <a:rPr lang="en-US" dirty="0"/>
              <a:t>the weight of 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 l="14954" r="19626" b="61111"/>
          <a:stretch>
            <a:fillRect/>
          </a:stretch>
        </p:blipFill>
        <p:spPr bwMode="auto">
          <a:xfrm>
            <a:off x="533400" y="23622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sz="3200"/>
              <a:t>Graph Representations using Data Structures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000"/>
              <a:t>Adjacency Matrix Representation</a:t>
            </a:r>
          </a:p>
          <a:p>
            <a:pPr lvl="1"/>
            <a:r>
              <a:rPr lang="en-US" sz="1800"/>
              <a:t>Let G = (V,E), n = |V|, m = |E|, V = {v1, v2, …, vn)</a:t>
            </a:r>
          </a:p>
          <a:p>
            <a:pPr lvl="1"/>
            <a:r>
              <a:rPr lang="en-US" sz="1800"/>
              <a:t>G can be represented by an n </a:t>
            </a:r>
            <a:r>
              <a:rPr lang="en-US" sz="1800">
                <a:sym typeface="Symbol" pitchFamily="18" charset="2"/>
              </a:rPr>
              <a:t></a:t>
            </a:r>
            <a:r>
              <a:rPr lang="en-US" sz="1800"/>
              <a:t> n matrix</a:t>
            </a:r>
            <a:endParaRPr lang="en-US" sz="1800" dirty="0"/>
          </a:p>
        </p:txBody>
      </p:sp>
      <p:sp>
        <p:nvSpPr>
          <p:cNvPr id="29701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105400" y="2743200"/>
            <a:ext cx="2667000" cy="2133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026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1869" t="1280" r="5608" b="1389"/>
          <a:stretch>
            <a:fillRect/>
          </a:stretch>
        </p:blipFill>
        <p:spPr bwMode="auto">
          <a:xfrm>
            <a:off x="228600" y="1211580"/>
            <a:ext cx="8915400" cy="564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Array of Adjacency Lists Representation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Adjacency Matrix for weight digraph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4" descr="fig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 l="15741" t="1622" r="15741" b="58904"/>
          <a:stretch>
            <a:fillRect/>
          </a:stretch>
        </p:blipFill>
        <p:spPr bwMode="auto">
          <a:xfrm>
            <a:off x="304800" y="1218506"/>
            <a:ext cx="8153400" cy="541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Array of Adjacency Lists Representation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2771" name="Picture 4" descr="fig 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5"/>
          <a:srcRect r="926"/>
          <a:stretch>
            <a:fillRect/>
          </a:stretch>
        </p:blipFill>
        <p:spPr>
          <a:xfrm>
            <a:off x="457200" y="1219200"/>
            <a:ext cx="8153400" cy="5410200"/>
          </a:xfrm>
          <a:noFill/>
        </p:spPr>
      </p:pic>
      <p:sp>
        <p:nvSpPr>
          <p:cNvPr id="32772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43600" y="4267200"/>
            <a:ext cx="2819400" cy="525401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kumimoji="1" lang="en-US" sz="2800" dirty="0"/>
              <a:t>from -&gt; to, weight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Basics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Traversing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“Traversing” means processing each vertex edge in some organized fashion by following edges between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speak of </a:t>
            </a:r>
            <a:r>
              <a:rPr lang="en-US" sz="2000" i="1" dirty="0"/>
              <a:t>visiting</a:t>
            </a:r>
            <a:r>
              <a:rPr lang="en-US" sz="2000" dirty="0"/>
              <a:t> a vertex.  Might do something while there.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Recall traversal of binary trees: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Several strategies: In-order, pre-order, post-order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Traversal strategy implies an </a:t>
            </a:r>
            <a:r>
              <a:rPr lang="en-US" sz="2000" u="sng" dirty="0"/>
              <a:t>order</a:t>
            </a:r>
            <a:r>
              <a:rPr lang="en-US" sz="2000" dirty="0"/>
              <a:t> of visits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 used recursion to describe and implement these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 used to model interesting, complex relationships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Often traversal used just to process the set of vertices or edges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can identify interesting properties of the graph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Sometimes traversal (perhaps modified, enhanced) can answer interesting questions about the problem-instance that the graph models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Traversal Strategies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4819" name="Rectangle 1027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traversal algorithms start at some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Which?  Trees have a root, but graphs don’t.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Might matter, might not.</a:t>
            </a:r>
          </a:p>
          <a:p>
            <a:pPr>
              <a:lnSpc>
                <a:spcPct val="90000"/>
              </a:lnSpc>
            </a:pPr>
            <a:r>
              <a:rPr lang="en-US" dirty="0"/>
              <a:t>Breadth-first search and depth-first search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efficient way to “visit” each vertex and edge exactly once.</a:t>
            </a:r>
          </a:p>
          <a:p>
            <a:pPr>
              <a:lnSpc>
                <a:spcPct val="90000"/>
              </a:lnSpc>
            </a:pPr>
            <a:r>
              <a:rPr lang="en-US" dirty="0"/>
              <a:t>We’ll see that BFS will tell us something about distances between a vertex and other vertices</a:t>
            </a:r>
          </a:p>
          <a:p>
            <a:pPr>
              <a:lnSpc>
                <a:spcPct val="90000"/>
              </a:lnSpc>
            </a:pPr>
            <a:r>
              <a:rPr lang="en-US" dirty="0"/>
              <a:t>We’ll see that DFS will be a generally useful approach for solving many graph problems.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Breadth-first search: Strategy (for digraph)</a:t>
            </a:r>
          </a:p>
          <a:p>
            <a:pPr lvl="1"/>
            <a:r>
              <a:rPr lang="en-US"/>
              <a:t>choose a starting vertex, distance d = 0</a:t>
            </a:r>
          </a:p>
          <a:p>
            <a:pPr lvl="1"/>
            <a:r>
              <a:rPr lang="en-US"/>
              <a:t>vertices are visited in order of increasing distance from the starting vertex, </a:t>
            </a:r>
          </a:p>
          <a:p>
            <a:pPr lvl="1"/>
            <a:r>
              <a:rPr lang="en-US"/>
              <a:t>examine all edges leading from vertices (at distance d) to adjacent vertices (at distance d+1)</a:t>
            </a:r>
          </a:p>
          <a:p>
            <a:pPr lvl="1"/>
            <a:r>
              <a:rPr lang="en-US"/>
              <a:t>then, examine all edges leading from vertices at distance d+1 to distance d+2, and so on, </a:t>
            </a:r>
          </a:p>
          <a:p>
            <a:pPr lvl="1"/>
            <a:r>
              <a:rPr lang="en-US"/>
              <a:t>until no new vertex is discovered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BFS Strategy: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Maintain a Queue (Let’s call it Q)</a:t>
            </a:r>
          </a:p>
          <a:p>
            <a:r>
              <a:rPr lang="en-US" dirty="0"/>
              <a:t>Start at some node s (push s to Q and mark as visited)</a:t>
            </a:r>
          </a:p>
          <a:p>
            <a:r>
              <a:rPr lang="en-US" dirty="0" err="1"/>
              <a:t>s.dist</a:t>
            </a:r>
            <a:r>
              <a:rPr lang="en-US" dirty="0"/>
              <a:t> = 0</a:t>
            </a:r>
          </a:p>
          <a:p>
            <a:r>
              <a:rPr lang="en-US" dirty="0"/>
              <a:t>While Q not empty</a:t>
            </a:r>
          </a:p>
          <a:p>
            <a:pPr lvl="1"/>
            <a:r>
              <a:rPr lang="en-US" dirty="0"/>
              <a:t>Pop a node n from queue</a:t>
            </a:r>
          </a:p>
          <a:p>
            <a:pPr lvl="1"/>
            <a:r>
              <a:rPr lang="en-US" dirty="0"/>
              <a:t>For each non-visited neighbor of n, let’s call it n’</a:t>
            </a:r>
          </a:p>
          <a:p>
            <a:pPr lvl="2"/>
            <a:r>
              <a:rPr lang="en-US" dirty="0"/>
              <a:t>Mark n’ as visited</a:t>
            </a:r>
          </a:p>
          <a:p>
            <a:pPr lvl="2"/>
            <a:r>
              <a:rPr lang="en-US" dirty="0"/>
              <a:t>n’.</a:t>
            </a:r>
            <a:r>
              <a:rPr lang="en-US" dirty="0" err="1"/>
              <a:t>dist</a:t>
            </a:r>
            <a:r>
              <a:rPr lang="en-US" dirty="0"/>
              <a:t> = </a:t>
            </a:r>
            <a:r>
              <a:rPr lang="en-US" dirty="0" err="1"/>
              <a:t>n.dist</a:t>
            </a:r>
            <a:r>
              <a:rPr lang="en-US" dirty="0"/>
              <a:t> + 1</a:t>
            </a:r>
          </a:p>
          <a:p>
            <a:pPr lvl="2"/>
            <a:r>
              <a:rPr lang="en-US" dirty="0"/>
              <a:t>Push n’ onto Q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16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Breadth-first search,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905000"/>
            <a:ext cx="4876800" cy="473251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7891" name="Content Placeholder 4"/>
          <p:cNvSpPr>
            <a:spLocks noGrp="1"/>
          </p:cNvSpPr>
          <p:nvPr>
            <p:ph sz="quarter" idx="1"/>
          </p:nvPr>
        </p:nvSpPr>
        <p:spPr>
          <a:xfrm>
            <a:off x="381000" y="1371600"/>
            <a:ext cx="3657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def bfs(graph, start):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parent = {}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color = {}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for v in graph: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color[v] = "white"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pending = Queue()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parent[start] = None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color[start] = "gray"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pending.add(start)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ctr = 0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37892" name="Content Placeholder 5"/>
          <p:cNvSpPr>
            <a:spLocks noGrp="1"/>
          </p:cNvSpPr>
          <p:nvPr>
            <p:ph sz="quarter" idx="2"/>
          </p:nvPr>
        </p:nvSpPr>
        <p:spPr>
          <a:xfrm>
            <a:off x="3962400" y="1371600"/>
            <a:ext cx="4800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while len(pending) &gt; 0: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v = pending.remove()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ctr = ctr + 1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alist = graph.get_adjlist(v)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for w in alist: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if color[w] == "white":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    color[w] = "gray"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    pending.add(w)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        parent[w] = (v, ctr)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    color[v] = "black”</a:t>
            </a: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    return parent</a:t>
            </a:r>
          </a:p>
          <a:p>
            <a:pPr>
              <a:buFontTx/>
              <a:buNone/>
            </a:pPr>
            <a:endParaRPr lang="en-US" sz="1800" b="1">
              <a:latin typeface="Consolas" pitchFamily="49" charset="0"/>
            </a:endParaRPr>
          </a:p>
          <a:p>
            <a:pPr>
              <a:buFontTx/>
              <a:buNone/>
            </a:pPr>
            <a:r>
              <a:rPr lang="en-US" sz="1800" b="1">
                <a:latin typeface="Consolas" pitchFamily="49" charset="0"/>
              </a:rPr>
              <a:t># </a:t>
            </a:r>
            <a:r>
              <a:rPr lang="en-US" sz="1800"/>
              <a:t>Note: stores parent and “discovery” counter in </a:t>
            </a:r>
            <a:r>
              <a:rPr lang="en-US" sz="1800" b="1">
                <a:latin typeface="Consolas" pitchFamily="49" charset="0"/>
              </a:rPr>
              <a:t>parent</a:t>
            </a:r>
            <a:endParaRPr lang="en-US" sz="18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Breadth-first search: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vertex is put into the queue once and removed from the queue and processed once, for a cost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Total: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 and queue, there are 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  <a:p>
            <a:pPr>
              <a:lnSpc>
                <a:spcPct val="90000"/>
              </a:lnSpc>
            </a:pPr>
            <a:r>
              <a:rPr lang="en-US" dirty="0"/>
              <a:t>From a </a:t>
            </a:r>
            <a:r>
              <a:rPr lang="en-US" i="1" dirty="0"/>
              <a:t>tree</a:t>
            </a:r>
            <a:r>
              <a:rPr lang="en-US" dirty="0"/>
              <a:t> (breadth-first spanning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path in the tree from start vertex to any vertex contains the </a:t>
            </a:r>
            <a:r>
              <a:rPr lang="en-US" i="1" dirty="0"/>
              <a:t>minimum</a:t>
            </a:r>
            <a:r>
              <a:rPr lang="en-US" dirty="0"/>
              <a:t> possible number of edges</a:t>
            </a:r>
          </a:p>
          <a:p>
            <a:pPr>
              <a:lnSpc>
                <a:spcPct val="90000"/>
              </a:lnSpc>
            </a:pPr>
            <a:r>
              <a:rPr lang="en-US" dirty="0"/>
              <a:t>Not all vertices are necessarily reachable from a selected starting vertex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DFS: the Strategy in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Depth-first search: Strategy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 as deep as can visiting un-visited nodes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Choose any un-visited vertex when you have a choice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stuck at a dead-end, backtrack as little as possible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Back up to where you could go to another unvisited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Then continue to go on from that point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Eventually you’ll return to where you started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Reach all vertices?  Maybe, maybe not</a:t>
            </a:r>
          </a:p>
          <a:p>
            <a:pPr marL="594360" lvl="2" indent="0">
              <a:lnSpc>
                <a:spcPct val="9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Observations about the DFS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we must keep track of what nodes we’ve visited</a:t>
            </a:r>
          </a:p>
          <a:p>
            <a:pPr>
              <a:lnSpc>
                <a:spcPct val="90000"/>
              </a:lnSpc>
            </a:pPr>
            <a:r>
              <a:rPr lang="en-US" dirty="0"/>
              <a:t>DFS traverses a subset of E (the set of edges)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 tree, rooted at the starting point: the Depth-first Search Tree (DFS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node in the DFS tree has a distance from the start.  (We often don’t care about this, but we could.)</a:t>
            </a:r>
          </a:p>
          <a:p>
            <a:pPr>
              <a:lnSpc>
                <a:spcPct val="90000"/>
              </a:lnSpc>
            </a:pPr>
            <a:r>
              <a:rPr lang="en-US" dirty="0"/>
              <a:t>At any point, all nodes are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Un-discovered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Finished (you backed up from it), 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Discovered (I.e. visited) but not finished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 the path from the current node back to the root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might back up to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(Later we’ll call these states: white, black and gray respectively)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Problems: e.g. Airline 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6387" name="Picture 4" descr="fig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rcRect r="926"/>
          <a:stretch>
            <a:fillRect/>
          </a:stretch>
        </p:blipFill>
        <p:spPr>
          <a:xfrm>
            <a:off x="457200" y="1219200"/>
            <a:ext cx="8153400" cy="4937760"/>
          </a:xfr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DFS Strategy 1: Use a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Maintain a Stack (Let’s call it S)</a:t>
            </a:r>
          </a:p>
          <a:p>
            <a:endParaRPr lang="en-US" dirty="0"/>
          </a:p>
          <a:p>
            <a:r>
              <a:rPr lang="en-US" dirty="0"/>
              <a:t>Start at some node ‘s’ (push ‘s’ to S and mark as visited)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Pop a node ‘n’ from S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S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  <a:p>
            <a:r>
              <a:rPr lang="en-US" dirty="0"/>
              <a:t>Sound familiar? Same as BFS but uses stack instead of queue!</a:t>
            </a:r>
          </a:p>
          <a:p>
            <a:r>
              <a:rPr lang="en-US" dirty="0"/>
              <a:t>Or we can implement recursively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87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depth-first search,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905000"/>
            <a:ext cx="4876800" cy="47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87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2: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</a:t>
            </a:r>
            <a:r>
              <a:rPr lang="en-US" sz="2000" dirty="0"/>
              <a:t>(graph, start):			//Main loop, </a:t>
            </a:r>
            <a:r>
              <a:rPr lang="en-US" sz="2000" dirty="0" err="1"/>
              <a:t>inits</a:t>
            </a:r>
            <a:r>
              <a:rPr lang="en-US" sz="2000" dirty="0"/>
              <a:t> and calls </a:t>
            </a:r>
          </a:p>
          <a:p>
            <a:pPr>
              <a:buFontTx/>
              <a:buNone/>
            </a:pPr>
            <a:r>
              <a:rPr lang="en-US" sz="2000" dirty="0"/>
              <a:t>    visited = {}</a:t>
            </a:r>
          </a:p>
          <a:p>
            <a:pPr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dfs_recurse</a:t>
            </a:r>
            <a:r>
              <a:rPr lang="en-US" sz="2000" dirty="0"/>
              <a:t>(graph, start, visited)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dfs_recurse</a:t>
            </a:r>
            <a:r>
              <a:rPr lang="en-US" sz="2000" dirty="0"/>
              <a:t>(graph, </a:t>
            </a:r>
            <a:r>
              <a:rPr lang="en-US" sz="2000" dirty="0" err="1"/>
              <a:t>curnode</a:t>
            </a:r>
            <a:r>
              <a:rPr lang="en-US" sz="2000" dirty="0"/>
              <a:t>, visited):	//sometimes called </a:t>
            </a:r>
            <a:r>
              <a:rPr lang="en-US" sz="2000" dirty="0" err="1"/>
              <a:t>dfs_visit</a:t>
            </a:r>
            <a:r>
              <a:rPr lang="en-US" sz="2000" dirty="0"/>
              <a:t>()</a:t>
            </a:r>
          </a:p>
          <a:p>
            <a:pPr algn="l">
              <a:buFontTx/>
              <a:buNone/>
            </a:pPr>
            <a:r>
              <a:rPr lang="en-US" sz="2000" dirty="0"/>
              <a:t>    visited[</a:t>
            </a:r>
            <a:r>
              <a:rPr lang="en-US" sz="2000" dirty="0" err="1"/>
              <a:t>curnode</a:t>
            </a:r>
            <a:r>
              <a:rPr lang="en-US" sz="2000" dirty="0"/>
              <a:t>] = True</a:t>
            </a:r>
            <a:br>
              <a:rPr lang="en-US" sz="2000" dirty="0"/>
            </a:br>
            <a:r>
              <a:rPr lang="en-US" sz="2000" dirty="0" err="1"/>
              <a:t>alist</a:t>
            </a:r>
            <a:r>
              <a:rPr lang="en-US" sz="2000" dirty="0"/>
              <a:t> = </a:t>
            </a:r>
            <a:r>
              <a:rPr lang="en-US" sz="2000" dirty="0" err="1"/>
              <a:t>graph.get_adjlist</a:t>
            </a:r>
            <a:r>
              <a:rPr lang="en-US" sz="2000" dirty="0"/>
              <a:t>(</a:t>
            </a:r>
            <a:r>
              <a:rPr lang="en-US" sz="2000" dirty="0" err="1"/>
              <a:t>curnode</a:t>
            </a:r>
            <a:r>
              <a:rPr lang="en-US" sz="2000" dirty="0"/>
              <a:t>)		//get the neighbors of </a:t>
            </a:r>
            <a:r>
              <a:rPr lang="en-US" sz="2000" dirty="0" err="1"/>
              <a:t>curnode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for v in </a:t>
            </a:r>
            <a:r>
              <a:rPr lang="en-US" sz="2000" dirty="0" err="1"/>
              <a:t>alist</a:t>
            </a:r>
            <a:r>
              <a:rPr lang="en-US" sz="2000" dirty="0"/>
              <a:t>:</a:t>
            </a:r>
          </a:p>
          <a:p>
            <a:pPr>
              <a:buFontTx/>
              <a:buNone/>
            </a:pPr>
            <a:r>
              <a:rPr lang="en-US" sz="2000" dirty="0"/>
              <a:t>        if v not in visited:</a:t>
            </a:r>
          </a:p>
          <a:p>
            <a:pPr>
              <a:buFontTx/>
              <a:buNone/>
            </a:pPr>
            <a:r>
              <a:rPr lang="en-US" sz="2000" dirty="0"/>
              <a:t>            print "  </a:t>
            </a:r>
            <a:r>
              <a:rPr lang="en-US" sz="2000" dirty="0" err="1"/>
              <a:t>dfs</a:t>
            </a:r>
            <a:r>
              <a:rPr lang="en-US" sz="2000" dirty="0"/>
              <a:t> traversing edge:", </a:t>
            </a:r>
            <a:r>
              <a:rPr lang="en-US" sz="2000" dirty="0" err="1"/>
              <a:t>curnode</a:t>
            </a:r>
            <a:r>
              <a:rPr lang="en-US" sz="2000" dirty="0"/>
              <a:t>, v</a:t>
            </a:r>
          </a:p>
          <a:p>
            <a:pPr>
              <a:buFontTx/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dfs_recurse</a:t>
            </a:r>
            <a:r>
              <a:rPr lang="en-US" sz="2000" dirty="0"/>
              <a:t>(graph, v, visited)</a:t>
            </a:r>
          </a:p>
          <a:p>
            <a:pPr>
              <a:buFontTx/>
              <a:buNone/>
            </a:pPr>
            <a:r>
              <a:rPr lang="en-US" sz="2000" dirty="0"/>
              <a:t>    # end for-all adjacent vertices</a:t>
            </a:r>
          </a:p>
          <a:p>
            <a:pPr>
              <a:buFontTx/>
              <a:buNone/>
            </a:pPr>
            <a:r>
              <a:rPr lang="en-US" sz="2000" dirty="0"/>
              <a:t>    return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 to Process all Vertices in a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Purpose: do all required initializations, then call </a:t>
            </a:r>
            <a:r>
              <a:rPr lang="en-US" dirty="0" err="1"/>
              <a:t>dfs_recurse</a:t>
            </a:r>
            <a:r>
              <a:rPr lang="en-US" dirty="0"/>
              <a:t>() as many times as needed to visit all nodes. May create a DFS forest.</a:t>
            </a:r>
          </a:p>
          <a:p>
            <a:r>
              <a:rPr lang="en-US" dirty="0"/>
              <a:t>Can be used to count connected components</a:t>
            </a:r>
          </a:p>
          <a:p>
            <a:pPr lvl="1"/>
            <a:r>
              <a:rPr lang="en-US" dirty="0"/>
              <a:t>Could remember which nodes are in each connected component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dfs_sweep</a:t>
            </a:r>
            <a:r>
              <a:rPr lang="en-US" dirty="0"/>
              <a:t>(graph, start):</a:t>
            </a:r>
          </a:p>
          <a:p>
            <a:pPr>
              <a:buFontTx/>
              <a:buNone/>
            </a:pPr>
            <a:r>
              <a:rPr lang="en-US" dirty="0"/>
              <a:t>    visited = {}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# loop repeats DFS on every unvisited node</a:t>
            </a:r>
          </a:p>
          <a:p>
            <a:pPr>
              <a:buNone/>
            </a:pPr>
            <a:r>
              <a:rPr lang="en-US" dirty="0"/>
              <a:t>    for v in graph:</a:t>
            </a:r>
          </a:p>
          <a:p>
            <a:pPr>
              <a:buNone/>
            </a:pPr>
            <a:r>
              <a:rPr lang="en-US" dirty="0"/>
              <a:t>       if v not in visited: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dfs_recurse</a:t>
            </a:r>
            <a:r>
              <a:rPr lang="en-US" dirty="0"/>
              <a:t>(graph, v, visited)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18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Using DFS to Find if a Graphic is Acyclic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Does a graph have a cycle?</a:t>
            </a:r>
          </a:p>
          <a:p>
            <a:pPr lvl="1"/>
            <a:r>
              <a:rPr lang="en-US" dirty="0"/>
              <a:t>DFS is great for this</a:t>
            </a:r>
          </a:p>
          <a:p>
            <a:pPr lvl="1"/>
            <a:r>
              <a:rPr lang="en-US" dirty="0"/>
              <a:t>But, slightly harder if graph is undirected</a:t>
            </a:r>
          </a:p>
          <a:p>
            <a:endParaRPr lang="en-US" dirty="0"/>
          </a:p>
          <a:p>
            <a:r>
              <a:rPr lang="en-US" dirty="0"/>
              <a:t>Use DFS tree: classify edges and nodes as you process them</a:t>
            </a:r>
          </a:p>
          <a:p>
            <a:pPr lvl="1"/>
            <a:r>
              <a:rPr lang="en-US" dirty="0"/>
              <a:t>Nodes:</a:t>
            </a:r>
          </a:p>
          <a:p>
            <a:pPr lvl="2"/>
            <a:r>
              <a:rPr lang="en-US" dirty="0"/>
              <a:t>White: unvisited</a:t>
            </a:r>
          </a:p>
          <a:p>
            <a:pPr lvl="2"/>
            <a:r>
              <a:rPr lang="en-US" dirty="0"/>
              <a:t>Black: done with it, backed up from it (never to return)</a:t>
            </a:r>
          </a:p>
          <a:p>
            <a:pPr lvl="2"/>
            <a:r>
              <a:rPr lang="en-US" dirty="0"/>
              <a:t>Gray: Have reached it; exploring it’s adjacent nodes; but not done with it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Depth-first search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edges classified: </a:t>
            </a:r>
          </a:p>
          <a:p>
            <a:pPr lvl="1"/>
            <a:r>
              <a:rPr lang="en-US"/>
              <a:t>tree edge, back edge, descendant edge, and cross edge</a:t>
            </a:r>
          </a:p>
        </p:txBody>
      </p:sp>
      <p:pic>
        <p:nvPicPr>
          <p:cNvPr id="53252" name="Picture 4" descr="exampl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0" y="3429000"/>
            <a:ext cx="9144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Using Non-Tree Edges to Identify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From the previous graph, note that:</a:t>
            </a:r>
          </a:p>
          <a:p>
            <a:r>
              <a:rPr lang="en-US" dirty="0"/>
              <a:t>Back edges (indicates a cycle)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gray</a:t>
            </a:r>
          </a:p>
          <a:p>
            <a:pPr lvl="1"/>
            <a:r>
              <a:rPr lang="en-US" dirty="0"/>
              <a:t>This back edge goes back up the DFS tree to a vertex that is on the path from the current node to the root</a:t>
            </a:r>
          </a:p>
          <a:p>
            <a:r>
              <a:rPr lang="en-US" dirty="0"/>
              <a:t>Cross Edges and Descendant Edges (not cycles)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black</a:t>
            </a:r>
          </a:p>
          <a:p>
            <a:pPr lvl="1"/>
            <a:r>
              <a:rPr lang="en-US" dirty="0"/>
              <a:t>Descendant edge: connects current node to a descendant in the DFS tree</a:t>
            </a:r>
          </a:p>
          <a:p>
            <a:pPr lvl="1"/>
            <a:r>
              <a:rPr lang="en-US" dirty="0"/>
              <a:t>Cross edge: connects current node to a node in another </a:t>
            </a:r>
            <a:r>
              <a:rPr lang="en-US" dirty="0" err="1"/>
              <a:t>subtree</a:t>
            </a:r>
            <a:r>
              <a:rPr lang="en-US" dirty="0"/>
              <a:t> – not a descendant of current node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Non-tree Edges in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1: Finding back edges for an undirected graph is not </a:t>
            </a:r>
            <a:r>
              <a:rPr lang="en-US" b="1" dirty="0"/>
              <a:t>quite</a:t>
            </a:r>
            <a:r>
              <a:rPr lang="en-US" dirty="0"/>
              <a:t> this simple:</a:t>
            </a:r>
          </a:p>
          <a:p>
            <a:pPr lvl="1"/>
            <a:r>
              <a:rPr lang="en-US" dirty="0"/>
              <a:t>The parent node of the current node is gray</a:t>
            </a:r>
          </a:p>
          <a:p>
            <a:pPr lvl="1"/>
            <a:r>
              <a:rPr lang="en-US" dirty="0"/>
              <a:t>Not a cycle, is it?  It’s the same edge you just traversed</a:t>
            </a:r>
          </a:p>
          <a:p>
            <a:pPr lvl="1"/>
            <a:r>
              <a:rPr lang="en-US" dirty="0"/>
              <a:t>Question: how would you modify our code to recognize this?</a:t>
            </a:r>
          </a:p>
          <a:p>
            <a:r>
              <a:rPr lang="en-US" dirty="0"/>
              <a:t>Question 2:</a:t>
            </a:r>
          </a:p>
          <a:p>
            <a:pPr lvl="1"/>
            <a:r>
              <a:rPr lang="en-US" dirty="0"/>
              <a:t>In digraph, how could you modify the code to distinguish cross edges from descendant edges?</a:t>
            </a:r>
          </a:p>
          <a:p>
            <a:pPr lvl="1"/>
            <a:r>
              <a:rPr lang="en-US" dirty="0"/>
              <a:t>Hint: need to record the “time” at which a node was discovered (set to “gray”) and finished (set to “black”)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Time Complexity of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of </a:t>
            </a:r>
            <a:r>
              <a:rPr lang="en-US" dirty="0" err="1"/>
              <a:t>dfs_recurse</a:t>
            </a:r>
            <a:r>
              <a:rPr lang="en-US" dirty="0"/>
              <a:t>()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Think about adjacency list data structure.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Traverse each list exactly once. (Never back up)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There are a total of 2*E nodes in all the lists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/>
              <a:t>dfs_sweep</a:t>
            </a:r>
            <a:r>
              <a:rPr lang="en-US" dirty="0"/>
              <a:t>() algorithm will do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 work even if there are no edges in the graph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Thus over all time-complexity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Remember: this means the larger of the two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Note: This is considered “linear” for graphs since there are two size parameters for graphs.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Space 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State-Space Search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fig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l="4672" t="4225" r="3738"/>
          <a:stretch>
            <a:fillRect/>
          </a:stretch>
        </p:blipFill>
        <p:spPr bwMode="auto">
          <a:xfrm>
            <a:off x="0" y="1066800"/>
            <a:ext cx="89154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Flowcharts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State Space Search and Best-First Search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State-space Search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Given a start-state and a goal-state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Generate new states that can be </a:t>
            </a:r>
            <a:r>
              <a:rPr lang="ja-JP" altLang="en-US" dirty="0"/>
              <a:t>“</a:t>
            </a:r>
            <a:r>
              <a:rPr lang="en-US" altLang="ja-JP" dirty="0"/>
              <a:t>visited</a:t>
            </a:r>
            <a:r>
              <a:rPr lang="ja-JP" altLang="en-US" dirty="0"/>
              <a:t>”</a:t>
            </a:r>
            <a:r>
              <a:rPr lang="en-US" altLang="ja-JP" dirty="0"/>
              <a:t> from the current state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Choose (somehow) which state to go to next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Stop when you reach the goal (or exhaust all possible states)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Very useful for many problems in Artificial Intelligence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Puzzles, games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Expert systems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Theorem </a:t>
            </a:r>
            <a:r>
              <a:rPr lang="en-US" altLang="en-US" dirty="0" err="1"/>
              <a:t>provers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19182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Heuristic Search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en-US" dirty="0"/>
              <a:t>We could use BFS or DFS on such problems</a:t>
            </a:r>
          </a:p>
          <a:p>
            <a:endParaRPr lang="en-US" altLang="en-US" u="sng" dirty="0"/>
          </a:p>
          <a:p>
            <a:r>
              <a:rPr lang="en-US" altLang="en-US" u="sng" dirty="0"/>
              <a:t>Best</a:t>
            </a:r>
            <a:r>
              <a:rPr lang="en-US" altLang="en-US" dirty="0"/>
              <a:t>-first Search strategy</a:t>
            </a:r>
          </a:p>
          <a:p>
            <a:pPr lvl="1"/>
            <a:r>
              <a:rPr lang="en-US" altLang="en-US" dirty="0"/>
              <a:t>Like BFS but use a priority queue and visit the state that has the highest heuristic score </a:t>
            </a:r>
            <a:r>
              <a:rPr lang="en-US" altLang="en-US" i="1" dirty="0"/>
              <a:t>f(n)</a:t>
            </a:r>
          </a:p>
          <a:p>
            <a:pPr lvl="1"/>
            <a:r>
              <a:rPr lang="en-US" altLang="en-US" b="1" dirty="0"/>
              <a:t>Open states:</a:t>
            </a:r>
            <a:r>
              <a:rPr lang="en-US" altLang="en-US" dirty="0"/>
              <a:t>  a list of states that could be chosen next (i.e. they</a:t>
            </a:r>
            <a:r>
              <a:rPr lang="fr-FR" altLang="ja-JP" dirty="0"/>
              <a:t>’</a:t>
            </a:r>
            <a:r>
              <a:rPr lang="en-US" altLang="ja-JP" dirty="0"/>
              <a:t>re in the </a:t>
            </a:r>
            <a:r>
              <a:rPr lang="en-US" altLang="ja-JP" dirty="0" err="1"/>
              <a:t>PQueue</a:t>
            </a:r>
            <a:r>
              <a:rPr lang="en-US" altLang="ja-JP" dirty="0"/>
              <a:t>)</a:t>
            </a:r>
          </a:p>
          <a:p>
            <a:pPr lvl="1"/>
            <a:r>
              <a:rPr lang="en-US" altLang="en-US" b="1" dirty="0"/>
              <a:t>Closed states:  </a:t>
            </a:r>
            <a:r>
              <a:rPr lang="en-US" altLang="en-US" dirty="0"/>
              <a:t>a list of states we</a:t>
            </a:r>
            <a:r>
              <a:rPr lang="fr-FR" altLang="en-US" dirty="0"/>
              <a:t>’</a:t>
            </a:r>
            <a:r>
              <a:rPr lang="fr-FR" altLang="ja-JP" dirty="0" err="1"/>
              <a:t>ve</a:t>
            </a:r>
            <a:r>
              <a:rPr lang="en-US" altLang="ja-JP" dirty="0"/>
              <a:t> already visited (i.e. they</a:t>
            </a:r>
            <a:r>
              <a:rPr lang="fr-FR" altLang="ja-JP" dirty="0"/>
              <a:t>’</a:t>
            </a:r>
            <a:r>
              <a:rPr lang="en-US" altLang="ja-JP" dirty="0"/>
              <a:t>re in the tree)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2461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Best-First Strategy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en-US" dirty="0"/>
              <a:t>The strategy: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While there are open states in the </a:t>
            </a:r>
            <a:r>
              <a:rPr lang="en-US" altLang="en-US" dirty="0" err="1"/>
              <a:t>PQueue</a:t>
            </a:r>
            <a:endParaRPr lang="en-US" altLang="en-US" dirty="0"/>
          </a:p>
          <a:p>
            <a:pPr lvl="2"/>
            <a:r>
              <a:rPr lang="en-US" altLang="en-US" dirty="0"/>
              <a:t>current = </a:t>
            </a:r>
            <a:r>
              <a:rPr lang="en-US" altLang="en-US" dirty="0" err="1"/>
              <a:t>PQueue.next</a:t>
            </a:r>
            <a:r>
              <a:rPr lang="en-US" altLang="en-US" dirty="0"/>
              <a:t>();</a:t>
            </a:r>
          </a:p>
          <a:p>
            <a:pPr lvl="2"/>
            <a:r>
              <a:rPr lang="en-US" altLang="en-US" dirty="0"/>
              <a:t>Put current on the closed list.</a:t>
            </a:r>
          </a:p>
          <a:p>
            <a:pPr lvl="2"/>
            <a:r>
              <a:rPr lang="en-US" altLang="en-US" dirty="0"/>
              <a:t>If current is the goal, we</a:t>
            </a:r>
            <a:r>
              <a:rPr lang="fr-FR" altLang="ja-JP" dirty="0"/>
              <a:t>’</a:t>
            </a:r>
            <a:r>
              <a:rPr lang="en-US" altLang="ja-JP" dirty="0"/>
              <a:t>re done</a:t>
            </a:r>
          </a:p>
          <a:p>
            <a:pPr lvl="2"/>
            <a:r>
              <a:rPr lang="en-US" altLang="en-US" dirty="0"/>
              <a:t>For each state s that can be generated from current</a:t>
            </a:r>
          </a:p>
          <a:p>
            <a:pPr lvl="3"/>
            <a:r>
              <a:rPr lang="en-US" altLang="en-US" dirty="0"/>
              <a:t>If s is on the closed list, ignore it.  Otherwise…</a:t>
            </a:r>
          </a:p>
          <a:p>
            <a:pPr lvl="3"/>
            <a:r>
              <a:rPr lang="en-US" altLang="en-US" dirty="0"/>
              <a:t>Calculate its score f(s)</a:t>
            </a:r>
          </a:p>
          <a:p>
            <a:pPr lvl="3"/>
            <a:r>
              <a:rPr lang="en-US" altLang="en-US" dirty="0"/>
              <a:t>Store (s, f(s)) in the </a:t>
            </a:r>
            <a:r>
              <a:rPr lang="en-US" altLang="en-US" dirty="0" err="1"/>
              <a:t>PQueue</a:t>
            </a:r>
            <a:endParaRPr lang="en-US" altLang="en-US" dirty="0"/>
          </a:p>
          <a:p>
            <a:pPr lvl="2"/>
            <a:r>
              <a:rPr lang="en-US" altLang="en-US" dirty="0"/>
              <a:t>End for</a:t>
            </a:r>
          </a:p>
          <a:p>
            <a:pPr lvl="1"/>
            <a:r>
              <a:rPr lang="en-US" altLang="en-US" dirty="0"/>
              <a:t>End while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Usually, f(s) score here is distance to goal (or estimate of this)</a:t>
            </a:r>
          </a:p>
        </p:txBody>
      </p:sp>
    </p:spTree>
    <p:extLst>
      <p:ext uri="{BB962C8B-B14F-4D97-AF65-F5344CB8AC3E}">
        <p14:creationId xmlns:p14="http://schemas.microsoft.com/office/powerpoint/2010/main" val="905683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 The 8-puzzle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8 numbered tiles in a 3x3 frame</a:t>
            </a:r>
          </a:p>
          <a:p>
            <a:r>
              <a:rPr lang="en-US" altLang="en-US"/>
              <a:t>Repeatedly slide a tile into the </a:t>
            </a:r>
            <a:r>
              <a:rPr lang="ja-JP" altLang="en-US"/>
              <a:t>“</a:t>
            </a:r>
            <a:r>
              <a:rPr lang="en-US" altLang="ja-JP"/>
              <a:t>blank</a:t>
            </a:r>
            <a:r>
              <a:rPr lang="ja-JP" altLang="en-US"/>
              <a:t>”</a:t>
            </a:r>
            <a:r>
              <a:rPr lang="en-US" altLang="ja-JP"/>
              <a:t> position to reach some goal configuration</a:t>
            </a:r>
          </a:p>
          <a:p>
            <a:r>
              <a:rPr lang="en-US" altLang="en-US"/>
              <a:t>Given a current state, generating child-states means seeing what moves are possible</a:t>
            </a:r>
          </a:p>
          <a:p>
            <a:endParaRPr lang="en-US" altLang="en-US"/>
          </a:p>
          <a:p>
            <a:r>
              <a:rPr lang="en-US" altLang="en-US"/>
              <a:t>See following slides.</a:t>
            </a:r>
          </a:p>
          <a:p>
            <a:r>
              <a:rPr lang="en-US" altLang="en-US"/>
              <a:t>Note:  There</a:t>
            </a:r>
            <a:r>
              <a:rPr lang="fr-FR" altLang="ja-JP"/>
              <a:t>’</a:t>
            </a:r>
            <a:r>
              <a:rPr lang="en-US" altLang="ja-JP"/>
              <a:t>s also a 15-puzzle with a 4x4 frame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924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Example: 8-Puzzle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8 numbered tiles in a 3x3 grid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Repeatedly slide tiles into </a:t>
            </a:r>
            <a:r>
              <a:rPr lang="ja-JP" altLang="en-US" dirty="0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blank</a:t>
            </a:r>
            <a:r>
              <a:rPr lang="ja-JP" altLang="en-US" dirty="0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position until goal state is reached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Possible moves (in terms of </a:t>
            </a:r>
            <a:r>
              <a:rPr lang="ja-JP" altLang="en-US" dirty="0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blank</a:t>
            </a:r>
            <a:r>
              <a:rPr lang="ja-JP" altLang="en-US" dirty="0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 space): UP, DOWN, LEFT, RIGHT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pic>
        <p:nvPicPr>
          <p:cNvPr id="4813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912745"/>
            <a:ext cx="12192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80995"/>
            <a:ext cx="12192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TextBox 5"/>
          <p:cNvSpPr txBox="1">
            <a:spLocks noChangeArrowheads="1"/>
          </p:cNvSpPr>
          <p:nvPr/>
        </p:nvSpPr>
        <p:spPr bwMode="auto">
          <a:xfrm>
            <a:off x="1947863" y="4179888"/>
            <a:ext cx="1223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Initial state</a:t>
            </a:r>
          </a:p>
        </p:txBody>
      </p:sp>
      <p:sp>
        <p:nvSpPr>
          <p:cNvPr id="48134" name="TextBox 6"/>
          <p:cNvSpPr txBox="1">
            <a:spLocks noChangeArrowheads="1"/>
          </p:cNvSpPr>
          <p:nvPr/>
        </p:nvSpPr>
        <p:spPr bwMode="auto">
          <a:xfrm>
            <a:off x="3824288" y="4202113"/>
            <a:ext cx="1128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Goal state</a:t>
            </a:r>
          </a:p>
        </p:txBody>
      </p:sp>
    </p:spTree>
    <p:extLst>
      <p:ext uri="{BB962C8B-B14F-4D97-AF65-F5344CB8AC3E}">
        <p14:creationId xmlns:p14="http://schemas.microsoft.com/office/powerpoint/2010/main" val="2484210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</a:rPr>
              <a:t>Successors of Initial State</a:t>
            </a:r>
          </a:p>
        </p:txBody>
      </p:sp>
      <p:sp>
        <p:nvSpPr>
          <p:cNvPr id="5017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endParaRPr lang="en-US" altLang="en-US">
              <a:latin typeface="Calibri" panose="020F0502020204030204" pitchFamily="34" charset="0"/>
            </a:endParaRPr>
          </a:p>
          <a:p>
            <a:r>
              <a:rPr lang="en-US" altLang="en-US">
                <a:latin typeface="Calibri" panose="020F0502020204030204" pitchFamily="34" charset="0"/>
              </a:rPr>
              <a:t>Move blank LEFT, UP, or RIGHT</a:t>
            </a:r>
          </a:p>
        </p:txBody>
      </p:sp>
      <p:pic>
        <p:nvPicPr>
          <p:cNvPr id="5017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5334000" cy="357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604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295400"/>
            <a:ext cx="707707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381000" y="228600"/>
            <a:ext cx="7696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>
                <a:latin typeface="Tahoma" panose="020B0604030504040204" pitchFamily="34" charset="0"/>
                <a:cs typeface="Tahoma" panose="020B0604030504040204" pitchFamily="34" charset="0"/>
              </a:rPr>
              <a:t>First two-levels of Search Tree</a:t>
            </a:r>
          </a:p>
        </p:txBody>
      </p:sp>
    </p:spTree>
    <p:extLst>
      <p:ext uri="{BB962C8B-B14F-4D97-AF65-F5344CB8AC3E}">
        <p14:creationId xmlns:p14="http://schemas.microsoft.com/office/powerpoint/2010/main" val="227038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4" descr="8puzz-bf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605713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4186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>
                <a:latin typeface="Tahoma" panose="020B0604030504040204" pitchFamily="34" charset="0"/>
                <a:cs typeface="Tahoma" panose="020B0604030504040204" pitchFamily="34" charset="0"/>
              </a:rPr>
              <a:t>Heuristic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latin typeface="Calibri" panose="020F0502020204030204" pitchFamily="34" charset="0"/>
              </a:rPr>
              <a:t>A function that evaluates each state in the state space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Used to determine which open state is “best”</a:t>
            </a:r>
            <a:endParaRPr lang="en-US" altLang="ja-JP" dirty="0">
              <a:latin typeface="Calibri" panose="020F0502020204030204" pitchFamily="34" charset="0"/>
            </a:endParaRP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Could give an estimate of the number of moves needed to reach the goal state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8-puzzle heuristic: number of tiles out of place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More informed heuristic: sum of Manhattan distances of tiles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Even better: Manhattan plus linear conflict heuristic</a:t>
            </a:r>
          </a:p>
        </p:txBody>
      </p:sp>
    </p:spTree>
    <p:extLst>
      <p:ext uri="{BB962C8B-B14F-4D97-AF65-F5344CB8AC3E}">
        <p14:creationId xmlns:p14="http://schemas.microsoft.com/office/powerpoint/2010/main" val="8178293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2" descr="8puzz-best-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4964113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Text Box 3"/>
          <p:cNvSpPr txBox="1">
            <a:spLocks noChangeArrowheads="1"/>
          </p:cNvSpPr>
          <p:nvPr/>
        </p:nvSpPr>
        <p:spPr bwMode="auto">
          <a:xfrm>
            <a:off x="5791200" y="3429000"/>
            <a:ext cx="28956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Here f(n) is a count of how many tiles (incl. the blank) are out of place.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The next state that will be chosen will be State-f with score 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24600" y="533400"/>
            <a:ext cx="198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Corrected values?</a:t>
            </a:r>
          </a:p>
          <a:p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>
                <a:latin typeface="Arial"/>
                <a:cs typeface="Arial"/>
              </a:rPr>
              <a:t>: 5</a:t>
            </a:r>
            <a:endParaRPr lang="en-US" sz="1600" dirty="0">
              <a:latin typeface="Arial"/>
              <a:cs typeface="Arial"/>
            </a:endParaRPr>
          </a:p>
          <a:p>
            <a:r>
              <a:rPr lang="en-US" sz="1600" dirty="0">
                <a:latin typeface="Arial"/>
                <a:cs typeface="Arial"/>
              </a:rPr>
              <a:t>b: 6</a:t>
            </a:r>
          </a:p>
          <a:p>
            <a:r>
              <a:rPr lang="en-US" sz="1600" dirty="0">
                <a:latin typeface="Arial"/>
                <a:cs typeface="Arial"/>
              </a:rPr>
              <a:t>c: 4</a:t>
            </a:r>
          </a:p>
          <a:p>
            <a:r>
              <a:rPr lang="en-US" sz="1600" dirty="0">
                <a:latin typeface="Arial"/>
                <a:cs typeface="Arial"/>
              </a:rPr>
              <a:t>d: 6</a:t>
            </a:r>
          </a:p>
          <a:p>
            <a:r>
              <a:rPr lang="en-US" sz="1600" dirty="0">
                <a:latin typeface="Arial"/>
                <a:cs typeface="Arial"/>
              </a:rPr>
              <a:t>e: 4</a:t>
            </a:r>
          </a:p>
          <a:p>
            <a:r>
              <a:rPr lang="en-US" sz="1600" dirty="0">
                <a:latin typeface="Arial"/>
                <a:cs typeface="Arial"/>
              </a:rPr>
              <a:t>f: 4</a:t>
            </a:r>
          </a:p>
          <a:p>
            <a:r>
              <a:rPr lang="en-US" sz="1600" dirty="0">
                <a:latin typeface="Arial"/>
                <a:cs typeface="Arial"/>
              </a:rPr>
              <a:t>g: 5</a:t>
            </a:r>
          </a:p>
          <a:p>
            <a:r>
              <a:rPr lang="en-US" sz="1600" dirty="0">
                <a:latin typeface="Arial"/>
                <a:cs typeface="Arial"/>
              </a:rPr>
              <a:t>h: 4</a:t>
            </a:r>
          </a:p>
          <a:p>
            <a:r>
              <a:rPr lang="en-US" sz="1600" dirty="0" err="1">
                <a:latin typeface="Arial"/>
                <a:cs typeface="Arial"/>
              </a:rPr>
              <a:t>i</a:t>
            </a:r>
            <a:r>
              <a:rPr lang="en-US" sz="1600" dirty="0">
                <a:latin typeface="Arial"/>
                <a:cs typeface="Arial"/>
              </a:rPr>
              <a:t>: 5</a:t>
            </a:r>
          </a:p>
        </p:txBody>
      </p:sp>
    </p:spTree>
    <p:extLst>
      <p:ext uri="{BB962C8B-B14F-4D97-AF65-F5344CB8AC3E}">
        <p14:creationId xmlns:p14="http://schemas.microsoft.com/office/powerpoint/2010/main" val="113903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fig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7200" y="1714519"/>
            <a:ext cx="8229600" cy="4297324"/>
          </a:xfrm>
          <a:prstGeom prst="rect">
            <a:avLst/>
          </a:prstGeom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Problems: e.g. Binary relation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x is a proper factor of 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kumimoji="1" lang="en-US" altLang="en-US" sz="4000"/>
              <a:t>A Better Use of Heuristics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kumimoji="1" lang="en-US" altLang="en-US" dirty="0"/>
              <a:t>If f(n) is the number of tiles out of place, this is really an estimate of how many moves are need to reach the goal </a:t>
            </a:r>
            <a:r>
              <a:rPr kumimoji="1" lang="en-US" altLang="en-US" i="1" dirty="0"/>
              <a:t>from current node</a:t>
            </a:r>
            <a:r>
              <a:rPr kumimoji="1" lang="en-US" altLang="en-US" dirty="0"/>
              <a:t>.</a:t>
            </a:r>
          </a:p>
          <a:p>
            <a:pPr eaLnBrk="1" hangingPunct="1"/>
            <a:endParaRPr kumimoji="1" lang="en-US" altLang="en-US" dirty="0"/>
          </a:p>
          <a:p>
            <a:pPr eaLnBrk="1" hangingPunct="1"/>
            <a:r>
              <a:rPr kumimoji="1" lang="en-US" altLang="en-US" dirty="0"/>
              <a:t>Better idea: let f(n) = g(n) + h(n) where</a:t>
            </a:r>
          </a:p>
          <a:p>
            <a:pPr lvl="1" eaLnBrk="1" hangingPunct="1"/>
            <a:r>
              <a:rPr kumimoji="1" lang="en-US" altLang="en-US" dirty="0"/>
              <a:t>g(n) is the cost to the current node (the length of the path here), and</a:t>
            </a:r>
          </a:p>
          <a:p>
            <a:pPr lvl="1" eaLnBrk="1" hangingPunct="1"/>
            <a:r>
              <a:rPr kumimoji="1" lang="en-US" altLang="en-US" dirty="0"/>
              <a:t>h(n) is an estimate of the cost to reach the goal from the current node</a:t>
            </a:r>
          </a:p>
        </p:txBody>
      </p:sp>
    </p:spTree>
    <p:extLst>
      <p:ext uri="{BB962C8B-B14F-4D97-AF65-F5344CB8AC3E}">
        <p14:creationId xmlns:p14="http://schemas.microsoft.com/office/powerpoint/2010/main" val="2203266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2" descr="8puzz-l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723900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5768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>
                <a:latin typeface="Tahoma" panose="020B0604030504040204" pitchFamily="34" charset="0"/>
                <a:cs typeface="Tahoma" panose="020B0604030504040204" pitchFamily="34" charset="0"/>
              </a:rPr>
              <a:t>Optimal Search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</a:rPr>
              <a:t>Best-first search algorithm finds the optimal solution if the heuristic function does not overestimate the cost to the goal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Our example: optimal solution means shortest path, smallest number of moves </a:t>
            </a: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</a:rPr>
              <a:t>Such a heuristic is </a:t>
            </a:r>
            <a:r>
              <a:rPr lang="en-US" altLang="en-US" b="1" dirty="0">
                <a:latin typeface="Calibri" panose="020F0502020204030204" pitchFamily="34" charset="0"/>
              </a:rPr>
              <a:t>admissible</a:t>
            </a:r>
          </a:p>
          <a:p>
            <a:pPr algn="l"/>
            <a:endParaRPr lang="en-US" altLang="en-US" dirty="0">
              <a:latin typeface="Calibri" panose="020F0502020204030204" pitchFamily="34" charset="0"/>
            </a:endParaRPr>
          </a:p>
          <a:p>
            <a:pPr algn="l"/>
            <a:r>
              <a:rPr lang="en-US" altLang="en-US" dirty="0">
                <a:latin typeface="Calibri" panose="020F0502020204030204" pitchFamily="34" charset="0"/>
              </a:rPr>
              <a:t>Search algorithm that uses </a:t>
            </a:r>
            <a:r>
              <a:rPr kumimoji="1" lang="en-US" altLang="en-US" dirty="0"/>
              <a:t>f(n) = g(n) + h(n) where h(n) is admissible is called:</a:t>
            </a:r>
            <a:br>
              <a:rPr kumimoji="1" lang="en-US" altLang="en-US" dirty="0"/>
            </a:br>
            <a:r>
              <a:rPr kumimoji="1" lang="en-US" altLang="en-US" dirty="0"/>
              <a:t>     </a:t>
            </a:r>
            <a:r>
              <a:rPr lang="en-US" altLang="en-US" b="1" dirty="0">
                <a:latin typeface="Calibri" panose="020F0502020204030204" pitchFamily="34" charset="0"/>
              </a:rPr>
              <a:t>A* search</a:t>
            </a:r>
          </a:p>
        </p:txBody>
      </p:sp>
    </p:spTree>
    <p:extLst>
      <p:ext uri="{BB962C8B-B14F-4D97-AF65-F5344CB8AC3E}">
        <p14:creationId xmlns:p14="http://schemas.microsoft.com/office/powerpoint/2010/main" val="6842918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sz="3200" b="1"/>
              <a:t>Summary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Many graph algorithms assume nodes and edges are known (stored) a priori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But state-space search problems can be thought of as graph problem where nodes and edges are generated dynamically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Similar search problems as DFS, BFS traversal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Exhaustive search (a brute force method)</a:t>
            </a:r>
          </a:p>
          <a:p>
            <a:endParaRPr lang="en-US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Heuristic search,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8944575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Given a </a:t>
            </a:r>
            <a:r>
              <a:rPr lang="en-US" b="1" i="1" dirty="0"/>
              <a:t>directed acyclic graph</a:t>
            </a:r>
            <a:r>
              <a:rPr lang="en-US" dirty="0"/>
              <a:t>, construct an ordering of the vertices such that if there is a patch from v</a:t>
            </a:r>
            <a:r>
              <a:rPr lang="en-US" baseline="-25000" dirty="0"/>
              <a:t>i</a:t>
            </a:r>
            <a:r>
              <a:rPr lang="en-US" dirty="0"/>
              <a:t> to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, then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appears after v</a:t>
            </a:r>
            <a:r>
              <a:rPr lang="en-US" baseline="-25000" dirty="0"/>
              <a:t>i</a:t>
            </a:r>
            <a:r>
              <a:rPr lang="en-US" dirty="0"/>
              <a:t> in the ordering.</a:t>
            </a:r>
          </a:p>
          <a:p>
            <a:r>
              <a:rPr lang="en-US" dirty="0"/>
              <a:t>Uses </a:t>
            </a:r>
            <a:r>
              <a:rPr lang="en-US" b="1" i="1" u="sng" dirty="0"/>
              <a:t>in-degree</a:t>
            </a:r>
            <a:r>
              <a:rPr lang="en-US" dirty="0"/>
              <a:t>: Number of incoming edges to a node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12408"/>
            <a:ext cx="3806952" cy="31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663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33600"/>
            <a:ext cx="3806952" cy="31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246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One valid topological sort is:</a:t>
            </a:r>
          </a:p>
          <a:p>
            <a:pPr lvl="1"/>
            <a:r>
              <a:rPr lang="en-US" dirty="0"/>
              <a:t>V1  V6  V8  V3  V2  V7  V4  V5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212408"/>
            <a:ext cx="3806952" cy="31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22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What is the topological sort?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273A6-CCF1-0940-B2D4-C8E51CCFD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981200"/>
            <a:ext cx="2109280" cy="40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961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What is the topological sort?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5530FF-D78B-4343-8552-515AA963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24" y="2133600"/>
            <a:ext cx="1978152" cy="376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0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Problems: e.g.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9459" name="Picture 4" descr="fig7"/>
          <p:cNvPicPr>
            <a:picLocks noGrp="1" noChangeAspect="1" noChangeArrowheads="1"/>
          </p:cNvPicPr>
          <p:nvPr>
            <p:ph sz="quarter" idx="1"/>
            <p:custDataLst>
              <p:tags r:id="rId2"/>
            </p:custDataLst>
          </p:nvPr>
        </p:nvPicPr>
        <p:blipFill>
          <a:blip r:embed="rId4"/>
          <a:srcRect l="1846" t="5531" r="5846" b="13843"/>
          <a:stretch>
            <a:fillRect/>
          </a:stretch>
        </p:blipFill>
        <p:spPr>
          <a:xfrm>
            <a:off x="0" y="1219200"/>
            <a:ext cx="9144000" cy="5303838"/>
          </a:xfr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This is already topologically sorted!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24808-DD0A-F143-B700-3E7145A5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905000"/>
            <a:ext cx="4191000" cy="42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99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D02AF-F7BA-B840-ACDC-36D898E9892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0600" y="1341105"/>
            <a:ext cx="7239000" cy="4754895"/>
          </a:xfrm>
        </p:spPr>
      </p:pic>
    </p:spTree>
    <p:extLst>
      <p:ext uri="{BB962C8B-B14F-4D97-AF65-F5344CB8AC3E}">
        <p14:creationId xmlns:p14="http://schemas.microsoft.com/office/powerpoint/2010/main" val="5384864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Runtime of topological sort?</a:t>
            </a:r>
          </a:p>
          <a:p>
            <a:pPr lvl="1"/>
            <a:r>
              <a:rPr lang="en-US" dirty="0"/>
              <a:t>Each edge processed once total in inner loop</a:t>
            </a:r>
          </a:p>
          <a:p>
            <a:pPr lvl="1"/>
            <a:r>
              <a:rPr lang="en-US" dirty="0"/>
              <a:t>Each node processed once total in outer loop</a:t>
            </a:r>
          </a:p>
          <a:p>
            <a:pPr lvl="1"/>
            <a:r>
              <a:rPr lang="en-US" dirty="0"/>
              <a:t>Theta(V + E)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482D6-46A7-6747-820E-11EBB778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590800"/>
            <a:ext cx="4038600" cy="414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991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Sort: One more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C482D6-46A7-6747-820E-11EBB778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47454"/>
            <a:ext cx="5181600" cy="53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851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17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Weighted Shortest Path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no negative weight edges.</a:t>
            </a:r>
          </a:p>
          <a:p>
            <a:pPr eaLnBrk="1" hangingPunct="1">
              <a:buClr>
                <a:schemeClr val="tx1"/>
              </a:buClr>
            </a:pPr>
            <a:r>
              <a:rPr lang="en-US" b="1">
                <a:solidFill>
                  <a:srgbClr val="FF0000"/>
                </a:solidFill>
              </a:rPr>
              <a:t>Dijkstra’s algorithm</a:t>
            </a:r>
            <a:r>
              <a:rPr lang="en-US"/>
              <a:t>: uses similar ideas as the unweighted case.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/>
              <a:t>Greedy</a:t>
            </a:r>
            <a:r>
              <a:rPr lang="en-US"/>
              <a:t> algorithms: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do what seems to be best at every decision point.</a:t>
            </a:r>
          </a:p>
        </p:txBody>
      </p:sp>
      <p:sp>
        <p:nvSpPr>
          <p:cNvPr id="3482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4610100"/>
            <a:ext cx="6705600" cy="2009775"/>
          </a:xfrm>
          <a:custGeom>
            <a:avLst/>
            <a:gdLst>
              <a:gd name="T0" fmla="*/ 2147483647 w 2544"/>
              <a:gd name="T1" fmla="*/ 2147483647 h 1688"/>
              <a:gd name="T2" fmla="*/ 2147483647 w 2544"/>
              <a:gd name="T3" fmla="*/ 2147483647 h 1688"/>
              <a:gd name="T4" fmla="*/ 2147483647 w 2544"/>
              <a:gd name="T5" fmla="*/ 2147483647 h 1688"/>
              <a:gd name="T6" fmla="*/ 2147483647 w 2544"/>
              <a:gd name="T7" fmla="*/ 2147483647 h 1688"/>
              <a:gd name="T8" fmla="*/ 2147483647 w 2544"/>
              <a:gd name="T9" fmla="*/ 2147483647 h 1688"/>
              <a:gd name="T10" fmla="*/ 2147483647 w 2544"/>
              <a:gd name="T11" fmla="*/ 2147483647 h 1688"/>
              <a:gd name="T12" fmla="*/ 2147483647 w 2544"/>
              <a:gd name="T13" fmla="*/ 2147483647 h 1688"/>
              <a:gd name="T14" fmla="*/ 2147483647 w 2544"/>
              <a:gd name="T15" fmla="*/ 2147483647 h 1688"/>
              <a:gd name="T16" fmla="*/ 2147483647 w 2544"/>
              <a:gd name="T17" fmla="*/ 2147483647 h 1688"/>
              <a:gd name="T18" fmla="*/ 2147483647 w 2544"/>
              <a:gd name="T19" fmla="*/ 2147483647 h 1688"/>
              <a:gd name="T20" fmla="*/ 2147483647 w 2544"/>
              <a:gd name="T21" fmla="*/ 2147483647 h 1688"/>
              <a:gd name="T22" fmla="*/ 2147483647 w 2544"/>
              <a:gd name="T23" fmla="*/ 2147483647 h 1688"/>
              <a:gd name="T24" fmla="*/ 2147483647 w 2544"/>
              <a:gd name="T25" fmla="*/ 0 h 1688"/>
              <a:gd name="T26" fmla="*/ 2147483647 w 2544"/>
              <a:gd name="T27" fmla="*/ 2147483647 h 1688"/>
              <a:gd name="T28" fmla="*/ 2147483647 w 2544"/>
              <a:gd name="T29" fmla="*/ 2147483647 h 16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44"/>
              <a:gd name="T46" fmla="*/ 0 h 1688"/>
              <a:gd name="T47" fmla="*/ 2544 w 2544"/>
              <a:gd name="T48" fmla="*/ 1688 h 16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44" h="1688">
                <a:moveTo>
                  <a:pt x="1056" y="240"/>
                </a:moveTo>
                <a:cubicBezTo>
                  <a:pt x="1040" y="248"/>
                  <a:pt x="1112" y="184"/>
                  <a:pt x="960" y="240"/>
                </a:cubicBezTo>
                <a:cubicBezTo>
                  <a:pt x="808" y="296"/>
                  <a:pt x="288" y="448"/>
                  <a:pt x="144" y="576"/>
                </a:cubicBezTo>
                <a:cubicBezTo>
                  <a:pt x="0" y="704"/>
                  <a:pt x="56" y="896"/>
                  <a:pt x="96" y="1008"/>
                </a:cubicBezTo>
                <a:cubicBezTo>
                  <a:pt x="136" y="1120"/>
                  <a:pt x="288" y="1168"/>
                  <a:pt x="384" y="1248"/>
                </a:cubicBezTo>
                <a:cubicBezTo>
                  <a:pt x="480" y="1328"/>
                  <a:pt x="544" y="1512"/>
                  <a:pt x="672" y="1488"/>
                </a:cubicBezTo>
                <a:cubicBezTo>
                  <a:pt x="800" y="1464"/>
                  <a:pt x="992" y="1120"/>
                  <a:pt x="1152" y="1104"/>
                </a:cubicBezTo>
                <a:cubicBezTo>
                  <a:pt x="1312" y="1088"/>
                  <a:pt x="1496" y="1312"/>
                  <a:pt x="1632" y="1392"/>
                </a:cubicBezTo>
                <a:cubicBezTo>
                  <a:pt x="1768" y="1472"/>
                  <a:pt x="1840" y="1688"/>
                  <a:pt x="1968" y="1584"/>
                </a:cubicBezTo>
                <a:cubicBezTo>
                  <a:pt x="2096" y="1480"/>
                  <a:pt x="2320" y="1000"/>
                  <a:pt x="2400" y="768"/>
                </a:cubicBezTo>
                <a:cubicBezTo>
                  <a:pt x="2480" y="536"/>
                  <a:pt x="2544" y="288"/>
                  <a:pt x="2448" y="192"/>
                </a:cubicBezTo>
                <a:cubicBezTo>
                  <a:pt x="2352" y="96"/>
                  <a:pt x="2016" y="224"/>
                  <a:pt x="1824" y="192"/>
                </a:cubicBezTo>
                <a:cubicBezTo>
                  <a:pt x="1632" y="160"/>
                  <a:pt x="1424" y="0"/>
                  <a:pt x="1296" y="0"/>
                </a:cubicBezTo>
                <a:cubicBezTo>
                  <a:pt x="1168" y="0"/>
                  <a:pt x="1096" y="152"/>
                  <a:pt x="1056" y="192"/>
                </a:cubicBezTo>
                <a:cubicBezTo>
                  <a:pt x="1016" y="232"/>
                  <a:pt x="1072" y="232"/>
                  <a:pt x="1056" y="24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592263" y="4768850"/>
            <a:ext cx="3463925" cy="1522413"/>
          </a:xfrm>
          <a:custGeom>
            <a:avLst/>
            <a:gdLst>
              <a:gd name="T0" fmla="*/ 2147483647 w 1637"/>
              <a:gd name="T1" fmla="*/ 2147483647 h 1279"/>
              <a:gd name="T2" fmla="*/ 2147483647 w 1637"/>
              <a:gd name="T3" fmla="*/ 2147483647 h 1279"/>
              <a:gd name="T4" fmla="*/ 2147483647 w 1637"/>
              <a:gd name="T5" fmla="*/ 2147483647 h 1279"/>
              <a:gd name="T6" fmla="*/ 2147483647 w 1637"/>
              <a:gd name="T7" fmla="*/ 2147483647 h 1279"/>
              <a:gd name="T8" fmla="*/ 2147483647 w 1637"/>
              <a:gd name="T9" fmla="*/ 2147483647 h 1279"/>
              <a:gd name="T10" fmla="*/ 2147483647 w 1637"/>
              <a:gd name="T11" fmla="*/ 2147483647 h 1279"/>
              <a:gd name="T12" fmla="*/ 2147483647 w 1637"/>
              <a:gd name="T13" fmla="*/ 2147483647 h 1279"/>
              <a:gd name="T14" fmla="*/ 2147483647 w 1637"/>
              <a:gd name="T15" fmla="*/ 2147483647 h 1279"/>
              <a:gd name="T16" fmla="*/ 2147483647 w 1637"/>
              <a:gd name="T17" fmla="*/ 2147483647 h 1279"/>
              <a:gd name="T18" fmla="*/ 2147483647 w 1637"/>
              <a:gd name="T19" fmla="*/ 2147483647 h 1279"/>
              <a:gd name="T20" fmla="*/ 2147483647 w 1637"/>
              <a:gd name="T21" fmla="*/ 2147483647 h 1279"/>
              <a:gd name="T22" fmla="*/ 2147483647 w 1637"/>
              <a:gd name="T23" fmla="*/ 2147483647 h 1279"/>
              <a:gd name="T24" fmla="*/ 2147483647 w 1637"/>
              <a:gd name="T25" fmla="*/ 2147483647 h 1279"/>
              <a:gd name="T26" fmla="*/ 2147483647 w 1637"/>
              <a:gd name="T27" fmla="*/ 2147483647 h 1279"/>
              <a:gd name="T28" fmla="*/ 2147483647 w 1637"/>
              <a:gd name="T29" fmla="*/ 2147483647 h 1279"/>
              <a:gd name="T30" fmla="*/ 2147483647 w 1637"/>
              <a:gd name="T31" fmla="*/ 2147483647 h 1279"/>
              <a:gd name="T32" fmla="*/ 2147483647 w 1637"/>
              <a:gd name="T33" fmla="*/ 2147483647 h 1279"/>
              <a:gd name="T34" fmla="*/ 2147483647 w 1637"/>
              <a:gd name="T35" fmla="*/ 2147483647 h 1279"/>
              <a:gd name="T36" fmla="*/ 2147483647 w 1637"/>
              <a:gd name="T37" fmla="*/ 2147483647 h 1279"/>
              <a:gd name="T38" fmla="*/ 2147483647 w 1637"/>
              <a:gd name="T39" fmla="*/ 2147483647 h 1279"/>
              <a:gd name="T40" fmla="*/ 2147483647 w 1637"/>
              <a:gd name="T41" fmla="*/ 2147483647 h 1279"/>
              <a:gd name="T42" fmla="*/ 2147483647 w 1637"/>
              <a:gd name="T43" fmla="*/ 2147483647 h 1279"/>
              <a:gd name="T44" fmla="*/ 2147483647 w 1637"/>
              <a:gd name="T45" fmla="*/ 2147483647 h 1279"/>
              <a:gd name="T46" fmla="*/ 2147483647 w 1637"/>
              <a:gd name="T47" fmla="*/ 2147483647 h 1279"/>
              <a:gd name="T48" fmla="*/ 2147483647 w 1637"/>
              <a:gd name="T49" fmla="*/ 2147483647 h 1279"/>
              <a:gd name="T50" fmla="*/ 2147483647 w 1637"/>
              <a:gd name="T51" fmla="*/ 2147483647 h 1279"/>
              <a:gd name="T52" fmla="*/ 2147483647 w 1637"/>
              <a:gd name="T53" fmla="*/ 2147483647 h 1279"/>
              <a:gd name="T54" fmla="*/ 2147483647 w 1637"/>
              <a:gd name="T55" fmla="*/ 2147483647 h 1279"/>
              <a:gd name="T56" fmla="*/ 2147483647 w 1637"/>
              <a:gd name="T57" fmla="*/ 2147483647 h 1279"/>
              <a:gd name="T58" fmla="*/ 2147483647 w 1637"/>
              <a:gd name="T59" fmla="*/ 2147483647 h 1279"/>
              <a:gd name="T60" fmla="*/ 2147483647 w 1637"/>
              <a:gd name="T61" fmla="*/ 0 h 1279"/>
              <a:gd name="T62" fmla="*/ 2147483647 w 1637"/>
              <a:gd name="T63" fmla="*/ 2147483647 h 1279"/>
              <a:gd name="T64" fmla="*/ 2147483647 w 1637"/>
              <a:gd name="T65" fmla="*/ 2147483647 h 12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37"/>
              <a:gd name="T100" fmla="*/ 0 h 1279"/>
              <a:gd name="T101" fmla="*/ 1637 w 1637"/>
              <a:gd name="T102" fmla="*/ 1279 h 12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37" h="1279">
                <a:moveTo>
                  <a:pt x="1253" y="30"/>
                </a:moveTo>
                <a:cubicBezTo>
                  <a:pt x="1238" y="71"/>
                  <a:pt x="1176" y="106"/>
                  <a:pt x="1133" y="119"/>
                </a:cubicBezTo>
                <a:cubicBezTo>
                  <a:pt x="1111" y="142"/>
                  <a:pt x="1096" y="154"/>
                  <a:pt x="1066" y="164"/>
                </a:cubicBezTo>
                <a:cubicBezTo>
                  <a:pt x="940" y="248"/>
                  <a:pt x="749" y="261"/>
                  <a:pt x="602" y="284"/>
                </a:cubicBezTo>
                <a:cubicBezTo>
                  <a:pt x="516" y="315"/>
                  <a:pt x="427" y="332"/>
                  <a:pt x="340" y="359"/>
                </a:cubicBezTo>
                <a:cubicBezTo>
                  <a:pt x="310" y="368"/>
                  <a:pt x="280" y="379"/>
                  <a:pt x="250" y="389"/>
                </a:cubicBezTo>
                <a:cubicBezTo>
                  <a:pt x="221" y="399"/>
                  <a:pt x="200" y="419"/>
                  <a:pt x="168" y="426"/>
                </a:cubicBezTo>
                <a:cubicBezTo>
                  <a:pt x="146" y="441"/>
                  <a:pt x="123" y="449"/>
                  <a:pt x="101" y="464"/>
                </a:cubicBezTo>
                <a:cubicBezTo>
                  <a:pt x="96" y="471"/>
                  <a:pt x="92" y="479"/>
                  <a:pt x="86" y="486"/>
                </a:cubicBezTo>
                <a:cubicBezTo>
                  <a:pt x="79" y="494"/>
                  <a:pt x="70" y="500"/>
                  <a:pt x="63" y="508"/>
                </a:cubicBezTo>
                <a:cubicBezTo>
                  <a:pt x="52" y="522"/>
                  <a:pt x="33" y="553"/>
                  <a:pt x="33" y="553"/>
                </a:cubicBezTo>
                <a:cubicBezTo>
                  <a:pt x="28" y="568"/>
                  <a:pt x="22" y="583"/>
                  <a:pt x="18" y="598"/>
                </a:cubicBezTo>
                <a:cubicBezTo>
                  <a:pt x="13" y="618"/>
                  <a:pt x="4" y="658"/>
                  <a:pt x="4" y="658"/>
                </a:cubicBezTo>
                <a:cubicBezTo>
                  <a:pt x="7" y="696"/>
                  <a:pt x="0" y="737"/>
                  <a:pt x="18" y="770"/>
                </a:cubicBezTo>
                <a:cubicBezTo>
                  <a:pt x="45" y="818"/>
                  <a:pt x="70" y="830"/>
                  <a:pt x="116" y="853"/>
                </a:cubicBezTo>
                <a:cubicBezTo>
                  <a:pt x="158" y="875"/>
                  <a:pt x="196" y="909"/>
                  <a:pt x="235" y="935"/>
                </a:cubicBezTo>
                <a:cubicBezTo>
                  <a:pt x="256" y="949"/>
                  <a:pt x="285" y="962"/>
                  <a:pt x="303" y="980"/>
                </a:cubicBezTo>
                <a:cubicBezTo>
                  <a:pt x="334" y="1011"/>
                  <a:pt x="378" y="1030"/>
                  <a:pt x="415" y="1055"/>
                </a:cubicBezTo>
                <a:cubicBezTo>
                  <a:pt x="424" y="1061"/>
                  <a:pt x="429" y="1071"/>
                  <a:pt x="437" y="1077"/>
                </a:cubicBezTo>
                <a:cubicBezTo>
                  <a:pt x="451" y="1088"/>
                  <a:pt x="482" y="1107"/>
                  <a:pt x="482" y="1107"/>
                </a:cubicBezTo>
                <a:cubicBezTo>
                  <a:pt x="498" y="1131"/>
                  <a:pt x="519" y="1150"/>
                  <a:pt x="535" y="1174"/>
                </a:cubicBezTo>
                <a:cubicBezTo>
                  <a:pt x="546" y="1210"/>
                  <a:pt x="591" y="1257"/>
                  <a:pt x="624" y="1279"/>
                </a:cubicBezTo>
                <a:cubicBezTo>
                  <a:pt x="734" y="1266"/>
                  <a:pt x="795" y="1228"/>
                  <a:pt x="871" y="1152"/>
                </a:cubicBezTo>
                <a:cubicBezTo>
                  <a:pt x="906" y="1117"/>
                  <a:pt x="922" y="1064"/>
                  <a:pt x="961" y="1032"/>
                </a:cubicBezTo>
                <a:cubicBezTo>
                  <a:pt x="1057" y="954"/>
                  <a:pt x="1162" y="949"/>
                  <a:pt x="1283" y="942"/>
                </a:cubicBezTo>
                <a:cubicBezTo>
                  <a:pt x="1320" y="937"/>
                  <a:pt x="1352" y="931"/>
                  <a:pt x="1387" y="920"/>
                </a:cubicBezTo>
                <a:cubicBezTo>
                  <a:pt x="1461" y="871"/>
                  <a:pt x="1498" y="819"/>
                  <a:pt x="1537" y="740"/>
                </a:cubicBezTo>
                <a:cubicBezTo>
                  <a:pt x="1550" y="714"/>
                  <a:pt x="1550" y="679"/>
                  <a:pt x="1559" y="651"/>
                </a:cubicBezTo>
                <a:cubicBezTo>
                  <a:pt x="1582" y="482"/>
                  <a:pt x="1637" y="174"/>
                  <a:pt x="1470" y="60"/>
                </a:cubicBezTo>
                <a:cubicBezTo>
                  <a:pt x="1442" y="17"/>
                  <a:pt x="1471" y="51"/>
                  <a:pt x="1432" y="30"/>
                </a:cubicBezTo>
                <a:cubicBezTo>
                  <a:pt x="1416" y="21"/>
                  <a:pt x="1387" y="0"/>
                  <a:pt x="1387" y="0"/>
                </a:cubicBezTo>
                <a:cubicBezTo>
                  <a:pt x="1342" y="5"/>
                  <a:pt x="1309" y="9"/>
                  <a:pt x="1268" y="22"/>
                </a:cubicBezTo>
                <a:cubicBezTo>
                  <a:pt x="1250" y="49"/>
                  <a:pt x="1253" y="54"/>
                  <a:pt x="1253" y="3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795838" y="4794250"/>
            <a:ext cx="2925762" cy="1617663"/>
          </a:xfrm>
          <a:custGeom>
            <a:avLst/>
            <a:gdLst>
              <a:gd name="T0" fmla="*/ 2147483647 w 1175"/>
              <a:gd name="T1" fmla="*/ 2147483647 h 1358"/>
              <a:gd name="T2" fmla="*/ 2147483647 w 1175"/>
              <a:gd name="T3" fmla="*/ 2147483647 h 1358"/>
              <a:gd name="T4" fmla="*/ 2147483647 w 1175"/>
              <a:gd name="T5" fmla="*/ 2147483647 h 1358"/>
              <a:gd name="T6" fmla="*/ 2147483647 w 1175"/>
              <a:gd name="T7" fmla="*/ 2147483647 h 1358"/>
              <a:gd name="T8" fmla="*/ 2147483647 w 1175"/>
              <a:gd name="T9" fmla="*/ 0 h 1358"/>
              <a:gd name="T10" fmla="*/ 2147483647 w 1175"/>
              <a:gd name="T11" fmla="*/ 2147483647 h 1358"/>
              <a:gd name="T12" fmla="*/ 2147483647 w 1175"/>
              <a:gd name="T13" fmla="*/ 2147483647 h 1358"/>
              <a:gd name="T14" fmla="*/ 2147483647 w 1175"/>
              <a:gd name="T15" fmla="*/ 2147483647 h 1358"/>
              <a:gd name="T16" fmla="*/ 2147483647 w 1175"/>
              <a:gd name="T17" fmla="*/ 2147483647 h 1358"/>
              <a:gd name="T18" fmla="*/ 2147483647 w 1175"/>
              <a:gd name="T19" fmla="*/ 2147483647 h 1358"/>
              <a:gd name="T20" fmla="*/ 2147483647 w 1175"/>
              <a:gd name="T21" fmla="*/ 2147483647 h 1358"/>
              <a:gd name="T22" fmla="*/ 2147483647 w 1175"/>
              <a:gd name="T23" fmla="*/ 2147483647 h 1358"/>
              <a:gd name="T24" fmla="*/ 2147483647 w 1175"/>
              <a:gd name="T25" fmla="*/ 2147483647 h 1358"/>
              <a:gd name="T26" fmla="*/ 2147483647 w 1175"/>
              <a:gd name="T27" fmla="*/ 2147483647 h 1358"/>
              <a:gd name="T28" fmla="*/ 2147483647 w 1175"/>
              <a:gd name="T29" fmla="*/ 2147483647 h 1358"/>
              <a:gd name="T30" fmla="*/ 2147483647 w 1175"/>
              <a:gd name="T31" fmla="*/ 2147483647 h 1358"/>
              <a:gd name="T32" fmla="*/ 2147483647 w 1175"/>
              <a:gd name="T33" fmla="*/ 2147483647 h 1358"/>
              <a:gd name="T34" fmla="*/ 2147483647 w 1175"/>
              <a:gd name="T35" fmla="*/ 2147483647 h 1358"/>
              <a:gd name="T36" fmla="*/ 2147483647 w 1175"/>
              <a:gd name="T37" fmla="*/ 2147483647 h 1358"/>
              <a:gd name="T38" fmla="*/ 2147483647 w 1175"/>
              <a:gd name="T39" fmla="*/ 2147483647 h 1358"/>
              <a:gd name="T40" fmla="*/ 2147483647 w 1175"/>
              <a:gd name="T41" fmla="*/ 2147483647 h 1358"/>
              <a:gd name="T42" fmla="*/ 2147483647 w 1175"/>
              <a:gd name="T43" fmla="*/ 2147483647 h 1358"/>
              <a:gd name="T44" fmla="*/ 2147483647 w 1175"/>
              <a:gd name="T45" fmla="*/ 2147483647 h 1358"/>
              <a:gd name="T46" fmla="*/ 2147483647 w 1175"/>
              <a:gd name="T47" fmla="*/ 2147483647 h 1358"/>
              <a:gd name="T48" fmla="*/ 2147483647 w 1175"/>
              <a:gd name="T49" fmla="*/ 2147483647 h 1358"/>
              <a:gd name="T50" fmla="*/ 2147483647 w 1175"/>
              <a:gd name="T51" fmla="*/ 2147483647 h 1358"/>
              <a:gd name="T52" fmla="*/ 2147483647 w 1175"/>
              <a:gd name="T53" fmla="*/ 2147483647 h 1358"/>
              <a:gd name="T54" fmla="*/ 2147483647 w 1175"/>
              <a:gd name="T55" fmla="*/ 2147483647 h 1358"/>
              <a:gd name="T56" fmla="*/ 2147483647 w 1175"/>
              <a:gd name="T57" fmla="*/ 2147483647 h 1358"/>
              <a:gd name="T58" fmla="*/ 2147483647 w 1175"/>
              <a:gd name="T59" fmla="*/ 2147483647 h 1358"/>
              <a:gd name="T60" fmla="*/ 2147483647 w 1175"/>
              <a:gd name="T61" fmla="*/ 2147483647 h 135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75"/>
              <a:gd name="T94" fmla="*/ 0 h 1358"/>
              <a:gd name="T95" fmla="*/ 1175 w 1175"/>
              <a:gd name="T96" fmla="*/ 1358 h 135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75" h="1358">
                <a:moveTo>
                  <a:pt x="1175" y="277"/>
                </a:moveTo>
                <a:cubicBezTo>
                  <a:pt x="1109" y="180"/>
                  <a:pt x="1114" y="116"/>
                  <a:pt x="981" y="112"/>
                </a:cubicBezTo>
                <a:cubicBezTo>
                  <a:pt x="831" y="108"/>
                  <a:pt x="682" y="107"/>
                  <a:pt x="532" y="105"/>
                </a:cubicBezTo>
                <a:cubicBezTo>
                  <a:pt x="433" y="92"/>
                  <a:pt x="335" y="77"/>
                  <a:pt x="240" y="45"/>
                </a:cubicBezTo>
                <a:cubicBezTo>
                  <a:pt x="199" y="31"/>
                  <a:pt x="157" y="24"/>
                  <a:pt x="120" y="0"/>
                </a:cubicBezTo>
                <a:cubicBezTo>
                  <a:pt x="100" y="31"/>
                  <a:pt x="110" y="35"/>
                  <a:pt x="120" y="68"/>
                </a:cubicBezTo>
                <a:cubicBezTo>
                  <a:pt x="136" y="122"/>
                  <a:pt x="161" y="169"/>
                  <a:pt x="173" y="225"/>
                </a:cubicBezTo>
                <a:cubicBezTo>
                  <a:pt x="165" y="408"/>
                  <a:pt x="171" y="481"/>
                  <a:pt x="150" y="621"/>
                </a:cubicBezTo>
                <a:cubicBezTo>
                  <a:pt x="144" y="659"/>
                  <a:pt x="132" y="690"/>
                  <a:pt x="120" y="726"/>
                </a:cubicBezTo>
                <a:cubicBezTo>
                  <a:pt x="114" y="743"/>
                  <a:pt x="100" y="756"/>
                  <a:pt x="90" y="771"/>
                </a:cubicBezTo>
                <a:cubicBezTo>
                  <a:pt x="85" y="778"/>
                  <a:pt x="75" y="793"/>
                  <a:pt x="75" y="793"/>
                </a:cubicBezTo>
                <a:cubicBezTo>
                  <a:pt x="63" y="834"/>
                  <a:pt x="73" y="808"/>
                  <a:pt x="38" y="860"/>
                </a:cubicBezTo>
                <a:cubicBezTo>
                  <a:pt x="33" y="868"/>
                  <a:pt x="23" y="883"/>
                  <a:pt x="23" y="883"/>
                </a:cubicBezTo>
                <a:cubicBezTo>
                  <a:pt x="0" y="956"/>
                  <a:pt x="44" y="1015"/>
                  <a:pt x="113" y="1033"/>
                </a:cubicBezTo>
                <a:cubicBezTo>
                  <a:pt x="152" y="1072"/>
                  <a:pt x="258" y="1105"/>
                  <a:pt x="315" y="1122"/>
                </a:cubicBezTo>
                <a:cubicBezTo>
                  <a:pt x="347" y="1144"/>
                  <a:pt x="373" y="1168"/>
                  <a:pt x="405" y="1190"/>
                </a:cubicBezTo>
                <a:cubicBezTo>
                  <a:pt x="412" y="1195"/>
                  <a:pt x="427" y="1205"/>
                  <a:pt x="427" y="1205"/>
                </a:cubicBezTo>
                <a:cubicBezTo>
                  <a:pt x="466" y="1262"/>
                  <a:pt x="517" y="1333"/>
                  <a:pt x="584" y="1354"/>
                </a:cubicBezTo>
                <a:cubicBezTo>
                  <a:pt x="609" y="1352"/>
                  <a:pt x="636" y="1358"/>
                  <a:pt x="659" y="1347"/>
                </a:cubicBezTo>
                <a:cubicBezTo>
                  <a:pt x="675" y="1339"/>
                  <a:pt x="689" y="1302"/>
                  <a:pt x="689" y="1302"/>
                </a:cubicBezTo>
                <a:cubicBezTo>
                  <a:pt x="702" y="1248"/>
                  <a:pt x="708" y="1184"/>
                  <a:pt x="749" y="1145"/>
                </a:cubicBezTo>
                <a:cubicBezTo>
                  <a:pt x="761" y="1105"/>
                  <a:pt x="752" y="1128"/>
                  <a:pt x="786" y="1077"/>
                </a:cubicBezTo>
                <a:cubicBezTo>
                  <a:pt x="791" y="1070"/>
                  <a:pt x="801" y="1055"/>
                  <a:pt x="801" y="1055"/>
                </a:cubicBezTo>
                <a:cubicBezTo>
                  <a:pt x="812" y="1022"/>
                  <a:pt x="827" y="1007"/>
                  <a:pt x="846" y="980"/>
                </a:cubicBezTo>
                <a:cubicBezTo>
                  <a:pt x="863" y="956"/>
                  <a:pt x="875" y="929"/>
                  <a:pt x="891" y="905"/>
                </a:cubicBezTo>
                <a:cubicBezTo>
                  <a:pt x="931" y="846"/>
                  <a:pt x="957" y="777"/>
                  <a:pt x="996" y="718"/>
                </a:cubicBezTo>
                <a:cubicBezTo>
                  <a:pt x="1011" y="671"/>
                  <a:pt x="991" y="724"/>
                  <a:pt x="1025" y="666"/>
                </a:cubicBezTo>
                <a:cubicBezTo>
                  <a:pt x="1039" y="642"/>
                  <a:pt x="1047" y="615"/>
                  <a:pt x="1063" y="591"/>
                </a:cubicBezTo>
                <a:cubicBezTo>
                  <a:pt x="1071" y="567"/>
                  <a:pt x="1086" y="549"/>
                  <a:pt x="1093" y="524"/>
                </a:cubicBezTo>
                <a:cubicBezTo>
                  <a:pt x="1105" y="481"/>
                  <a:pt x="1114" y="441"/>
                  <a:pt x="1138" y="404"/>
                </a:cubicBezTo>
                <a:cubicBezTo>
                  <a:pt x="1153" y="356"/>
                  <a:pt x="1175" y="330"/>
                  <a:pt x="1175" y="277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1600" y="5181600"/>
            <a:ext cx="1144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known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58165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27200" y="5295900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86400" y="5410200"/>
            <a:ext cx="1909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V -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unknown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673600" y="495300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70400" y="5753100"/>
            <a:ext cx="7112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673600" y="5010150"/>
            <a:ext cx="81280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673600" y="53530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4470400" y="56959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4470400" y="5581650"/>
            <a:ext cx="9144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864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668669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Initialize each vertex’s distance as infinity</a:t>
            </a:r>
          </a:p>
          <a:p>
            <a:r>
              <a:rPr lang="en-US" dirty="0"/>
              <a:t>Start at a given vertex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Update </a:t>
            </a:r>
            <a:r>
              <a:rPr lang="en-US" i="1" dirty="0" err="1"/>
              <a:t>s</a:t>
            </a:r>
            <a:r>
              <a:rPr lang="en-US" dirty="0" err="1"/>
              <a:t>’s</a:t>
            </a:r>
            <a:r>
              <a:rPr lang="en-US" dirty="0"/>
              <a:t> distance to be 0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Pick the next unknown vertex with the shortest distance to be the next </a:t>
            </a:r>
            <a:r>
              <a:rPr lang="en-US" i="1" dirty="0"/>
              <a:t>v</a:t>
            </a:r>
          </a:p>
          <a:p>
            <a:pPr lvl="2"/>
            <a:r>
              <a:rPr lang="en-US" dirty="0"/>
              <a:t>If no more vertices are unknown, terminate loop</a:t>
            </a:r>
          </a:p>
          <a:p>
            <a:pPr lvl="1"/>
            <a:r>
              <a:rPr lang="en-US" dirty="0"/>
              <a:t>Mark </a:t>
            </a:r>
            <a:r>
              <a:rPr lang="en-US" i="1" dirty="0"/>
              <a:t>v</a:t>
            </a:r>
            <a:r>
              <a:rPr lang="en-US" dirty="0"/>
              <a:t> as known</a:t>
            </a:r>
          </a:p>
          <a:p>
            <a:pPr lvl="1"/>
            <a:r>
              <a:rPr lang="en-US" dirty="0"/>
              <a:t>For each edge from </a:t>
            </a:r>
            <a:r>
              <a:rPr lang="en-US" i="1" dirty="0"/>
              <a:t>v</a:t>
            </a:r>
            <a:r>
              <a:rPr lang="en-US" dirty="0"/>
              <a:t> to adjacent unknown vertices </a:t>
            </a:r>
            <a:r>
              <a:rPr lang="en-US" i="1" dirty="0"/>
              <a:t>w</a:t>
            </a:r>
          </a:p>
          <a:p>
            <a:pPr lvl="2"/>
            <a:r>
              <a:rPr lang="en-US" dirty="0"/>
              <a:t>If the total distance to </a:t>
            </a:r>
            <a:r>
              <a:rPr lang="en-US" i="1" dirty="0"/>
              <a:t>w</a:t>
            </a:r>
            <a:r>
              <a:rPr lang="en-US" dirty="0"/>
              <a:t> is less than the current distance to </a:t>
            </a:r>
            <a:r>
              <a:rPr lang="en-US" i="1" dirty="0"/>
              <a:t>w</a:t>
            </a:r>
          </a:p>
          <a:p>
            <a:pPr lvl="3"/>
            <a:r>
              <a:rPr lang="en-US" dirty="0"/>
              <a:t>Update </a:t>
            </a:r>
            <a:r>
              <a:rPr lang="en-US" i="1" dirty="0" err="1"/>
              <a:t>w</a:t>
            </a:r>
            <a:r>
              <a:rPr lang="en-US" dirty="0" err="1"/>
              <a:t>’s</a:t>
            </a:r>
            <a:r>
              <a:rPr lang="en-US" dirty="0"/>
              <a:t> distance and the path to </a:t>
            </a:r>
            <a:r>
              <a:rPr lang="en-US" i="1" dirty="0"/>
              <a:t>w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194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aphicFrame>
        <p:nvGraphicFramePr>
          <p:cNvPr id="34899" name="Group 83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152400" y="2565400"/>
          <a:ext cx="3886200" cy="370522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371850" y="287338"/>
            <a:ext cx="5619750" cy="3117850"/>
            <a:chOff x="2220" y="181"/>
            <a:chExt cx="3540" cy="1964"/>
          </a:xfrm>
        </p:grpSpPr>
        <p:sp>
          <p:nvSpPr>
            <p:cNvPr id="36915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4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16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56" y="1979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17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44" y="18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18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20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19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92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36920" name="AutoShape 9"/>
            <p:cNvCxnSpPr>
              <a:cxnSpLocks noChangeShapeType="1"/>
              <a:stCxn id="36931" idx="5"/>
              <a:endCxn id="36915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2676" y="387"/>
              <a:ext cx="1264" cy="5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1" name="AutoShape 10"/>
            <p:cNvCxnSpPr>
              <a:cxnSpLocks noChangeShapeType="1"/>
              <a:stCxn id="36915" idx="5"/>
              <a:endCxn id="36916" idx="2"/>
            </p:cNvCxnSpPr>
            <p:nvPr>
              <p:custDataLst>
                <p:tags r:id="rId9"/>
              </p:custDataLst>
            </p:nvPr>
          </p:nvCxnSpPr>
          <p:spPr bwMode="auto">
            <a:xfrm>
              <a:off x="4212" y="1078"/>
              <a:ext cx="1132" cy="9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2" name="AutoShape 11"/>
            <p:cNvCxnSpPr>
              <a:cxnSpLocks noChangeShapeType="1"/>
              <a:stCxn id="36915" idx="6"/>
              <a:endCxn id="36919" idx="2"/>
            </p:cNvCxnSpPr>
            <p:nvPr>
              <p:custDataLst>
                <p:tags r:id="rId10"/>
              </p:custDataLst>
            </p:nvPr>
          </p:nvCxnSpPr>
          <p:spPr bwMode="auto">
            <a:xfrm>
              <a:off x="4280" y="1011"/>
              <a:ext cx="1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3" name="AutoShape 12"/>
            <p:cNvCxnSpPr>
              <a:cxnSpLocks noChangeShapeType="1"/>
              <a:stCxn id="36926" idx="6"/>
              <a:endCxn id="36916" idx="2"/>
            </p:cNvCxnSpPr>
            <p:nvPr>
              <p:custDataLst>
                <p:tags r:id="rId11"/>
              </p:custDataLst>
            </p:nvPr>
          </p:nvCxnSpPr>
          <p:spPr bwMode="auto">
            <a:xfrm>
              <a:off x="3576" y="2034"/>
              <a:ext cx="1768" cy="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4" name="AutoShape 13"/>
            <p:cNvCxnSpPr>
              <a:cxnSpLocks noChangeShapeType="1"/>
              <a:stCxn id="36931" idx="4"/>
              <a:endCxn id="36918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2412" y="412"/>
              <a:ext cx="128" cy="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5" name="AutoShape 14"/>
            <p:cNvCxnSpPr>
              <a:cxnSpLocks noChangeShapeType="1"/>
              <a:stCxn id="36918" idx="5"/>
              <a:endCxn id="36926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548" y="1078"/>
              <a:ext cx="688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26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80" y="195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36927" name="AutoShape 16"/>
            <p:cNvCxnSpPr>
              <a:cxnSpLocks noChangeShapeType="1"/>
              <a:stCxn id="36915" idx="3"/>
              <a:endCxn id="36926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372" y="1078"/>
              <a:ext cx="568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8" name="AutoShape 17"/>
            <p:cNvCxnSpPr>
              <a:cxnSpLocks noChangeShapeType="1"/>
              <a:stCxn id="36919" idx="0"/>
              <a:endCxn id="36917" idx="5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5172" y="332"/>
              <a:ext cx="312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9" name="AutoShape 18"/>
            <p:cNvCxnSpPr>
              <a:cxnSpLocks noChangeShapeType="1"/>
              <a:stCxn id="36918" idx="6"/>
              <a:endCxn id="36915" idx="2"/>
            </p:cNvCxnSpPr>
            <p:nvPr>
              <p:custDataLst>
                <p:tags r:id="rId17"/>
              </p:custDataLst>
            </p:nvPr>
          </p:nvCxnSpPr>
          <p:spPr bwMode="auto">
            <a:xfrm>
              <a:off x="2616" y="1011"/>
              <a:ext cx="12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0" name="AutoShape 19"/>
            <p:cNvCxnSpPr>
              <a:cxnSpLocks noChangeShapeType="1"/>
              <a:stCxn id="36917" idx="2"/>
              <a:endCxn id="36931" idx="6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2744" y="264"/>
              <a:ext cx="2088" cy="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1" name="Oval 2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48" y="237"/>
              <a:ext cx="384" cy="16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0</a:t>
              </a:r>
            </a:p>
          </p:txBody>
        </p:sp>
        <p:cxnSp>
          <p:nvCxnSpPr>
            <p:cNvPr id="36932" name="AutoShape 21"/>
            <p:cNvCxnSpPr>
              <a:cxnSpLocks noChangeShapeType="1"/>
              <a:stCxn id="36915" idx="7"/>
              <a:endCxn id="36917" idx="3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4212" y="332"/>
              <a:ext cx="688" cy="6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3" name="AutoShape 22"/>
            <p:cNvCxnSpPr>
              <a:cxnSpLocks noChangeShapeType="1"/>
              <a:stCxn id="36916" idx="0"/>
              <a:endCxn id="36919" idx="4"/>
            </p:cNvCxnSpPr>
            <p:nvPr>
              <p:custDataLst>
                <p:tags r:id="rId21"/>
              </p:custDataLst>
            </p:nvPr>
          </p:nvCxnSpPr>
          <p:spPr bwMode="auto">
            <a:xfrm flipH="1" flipV="1">
              <a:off x="5484" y="1103"/>
              <a:ext cx="64" cy="8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4" name="Text Box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7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5" name="Text Box 2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44" y="2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6" name="Text Box 2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84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7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220" y="5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8" name="Text Box 2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752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9" name="Text Box 2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5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0" name="Text Box 3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356" y="5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1" name="Text Box 3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848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2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548" y="14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43" name="Text Box 3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68" y="51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4" name="Text Box 3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72" y="13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45" name="Text Box 3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176" y="17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9585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228600" y="304800"/>
            <a:ext cx="8839200" cy="605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void Graph::dijkstra(Vertex s){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Vertex v,w;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s.dist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while (there exist unknown vertices, find the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	    unknown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</a:t>
            </a:r>
            <a:r>
              <a:rPr lang="en-US" sz="2400" b="1">
                <a:latin typeface="Courier New" pitchFamily="49" charset="0"/>
              </a:rPr>
              <a:t> with the smallest distance)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v.known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</a:t>
            </a:r>
            <a:r>
              <a:rPr lang="en-US" sz="2400" b="1">
                <a:solidFill>
                  <a:srgbClr val="339933"/>
                </a:solidFill>
                <a:latin typeface="Courier New" pitchFamily="49" charset="0"/>
              </a:rPr>
              <a:t>for each w adjacent to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if (!w.known)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if (v.dist + Cost_VW &lt; w.dist){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     w.dist = v.dist + Cost_VW;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  w.path =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6955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simple scan using an array: O(v)</a:t>
            </a:r>
          </a:p>
          <a:p>
            <a:r>
              <a:rPr lang="en-US" dirty="0"/>
              <a:t>Total running time:</a:t>
            </a:r>
          </a:p>
          <a:p>
            <a:pPr lvl="1"/>
            <a:r>
              <a:rPr lang="en-US" dirty="0"/>
              <a:t>Using a simple scan: O(v</a:t>
            </a:r>
            <a:r>
              <a:rPr lang="en-US" baseline="30000" dirty="0"/>
              <a:t>2</a:t>
            </a:r>
            <a:r>
              <a:rPr lang="en-US" dirty="0"/>
              <a:t>+e) = O(v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Optimizations?</a:t>
            </a:r>
          </a:p>
          <a:p>
            <a:pPr lvl="1"/>
            <a:r>
              <a:rPr lang="en-US" dirty="0"/>
              <a:t>Use adjacency graphs and heaps</a:t>
            </a:r>
          </a:p>
          <a:p>
            <a:pPr lvl="1"/>
            <a:r>
              <a:rPr lang="en-US" dirty="0"/>
              <a:t>Assuming that the graph is connected (i.e. e &gt; v-1), then the running time decreases to O(e + v log v)</a:t>
            </a:r>
          </a:p>
          <a:p>
            <a:pPr lvl="1"/>
            <a:r>
              <a:rPr lang="en-US" dirty="0"/>
              <a:t>We can simplify this to O(e log v)</a:t>
            </a:r>
          </a:p>
          <a:p>
            <a:pPr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52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Directed Graph</a:t>
            </a:r>
          </a:p>
          <a:p>
            <a:pPr lvl="1"/>
            <a:r>
              <a:rPr lang="en-US"/>
              <a:t>A directed graph, or digraph, is a pair </a:t>
            </a:r>
          </a:p>
          <a:p>
            <a:pPr lvl="1"/>
            <a:r>
              <a:rPr lang="en-US"/>
              <a:t>G = (V, E) </a:t>
            </a:r>
          </a:p>
          <a:p>
            <a:pPr lvl="1"/>
            <a:r>
              <a:rPr lang="en-US"/>
              <a:t>where V is a set whose elements are called vertices, and</a:t>
            </a:r>
          </a:p>
          <a:p>
            <a:pPr lvl="1"/>
            <a:r>
              <a:rPr lang="en-US"/>
              <a:t>E is a set of ordered pairs of elements of V. </a:t>
            </a:r>
          </a:p>
          <a:p>
            <a:pPr lvl="1"/>
            <a:endParaRPr lang="en-US"/>
          </a:p>
          <a:p>
            <a:pPr lvl="2"/>
            <a:r>
              <a:rPr lang="en-US"/>
              <a:t>Vertices are often also called nodes. </a:t>
            </a:r>
          </a:p>
          <a:p>
            <a:pPr lvl="2"/>
            <a:r>
              <a:rPr lang="en-US"/>
              <a:t>Elements of E are called edges, or directed edges, or arcs. </a:t>
            </a:r>
          </a:p>
          <a:p>
            <a:pPr lvl="2"/>
            <a:r>
              <a:rPr lang="en-US"/>
              <a:t>For directed edge (v, w) in E, v is its tail and w its head; </a:t>
            </a:r>
          </a:p>
          <a:p>
            <a:pPr lvl="2"/>
            <a:r>
              <a:rPr lang="en-US"/>
              <a:t>(v, w) is represented in the diagrams as the arrow, v -&gt; w. </a:t>
            </a:r>
          </a:p>
          <a:p>
            <a:pPr lvl="2"/>
            <a:r>
              <a:rPr lang="en-US"/>
              <a:t>In text we simple write vw.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Negative Cost Edges?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Perhaps the graph weights are the amount of fuel expended</a:t>
            </a:r>
          </a:p>
          <a:p>
            <a:pPr lvl="1"/>
            <a:r>
              <a:rPr lang="en-US"/>
              <a:t>Positive means fuel was used</a:t>
            </a:r>
          </a:p>
          <a:p>
            <a:pPr lvl="1"/>
            <a:r>
              <a:rPr lang="en-US"/>
              <a:t>And passing by a fuel station is a refueling, which is a negative cost edge</a:t>
            </a:r>
          </a:p>
          <a:p>
            <a:endParaRPr lang="en-US"/>
          </a:p>
          <a:p>
            <a:r>
              <a:rPr lang="en-US"/>
              <a:t>Dijkstra’s algorithm does not work for negative cost edges</a:t>
            </a:r>
          </a:p>
          <a:p>
            <a:pPr lvl="1"/>
            <a:r>
              <a:rPr lang="en-US"/>
              <a:t>Others do, but are much less efficient</a:t>
            </a:r>
          </a:p>
          <a:p>
            <a:endParaRPr lang="en-US"/>
          </a:p>
          <a:p>
            <a:r>
              <a:rPr lang="en-US"/>
              <a:t>What about negative cost cycles?</a:t>
            </a:r>
          </a:p>
        </p:txBody>
      </p:sp>
    </p:spTree>
    <p:extLst>
      <p:ext uri="{BB962C8B-B14F-4D97-AF65-F5344CB8AC3E}">
        <p14:creationId xmlns:p14="http://schemas.microsoft.com/office/powerpoint/2010/main" val="175497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 err="1">
                <a:latin typeface="Courier New" pitchFamily="49" charset="0"/>
              </a:rPr>
              <a:t>dijkstra</a:t>
            </a:r>
            <a:r>
              <a:rPr lang="en-US" sz="2000" b="1" dirty="0">
                <a:latin typeface="Courier New" pitchFamily="49" charset="0"/>
              </a:rPr>
              <a:t>(G, wt,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20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4541965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Notes on 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8704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dist</a:t>
            </a:r>
            <a:r>
              <a:rPr lang="en-US" dirty="0"/>
              <a:t>[] to store distances from start to any fringe or tree node</a:t>
            </a:r>
          </a:p>
          <a:p>
            <a:r>
              <a:rPr lang="en-US" dirty="0"/>
              <a:t>Store and calculate using distances instead of edge-weights </a:t>
            </a:r>
          </a:p>
          <a:p>
            <a:r>
              <a:rPr lang="en-US" dirty="0"/>
              <a:t>What’s the output?</a:t>
            </a:r>
          </a:p>
          <a:p>
            <a:pPr lvl="1"/>
            <a:r>
              <a:rPr lang="en-US" dirty="0"/>
              <a:t>Tree captured in the parent[] array</a:t>
            </a:r>
          </a:p>
          <a:p>
            <a:pPr lvl="1"/>
            <a:r>
              <a:rPr lang="en-US" dirty="0"/>
              <a:t>Shortest distance to each node in </a:t>
            </a:r>
            <a:r>
              <a:rPr lang="en-US" dirty="0" err="1"/>
              <a:t>dist</a:t>
            </a:r>
            <a:r>
              <a:rPr lang="en-US" dirty="0"/>
              <a:t>[] array</a:t>
            </a:r>
          </a:p>
          <a:p>
            <a:pPr lvl="1"/>
            <a:r>
              <a:rPr lang="en-US" dirty="0"/>
              <a:t>Trace shortest path in reverse by using parent[] to move from target back to start node, s</a:t>
            </a:r>
          </a:p>
        </p:txBody>
      </p:sp>
    </p:spTree>
    <p:extLst>
      <p:ext uri="{BB962C8B-B14F-4D97-AF65-F5344CB8AC3E}">
        <p14:creationId xmlns:p14="http://schemas.microsoft.com/office/powerpoint/2010/main" val="24583537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Correctness of These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8909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Recall that this greedy approach may or may not guarantee an optimal result</a:t>
            </a:r>
          </a:p>
          <a:p>
            <a:r>
              <a:rPr lang="en-US" dirty="0"/>
              <a:t>Answer: Yes, they do.</a:t>
            </a:r>
          </a:p>
        </p:txBody>
      </p:sp>
    </p:spTree>
    <p:extLst>
      <p:ext uri="{BB962C8B-B14F-4D97-AF65-F5344CB8AC3E}">
        <p14:creationId xmlns:p14="http://schemas.microsoft.com/office/powerpoint/2010/main" val="7629882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of Dijkstra’s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Via induction and contradiction</a:t>
            </a:r>
          </a:p>
          <a:p>
            <a:endParaRPr lang="en-US" dirty="0"/>
          </a:p>
          <a:p>
            <a:r>
              <a:rPr lang="en-US" dirty="0"/>
              <a:t>On board --&gt;</a:t>
            </a:r>
          </a:p>
        </p:txBody>
      </p:sp>
    </p:spTree>
    <p:extLst>
      <p:ext uri="{BB962C8B-B14F-4D97-AF65-F5344CB8AC3E}">
        <p14:creationId xmlns:p14="http://schemas.microsoft.com/office/powerpoint/2010/main" val="18171504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52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 graph is</a:t>
            </a:r>
          </a:p>
          <a:p>
            <a:pPr lvl="1"/>
            <a:r>
              <a:rPr lang="en-US" dirty="0"/>
              <a:t>Two ways to represent a graph (Matrix and List)</a:t>
            </a:r>
          </a:p>
          <a:p>
            <a:r>
              <a:rPr lang="en-US" dirty="0"/>
              <a:t>Traversals of graphs:</a:t>
            </a:r>
          </a:p>
          <a:p>
            <a:pPr lvl="1"/>
            <a:r>
              <a:rPr lang="en-US" dirty="0"/>
              <a:t>Breadth-first search</a:t>
            </a:r>
          </a:p>
          <a:p>
            <a:pPr lvl="1"/>
            <a:r>
              <a:rPr lang="en-US" dirty="0"/>
              <a:t>Depth-first search</a:t>
            </a:r>
          </a:p>
          <a:p>
            <a:r>
              <a:rPr lang="en-US" dirty="0"/>
              <a:t>Other Graph Algorithms:</a:t>
            </a:r>
          </a:p>
          <a:p>
            <a:pPr lvl="1"/>
            <a:r>
              <a:rPr lang="en-US" dirty="0"/>
              <a:t>Topological Sort</a:t>
            </a:r>
          </a:p>
          <a:p>
            <a:pPr lvl="1"/>
            <a:r>
              <a:rPr lang="en-US" dirty="0"/>
              <a:t>Dijkstra’s Algorithm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Definition: Undirected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Undirected Graph</a:t>
            </a:r>
          </a:p>
          <a:p>
            <a:pPr lvl="1">
              <a:lnSpc>
                <a:spcPct val="90000"/>
              </a:lnSpc>
            </a:pPr>
            <a:r>
              <a:rPr lang="en-US"/>
              <a:t>A undirected graph is a pair </a:t>
            </a:r>
          </a:p>
          <a:p>
            <a:pPr lvl="1">
              <a:lnSpc>
                <a:spcPct val="90000"/>
              </a:lnSpc>
            </a:pPr>
            <a:r>
              <a:rPr lang="en-US"/>
              <a:t>G = (V, E) </a:t>
            </a:r>
          </a:p>
          <a:p>
            <a:pPr lvl="1">
              <a:lnSpc>
                <a:spcPct val="90000"/>
              </a:lnSpc>
            </a:pPr>
            <a:r>
              <a:rPr lang="en-US"/>
              <a:t>where V is a set whose elements are called vertices, and</a:t>
            </a:r>
          </a:p>
          <a:p>
            <a:pPr lvl="1">
              <a:lnSpc>
                <a:spcPct val="90000"/>
              </a:lnSpc>
            </a:pPr>
            <a:r>
              <a:rPr lang="en-US"/>
              <a:t>E is a set of </a:t>
            </a:r>
            <a:r>
              <a:rPr lang="en-US" i="1"/>
              <a:t>unordered</a:t>
            </a:r>
            <a:r>
              <a:rPr lang="en-US"/>
              <a:t> pairs of </a:t>
            </a:r>
            <a:r>
              <a:rPr lang="en-US" i="1"/>
              <a:t>distinct</a:t>
            </a:r>
            <a:r>
              <a:rPr lang="en-US"/>
              <a:t> elements of V. 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2">
              <a:lnSpc>
                <a:spcPct val="90000"/>
              </a:lnSpc>
            </a:pPr>
            <a:r>
              <a:rPr lang="en-US"/>
              <a:t>Vertices are often also called nodes. </a:t>
            </a:r>
          </a:p>
          <a:p>
            <a:pPr lvl="2">
              <a:lnSpc>
                <a:spcPct val="90000"/>
              </a:lnSpc>
            </a:pPr>
            <a:r>
              <a:rPr lang="en-US"/>
              <a:t>Elements of E are called edges, or undirected edges. </a:t>
            </a:r>
          </a:p>
          <a:p>
            <a:pPr lvl="2">
              <a:lnSpc>
                <a:spcPct val="90000"/>
              </a:lnSpc>
            </a:pPr>
            <a:r>
              <a:rPr lang="en-US"/>
              <a:t>Each edge may be considered as a subset of V containing two elements,</a:t>
            </a:r>
          </a:p>
          <a:p>
            <a:pPr lvl="2">
              <a:lnSpc>
                <a:spcPct val="90000"/>
              </a:lnSpc>
            </a:pPr>
            <a:r>
              <a:rPr lang="en-US"/>
              <a:t>{v, w} denotes an undirected edge</a:t>
            </a:r>
          </a:p>
          <a:p>
            <a:pPr lvl="2">
              <a:lnSpc>
                <a:spcPct val="90000"/>
              </a:lnSpc>
            </a:pPr>
            <a:r>
              <a:rPr lang="en-US"/>
              <a:t>In diagrams this edge is the line v---w.</a:t>
            </a:r>
          </a:p>
          <a:p>
            <a:pPr lvl="2">
              <a:lnSpc>
                <a:spcPct val="90000"/>
              </a:lnSpc>
            </a:pPr>
            <a:r>
              <a:rPr lang="en-US"/>
              <a:t>In text we simple write vw, or wv</a:t>
            </a:r>
          </a:p>
          <a:p>
            <a:pPr lvl="2">
              <a:lnSpc>
                <a:spcPct val="90000"/>
              </a:lnSpc>
            </a:pPr>
            <a:r>
              <a:rPr lang="en-US"/>
              <a:t>vw is said to be </a:t>
            </a:r>
            <a:r>
              <a:rPr lang="en-US" i="1"/>
              <a:t>incident</a:t>
            </a:r>
            <a:r>
              <a:rPr lang="en-US"/>
              <a:t> upon the vertices v and 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Terms You Should Know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Vertex (plural </a:t>
            </a:r>
            <a:r>
              <a:rPr lang="en-US" sz="2400" i="1" dirty="0"/>
              <a:t>vertices</a:t>
            </a:r>
            <a:r>
              <a:rPr lang="en-US" sz="2400" dirty="0"/>
              <a:t>) or Node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Edge (sometimes referred to as an </a:t>
            </a:r>
            <a:r>
              <a:rPr lang="en-US" sz="2400" i="1" dirty="0"/>
              <a:t>arc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Note the meaning of </a:t>
            </a:r>
            <a:r>
              <a:rPr lang="en-US" sz="2000" i="1" dirty="0"/>
              <a:t>incident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Degree of a vertex: how many adjacent vertices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Digraph: in-degree (num. of incoming edges) vs. out-degree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Graphs can be: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Directed or undirected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Weighted or not weighted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weights can be </a:t>
            </a:r>
            <a:r>
              <a:rPr lang="en-US" sz="1800" dirty="0" err="1"/>
              <a:t>reals</a:t>
            </a:r>
            <a:r>
              <a:rPr lang="en-US" sz="1800" dirty="0"/>
              <a:t>, integers, etc.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weight also known as: cost, length, distance, capacity,…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Undirected graphs: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Normally an edge can’t connect a vertex to itself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directed graph (also known as a </a:t>
            </a:r>
            <a:r>
              <a:rPr lang="en-US" sz="2400" i="1" dirty="0"/>
              <a:t>digraph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“Originating” node is the </a:t>
            </a:r>
            <a:r>
              <a:rPr lang="en-US" sz="2000" i="1" dirty="0"/>
              <a:t>head</a:t>
            </a:r>
            <a:r>
              <a:rPr lang="en-US" sz="2000" dirty="0"/>
              <a:t>, the target the </a:t>
            </a:r>
            <a:r>
              <a:rPr lang="en-US" sz="2000" i="1" dirty="0"/>
              <a:t>tail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An edge may connect a vertex to itself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40301</TotalTime>
  <Words>4090</Words>
  <Application>Microsoft Macintosh PowerPoint</Application>
  <PresentationFormat>On-screen Show (4:3)</PresentationFormat>
  <Paragraphs>618</Paragraphs>
  <Slides>76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1" baseType="lpstr">
      <vt:lpstr>ＭＳ Ｐゴシック</vt:lpstr>
      <vt:lpstr>ＭＳ Ｐゴシック</vt:lpstr>
      <vt:lpstr>Arial</vt:lpstr>
      <vt:lpstr>Bookman Old Style</vt:lpstr>
      <vt:lpstr>Calibri</vt:lpstr>
      <vt:lpstr>Consolas</vt:lpstr>
      <vt:lpstr>Courier New</vt:lpstr>
      <vt:lpstr>Gill Sans MT</vt:lpstr>
      <vt:lpstr>Monotype Sorts</vt:lpstr>
      <vt:lpstr>Symbol</vt:lpstr>
      <vt:lpstr>Tahoma</vt:lpstr>
      <vt:lpstr>Times New Roman</vt:lpstr>
      <vt:lpstr>Wingdings</vt:lpstr>
      <vt:lpstr>Wingdings 3</vt:lpstr>
      <vt:lpstr>Origin</vt:lpstr>
      <vt:lpstr>Graphs - Basics</vt:lpstr>
      <vt:lpstr>Graph Basics</vt:lpstr>
      <vt:lpstr>Problems: e.g. Airline Routes</vt:lpstr>
      <vt:lpstr>Problems: e.g. Flowcharts</vt:lpstr>
      <vt:lpstr>Problems: e.g. Binary relation</vt:lpstr>
      <vt:lpstr>Problems: e.g. Computer Networks</vt:lpstr>
      <vt:lpstr>Definition: Directed graph</vt:lpstr>
      <vt:lpstr>Definition: Undirected graph</vt:lpstr>
      <vt:lpstr>Terms You Should Know</vt:lpstr>
      <vt:lpstr>Terms You Should Know or Learn Now</vt:lpstr>
      <vt:lpstr>Terms You Should Know or Learn Now</vt:lpstr>
      <vt:lpstr>Terms You Should Know or Learn Now</vt:lpstr>
      <vt:lpstr>Self-test: Understand these Terms?</vt:lpstr>
      <vt:lpstr>Definitions: Weighted Graph</vt:lpstr>
      <vt:lpstr>Graph Representations using Data Structures</vt:lpstr>
      <vt:lpstr>Array of Adjacency Lists Representation</vt:lpstr>
      <vt:lpstr>Adjacency Matrix for weight digraph</vt:lpstr>
      <vt:lpstr>Array of Adjacency Lists Representation</vt:lpstr>
      <vt:lpstr>Breadth-First Search</vt:lpstr>
      <vt:lpstr>Traversing Graphs</vt:lpstr>
      <vt:lpstr>Traversal Strategies</vt:lpstr>
      <vt:lpstr>BFS Strategy</vt:lpstr>
      <vt:lpstr>BFS Strategy: More Details</vt:lpstr>
      <vt:lpstr>Breadth-first search, example</vt:lpstr>
      <vt:lpstr>BFS in Python</vt:lpstr>
      <vt:lpstr>Breadth-first search: Analysis</vt:lpstr>
      <vt:lpstr>Depth-First Search</vt:lpstr>
      <vt:lpstr>DFS: the Strategy in Words</vt:lpstr>
      <vt:lpstr>Observations about the DFS Strategy</vt:lpstr>
      <vt:lpstr>DFS Strategy 1: Use a stack</vt:lpstr>
      <vt:lpstr>depth-first search, example</vt:lpstr>
      <vt:lpstr>DFS Strategy 2: Recursion</vt:lpstr>
      <vt:lpstr>DFS to Process all Vertices in a Graph</vt:lpstr>
      <vt:lpstr>Using DFS to Find if a Graphic is Acyclic</vt:lpstr>
      <vt:lpstr>Depth-first search tree</vt:lpstr>
      <vt:lpstr>Using Non-Tree Edges to Identify Cycles</vt:lpstr>
      <vt:lpstr>Non-tree Edges in DFS</vt:lpstr>
      <vt:lpstr>Time Complexity of DFS</vt:lpstr>
      <vt:lpstr>State-Space Search</vt:lpstr>
      <vt:lpstr>State Space Search and Best-First Search</vt:lpstr>
      <vt:lpstr>Heuristic Search</vt:lpstr>
      <vt:lpstr>Best-First Strategy</vt:lpstr>
      <vt:lpstr>Example:  The 8-puzzle</vt:lpstr>
      <vt:lpstr>Example: 8-Puzzle</vt:lpstr>
      <vt:lpstr>Successors of Initial State</vt:lpstr>
      <vt:lpstr>PowerPoint Presentation</vt:lpstr>
      <vt:lpstr>PowerPoint Presentation</vt:lpstr>
      <vt:lpstr>Heuristic</vt:lpstr>
      <vt:lpstr>PowerPoint Presentation</vt:lpstr>
      <vt:lpstr>A Better Use of Heuristics</vt:lpstr>
      <vt:lpstr>PowerPoint Presentation</vt:lpstr>
      <vt:lpstr>Optimal Search</vt:lpstr>
      <vt:lpstr>Summary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Sort: One more example</vt:lpstr>
      <vt:lpstr>Dijkstra’s Algorithm</vt:lpstr>
      <vt:lpstr>Weighted Shortest Path</vt:lpstr>
      <vt:lpstr>Dijkstra’s algorithm</vt:lpstr>
      <vt:lpstr> </vt:lpstr>
      <vt:lpstr>PowerPoint Presentation</vt:lpstr>
      <vt:lpstr>Analysis</vt:lpstr>
      <vt:lpstr>Negative Cost Edges?</vt:lpstr>
      <vt:lpstr>Dijkstra' Algorithm</vt:lpstr>
      <vt:lpstr>Notes on Dijkstra’s Algorithm</vt:lpstr>
      <vt:lpstr>Correctness of These Greedy Algorithms</vt:lpstr>
      <vt:lpstr>Proof of Dijkstra’s algorithm</vt:lpstr>
      <vt:lpstr>Summary</vt:lpstr>
      <vt:lpstr>What Did We Learn?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924</cp:revision>
  <cp:lastPrinted>2010-03-04T14:04:20Z</cp:lastPrinted>
  <dcterms:created xsi:type="dcterms:W3CDTF">2010-03-16T00:09:25Z</dcterms:created>
  <dcterms:modified xsi:type="dcterms:W3CDTF">2020-01-17T15:40:53Z</dcterms:modified>
</cp:coreProperties>
</file>