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60" r:id="rId5"/>
    <p:sldId id="259" r:id="rId6"/>
    <p:sldId id="291" r:id="rId7"/>
    <p:sldId id="293" r:id="rId8"/>
    <p:sldId id="292" r:id="rId9"/>
    <p:sldId id="294" r:id="rId10"/>
    <p:sldId id="299" r:id="rId11"/>
    <p:sldId id="300" r:id="rId12"/>
    <p:sldId id="261" r:id="rId13"/>
    <p:sldId id="295" r:id="rId14"/>
    <p:sldId id="296" r:id="rId15"/>
    <p:sldId id="297" r:id="rId16"/>
    <p:sldId id="298" r:id="rId17"/>
    <p:sldId id="301" r:id="rId18"/>
  </p:sldIdLst>
  <p:sldSz cx="9144000" cy="5143500" type="screen16x9"/>
  <p:notesSz cx="6858000" cy="9144000"/>
  <p:embeddedFontLst>
    <p:embeddedFont>
      <p:font typeface="Alfa Slab One" panose="020B0604020202020204" charset="0"/>
      <p:regular r:id="rId20"/>
    </p:embeddedFont>
    <p:embeddedFont>
      <p:font typeface="Carter One" panose="020B0604020202020204" charset="0"/>
      <p:regular r:id="rId21"/>
    </p:embeddedFont>
    <p:embeddedFont>
      <p:font typeface="Livvic" pitchFamily="2"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B65EC3-B19A-4DF4-9184-1E61580126CC}">
  <a:tblStyle styleId="{E1B65EC3-B19A-4DF4-9184-1E61580126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4" d="100"/>
          <a:sy n="104" d="100"/>
        </p:scale>
        <p:origin x="10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71b5f3f19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71b5f3f19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07d9a1b0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07d9a1b0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6f730843eb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6f730843e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6f730843eb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6f730843eb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21558" y="1629192"/>
            <a:ext cx="3992100" cy="1791000"/>
          </a:xfrm>
          <a:prstGeom prst="rect">
            <a:avLst/>
          </a:prstGeom>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7000"/>
              <a:buNone/>
              <a:defRPr sz="7000" b="0"/>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a:endParaRPr/>
          </a:p>
        </p:txBody>
      </p:sp>
      <p:sp>
        <p:nvSpPr>
          <p:cNvPr id="10" name="Google Shape;10;p2"/>
          <p:cNvSpPr txBox="1">
            <a:spLocks noGrp="1"/>
          </p:cNvSpPr>
          <p:nvPr>
            <p:ph type="subTitle" idx="1"/>
          </p:nvPr>
        </p:nvSpPr>
        <p:spPr>
          <a:xfrm>
            <a:off x="6180950" y="4034776"/>
            <a:ext cx="2242500" cy="597900"/>
          </a:xfrm>
          <a:prstGeom prst="rect">
            <a:avLst/>
          </a:prstGeom>
          <a:noFill/>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131650" y="995375"/>
            <a:ext cx="9403125" cy="3612150"/>
          </a:xfrm>
          <a:custGeom>
            <a:avLst/>
            <a:gdLst/>
            <a:ahLst/>
            <a:cxnLst/>
            <a:rect l="l" t="t" r="r" b="b"/>
            <a:pathLst>
              <a:path w="376125" h="144486" extrusionOk="0">
                <a:moveTo>
                  <a:pt x="207" y="21909"/>
                </a:moveTo>
                <a:lnTo>
                  <a:pt x="0" y="144486"/>
                </a:lnTo>
                <a:lnTo>
                  <a:pt x="376125" y="121918"/>
                </a:lnTo>
                <a:lnTo>
                  <a:pt x="376085" y="9585"/>
                </a:lnTo>
                <a:lnTo>
                  <a:pt x="185750" y="0"/>
                </a:lnTo>
                <a:close/>
              </a:path>
            </a:pathLst>
          </a:custGeom>
          <a:solidFill>
            <a:schemeClr val="lt2"/>
          </a:solidFill>
          <a:ln>
            <a:noFill/>
          </a:ln>
        </p:spPr>
      </p:sp>
      <p:sp>
        <p:nvSpPr>
          <p:cNvPr id="58" name="Google Shape;58;p11"/>
          <p:cNvSpPr/>
          <p:nvPr/>
        </p:nvSpPr>
        <p:spPr>
          <a:xfrm>
            <a:off x="-128375" y="1252091"/>
            <a:ext cx="1787600" cy="207500"/>
          </a:xfrm>
          <a:custGeom>
            <a:avLst/>
            <a:gdLst/>
            <a:ahLst/>
            <a:cxnLst/>
            <a:rect l="l" t="t" r="r" b="b"/>
            <a:pathLst>
              <a:path w="71504" h="8300" extrusionOk="0">
                <a:moveTo>
                  <a:pt x="0" y="0"/>
                </a:moveTo>
                <a:lnTo>
                  <a:pt x="76" y="8300"/>
                </a:lnTo>
                <a:lnTo>
                  <a:pt x="71504" y="856"/>
                </a:lnTo>
                <a:close/>
              </a:path>
            </a:pathLst>
          </a:custGeom>
          <a:solidFill>
            <a:schemeClr val="accent3"/>
          </a:solidFill>
          <a:ln>
            <a:noFill/>
          </a:ln>
        </p:spPr>
      </p:sp>
      <p:sp>
        <p:nvSpPr>
          <p:cNvPr id="59" name="Google Shape;59;p11"/>
          <p:cNvSpPr/>
          <p:nvPr/>
        </p:nvSpPr>
        <p:spPr>
          <a:xfrm>
            <a:off x="7454325" y="4111650"/>
            <a:ext cx="1817150" cy="207500"/>
          </a:xfrm>
          <a:custGeom>
            <a:avLst/>
            <a:gdLst/>
            <a:ahLst/>
            <a:cxnLst/>
            <a:rect l="l" t="t" r="r" b="b"/>
            <a:pathLst>
              <a:path w="72686" h="8300" extrusionOk="0">
                <a:moveTo>
                  <a:pt x="72686" y="8300"/>
                </a:moveTo>
                <a:lnTo>
                  <a:pt x="72610" y="0"/>
                </a:lnTo>
                <a:lnTo>
                  <a:pt x="0" y="4414"/>
                </a:lnTo>
                <a:close/>
              </a:path>
            </a:pathLst>
          </a:custGeom>
          <a:solidFill>
            <a:schemeClr val="accent2"/>
          </a:solidFill>
          <a:ln>
            <a:noFill/>
          </a:ln>
        </p:spPr>
      </p:sp>
      <p:sp>
        <p:nvSpPr>
          <p:cNvPr id="60" name="Google Shape;60;p11"/>
          <p:cNvSpPr txBox="1">
            <a:spLocks noGrp="1"/>
          </p:cNvSpPr>
          <p:nvPr>
            <p:ph type="title" hasCustomPrompt="1"/>
          </p:nvPr>
        </p:nvSpPr>
        <p:spPr>
          <a:xfrm>
            <a:off x="2019163" y="1793782"/>
            <a:ext cx="5101500" cy="10815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61" name="Google Shape;61;p11"/>
          <p:cNvSpPr txBox="1">
            <a:spLocks noGrp="1"/>
          </p:cNvSpPr>
          <p:nvPr>
            <p:ph type="subTitle" idx="1"/>
          </p:nvPr>
        </p:nvSpPr>
        <p:spPr>
          <a:xfrm>
            <a:off x="2993550" y="2997150"/>
            <a:ext cx="3156900" cy="734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49500" y="3846050"/>
            <a:ext cx="6045000" cy="1012200"/>
          </a:xfrm>
          <a:prstGeom prst="rect">
            <a:avLst/>
          </a:prstGeom>
          <a:noFill/>
        </p:spPr>
        <p:txBody>
          <a:bodyPr spcFirstLastPara="1" wrap="square" lIns="91425" tIns="91425" rIns="91425" bIns="91425" anchor="ctr" anchorCtr="0">
            <a:noAutofit/>
          </a:bodyPr>
          <a:lstStyle>
            <a:lvl1pPr marR="91440" lvl="0" algn="ctr" rtl="0">
              <a:lnSpc>
                <a:spcPct val="80000"/>
              </a:lnSpc>
              <a:spcBef>
                <a:spcPts val="0"/>
              </a:spcBef>
              <a:spcAft>
                <a:spcPts val="0"/>
              </a:spcAft>
              <a:buSzPts val="5000"/>
              <a:buNone/>
              <a:defRPr sz="5000"/>
            </a:lvl1pPr>
            <a:lvl2pPr lvl="1" algn="r" rtl="0">
              <a:lnSpc>
                <a:spcPct val="80000"/>
              </a:lnSpc>
              <a:spcBef>
                <a:spcPts val="0"/>
              </a:spcBef>
              <a:spcAft>
                <a:spcPts val="0"/>
              </a:spcAft>
              <a:buSzPts val="5000"/>
              <a:buNone/>
              <a:defRPr sz="5000"/>
            </a:lvl2pPr>
            <a:lvl3pPr lvl="2" algn="r" rtl="0">
              <a:lnSpc>
                <a:spcPct val="80000"/>
              </a:lnSpc>
              <a:spcBef>
                <a:spcPts val="0"/>
              </a:spcBef>
              <a:spcAft>
                <a:spcPts val="0"/>
              </a:spcAft>
              <a:buSzPts val="5000"/>
              <a:buNone/>
              <a:defRPr sz="5000"/>
            </a:lvl3pPr>
            <a:lvl4pPr lvl="3" algn="r" rtl="0">
              <a:lnSpc>
                <a:spcPct val="80000"/>
              </a:lnSpc>
              <a:spcBef>
                <a:spcPts val="0"/>
              </a:spcBef>
              <a:spcAft>
                <a:spcPts val="0"/>
              </a:spcAft>
              <a:buSzPts val="5000"/>
              <a:buNone/>
              <a:defRPr sz="5000"/>
            </a:lvl4pPr>
            <a:lvl5pPr lvl="4" algn="r" rtl="0">
              <a:lnSpc>
                <a:spcPct val="80000"/>
              </a:lnSpc>
              <a:spcBef>
                <a:spcPts val="0"/>
              </a:spcBef>
              <a:spcAft>
                <a:spcPts val="0"/>
              </a:spcAft>
              <a:buSzPts val="5000"/>
              <a:buNone/>
              <a:defRPr sz="5000"/>
            </a:lvl5pPr>
            <a:lvl6pPr lvl="5" algn="r" rtl="0">
              <a:lnSpc>
                <a:spcPct val="80000"/>
              </a:lnSpc>
              <a:spcBef>
                <a:spcPts val="0"/>
              </a:spcBef>
              <a:spcAft>
                <a:spcPts val="0"/>
              </a:spcAft>
              <a:buSzPts val="5000"/>
              <a:buNone/>
              <a:defRPr sz="5000"/>
            </a:lvl6pPr>
            <a:lvl7pPr lvl="6" algn="r" rtl="0">
              <a:lnSpc>
                <a:spcPct val="80000"/>
              </a:lnSpc>
              <a:spcBef>
                <a:spcPts val="0"/>
              </a:spcBef>
              <a:spcAft>
                <a:spcPts val="0"/>
              </a:spcAft>
              <a:buSzPts val="5000"/>
              <a:buNone/>
              <a:defRPr sz="5000"/>
            </a:lvl7pPr>
            <a:lvl8pPr lvl="7" algn="r" rtl="0">
              <a:lnSpc>
                <a:spcPct val="80000"/>
              </a:lnSpc>
              <a:spcBef>
                <a:spcPts val="0"/>
              </a:spcBef>
              <a:spcAft>
                <a:spcPts val="0"/>
              </a:spcAft>
              <a:buSzPts val="5000"/>
              <a:buNone/>
              <a:defRPr sz="5000"/>
            </a:lvl8pPr>
            <a:lvl9pPr lvl="8" algn="r" rtl="0">
              <a:lnSpc>
                <a:spcPct val="80000"/>
              </a:lnSpc>
              <a:spcBef>
                <a:spcPts val="0"/>
              </a:spcBef>
              <a:spcAft>
                <a:spcPts val="0"/>
              </a:spcAft>
              <a:buSzPts val="5000"/>
              <a:buNone/>
              <a:defRPr sz="5000"/>
            </a:lvl9pPr>
          </a:lstStyle>
          <a:p>
            <a:endParaRPr/>
          </a:p>
        </p:txBody>
      </p:sp>
      <p:sp>
        <p:nvSpPr>
          <p:cNvPr id="13" name="Google Shape;13;p3"/>
          <p:cNvSpPr txBox="1">
            <a:spLocks noGrp="1"/>
          </p:cNvSpPr>
          <p:nvPr>
            <p:ph type="title" idx="2" hasCustomPrompt="1"/>
          </p:nvPr>
        </p:nvSpPr>
        <p:spPr>
          <a:xfrm>
            <a:off x="1444716" y="2669259"/>
            <a:ext cx="1095000" cy="9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b="0"/>
            </a:lvl2pPr>
            <a:lvl3pPr lvl="2" algn="ctr" rtl="0">
              <a:spcBef>
                <a:spcPts val="0"/>
              </a:spcBef>
              <a:spcAft>
                <a:spcPts val="0"/>
              </a:spcAft>
              <a:buSzPts val="5000"/>
              <a:buNone/>
              <a:defRPr sz="5000" b="0"/>
            </a:lvl3pPr>
            <a:lvl4pPr lvl="3" algn="ctr" rtl="0">
              <a:spcBef>
                <a:spcPts val="0"/>
              </a:spcBef>
              <a:spcAft>
                <a:spcPts val="0"/>
              </a:spcAft>
              <a:buSzPts val="5000"/>
              <a:buNone/>
              <a:defRPr sz="5000" b="0"/>
            </a:lvl4pPr>
            <a:lvl5pPr lvl="4" algn="ctr" rtl="0">
              <a:spcBef>
                <a:spcPts val="0"/>
              </a:spcBef>
              <a:spcAft>
                <a:spcPts val="0"/>
              </a:spcAft>
              <a:buSzPts val="5000"/>
              <a:buNone/>
              <a:defRPr sz="5000" b="0"/>
            </a:lvl5pPr>
            <a:lvl6pPr lvl="5" algn="ctr" rtl="0">
              <a:spcBef>
                <a:spcPts val="0"/>
              </a:spcBef>
              <a:spcAft>
                <a:spcPts val="0"/>
              </a:spcAft>
              <a:buSzPts val="5000"/>
              <a:buNone/>
              <a:defRPr sz="5000" b="0"/>
            </a:lvl6pPr>
            <a:lvl7pPr lvl="6" algn="ctr" rtl="0">
              <a:spcBef>
                <a:spcPts val="0"/>
              </a:spcBef>
              <a:spcAft>
                <a:spcPts val="0"/>
              </a:spcAft>
              <a:buSzPts val="5000"/>
              <a:buNone/>
              <a:defRPr sz="5000" b="0"/>
            </a:lvl7pPr>
            <a:lvl8pPr lvl="7" algn="ctr" rtl="0">
              <a:spcBef>
                <a:spcPts val="0"/>
              </a:spcBef>
              <a:spcAft>
                <a:spcPts val="0"/>
              </a:spcAft>
              <a:buSzPts val="5000"/>
              <a:buNone/>
              <a:defRPr sz="5000" b="0"/>
            </a:lvl8pPr>
            <a:lvl9pPr lvl="8" algn="ctr" rtl="0">
              <a:spcBef>
                <a:spcPts val="0"/>
              </a:spcBef>
              <a:spcAft>
                <a:spcPts val="0"/>
              </a:spcAft>
              <a:buSzPts val="5000"/>
              <a:buNone/>
              <a:defRPr sz="5000" b="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6" name="Google Shape;16;p4"/>
          <p:cNvSpPr txBox="1">
            <a:spLocks noGrp="1"/>
          </p:cNvSpPr>
          <p:nvPr>
            <p:ph type="body" idx="1"/>
          </p:nvPr>
        </p:nvSpPr>
        <p:spPr>
          <a:xfrm>
            <a:off x="720000" y="1290400"/>
            <a:ext cx="7717500" cy="34812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sz="1200"/>
            </a:lvl1pPr>
            <a:lvl2pPr marL="914400" lvl="1" indent="-304800">
              <a:lnSpc>
                <a:spcPct val="100000"/>
              </a:lnSpc>
              <a:spcBef>
                <a:spcPts val="0"/>
              </a:spcBef>
              <a:spcAft>
                <a:spcPts val="0"/>
              </a:spcAft>
              <a:buSzPts val="1200"/>
              <a:buAutoNum type="alphaLcPeriod"/>
              <a:defRPr sz="1200"/>
            </a:lvl2pPr>
            <a:lvl3pPr marL="1371600" lvl="2" indent="-304800">
              <a:lnSpc>
                <a:spcPct val="100000"/>
              </a:lnSpc>
              <a:spcBef>
                <a:spcPts val="0"/>
              </a:spcBef>
              <a:spcAft>
                <a:spcPts val="0"/>
              </a:spcAft>
              <a:buSzPts val="1200"/>
              <a:buAutoNum type="romanLcPeriod"/>
              <a:defRPr sz="1200"/>
            </a:lvl3pPr>
            <a:lvl4pPr marL="1828800" lvl="3" indent="-304800">
              <a:lnSpc>
                <a:spcPct val="100000"/>
              </a:lnSpc>
              <a:spcBef>
                <a:spcPts val="0"/>
              </a:spcBef>
              <a:spcAft>
                <a:spcPts val="0"/>
              </a:spcAft>
              <a:buSzPts val="1200"/>
              <a:buAutoNum type="arabicPeriod"/>
              <a:defRPr sz="1200"/>
            </a:lvl4pPr>
            <a:lvl5pPr marL="2286000" lvl="4" indent="-304800">
              <a:lnSpc>
                <a:spcPct val="100000"/>
              </a:lnSpc>
              <a:spcBef>
                <a:spcPts val="0"/>
              </a:spcBef>
              <a:spcAft>
                <a:spcPts val="0"/>
              </a:spcAft>
              <a:buSzPts val="1200"/>
              <a:buAutoNum type="alphaLcPeriod"/>
              <a:defRPr sz="1200"/>
            </a:lvl5pPr>
            <a:lvl6pPr marL="2743200" lvl="5" indent="-304800">
              <a:lnSpc>
                <a:spcPct val="100000"/>
              </a:lnSpc>
              <a:spcBef>
                <a:spcPts val="0"/>
              </a:spcBef>
              <a:spcAft>
                <a:spcPts val="0"/>
              </a:spcAft>
              <a:buSzPts val="1200"/>
              <a:buAutoNum type="romanLcPeriod"/>
              <a:defRPr sz="1200"/>
            </a:lvl6pPr>
            <a:lvl7pPr marL="3200400" lvl="6" indent="-304800">
              <a:lnSpc>
                <a:spcPct val="100000"/>
              </a:lnSpc>
              <a:spcBef>
                <a:spcPts val="0"/>
              </a:spcBef>
              <a:spcAft>
                <a:spcPts val="0"/>
              </a:spcAft>
              <a:buSzPts val="1200"/>
              <a:buAutoNum type="arabicPeriod"/>
              <a:defRPr sz="1200"/>
            </a:lvl7pPr>
            <a:lvl8pPr marL="3657600" lvl="7" indent="-304800">
              <a:lnSpc>
                <a:spcPct val="100000"/>
              </a:lnSpc>
              <a:spcBef>
                <a:spcPts val="0"/>
              </a:spcBef>
              <a:spcAft>
                <a:spcPts val="0"/>
              </a:spcAft>
              <a:buSzPts val="1200"/>
              <a:buAutoNum type="alphaLcPeriod"/>
              <a:defRPr sz="1200"/>
            </a:lvl8pPr>
            <a:lvl9pPr marL="4114800" lvl="8" indent="-30480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subTitle" idx="1"/>
          </p:nvPr>
        </p:nvSpPr>
        <p:spPr>
          <a:xfrm>
            <a:off x="1164588" y="1726850"/>
            <a:ext cx="2962800" cy="10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9" name="Google Shape;19;p5"/>
          <p:cNvSpPr txBox="1">
            <a:spLocks noGrp="1"/>
          </p:cNvSpPr>
          <p:nvPr>
            <p:ph type="title"/>
          </p:nvPr>
        </p:nvSpPr>
        <p:spPr>
          <a:xfrm>
            <a:off x="1164588" y="1334538"/>
            <a:ext cx="29628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Livvic"/>
              <a:buNone/>
              <a:defRPr sz="2200" b="1">
                <a:latin typeface="Livvic"/>
                <a:ea typeface="Livvic"/>
                <a:cs typeface="Livvic"/>
                <a:sym typeface="Livvic"/>
              </a:defRPr>
            </a:lvl1pPr>
            <a:lvl2pPr lvl="1" rtl="0">
              <a:lnSpc>
                <a:spcPct val="100000"/>
              </a:lnSpc>
              <a:spcBef>
                <a:spcPts val="0"/>
              </a:spcBef>
              <a:spcAft>
                <a:spcPts val="0"/>
              </a:spcAft>
              <a:buSzPts val="2200"/>
              <a:buFont typeface="Livvic"/>
              <a:buNone/>
              <a:defRPr sz="2200">
                <a:latin typeface="Livvic"/>
                <a:ea typeface="Livvic"/>
                <a:cs typeface="Livvic"/>
                <a:sym typeface="Livvic"/>
              </a:defRPr>
            </a:lvl2pPr>
            <a:lvl3pPr lvl="2" rtl="0">
              <a:lnSpc>
                <a:spcPct val="100000"/>
              </a:lnSpc>
              <a:spcBef>
                <a:spcPts val="0"/>
              </a:spcBef>
              <a:spcAft>
                <a:spcPts val="0"/>
              </a:spcAft>
              <a:buSzPts val="2200"/>
              <a:buFont typeface="Livvic"/>
              <a:buNone/>
              <a:defRPr sz="2200">
                <a:latin typeface="Livvic"/>
                <a:ea typeface="Livvic"/>
                <a:cs typeface="Livvic"/>
                <a:sym typeface="Livvic"/>
              </a:defRPr>
            </a:lvl3pPr>
            <a:lvl4pPr lvl="3" rtl="0">
              <a:lnSpc>
                <a:spcPct val="100000"/>
              </a:lnSpc>
              <a:spcBef>
                <a:spcPts val="0"/>
              </a:spcBef>
              <a:spcAft>
                <a:spcPts val="0"/>
              </a:spcAft>
              <a:buSzPts val="2200"/>
              <a:buFont typeface="Livvic"/>
              <a:buNone/>
              <a:defRPr sz="2200">
                <a:latin typeface="Livvic"/>
                <a:ea typeface="Livvic"/>
                <a:cs typeface="Livvic"/>
                <a:sym typeface="Livvic"/>
              </a:defRPr>
            </a:lvl4pPr>
            <a:lvl5pPr lvl="4" rtl="0">
              <a:lnSpc>
                <a:spcPct val="100000"/>
              </a:lnSpc>
              <a:spcBef>
                <a:spcPts val="0"/>
              </a:spcBef>
              <a:spcAft>
                <a:spcPts val="0"/>
              </a:spcAft>
              <a:buSzPts val="2200"/>
              <a:buFont typeface="Livvic"/>
              <a:buNone/>
              <a:defRPr sz="2200">
                <a:latin typeface="Livvic"/>
                <a:ea typeface="Livvic"/>
                <a:cs typeface="Livvic"/>
                <a:sym typeface="Livvic"/>
              </a:defRPr>
            </a:lvl5pPr>
            <a:lvl6pPr lvl="5" rtl="0">
              <a:lnSpc>
                <a:spcPct val="100000"/>
              </a:lnSpc>
              <a:spcBef>
                <a:spcPts val="0"/>
              </a:spcBef>
              <a:spcAft>
                <a:spcPts val="0"/>
              </a:spcAft>
              <a:buSzPts val="2200"/>
              <a:buFont typeface="Livvic"/>
              <a:buNone/>
              <a:defRPr sz="2200">
                <a:latin typeface="Livvic"/>
                <a:ea typeface="Livvic"/>
                <a:cs typeface="Livvic"/>
                <a:sym typeface="Livvic"/>
              </a:defRPr>
            </a:lvl6pPr>
            <a:lvl7pPr lvl="6" rtl="0">
              <a:lnSpc>
                <a:spcPct val="100000"/>
              </a:lnSpc>
              <a:spcBef>
                <a:spcPts val="0"/>
              </a:spcBef>
              <a:spcAft>
                <a:spcPts val="0"/>
              </a:spcAft>
              <a:buSzPts val="2200"/>
              <a:buFont typeface="Livvic"/>
              <a:buNone/>
              <a:defRPr sz="2200">
                <a:latin typeface="Livvic"/>
                <a:ea typeface="Livvic"/>
                <a:cs typeface="Livvic"/>
                <a:sym typeface="Livvic"/>
              </a:defRPr>
            </a:lvl7pPr>
            <a:lvl8pPr lvl="7" rtl="0">
              <a:lnSpc>
                <a:spcPct val="100000"/>
              </a:lnSpc>
              <a:spcBef>
                <a:spcPts val="0"/>
              </a:spcBef>
              <a:spcAft>
                <a:spcPts val="0"/>
              </a:spcAft>
              <a:buSzPts val="2200"/>
              <a:buFont typeface="Livvic"/>
              <a:buNone/>
              <a:defRPr sz="2200">
                <a:latin typeface="Livvic"/>
                <a:ea typeface="Livvic"/>
                <a:cs typeface="Livvic"/>
                <a:sym typeface="Livvic"/>
              </a:defRPr>
            </a:lvl8pPr>
            <a:lvl9pPr lvl="8" rtl="0">
              <a:lnSpc>
                <a:spcPct val="100000"/>
              </a:lnSpc>
              <a:spcBef>
                <a:spcPts val="0"/>
              </a:spcBef>
              <a:spcAft>
                <a:spcPts val="0"/>
              </a:spcAft>
              <a:buSzPts val="2200"/>
              <a:buFont typeface="Livvic"/>
              <a:buNone/>
              <a:defRPr sz="2200">
                <a:latin typeface="Livvic"/>
                <a:ea typeface="Livvic"/>
                <a:cs typeface="Livvic"/>
                <a:sym typeface="Livvic"/>
              </a:defRPr>
            </a:lvl9pPr>
          </a:lstStyle>
          <a:p>
            <a:endParaRPr/>
          </a:p>
        </p:txBody>
      </p:sp>
      <p:sp>
        <p:nvSpPr>
          <p:cNvPr id="20" name="Google Shape;20;p5"/>
          <p:cNvSpPr txBox="1">
            <a:spLocks noGrp="1"/>
          </p:cNvSpPr>
          <p:nvPr>
            <p:ph type="title" idx="2"/>
          </p:nvPr>
        </p:nvSpPr>
        <p:spPr>
          <a:xfrm>
            <a:off x="1163988" y="3114988"/>
            <a:ext cx="29640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Livvic"/>
              <a:buNone/>
              <a:defRPr sz="2200" b="1">
                <a:latin typeface="Livvic"/>
                <a:ea typeface="Livvic"/>
                <a:cs typeface="Livvic"/>
                <a:sym typeface="Livvic"/>
              </a:defRPr>
            </a:lvl1pPr>
            <a:lvl2pPr lvl="1" rtl="0">
              <a:lnSpc>
                <a:spcPct val="100000"/>
              </a:lnSpc>
              <a:spcBef>
                <a:spcPts val="0"/>
              </a:spcBef>
              <a:spcAft>
                <a:spcPts val="0"/>
              </a:spcAft>
              <a:buSzPts val="2200"/>
              <a:buFont typeface="Livvic"/>
              <a:buNone/>
              <a:defRPr sz="2200">
                <a:latin typeface="Livvic"/>
                <a:ea typeface="Livvic"/>
                <a:cs typeface="Livvic"/>
                <a:sym typeface="Livvic"/>
              </a:defRPr>
            </a:lvl2pPr>
            <a:lvl3pPr lvl="2" rtl="0">
              <a:lnSpc>
                <a:spcPct val="100000"/>
              </a:lnSpc>
              <a:spcBef>
                <a:spcPts val="0"/>
              </a:spcBef>
              <a:spcAft>
                <a:spcPts val="0"/>
              </a:spcAft>
              <a:buSzPts val="2200"/>
              <a:buFont typeface="Livvic"/>
              <a:buNone/>
              <a:defRPr sz="2200">
                <a:latin typeface="Livvic"/>
                <a:ea typeface="Livvic"/>
                <a:cs typeface="Livvic"/>
                <a:sym typeface="Livvic"/>
              </a:defRPr>
            </a:lvl3pPr>
            <a:lvl4pPr lvl="3" rtl="0">
              <a:lnSpc>
                <a:spcPct val="100000"/>
              </a:lnSpc>
              <a:spcBef>
                <a:spcPts val="0"/>
              </a:spcBef>
              <a:spcAft>
                <a:spcPts val="0"/>
              </a:spcAft>
              <a:buSzPts val="2200"/>
              <a:buFont typeface="Livvic"/>
              <a:buNone/>
              <a:defRPr sz="2200">
                <a:latin typeface="Livvic"/>
                <a:ea typeface="Livvic"/>
                <a:cs typeface="Livvic"/>
                <a:sym typeface="Livvic"/>
              </a:defRPr>
            </a:lvl4pPr>
            <a:lvl5pPr lvl="4" rtl="0">
              <a:lnSpc>
                <a:spcPct val="100000"/>
              </a:lnSpc>
              <a:spcBef>
                <a:spcPts val="0"/>
              </a:spcBef>
              <a:spcAft>
                <a:spcPts val="0"/>
              </a:spcAft>
              <a:buSzPts val="2200"/>
              <a:buFont typeface="Livvic"/>
              <a:buNone/>
              <a:defRPr sz="2200">
                <a:latin typeface="Livvic"/>
                <a:ea typeface="Livvic"/>
                <a:cs typeface="Livvic"/>
                <a:sym typeface="Livvic"/>
              </a:defRPr>
            </a:lvl5pPr>
            <a:lvl6pPr lvl="5" rtl="0">
              <a:lnSpc>
                <a:spcPct val="100000"/>
              </a:lnSpc>
              <a:spcBef>
                <a:spcPts val="0"/>
              </a:spcBef>
              <a:spcAft>
                <a:spcPts val="0"/>
              </a:spcAft>
              <a:buSzPts val="2200"/>
              <a:buFont typeface="Livvic"/>
              <a:buNone/>
              <a:defRPr sz="2200">
                <a:latin typeface="Livvic"/>
                <a:ea typeface="Livvic"/>
                <a:cs typeface="Livvic"/>
                <a:sym typeface="Livvic"/>
              </a:defRPr>
            </a:lvl6pPr>
            <a:lvl7pPr lvl="6" rtl="0">
              <a:lnSpc>
                <a:spcPct val="100000"/>
              </a:lnSpc>
              <a:spcBef>
                <a:spcPts val="0"/>
              </a:spcBef>
              <a:spcAft>
                <a:spcPts val="0"/>
              </a:spcAft>
              <a:buSzPts val="2200"/>
              <a:buFont typeface="Livvic"/>
              <a:buNone/>
              <a:defRPr sz="2200">
                <a:latin typeface="Livvic"/>
                <a:ea typeface="Livvic"/>
                <a:cs typeface="Livvic"/>
                <a:sym typeface="Livvic"/>
              </a:defRPr>
            </a:lvl7pPr>
            <a:lvl8pPr lvl="7" rtl="0">
              <a:lnSpc>
                <a:spcPct val="100000"/>
              </a:lnSpc>
              <a:spcBef>
                <a:spcPts val="0"/>
              </a:spcBef>
              <a:spcAft>
                <a:spcPts val="0"/>
              </a:spcAft>
              <a:buSzPts val="2200"/>
              <a:buFont typeface="Livvic"/>
              <a:buNone/>
              <a:defRPr sz="2200">
                <a:latin typeface="Livvic"/>
                <a:ea typeface="Livvic"/>
                <a:cs typeface="Livvic"/>
                <a:sym typeface="Livvic"/>
              </a:defRPr>
            </a:lvl8pPr>
            <a:lvl9pPr lvl="8" rtl="0">
              <a:lnSpc>
                <a:spcPct val="100000"/>
              </a:lnSpc>
              <a:spcBef>
                <a:spcPts val="0"/>
              </a:spcBef>
              <a:spcAft>
                <a:spcPts val="0"/>
              </a:spcAft>
              <a:buSzPts val="2200"/>
              <a:buFont typeface="Livvic"/>
              <a:buNone/>
              <a:defRPr sz="2200">
                <a:latin typeface="Livvic"/>
                <a:ea typeface="Livvic"/>
                <a:cs typeface="Livvic"/>
                <a:sym typeface="Livvic"/>
              </a:defRPr>
            </a:lvl9pPr>
          </a:lstStyle>
          <a:p>
            <a:endParaRPr/>
          </a:p>
        </p:txBody>
      </p:sp>
      <p:sp>
        <p:nvSpPr>
          <p:cNvPr id="21" name="Google Shape;21;p5"/>
          <p:cNvSpPr txBox="1">
            <a:spLocks noGrp="1"/>
          </p:cNvSpPr>
          <p:nvPr>
            <p:ph type="subTitle" idx="3"/>
          </p:nvPr>
        </p:nvSpPr>
        <p:spPr>
          <a:xfrm>
            <a:off x="1163988" y="3507300"/>
            <a:ext cx="2964000" cy="10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720000" y="2038625"/>
            <a:ext cx="2857200" cy="16140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6" name="Google Shape;26;p7"/>
          <p:cNvSpPr txBox="1">
            <a:spLocks noGrp="1"/>
          </p:cNvSpPr>
          <p:nvPr>
            <p:ph type="title"/>
          </p:nvPr>
        </p:nvSpPr>
        <p:spPr>
          <a:xfrm>
            <a:off x="713225" y="539500"/>
            <a:ext cx="385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27" name="Google Shape;27;p7"/>
          <p:cNvGrpSpPr/>
          <p:nvPr/>
        </p:nvGrpSpPr>
        <p:grpSpPr>
          <a:xfrm>
            <a:off x="805575" y="4394071"/>
            <a:ext cx="1198043" cy="210331"/>
            <a:chOff x="1026623" y="2953314"/>
            <a:chExt cx="5688711" cy="1008300"/>
          </a:xfrm>
        </p:grpSpPr>
        <p:sp>
          <p:nvSpPr>
            <p:cNvPr id="28" name="Google Shape;28;p7"/>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7"/>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7"/>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grpSp>
        <p:nvGrpSpPr>
          <p:cNvPr id="34" name="Google Shape;34;p8"/>
          <p:cNvGrpSpPr/>
          <p:nvPr/>
        </p:nvGrpSpPr>
        <p:grpSpPr>
          <a:xfrm flipH="1">
            <a:off x="490871" y="1078975"/>
            <a:ext cx="4479425" cy="3051604"/>
            <a:chOff x="4109736" y="1499802"/>
            <a:chExt cx="3922782" cy="2672392"/>
          </a:xfrm>
        </p:grpSpPr>
        <p:sp>
          <p:nvSpPr>
            <p:cNvPr id="35" name="Google Shape;35;p8"/>
            <p:cNvSpPr/>
            <p:nvPr/>
          </p:nvSpPr>
          <p:spPr>
            <a:xfrm>
              <a:off x="4109736" y="1504509"/>
              <a:ext cx="3912250" cy="2453025"/>
            </a:xfrm>
            <a:custGeom>
              <a:avLst/>
              <a:gdLst/>
              <a:ahLst/>
              <a:cxnLst/>
              <a:rect l="l" t="t" r="r" b="b"/>
              <a:pathLst>
                <a:path w="156490" h="98121" extrusionOk="0">
                  <a:moveTo>
                    <a:pt x="3195" y="4448"/>
                  </a:moveTo>
                  <a:lnTo>
                    <a:pt x="147792" y="0"/>
                  </a:lnTo>
                  <a:lnTo>
                    <a:pt x="156490" y="98121"/>
                  </a:lnTo>
                  <a:lnTo>
                    <a:pt x="0" y="93923"/>
                  </a:lnTo>
                  <a:close/>
                </a:path>
              </a:pathLst>
            </a:custGeom>
            <a:solidFill>
              <a:schemeClr val="accent3"/>
            </a:solidFill>
            <a:ln>
              <a:noFill/>
            </a:ln>
          </p:spPr>
        </p:sp>
        <p:sp>
          <p:nvSpPr>
            <p:cNvPr id="36" name="Google Shape;36;p8"/>
            <p:cNvSpPr/>
            <p:nvPr/>
          </p:nvSpPr>
          <p:spPr>
            <a:xfrm>
              <a:off x="7862810" y="1499802"/>
              <a:ext cx="119300" cy="1403200"/>
            </a:xfrm>
            <a:custGeom>
              <a:avLst/>
              <a:gdLst/>
              <a:ahLst/>
              <a:cxnLst/>
              <a:rect l="l" t="t" r="r" b="b"/>
              <a:pathLst>
                <a:path w="4772" h="56128" extrusionOk="0">
                  <a:moveTo>
                    <a:pt x="4772" y="56128"/>
                  </a:moveTo>
                  <a:lnTo>
                    <a:pt x="0" y="94"/>
                  </a:lnTo>
                  <a:lnTo>
                    <a:pt x="4136" y="0"/>
                  </a:lnTo>
                  <a:close/>
                </a:path>
              </a:pathLst>
            </a:custGeom>
            <a:solidFill>
              <a:schemeClr val="accent1"/>
            </a:solidFill>
            <a:ln>
              <a:noFill/>
            </a:ln>
          </p:spPr>
        </p:sp>
        <p:sp>
          <p:nvSpPr>
            <p:cNvPr id="37" name="Google Shape;37;p8"/>
            <p:cNvSpPr/>
            <p:nvPr/>
          </p:nvSpPr>
          <p:spPr>
            <a:xfrm>
              <a:off x="7170468" y="3993519"/>
              <a:ext cx="862050" cy="178675"/>
            </a:xfrm>
            <a:custGeom>
              <a:avLst/>
              <a:gdLst/>
              <a:ahLst/>
              <a:cxnLst/>
              <a:rect l="l" t="t" r="r" b="b"/>
              <a:pathLst>
                <a:path w="34482" h="7147" extrusionOk="0">
                  <a:moveTo>
                    <a:pt x="34482" y="505"/>
                  </a:moveTo>
                  <a:lnTo>
                    <a:pt x="0" y="7147"/>
                  </a:lnTo>
                  <a:lnTo>
                    <a:pt x="2256" y="0"/>
                  </a:lnTo>
                  <a:close/>
                </a:path>
              </a:pathLst>
            </a:custGeom>
            <a:solidFill>
              <a:schemeClr val="accent1"/>
            </a:solidFill>
            <a:ln>
              <a:noFill/>
            </a:ln>
          </p:spPr>
        </p:sp>
      </p:grpSp>
      <p:sp>
        <p:nvSpPr>
          <p:cNvPr id="38" name="Google Shape;38;p8"/>
          <p:cNvSpPr txBox="1">
            <a:spLocks noGrp="1"/>
          </p:cNvSpPr>
          <p:nvPr>
            <p:ph type="ctrTitle"/>
          </p:nvPr>
        </p:nvSpPr>
        <p:spPr>
          <a:xfrm flipH="1">
            <a:off x="951250" y="4283550"/>
            <a:ext cx="3390900" cy="4965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1pPr>
            <a:lvl2pPr lvl="1" algn="ctr" rtl="0">
              <a:lnSpc>
                <a:spcPct val="80000"/>
              </a:lnSpc>
              <a:spcBef>
                <a:spcPts val="0"/>
              </a:spcBef>
              <a:spcAft>
                <a:spcPts val="0"/>
              </a:spcAft>
              <a:buSzPts val="7000"/>
              <a:buNone/>
              <a:defRPr sz="7000"/>
            </a:lvl2pPr>
            <a:lvl3pPr lvl="2" algn="ctr" rtl="0">
              <a:lnSpc>
                <a:spcPct val="80000"/>
              </a:lnSpc>
              <a:spcBef>
                <a:spcPts val="0"/>
              </a:spcBef>
              <a:spcAft>
                <a:spcPts val="0"/>
              </a:spcAft>
              <a:buSzPts val="7000"/>
              <a:buNone/>
              <a:defRPr sz="7000"/>
            </a:lvl3pPr>
            <a:lvl4pPr lvl="3" algn="ctr" rtl="0">
              <a:lnSpc>
                <a:spcPct val="80000"/>
              </a:lnSpc>
              <a:spcBef>
                <a:spcPts val="0"/>
              </a:spcBef>
              <a:spcAft>
                <a:spcPts val="0"/>
              </a:spcAft>
              <a:buSzPts val="7000"/>
              <a:buNone/>
              <a:defRPr sz="7000"/>
            </a:lvl4pPr>
            <a:lvl5pPr lvl="4" algn="ctr" rtl="0">
              <a:lnSpc>
                <a:spcPct val="80000"/>
              </a:lnSpc>
              <a:spcBef>
                <a:spcPts val="0"/>
              </a:spcBef>
              <a:spcAft>
                <a:spcPts val="0"/>
              </a:spcAft>
              <a:buSzPts val="7000"/>
              <a:buNone/>
              <a:defRPr sz="7000"/>
            </a:lvl5pPr>
            <a:lvl6pPr lvl="5" algn="ctr" rtl="0">
              <a:lnSpc>
                <a:spcPct val="80000"/>
              </a:lnSpc>
              <a:spcBef>
                <a:spcPts val="0"/>
              </a:spcBef>
              <a:spcAft>
                <a:spcPts val="0"/>
              </a:spcAft>
              <a:buSzPts val="7000"/>
              <a:buNone/>
              <a:defRPr sz="7000"/>
            </a:lvl6pPr>
            <a:lvl7pPr lvl="6" algn="ctr" rtl="0">
              <a:lnSpc>
                <a:spcPct val="80000"/>
              </a:lnSpc>
              <a:spcBef>
                <a:spcPts val="0"/>
              </a:spcBef>
              <a:spcAft>
                <a:spcPts val="0"/>
              </a:spcAft>
              <a:buSzPts val="7000"/>
              <a:buNone/>
              <a:defRPr sz="7000"/>
            </a:lvl7pPr>
            <a:lvl8pPr lvl="7" algn="ctr" rtl="0">
              <a:lnSpc>
                <a:spcPct val="80000"/>
              </a:lnSpc>
              <a:spcBef>
                <a:spcPts val="0"/>
              </a:spcBef>
              <a:spcAft>
                <a:spcPts val="0"/>
              </a:spcAft>
              <a:buSzPts val="7000"/>
              <a:buNone/>
              <a:defRPr sz="7000"/>
            </a:lvl8pPr>
            <a:lvl9pPr lvl="8" algn="ctr" rtl="0">
              <a:lnSpc>
                <a:spcPct val="80000"/>
              </a:lnSpc>
              <a:spcBef>
                <a:spcPts val="0"/>
              </a:spcBef>
              <a:spcAft>
                <a:spcPts val="0"/>
              </a:spcAft>
              <a:buSzPts val="7000"/>
              <a:buNone/>
              <a:defRPr sz="7000"/>
            </a:lvl9pPr>
          </a:lstStyle>
          <a:p>
            <a:endParaRPr/>
          </a:p>
        </p:txBody>
      </p:sp>
      <p:sp>
        <p:nvSpPr>
          <p:cNvPr id="39" name="Google Shape;39;p8"/>
          <p:cNvSpPr txBox="1">
            <a:spLocks noGrp="1"/>
          </p:cNvSpPr>
          <p:nvPr>
            <p:ph type="subTitle" idx="1"/>
          </p:nvPr>
        </p:nvSpPr>
        <p:spPr>
          <a:xfrm flipH="1">
            <a:off x="951250" y="1284350"/>
            <a:ext cx="3390900" cy="2358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Carter One"/>
              <a:buNone/>
              <a:defRPr sz="2200">
                <a:latin typeface="Carter One"/>
                <a:ea typeface="Carter One"/>
                <a:cs typeface="Carter One"/>
                <a:sym typeface="Carter One"/>
              </a:defRPr>
            </a:lvl1pPr>
            <a:lvl2pPr lvl="1"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2pPr>
            <a:lvl3pPr lvl="2"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3pPr>
            <a:lvl4pPr lvl="3"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4pPr>
            <a:lvl5pPr lvl="4"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5pPr>
            <a:lvl6pPr lvl="5"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6pPr>
            <a:lvl7pPr lvl="6"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7pPr>
            <a:lvl8pPr lvl="7"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8pPr>
            <a:lvl9pPr lvl="8"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grpSp>
        <p:nvGrpSpPr>
          <p:cNvPr id="41" name="Google Shape;41;p9"/>
          <p:cNvGrpSpPr/>
          <p:nvPr/>
        </p:nvGrpSpPr>
        <p:grpSpPr>
          <a:xfrm>
            <a:off x="-245023" y="-91675"/>
            <a:ext cx="4817022" cy="5326850"/>
            <a:chOff x="-245023" y="-94025"/>
            <a:chExt cx="4817022" cy="5326850"/>
          </a:xfrm>
        </p:grpSpPr>
        <p:sp>
          <p:nvSpPr>
            <p:cNvPr id="42" name="Google Shape;42;p9"/>
            <p:cNvSpPr/>
            <p:nvPr/>
          </p:nvSpPr>
          <p:spPr>
            <a:xfrm flipH="1">
              <a:off x="-245023" y="-89325"/>
              <a:ext cx="4817022" cy="5322150"/>
            </a:xfrm>
            <a:custGeom>
              <a:avLst/>
              <a:gdLst/>
              <a:ahLst/>
              <a:cxnLst/>
              <a:rect l="l" t="t" r="r" b="b"/>
              <a:pathLst>
                <a:path w="200772" h="212886" extrusionOk="0">
                  <a:moveTo>
                    <a:pt x="198515" y="0"/>
                  </a:moveTo>
                  <a:lnTo>
                    <a:pt x="20232" y="0"/>
                  </a:lnTo>
                  <a:lnTo>
                    <a:pt x="0" y="212134"/>
                  </a:lnTo>
                  <a:lnTo>
                    <a:pt x="200772" y="212886"/>
                  </a:lnTo>
                  <a:close/>
                </a:path>
              </a:pathLst>
            </a:custGeom>
            <a:solidFill>
              <a:schemeClr val="lt2"/>
            </a:solidFill>
            <a:ln>
              <a:noFill/>
            </a:ln>
          </p:spPr>
        </p:sp>
        <p:sp>
          <p:nvSpPr>
            <p:cNvPr id="43" name="Google Shape;43;p9"/>
            <p:cNvSpPr/>
            <p:nvPr/>
          </p:nvSpPr>
          <p:spPr>
            <a:xfrm>
              <a:off x="4162800" y="-94025"/>
              <a:ext cx="261375" cy="2045175"/>
            </a:xfrm>
            <a:custGeom>
              <a:avLst/>
              <a:gdLst/>
              <a:ahLst/>
              <a:cxnLst/>
              <a:rect l="l" t="t" r="r" b="b"/>
              <a:pathLst>
                <a:path w="10455" h="81807" extrusionOk="0">
                  <a:moveTo>
                    <a:pt x="6505" y="81807"/>
                  </a:moveTo>
                  <a:lnTo>
                    <a:pt x="10455" y="0"/>
                  </a:lnTo>
                  <a:lnTo>
                    <a:pt x="0" y="188"/>
                  </a:lnTo>
                  <a:close/>
                </a:path>
              </a:pathLst>
            </a:custGeom>
            <a:solidFill>
              <a:schemeClr val="accent2"/>
            </a:solidFill>
            <a:ln>
              <a:noFill/>
            </a:ln>
          </p:spPr>
        </p:sp>
      </p:grpSp>
      <p:sp>
        <p:nvSpPr>
          <p:cNvPr id="44" name="Google Shape;44;p9"/>
          <p:cNvSpPr txBox="1">
            <a:spLocks noGrp="1"/>
          </p:cNvSpPr>
          <p:nvPr>
            <p:ph type="title"/>
          </p:nvPr>
        </p:nvSpPr>
        <p:spPr>
          <a:xfrm>
            <a:off x="4965575" y="1763700"/>
            <a:ext cx="3069900" cy="58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endParaRPr/>
          </a:p>
        </p:txBody>
      </p:sp>
      <p:sp>
        <p:nvSpPr>
          <p:cNvPr id="45" name="Google Shape;45;p9"/>
          <p:cNvSpPr txBox="1">
            <a:spLocks noGrp="1"/>
          </p:cNvSpPr>
          <p:nvPr>
            <p:ph type="subTitle" idx="1"/>
          </p:nvPr>
        </p:nvSpPr>
        <p:spPr>
          <a:xfrm>
            <a:off x="4965575" y="2292800"/>
            <a:ext cx="3069900" cy="115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p:nvPr/>
        </p:nvSpPr>
        <p:spPr>
          <a:xfrm>
            <a:off x="5259139" y="456758"/>
            <a:ext cx="4467398" cy="2801109"/>
          </a:xfrm>
          <a:custGeom>
            <a:avLst/>
            <a:gdLst/>
            <a:ahLst/>
            <a:cxnLst/>
            <a:rect l="l" t="t" r="r" b="b"/>
            <a:pathLst>
              <a:path w="156490" h="98121" extrusionOk="0">
                <a:moveTo>
                  <a:pt x="12012" y="3760"/>
                </a:moveTo>
                <a:lnTo>
                  <a:pt x="147792" y="0"/>
                </a:lnTo>
                <a:lnTo>
                  <a:pt x="156490" y="98121"/>
                </a:lnTo>
                <a:lnTo>
                  <a:pt x="0" y="93923"/>
                </a:lnTo>
                <a:close/>
              </a:path>
            </a:pathLst>
          </a:custGeom>
          <a:solidFill>
            <a:schemeClr val="accent4"/>
          </a:solidFill>
          <a:ln>
            <a:noFill/>
          </a:ln>
        </p:spPr>
      </p:sp>
      <p:sp>
        <p:nvSpPr>
          <p:cNvPr id="48" name="Google Shape;48;p10"/>
          <p:cNvSpPr txBox="1">
            <a:spLocks noGrp="1"/>
          </p:cNvSpPr>
          <p:nvPr>
            <p:ph type="title"/>
          </p:nvPr>
        </p:nvSpPr>
        <p:spPr>
          <a:xfrm flipH="1">
            <a:off x="5541600" y="1540525"/>
            <a:ext cx="2882400" cy="1161000"/>
          </a:xfrm>
          <a:prstGeom prst="rect">
            <a:avLst/>
          </a:prstGeom>
          <a:noFill/>
        </p:spPr>
        <p:txBody>
          <a:bodyPr spcFirstLastPara="1" wrap="square" lIns="91425" tIns="91425" rIns="91425" bIns="91425" anchor="ctr" anchorCtr="0">
            <a:noAutofit/>
          </a:bodyPr>
          <a:lstStyle>
            <a:lvl1pPr lvl="0" algn="r" rtl="0">
              <a:lnSpc>
                <a:spcPct val="90000"/>
              </a:lnSpc>
              <a:spcBef>
                <a:spcPts val="0"/>
              </a:spcBef>
              <a:spcAft>
                <a:spcPts val="0"/>
              </a:spcAft>
              <a:buNone/>
              <a:defRPr sz="2800"/>
            </a:lvl1pPr>
            <a:lvl2pPr lvl="1" algn="r" rtl="0">
              <a:lnSpc>
                <a:spcPct val="80000"/>
              </a:lnSpc>
              <a:spcBef>
                <a:spcPts val="0"/>
              </a:spcBef>
              <a:spcAft>
                <a:spcPts val="0"/>
              </a:spcAft>
              <a:buNone/>
              <a:defRPr sz="2800">
                <a:solidFill>
                  <a:schemeClr val="dk2"/>
                </a:solidFill>
                <a:latin typeface="Roboto"/>
                <a:ea typeface="Roboto"/>
                <a:cs typeface="Roboto"/>
                <a:sym typeface="Roboto"/>
              </a:defRPr>
            </a:lvl2pPr>
            <a:lvl3pPr lvl="2" algn="r" rtl="0">
              <a:lnSpc>
                <a:spcPct val="80000"/>
              </a:lnSpc>
              <a:spcBef>
                <a:spcPts val="0"/>
              </a:spcBef>
              <a:spcAft>
                <a:spcPts val="0"/>
              </a:spcAft>
              <a:buNone/>
              <a:defRPr sz="2800">
                <a:solidFill>
                  <a:schemeClr val="dk2"/>
                </a:solidFill>
                <a:latin typeface="Roboto"/>
                <a:ea typeface="Roboto"/>
                <a:cs typeface="Roboto"/>
                <a:sym typeface="Roboto"/>
              </a:defRPr>
            </a:lvl3pPr>
            <a:lvl4pPr lvl="3" algn="r" rtl="0">
              <a:lnSpc>
                <a:spcPct val="80000"/>
              </a:lnSpc>
              <a:spcBef>
                <a:spcPts val="0"/>
              </a:spcBef>
              <a:spcAft>
                <a:spcPts val="0"/>
              </a:spcAft>
              <a:buNone/>
              <a:defRPr sz="2800">
                <a:solidFill>
                  <a:schemeClr val="dk2"/>
                </a:solidFill>
                <a:latin typeface="Roboto"/>
                <a:ea typeface="Roboto"/>
                <a:cs typeface="Roboto"/>
                <a:sym typeface="Roboto"/>
              </a:defRPr>
            </a:lvl4pPr>
            <a:lvl5pPr lvl="4" algn="r" rtl="0">
              <a:lnSpc>
                <a:spcPct val="80000"/>
              </a:lnSpc>
              <a:spcBef>
                <a:spcPts val="0"/>
              </a:spcBef>
              <a:spcAft>
                <a:spcPts val="0"/>
              </a:spcAft>
              <a:buNone/>
              <a:defRPr sz="2800">
                <a:solidFill>
                  <a:schemeClr val="dk2"/>
                </a:solidFill>
                <a:latin typeface="Roboto"/>
                <a:ea typeface="Roboto"/>
                <a:cs typeface="Roboto"/>
                <a:sym typeface="Roboto"/>
              </a:defRPr>
            </a:lvl5pPr>
            <a:lvl6pPr lvl="5" algn="r" rtl="0">
              <a:lnSpc>
                <a:spcPct val="80000"/>
              </a:lnSpc>
              <a:spcBef>
                <a:spcPts val="0"/>
              </a:spcBef>
              <a:spcAft>
                <a:spcPts val="0"/>
              </a:spcAft>
              <a:buNone/>
              <a:defRPr sz="2800">
                <a:solidFill>
                  <a:schemeClr val="dk2"/>
                </a:solidFill>
                <a:latin typeface="Roboto"/>
                <a:ea typeface="Roboto"/>
                <a:cs typeface="Roboto"/>
                <a:sym typeface="Roboto"/>
              </a:defRPr>
            </a:lvl6pPr>
            <a:lvl7pPr lvl="6" algn="r" rtl="0">
              <a:lnSpc>
                <a:spcPct val="80000"/>
              </a:lnSpc>
              <a:spcBef>
                <a:spcPts val="0"/>
              </a:spcBef>
              <a:spcAft>
                <a:spcPts val="0"/>
              </a:spcAft>
              <a:buNone/>
              <a:defRPr sz="2800">
                <a:solidFill>
                  <a:schemeClr val="dk2"/>
                </a:solidFill>
                <a:latin typeface="Roboto"/>
                <a:ea typeface="Roboto"/>
                <a:cs typeface="Roboto"/>
                <a:sym typeface="Roboto"/>
              </a:defRPr>
            </a:lvl7pPr>
            <a:lvl8pPr lvl="7" algn="r" rtl="0">
              <a:lnSpc>
                <a:spcPct val="80000"/>
              </a:lnSpc>
              <a:spcBef>
                <a:spcPts val="0"/>
              </a:spcBef>
              <a:spcAft>
                <a:spcPts val="0"/>
              </a:spcAft>
              <a:buNone/>
              <a:defRPr sz="2800">
                <a:solidFill>
                  <a:schemeClr val="dk2"/>
                </a:solidFill>
                <a:latin typeface="Roboto"/>
                <a:ea typeface="Roboto"/>
                <a:cs typeface="Roboto"/>
                <a:sym typeface="Roboto"/>
              </a:defRPr>
            </a:lvl8pPr>
            <a:lvl9pPr lvl="8" algn="r" rtl="0">
              <a:lnSpc>
                <a:spcPct val="80000"/>
              </a:lnSpc>
              <a:spcBef>
                <a:spcPts val="0"/>
              </a:spcBef>
              <a:spcAft>
                <a:spcPts val="0"/>
              </a:spcAft>
              <a:buNone/>
              <a:defRPr sz="2800">
                <a:solidFill>
                  <a:schemeClr val="dk2"/>
                </a:solidFill>
                <a:latin typeface="Roboto"/>
                <a:ea typeface="Roboto"/>
                <a:cs typeface="Roboto"/>
                <a:sym typeface="Roboto"/>
              </a:defRPr>
            </a:lvl9pPr>
          </a:lstStyle>
          <a:p>
            <a:endParaRPr/>
          </a:p>
        </p:txBody>
      </p:sp>
      <p:grpSp>
        <p:nvGrpSpPr>
          <p:cNvPr id="49" name="Google Shape;49;p10"/>
          <p:cNvGrpSpPr/>
          <p:nvPr/>
        </p:nvGrpSpPr>
        <p:grpSpPr>
          <a:xfrm>
            <a:off x="7230637" y="781196"/>
            <a:ext cx="1198043" cy="210331"/>
            <a:chOff x="1026623" y="2953314"/>
            <a:chExt cx="5688711" cy="1008300"/>
          </a:xfrm>
        </p:grpSpPr>
        <p:sp>
          <p:nvSpPr>
            <p:cNvPr id="50" name="Google Shape;50;p10"/>
            <p:cNvSpPr/>
            <p:nvPr/>
          </p:nvSpPr>
          <p:spPr>
            <a:xfrm>
              <a:off x="1026623"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p:nvPr/>
          </p:nvSpPr>
          <p:spPr>
            <a:xfrm>
              <a:off x="2183600"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a:off x="3340578"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a:off x="4497556"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a:off x="5654534"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10"/>
          <p:cNvSpPr/>
          <p:nvPr/>
        </p:nvSpPr>
        <p:spPr>
          <a:xfrm>
            <a:off x="5227350" y="3196050"/>
            <a:ext cx="1097200" cy="184025"/>
          </a:xfrm>
          <a:custGeom>
            <a:avLst/>
            <a:gdLst/>
            <a:ahLst/>
            <a:cxnLst/>
            <a:rect l="l" t="t" r="r" b="b"/>
            <a:pathLst>
              <a:path w="43888" h="7361" extrusionOk="0">
                <a:moveTo>
                  <a:pt x="0" y="7361"/>
                </a:moveTo>
                <a:lnTo>
                  <a:pt x="1026" y="0"/>
                </a:lnTo>
                <a:lnTo>
                  <a:pt x="43888" y="1211"/>
                </a:lnTo>
                <a:close/>
              </a:path>
            </a:pathLst>
          </a:custGeom>
          <a:solidFill>
            <a:srgbClr val="FFFAF5"/>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6"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arter One"/>
              <a:buNone/>
              <a:defRPr sz="3000">
                <a:solidFill>
                  <a:schemeClr val="dk1"/>
                </a:solidFill>
                <a:latin typeface="Carter One"/>
                <a:ea typeface="Carter One"/>
                <a:cs typeface="Carter One"/>
                <a:sym typeface="Carter One"/>
              </a:defRPr>
            </a:lvl1pPr>
            <a:lvl2pPr lvl="1">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2pPr>
            <a:lvl3pPr lvl="2">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3pPr>
            <a:lvl4pPr lvl="3">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4pPr>
            <a:lvl5pPr lvl="4">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5pPr>
            <a:lvl6pPr lvl="5">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6pPr>
            <a:lvl7pPr lvl="6">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7pPr>
            <a:lvl8pPr lvl="7">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8pPr>
            <a:lvl9pPr lvl="8">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9pPr>
          </a:lstStyle>
          <a:p>
            <a:endParaRPr/>
          </a:p>
        </p:txBody>
      </p:sp>
      <p:sp>
        <p:nvSpPr>
          <p:cNvPr id="7" name="Google Shape;7;p1"/>
          <p:cNvSpPr txBox="1">
            <a:spLocks noGrp="1"/>
          </p:cNvSpPr>
          <p:nvPr>
            <p:ph type="body" idx="1"/>
          </p:nvPr>
        </p:nvSpPr>
        <p:spPr>
          <a:xfrm>
            <a:off x="713225" y="1480575"/>
            <a:ext cx="7717500" cy="3123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1pPr>
            <a:lvl2pPr marL="914400" lvl="1"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2pPr>
            <a:lvl3pPr marL="1371600" lvl="2"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3pPr>
            <a:lvl4pPr marL="1828800" lvl="3"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4pPr>
            <a:lvl5pPr marL="2286000" lvl="4"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5pPr>
            <a:lvl6pPr marL="2743200" lvl="5"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6pPr>
            <a:lvl7pPr marL="3200400" lvl="6"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7pPr>
            <a:lvl8pPr marL="3657600" lvl="7"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8pPr>
            <a:lvl9pPr marL="4114800" lvl="8"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p:nvPr/>
        </p:nvSpPr>
        <p:spPr>
          <a:xfrm flipH="1">
            <a:off x="643250" y="307218"/>
            <a:ext cx="1647300" cy="117700"/>
          </a:xfrm>
          <a:custGeom>
            <a:avLst/>
            <a:gdLst/>
            <a:ahLst/>
            <a:cxnLst/>
            <a:rect l="l" t="t" r="r" b="b"/>
            <a:pathLst>
              <a:path w="65892" h="4708" extrusionOk="0">
                <a:moveTo>
                  <a:pt x="0" y="2143"/>
                </a:moveTo>
                <a:lnTo>
                  <a:pt x="65892" y="0"/>
                </a:lnTo>
                <a:lnTo>
                  <a:pt x="65501" y="4708"/>
                </a:lnTo>
                <a:close/>
              </a:path>
            </a:pathLst>
          </a:custGeom>
          <a:solidFill>
            <a:schemeClr val="lt2"/>
          </a:solidFill>
          <a:ln>
            <a:noFill/>
          </a:ln>
        </p:spPr>
      </p:sp>
      <p:pic>
        <p:nvPicPr>
          <p:cNvPr id="72" name="Google Shape;72;p15"/>
          <p:cNvPicPr preferRelativeResize="0"/>
          <p:nvPr/>
        </p:nvPicPr>
        <p:blipFill rotWithShape="1">
          <a:blip r:embed="rId3">
            <a:alphaModFix/>
          </a:blip>
          <a:srcRect l="15353" t="9562" r="3239" b="-117"/>
          <a:stretch/>
        </p:blipFill>
        <p:spPr>
          <a:xfrm rot="-152659">
            <a:off x="-471535" y="397757"/>
            <a:ext cx="5814395" cy="4311887"/>
          </a:xfrm>
          <a:prstGeom prst="rect">
            <a:avLst/>
          </a:prstGeom>
          <a:noFill/>
          <a:ln>
            <a:noFill/>
          </a:ln>
        </p:spPr>
      </p:pic>
      <p:grpSp>
        <p:nvGrpSpPr>
          <p:cNvPr id="73" name="Google Shape;73;p15"/>
          <p:cNvGrpSpPr/>
          <p:nvPr/>
        </p:nvGrpSpPr>
        <p:grpSpPr>
          <a:xfrm flipH="1">
            <a:off x="3862082" y="865280"/>
            <a:ext cx="4711051" cy="3412937"/>
            <a:chOff x="3958700" y="1446124"/>
            <a:chExt cx="4125625" cy="2988823"/>
          </a:xfrm>
        </p:grpSpPr>
        <p:sp>
          <p:nvSpPr>
            <p:cNvPr id="74" name="Google Shape;74;p15"/>
            <p:cNvSpPr/>
            <p:nvPr/>
          </p:nvSpPr>
          <p:spPr>
            <a:xfrm>
              <a:off x="3996300" y="1504500"/>
              <a:ext cx="4080950" cy="2849150"/>
            </a:xfrm>
            <a:custGeom>
              <a:avLst/>
              <a:gdLst/>
              <a:ahLst/>
              <a:cxnLst/>
              <a:rect l="l" t="t" r="r" b="b"/>
              <a:pathLst>
                <a:path w="163238" h="113966" extrusionOk="0">
                  <a:moveTo>
                    <a:pt x="16550" y="3761"/>
                  </a:moveTo>
                  <a:lnTo>
                    <a:pt x="152330" y="0"/>
                  </a:lnTo>
                  <a:lnTo>
                    <a:pt x="163238" y="113966"/>
                  </a:lnTo>
                  <a:lnTo>
                    <a:pt x="0" y="84252"/>
                  </a:lnTo>
                  <a:close/>
                </a:path>
              </a:pathLst>
            </a:custGeom>
            <a:solidFill>
              <a:schemeClr val="accent3"/>
            </a:solidFill>
            <a:ln>
              <a:noFill/>
            </a:ln>
          </p:spPr>
        </p:sp>
        <p:sp>
          <p:nvSpPr>
            <p:cNvPr id="75" name="Google Shape;75;p15"/>
            <p:cNvSpPr/>
            <p:nvPr/>
          </p:nvSpPr>
          <p:spPr>
            <a:xfrm>
              <a:off x="3958700" y="1904125"/>
              <a:ext cx="332425" cy="1694925"/>
            </a:xfrm>
            <a:custGeom>
              <a:avLst/>
              <a:gdLst/>
              <a:ahLst/>
              <a:cxnLst/>
              <a:rect l="l" t="t" r="r" b="b"/>
              <a:pathLst>
                <a:path w="13297" h="67797" extrusionOk="0">
                  <a:moveTo>
                    <a:pt x="0" y="67797"/>
                  </a:moveTo>
                  <a:lnTo>
                    <a:pt x="6151" y="0"/>
                  </a:lnTo>
                  <a:lnTo>
                    <a:pt x="13297" y="1129"/>
                  </a:lnTo>
                  <a:close/>
                </a:path>
              </a:pathLst>
            </a:custGeom>
            <a:solidFill>
              <a:schemeClr val="accent1"/>
            </a:solidFill>
            <a:ln>
              <a:noFill/>
            </a:ln>
          </p:spPr>
        </p:sp>
        <p:sp>
          <p:nvSpPr>
            <p:cNvPr id="76" name="Google Shape;76;p15"/>
            <p:cNvSpPr/>
            <p:nvPr/>
          </p:nvSpPr>
          <p:spPr>
            <a:xfrm>
              <a:off x="4420426" y="1446124"/>
              <a:ext cx="1256700" cy="108150"/>
            </a:xfrm>
            <a:custGeom>
              <a:avLst/>
              <a:gdLst/>
              <a:ahLst/>
              <a:cxnLst/>
              <a:rect l="l" t="t" r="r" b="b"/>
              <a:pathLst>
                <a:path w="50268" h="4326" extrusionOk="0">
                  <a:moveTo>
                    <a:pt x="50268" y="3369"/>
                  </a:moveTo>
                  <a:lnTo>
                    <a:pt x="0" y="4326"/>
                  </a:lnTo>
                  <a:lnTo>
                    <a:pt x="940" y="0"/>
                  </a:lnTo>
                  <a:close/>
                </a:path>
              </a:pathLst>
            </a:custGeom>
            <a:solidFill>
              <a:schemeClr val="lt2"/>
            </a:solidFill>
            <a:ln>
              <a:noFill/>
            </a:ln>
          </p:spPr>
        </p:sp>
        <p:sp>
          <p:nvSpPr>
            <p:cNvPr id="77" name="Google Shape;77;p15"/>
            <p:cNvSpPr/>
            <p:nvPr/>
          </p:nvSpPr>
          <p:spPr>
            <a:xfrm>
              <a:off x="7846500" y="1499800"/>
              <a:ext cx="134400" cy="1403400"/>
            </a:xfrm>
            <a:custGeom>
              <a:avLst/>
              <a:gdLst/>
              <a:ahLst/>
              <a:cxnLst/>
              <a:rect l="l" t="t" r="r" b="b"/>
              <a:pathLst>
                <a:path w="5376" h="56136" extrusionOk="0">
                  <a:moveTo>
                    <a:pt x="5376" y="56136"/>
                  </a:moveTo>
                  <a:lnTo>
                    <a:pt x="0" y="94"/>
                  </a:lnTo>
                  <a:lnTo>
                    <a:pt x="4136" y="0"/>
                  </a:lnTo>
                  <a:close/>
                </a:path>
              </a:pathLst>
            </a:custGeom>
            <a:solidFill>
              <a:schemeClr val="accent2"/>
            </a:solidFill>
            <a:ln>
              <a:noFill/>
            </a:ln>
          </p:spPr>
        </p:sp>
        <p:sp>
          <p:nvSpPr>
            <p:cNvPr id="78" name="Google Shape;78;p15"/>
            <p:cNvSpPr/>
            <p:nvPr/>
          </p:nvSpPr>
          <p:spPr>
            <a:xfrm>
              <a:off x="7212175" y="4256272"/>
              <a:ext cx="872150" cy="178675"/>
            </a:xfrm>
            <a:custGeom>
              <a:avLst/>
              <a:gdLst/>
              <a:ahLst/>
              <a:cxnLst/>
              <a:rect l="l" t="t" r="r" b="b"/>
              <a:pathLst>
                <a:path w="34886" h="7147" extrusionOk="0">
                  <a:moveTo>
                    <a:pt x="34886" y="5681"/>
                  </a:moveTo>
                  <a:lnTo>
                    <a:pt x="0" y="7147"/>
                  </a:lnTo>
                  <a:lnTo>
                    <a:pt x="2256" y="0"/>
                  </a:lnTo>
                  <a:close/>
                </a:path>
              </a:pathLst>
            </a:custGeom>
            <a:solidFill>
              <a:schemeClr val="lt2"/>
            </a:solidFill>
            <a:ln>
              <a:noFill/>
            </a:ln>
          </p:spPr>
        </p:sp>
      </p:grpSp>
      <p:sp>
        <p:nvSpPr>
          <p:cNvPr id="79" name="Google Shape;79;p15"/>
          <p:cNvSpPr txBox="1">
            <a:spLocks noGrp="1"/>
          </p:cNvSpPr>
          <p:nvPr>
            <p:ph type="ctrTitle"/>
          </p:nvPr>
        </p:nvSpPr>
        <p:spPr>
          <a:xfrm>
            <a:off x="3480517" y="1354896"/>
            <a:ext cx="5474208" cy="20652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AtliQ Grand </a:t>
            </a:r>
            <a:br>
              <a:rPr lang="en" dirty="0"/>
            </a:br>
            <a:r>
              <a:rPr lang="en" sz="3200" dirty="0"/>
              <a:t>Data Analysis</a:t>
            </a:r>
            <a:endParaRPr sz="3200" b="0" dirty="0">
              <a:latin typeface="Carter One"/>
              <a:ea typeface="Carter One"/>
              <a:cs typeface="Carter One"/>
              <a:sym typeface="Carter One"/>
            </a:endParaRPr>
          </a:p>
        </p:txBody>
      </p:sp>
      <p:sp>
        <p:nvSpPr>
          <p:cNvPr id="80" name="Google Shape;80;p15"/>
          <p:cNvSpPr txBox="1">
            <a:spLocks noGrp="1"/>
          </p:cNvSpPr>
          <p:nvPr>
            <p:ph type="subTitle" idx="1"/>
          </p:nvPr>
        </p:nvSpPr>
        <p:spPr>
          <a:xfrm>
            <a:off x="6180950" y="4034776"/>
            <a:ext cx="2242500" cy="59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t>Using Power BI</a:t>
            </a:r>
          </a:p>
          <a:p>
            <a:pPr marL="0" lvl="0" indent="0" algn="r" rtl="0">
              <a:spcBef>
                <a:spcPts val="0"/>
              </a:spcBef>
              <a:spcAft>
                <a:spcPts val="0"/>
              </a:spcAft>
              <a:buClr>
                <a:schemeClr val="dk1"/>
              </a:buClr>
              <a:buSzPts val="1100"/>
              <a:buFont typeface="Arial"/>
              <a:buNone/>
            </a:pPr>
            <a:r>
              <a:rPr lang="en-US" dirty="0"/>
              <a:t>By Aditya Raj</a:t>
            </a:r>
            <a:endParaRPr dirty="0"/>
          </a:p>
        </p:txBody>
      </p:sp>
      <p:grpSp>
        <p:nvGrpSpPr>
          <p:cNvPr id="81" name="Google Shape;81;p15"/>
          <p:cNvGrpSpPr/>
          <p:nvPr/>
        </p:nvGrpSpPr>
        <p:grpSpPr>
          <a:xfrm>
            <a:off x="5618600" y="1354896"/>
            <a:ext cx="1198043" cy="210331"/>
            <a:chOff x="1026623" y="2953314"/>
            <a:chExt cx="5688711" cy="1008300"/>
          </a:xfrm>
        </p:grpSpPr>
        <p:sp>
          <p:nvSpPr>
            <p:cNvPr id="82" name="Google Shape;82;p15"/>
            <p:cNvSpPr/>
            <p:nvPr/>
          </p:nvSpPr>
          <p:spPr>
            <a:xfrm>
              <a:off x="1026623"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83600"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340578"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4497556"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5654534"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5591-84D6-7798-B968-AD2B0911BDD8}"/>
              </a:ext>
            </a:extLst>
          </p:cNvPr>
          <p:cNvSpPr>
            <a:spLocks noGrp="1"/>
          </p:cNvSpPr>
          <p:nvPr>
            <p:ph type="title"/>
          </p:nvPr>
        </p:nvSpPr>
        <p:spPr>
          <a:xfrm>
            <a:off x="663653" y="325649"/>
            <a:ext cx="7717500" cy="572700"/>
          </a:xfrm>
        </p:spPr>
        <p:txBody>
          <a:bodyPr/>
          <a:lstStyle/>
          <a:p>
            <a:r>
              <a:rPr lang="en-US" u="sng" dirty="0"/>
              <a:t>Dashboarding</a:t>
            </a:r>
            <a:endParaRPr lang="en-IN" u="sng" dirty="0"/>
          </a:p>
        </p:txBody>
      </p:sp>
      <p:pic>
        <p:nvPicPr>
          <p:cNvPr id="4" name="Picture 3">
            <a:extLst>
              <a:ext uri="{FF2B5EF4-FFF2-40B4-BE49-F238E27FC236}">
                <a16:creationId xmlns:a16="http://schemas.microsoft.com/office/drawing/2014/main" id="{1A9FF44A-4C4A-0313-D75F-F09B3CEDFDA8}"/>
              </a:ext>
            </a:extLst>
          </p:cNvPr>
          <p:cNvPicPr>
            <a:picLocks noChangeAspect="1"/>
          </p:cNvPicPr>
          <p:nvPr/>
        </p:nvPicPr>
        <p:blipFill>
          <a:blip r:embed="rId2"/>
          <a:stretch>
            <a:fillRect/>
          </a:stretch>
        </p:blipFill>
        <p:spPr>
          <a:xfrm>
            <a:off x="663653" y="1112200"/>
            <a:ext cx="7816645" cy="3549147"/>
          </a:xfrm>
          <a:prstGeom prst="rect">
            <a:avLst/>
          </a:prstGeom>
        </p:spPr>
      </p:pic>
    </p:spTree>
    <p:extLst>
      <p:ext uri="{BB962C8B-B14F-4D97-AF65-F5344CB8AC3E}">
        <p14:creationId xmlns:p14="http://schemas.microsoft.com/office/powerpoint/2010/main" val="298741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A64D-02D2-4449-B66E-E2895D2B2CB2}"/>
              </a:ext>
            </a:extLst>
          </p:cNvPr>
          <p:cNvSpPr>
            <a:spLocks noGrp="1"/>
          </p:cNvSpPr>
          <p:nvPr>
            <p:ph type="title"/>
          </p:nvPr>
        </p:nvSpPr>
        <p:spPr>
          <a:xfrm>
            <a:off x="713250" y="288778"/>
            <a:ext cx="7717500" cy="572700"/>
          </a:xfrm>
        </p:spPr>
        <p:txBody>
          <a:bodyPr/>
          <a:lstStyle/>
          <a:p>
            <a:r>
              <a:rPr lang="en-US" u="sng" dirty="0"/>
              <a:t>Dashboarding</a:t>
            </a:r>
            <a:endParaRPr lang="en-IN" u="sng" dirty="0"/>
          </a:p>
        </p:txBody>
      </p:sp>
      <p:pic>
        <p:nvPicPr>
          <p:cNvPr id="4" name="Picture 3">
            <a:extLst>
              <a:ext uri="{FF2B5EF4-FFF2-40B4-BE49-F238E27FC236}">
                <a16:creationId xmlns:a16="http://schemas.microsoft.com/office/drawing/2014/main" id="{8FC5A978-EE69-95B5-11BF-81FC9A4915F6}"/>
              </a:ext>
            </a:extLst>
          </p:cNvPr>
          <p:cNvPicPr>
            <a:picLocks noChangeAspect="1"/>
          </p:cNvPicPr>
          <p:nvPr/>
        </p:nvPicPr>
        <p:blipFill>
          <a:blip r:embed="rId2"/>
          <a:stretch>
            <a:fillRect/>
          </a:stretch>
        </p:blipFill>
        <p:spPr>
          <a:xfrm>
            <a:off x="713250" y="1061884"/>
            <a:ext cx="7717500" cy="3785464"/>
          </a:xfrm>
          <a:prstGeom prst="rect">
            <a:avLst/>
          </a:prstGeom>
        </p:spPr>
      </p:pic>
    </p:spTree>
    <p:extLst>
      <p:ext uri="{BB962C8B-B14F-4D97-AF65-F5344CB8AC3E}">
        <p14:creationId xmlns:p14="http://schemas.microsoft.com/office/powerpoint/2010/main" val="2683289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0"/>
          <p:cNvSpPr/>
          <p:nvPr/>
        </p:nvSpPr>
        <p:spPr>
          <a:xfrm rot="10800000">
            <a:off x="4964329" y="3878882"/>
            <a:ext cx="927350" cy="641875"/>
          </a:xfrm>
          <a:custGeom>
            <a:avLst/>
            <a:gdLst/>
            <a:ahLst/>
            <a:cxnLst/>
            <a:rect l="l" t="t" r="r" b="b"/>
            <a:pathLst>
              <a:path w="37094" h="25675" extrusionOk="0">
                <a:moveTo>
                  <a:pt x="0" y="24648"/>
                </a:moveTo>
                <a:lnTo>
                  <a:pt x="18486" y="0"/>
                </a:lnTo>
                <a:lnTo>
                  <a:pt x="37094" y="25675"/>
                </a:lnTo>
                <a:close/>
              </a:path>
            </a:pathLst>
          </a:custGeom>
          <a:solidFill>
            <a:srgbClr val="C7D8D0"/>
          </a:solidFill>
          <a:ln>
            <a:noFill/>
          </a:ln>
        </p:spPr>
      </p:sp>
      <p:sp>
        <p:nvSpPr>
          <p:cNvPr id="288" name="Google Shape;288;p20"/>
          <p:cNvSpPr/>
          <p:nvPr/>
        </p:nvSpPr>
        <p:spPr>
          <a:xfrm rot="10311222">
            <a:off x="814526" y="3914794"/>
            <a:ext cx="927341" cy="641869"/>
          </a:xfrm>
          <a:custGeom>
            <a:avLst/>
            <a:gdLst/>
            <a:ahLst/>
            <a:cxnLst/>
            <a:rect l="l" t="t" r="r" b="b"/>
            <a:pathLst>
              <a:path w="37094" h="25675" extrusionOk="0">
                <a:moveTo>
                  <a:pt x="0" y="24648"/>
                </a:moveTo>
                <a:lnTo>
                  <a:pt x="18486" y="0"/>
                </a:lnTo>
                <a:lnTo>
                  <a:pt x="37094" y="25675"/>
                </a:lnTo>
                <a:close/>
              </a:path>
            </a:pathLst>
          </a:custGeom>
          <a:solidFill>
            <a:schemeClr val="accent1"/>
          </a:solidFill>
          <a:ln>
            <a:noFill/>
          </a:ln>
        </p:spPr>
      </p:sp>
      <p:sp>
        <p:nvSpPr>
          <p:cNvPr id="289" name="Google Shape;289;p20"/>
          <p:cNvSpPr/>
          <p:nvPr/>
        </p:nvSpPr>
        <p:spPr>
          <a:xfrm rot="423578">
            <a:off x="4964337" y="2188612"/>
            <a:ext cx="927332" cy="641863"/>
          </a:xfrm>
          <a:custGeom>
            <a:avLst/>
            <a:gdLst/>
            <a:ahLst/>
            <a:cxnLst/>
            <a:rect l="l" t="t" r="r" b="b"/>
            <a:pathLst>
              <a:path w="37094" h="25675" extrusionOk="0">
                <a:moveTo>
                  <a:pt x="0" y="24648"/>
                </a:moveTo>
                <a:lnTo>
                  <a:pt x="18486" y="0"/>
                </a:lnTo>
                <a:lnTo>
                  <a:pt x="37094" y="25675"/>
                </a:lnTo>
                <a:close/>
              </a:path>
            </a:pathLst>
          </a:custGeom>
          <a:solidFill>
            <a:schemeClr val="accent1"/>
          </a:solidFill>
          <a:ln>
            <a:noFill/>
          </a:ln>
        </p:spPr>
      </p:sp>
      <p:sp>
        <p:nvSpPr>
          <p:cNvPr id="290" name="Google Shape;290;p20"/>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t>Revenue Performance </a:t>
            </a:r>
            <a:endParaRPr u="sng" dirty="0"/>
          </a:p>
        </p:txBody>
      </p:sp>
      <p:grpSp>
        <p:nvGrpSpPr>
          <p:cNvPr id="291" name="Google Shape;291;p20"/>
          <p:cNvGrpSpPr/>
          <p:nvPr/>
        </p:nvGrpSpPr>
        <p:grpSpPr>
          <a:xfrm>
            <a:off x="818600" y="1447225"/>
            <a:ext cx="3427200" cy="1288163"/>
            <a:chOff x="818600" y="1447225"/>
            <a:chExt cx="3427200" cy="1288163"/>
          </a:xfrm>
        </p:grpSpPr>
        <p:sp>
          <p:nvSpPr>
            <p:cNvPr id="292" name="Google Shape;292;p20"/>
            <p:cNvSpPr txBox="1"/>
            <p:nvPr/>
          </p:nvSpPr>
          <p:spPr>
            <a:xfrm>
              <a:off x="818600" y="1447225"/>
              <a:ext cx="23448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dk1"/>
                  </a:solidFill>
                  <a:latin typeface="Livvic"/>
                  <a:ea typeface="Livvic"/>
                  <a:cs typeface="Livvic"/>
                  <a:sym typeface="Livvic"/>
                </a:rPr>
                <a:t>Mumbai</a:t>
              </a:r>
              <a:endParaRPr sz="1800" b="1" dirty="0">
                <a:solidFill>
                  <a:schemeClr val="dk1"/>
                </a:solidFill>
                <a:latin typeface="Livvic"/>
                <a:ea typeface="Livvic"/>
                <a:cs typeface="Livvic"/>
                <a:sym typeface="Livvic"/>
              </a:endParaRPr>
            </a:p>
          </p:txBody>
        </p:sp>
        <p:sp>
          <p:nvSpPr>
            <p:cNvPr id="293" name="Google Shape;293;p20"/>
            <p:cNvSpPr txBox="1"/>
            <p:nvPr/>
          </p:nvSpPr>
          <p:spPr>
            <a:xfrm>
              <a:off x="818600" y="1676321"/>
              <a:ext cx="234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Livvic"/>
                  <a:ea typeface="Livvic"/>
                  <a:cs typeface="Livvic"/>
                  <a:sym typeface="Livvic"/>
                </a:rPr>
                <a:t>Generated Highest Revenue</a:t>
              </a:r>
            </a:p>
          </p:txBody>
        </p:sp>
        <p:sp>
          <p:nvSpPr>
            <p:cNvPr id="294" name="Google Shape;294;p20"/>
            <p:cNvSpPr txBox="1"/>
            <p:nvPr/>
          </p:nvSpPr>
          <p:spPr>
            <a:xfrm>
              <a:off x="3184400" y="2280288"/>
              <a:ext cx="1061400" cy="45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dk1"/>
                  </a:solidFill>
                  <a:latin typeface="Carter One"/>
                  <a:ea typeface="Carter One"/>
                  <a:cs typeface="Carter One"/>
                  <a:sym typeface="Carter One"/>
                </a:rPr>
                <a:t>660.6M</a:t>
              </a:r>
              <a:endParaRPr sz="1800" dirty="0">
                <a:solidFill>
                  <a:schemeClr val="dk1"/>
                </a:solidFill>
                <a:latin typeface="Carter One"/>
                <a:ea typeface="Carter One"/>
                <a:cs typeface="Carter One"/>
                <a:sym typeface="Carter One"/>
              </a:endParaRPr>
            </a:p>
          </p:txBody>
        </p:sp>
      </p:grpSp>
      <p:grpSp>
        <p:nvGrpSpPr>
          <p:cNvPr id="295" name="Google Shape;295;p20"/>
          <p:cNvGrpSpPr/>
          <p:nvPr/>
        </p:nvGrpSpPr>
        <p:grpSpPr>
          <a:xfrm>
            <a:off x="818600" y="3069420"/>
            <a:ext cx="3427200" cy="1288168"/>
            <a:chOff x="818600" y="3069420"/>
            <a:chExt cx="3427200" cy="1288168"/>
          </a:xfrm>
        </p:grpSpPr>
        <p:sp>
          <p:nvSpPr>
            <p:cNvPr id="296" name="Google Shape;296;p20"/>
            <p:cNvSpPr txBox="1"/>
            <p:nvPr/>
          </p:nvSpPr>
          <p:spPr>
            <a:xfrm>
              <a:off x="818600" y="3069420"/>
              <a:ext cx="2344800" cy="2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dk1"/>
                  </a:solidFill>
                  <a:latin typeface="Livvic"/>
                  <a:ea typeface="Livvic"/>
                  <a:cs typeface="Livvic"/>
                  <a:sym typeface="Livvic"/>
                </a:rPr>
                <a:t>Hyderabad</a:t>
              </a:r>
              <a:endParaRPr sz="1800" b="1" dirty="0">
                <a:solidFill>
                  <a:schemeClr val="dk1"/>
                </a:solidFill>
                <a:latin typeface="Livvic"/>
                <a:ea typeface="Livvic"/>
                <a:cs typeface="Livvic"/>
                <a:sym typeface="Livvic"/>
              </a:endParaRPr>
            </a:p>
          </p:txBody>
        </p:sp>
        <p:sp>
          <p:nvSpPr>
            <p:cNvPr id="297" name="Google Shape;297;p20"/>
            <p:cNvSpPr txBox="1"/>
            <p:nvPr/>
          </p:nvSpPr>
          <p:spPr>
            <a:xfrm>
              <a:off x="818600" y="3293729"/>
              <a:ext cx="234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Livvic"/>
                  <a:ea typeface="Livvic"/>
                  <a:cs typeface="Livvic"/>
                  <a:sym typeface="Livvic"/>
                </a:rPr>
                <a:t>Generated Moderate Revenue </a:t>
              </a:r>
              <a:endParaRPr dirty="0">
                <a:solidFill>
                  <a:schemeClr val="dk1"/>
                </a:solidFill>
                <a:latin typeface="Livvic"/>
                <a:ea typeface="Livvic"/>
                <a:cs typeface="Livvic"/>
                <a:sym typeface="Livvic"/>
              </a:endParaRPr>
            </a:p>
          </p:txBody>
        </p:sp>
        <p:sp>
          <p:nvSpPr>
            <p:cNvPr id="298" name="Google Shape;298;p20"/>
            <p:cNvSpPr txBox="1"/>
            <p:nvPr/>
          </p:nvSpPr>
          <p:spPr>
            <a:xfrm>
              <a:off x="3184400" y="3902489"/>
              <a:ext cx="1061400" cy="45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dk1"/>
                  </a:solidFill>
                  <a:latin typeface="Carter One"/>
                  <a:ea typeface="Carter One"/>
                  <a:cs typeface="Carter One"/>
                  <a:sym typeface="Carter One"/>
                </a:rPr>
                <a:t>321.3M</a:t>
              </a:r>
              <a:endParaRPr sz="1800" dirty="0">
                <a:solidFill>
                  <a:schemeClr val="dk1"/>
                </a:solidFill>
                <a:latin typeface="Carter One"/>
                <a:ea typeface="Carter One"/>
                <a:cs typeface="Carter One"/>
                <a:sym typeface="Carter One"/>
              </a:endParaRPr>
            </a:p>
          </p:txBody>
        </p:sp>
      </p:grpSp>
      <p:sp>
        <p:nvSpPr>
          <p:cNvPr id="299" name="Google Shape;299;p20"/>
          <p:cNvSpPr/>
          <p:nvPr/>
        </p:nvSpPr>
        <p:spPr>
          <a:xfrm>
            <a:off x="3315671" y="1399730"/>
            <a:ext cx="798900" cy="798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0"/>
          <p:cNvSpPr/>
          <p:nvPr/>
        </p:nvSpPr>
        <p:spPr>
          <a:xfrm>
            <a:off x="3315679" y="1399730"/>
            <a:ext cx="798900" cy="798900"/>
          </a:xfrm>
          <a:prstGeom prst="pie">
            <a:avLst>
              <a:gd name="adj1" fmla="val 16261269"/>
              <a:gd name="adj2" fmla="val 2047027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315671" y="3021943"/>
            <a:ext cx="798900" cy="798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3315679" y="3021943"/>
            <a:ext cx="798900" cy="798900"/>
          </a:xfrm>
          <a:prstGeom prst="pie">
            <a:avLst>
              <a:gd name="adj1" fmla="val 16261269"/>
              <a:gd name="adj2" fmla="val 162226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20"/>
          <p:cNvGrpSpPr/>
          <p:nvPr/>
        </p:nvGrpSpPr>
        <p:grpSpPr>
          <a:xfrm>
            <a:off x="4996250" y="1447225"/>
            <a:ext cx="3427200" cy="1288163"/>
            <a:chOff x="4996250" y="1447225"/>
            <a:chExt cx="3427200" cy="1288163"/>
          </a:xfrm>
        </p:grpSpPr>
        <p:sp>
          <p:nvSpPr>
            <p:cNvPr id="304" name="Google Shape;304;p20"/>
            <p:cNvSpPr txBox="1"/>
            <p:nvPr/>
          </p:nvSpPr>
          <p:spPr>
            <a:xfrm>
              <a:off x="4996250" y="1447225"/>
              <a:ext cx="23448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dk1"/>
                  </a:solidFill>
                  <a:latin typeface="Livvic"/>
                  <a:ea typeface="Livvic"/>
                  <a:cs typeface="Livvic"/>
                  <a:sym typeface="Livvic"/>
                </a:rPr>
                <a:t>Bangalore</a:t>
              </a:r>
              <a:endParaRPr sz="1800" b="1" dirty="0">
                <a:solidFill>
                  <a:schemeClr val="dk1"/>
                </a:solidFill>
                <a:latin typeface="Livvic"/>
                <a:ea typeface="Livvic"/>
                <a:cs typeface="Livvic"/>
                <a:sym typeface="Livvic"/>
              </a:endParaRPr>
            </a:p>
          </p:txBody>
        </p:sp>
        <p:sp>
          <p:nvSpPr>
            <p:cNvPr id="305" name="Google Shape;305;p20"/>
            <p:cNvSpPr txBox="1"/>
            <p:nvPr/>
          </p:nvSpPr>
          <p:spPr>
            <a:xfrm>
              <a:off x="4996250" y="1676300"/>
              <a:ext cx="234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Livvic"/>
                  <a:ea typeface="Livvic"/>
                  <a:cs typeface="Livvic"/>
                  <a:sym typeface="Livvic"/>
                </a:rPr>
                <a:t>Generated Good Revenue</a:t>
              </a:r>
              <a:endParaRPr dirty="0">
                <a:solidFill>
                  <a:schemeClr val="dk1"/>
                </a:solidFill>
                <a:latin typeface="Livvic"/>
                <a:ea typeface="Livvic"/>
                <a:cs typeface="Livvic"/>
                <a:sym typeface="Livvic"/>
              </a:endParaRPr>
            </a:p>
          </p:txBody>
        </p:sp>
        <p:sp>
          <p:nvSpPr>
            <p:cNvPr id="306" name="Google Shape;306;p20"/>
            <p:cNvSpPr txBox="1"/>
            <p:nvPr/>
          </p:nvSpPr>
          <p:spPr>
            <a:xfrm>
              <a:off x="7362050" y="2280288"/>
              <a:ext cx="1061400" cy="45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Carter One"/>
                  <a:ea typeface="Carter One"/>
                  <a:cs typeface="Carter One"/>
                  <a:sym typeface="Carter One"/>
                </a:rPr>
                <a:t>415.0M</a:t>
              </a:r>
              <a:endParaRPr sz="1800" dirty="0">
                <a:solidFill>
                  <a:schemeClr val="dk1"/>
                </a:solidFill>
                <a:latin typeface="Carter One"/>
                <a:ea typeface="Carter One"/>
                <a:cs typeface="Carter One"/>
                <a:sym typeface="Carter One"/>
              </a:endParaRPr>
            </a:p>
          </p:txBody>
        </p:sp>
      </p:grpSp>
      <p:grpSp>
        <p:nvGrpSpPr>
          <p:cNvPr id="307" name="Google Shape;307;p20"/>
          <p:cNvGrpSpPr/>
          <p:nvPr/>
        </p:nvGrpSpPr>
        <p:grpSpPr>
          <a:xfrm>
            <a:off x="4996250" y="3069425"/>
            <a:ext cx="3427200" cy="1288164"/>
            <a:chOff x="4996250" y="3069425"/>
            <a:chExt cx="3427200" cy="1288164"/>
          </a:xfrm>
        </p:grpSpPr>
        <p:sp>
          <p:nvSpPr>
            <p:cNvPr id="308" name="Google Shape;308;p20"/>
            <p:cNvSpPr txBox="1"/>
            <p:nvPr/>
          </p:nvSpPr>
          <p:spPr>
            <a:xfrm>
              <a:off x="4996250" y="3069425"/>
              <a:ext cx="2344800" cy="2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dk1"/>
                  </a:solidFill>
                  <a:latin typeface="Livvic"/>
                  <a:ea typeface="Livvic"/>
                  <a:cs typeface="Livvic"/>
                  <a:sym typeface="Livvic"/>
                </a:rPr>
                <a:t>Delhi</a:t>
              </a:r>
              <a:endParaRPr sz="1800" b="1" dirty="0">
                <a:solidFill>
                  <a:schemeClr val="dk1"/>
                </a:solidFill>
                <a:latin typeface="Livvic"/>
                <a:ea typeface="Livvic"/>
                <a:cs typeface="Livvic"/>
                <a:sym typeface="Livvic"/>
              </a:endParaRPr>
            </a:p>
          </p:txBody>
        </p:sp>
        <p:sp>
          <p:nvSpPr>
            <p:cNvPr id="309" name="Google Shape;309;p20"/>
            <p:cNvSpPr txBox="1"/>
            <p:nvPr/>
          </p:nvSpPr>
          <p:spPr>
            <a:xfrm>
              <a:off x="4996250" y="3293726"/>
              <a:ext cx="234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Livvic"/>
                  <a:ea typeface="Livvic"/>
                  <a:cs typeface="Livvic"/>
                  <a:sym typeface="Livvic"/>
                </a:rPr>
                <a:t>Generated Lowest Revenue</a:t>
              </a:r>
              <a:endParaRPr dirty="0">
                <a:solidFill>
                  <a:schemeClr val="dk1"/>
                </a:solidFill>
                <a:latin typeface="Livvic"/>
                <a:ea typeface="Livvic"/>
                <a:cs typeface="Livvic"/>
                <a:sym typeface="Livvic"/>
              </a:endParaRPr>
            </a:p>
          </p:txBody>
        </p:sp>
        <p:sp>
          <p:nvSpPr>
            <p:cNvPr id="310" name="Google Shape;310;p20"/>
            <p:cNvSpPr txBox="1"/>
            <p:nvPr/>
          </p:nvSpPr>
          <p:spPr>
            <a:xfrm>
              <a:off x="7362050" y="3902489"/>
              <a:ext cx="1061400" cy="45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dk1"/>
                  </a:solidFill>
                  <a:latin typeface="Carter One"/>
                  <a:ea typeface="Carter One"/>
                  <a:cs typeface="Carter One"/>
                  <a:sym typeface="Carter One"/>
                </a:rPr>
                <a:t>290.9M</a:t>
              </a:r>
              <a:endParaRPr sz="1800" dirty="0">
                <a:solidFill>
                  <a:schemeClr val="dk1"/>
                </a:solidFill>
                <a:latin typeface="Carter One"/>
                <a:ea typeface="Carter One"/>
                <a:cs typeface="Carter One"/>
                <a:sym typeface="Carter One"/>
              </a:endParaRPr>
            </a:p>
          </p:txBody>
        </p:sp>
      </p:grpSp>
      <p:sp>
        <p:nvSpPr>
          <p:cNvPr id="311" name="Google Shape;311;p20"/>
          <p:cNvSpPr/>
          <p:nvPr/>
        </p:nvSpPr>
        <p:spPr>
          <a:xfrm>
            <a:off x="7493321" y="1399730"/>
            <a:ext cx="798900" cy="798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0"/>
          <p:cNvSpPr/>
          <p:nvPr/>
        </p:nvSpPr>
        <p:spPr>
          <a:xfrm>
            <a:off x="7493329" y="1399730"/>
            <a:ext cx="798900" cy="798900"/>
          </a:xfrm>
          <a:prstGeom prst="pie">
            <a:avLst>
              <a:gd name="adj1" fmla="val 16261269"/>
              <a:gd name="adj2" fmla="val 1834954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0"/>
          <p:cNvSpPr/>
          <p:nvPr/>
        </p:nvSpPr>
        <p:spPr>
          <a:xfrm>
            <a:off x="7493321" y="3021943"/>
            <a:ext cx="798900" cy="798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0"/>
          <p:cNvSpPr/>
          <p:nvPr/>
        </p:nvSpPr>
        <p:spPr>
          <a:xfrm>
            <a:off x="7493329" y="3021943"/>
            <a:ext cx="798900" cy="798900"/>
          </a:xfrm>
          <a:prstGeom prst="pie">
            <a:avLst>
              <a:gd name="adj1" fmla="val 16261269"/>
              <a:gd name="adj2" fmla="val 287694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
          <p:cNvSpPr/>
          <p:nvPr/>
        </p:nvSpPr>
        <p:spPr>
          <a:xfrm rot="10800000">
            <a:off x="814513" y="2285679"/>
            <a:ext cx="927350" cy="641875"/>
          </a:xfrm>
          <a:custGeom>
            <a:avLst/>
            <a:gdLst/>
            <a:ahLst/>
            <a:cxnLst/>
            <a:rect l="l" t="t" r="r" b="b"/>
            <a:pathLst>
              <a:path w="37094" h="25675" extrusionOk="0">
                <a:moveTo>
                  <a:pt x="0" y="24648"/>
                </a:moveTo>
                <a:lnTo>
                  <a:pt x="18486" y="0"/>
                </a:lnTo>
                <a:lnTo>
                  <a:pt x="37094" y="25675"/>
                </a:lnTo>
                <a:close/>
              </a:path>
            </a:pathLst>
          </a:custGeom>
          <a:solidFill>
            <a:srgbClr val="C7D8D0"/>
          </a:solidFill>
          <a:ln>
            <a:noFill/>
          </a:ln>
        </p:spPr>
      </p:sp>
      <p:sp>
        <p:nvSpPr>
          <p:cNvPr id="316" name="Google Shape;316;p20"/>
          <p:cNvSpPr/>
          <p:nvPr/>
        </p:nvSpPr>
        <p:spPr>
          <a:xfrm>
            <a:off x="1118858" y="3978853"/>
            <a:ext cx="321659" cy="322497"/>
          </a:xfrm>
          <a:custGeom>
            <a:avLst/>
            <a:gdLst/>
            <a:ahLst/>
            <a:cxnLst/>
            <a:rect l="l" t="t" r="r" b="b"/>
            <a:pathLst>
              <a:path w="12665" h="12698" extrusionOk="0">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0"/>
          <p:cNvGrpSpPr/>
          <p:nvPr/>
        </p:nvGrpSpPr>
        <p:grpSpPr>
          <a:xfrm>
            <a:off x="5302264" y="3970393"/>
            <a:ext cx="323285" cy="321685"/>
            <a:chOff x="-63679950" y="3360375"/>
            <a:chExt cx="318225" cy="316650"/>
          </a:xfrm>
        </p:grpSpPr>
        <p:sp>
          <p:nvSpPr>
            <p:cNvPr id="318" name="Google Shape;318;p20"/>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0"/>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0"/>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0"/>
          <p:cNvGrpSpPr/>
          <p:nvPr/>
        </p:nvGrpSpPr>
        <p:grpSpPr>
          <a:xfrm>
            <a:off x="5308981" y="2427746"/>
            <a:ext cx="309865" cy="307374"/>
            <a:chOff x="946175" y="3253275"/>
            <a:chExt cx="298550" cy="296150"/>
          </a:xfrm>
        </p:grpSpPr>
        <p:sp>
          <p:nvSpPr>
            <p:cNvPr id="323" name="Google Shape;323;p20"/>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20"/>
          <p:cNvSpPr/>
          <p:nvPr/>
        </p:nvSpPr>
        <p:spPr>
          <a:xfrm>
            <a:off x="1124312" y="2398121"/>
            <a:ext cx="310760" cy="294813"/>
          </a:xfrm>
          <a:custGeom>
            <a:avLst/>
            <a:gdLst/>
            <a:ahLst/>
            <a:cxnLst/>
            <a:rect l="l" t="t" r="r" b="b"/>
            <a:pathLst>
              <a:path w="12666" h="12016" extrusionOk="0">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3CC5-DA28-26B2-C4AB-FC39945026DB}"/>
              </a:ext>
            </a:extLst>
          </p:cNvPr>
          <p:cNvSpPr>
            <a:spLocks noGrp="1"/>
          </p:cNvSpPr>
          <p:nvPr>
            <p:ph type="title"/>
          </p:nvPr>
        </p:nvSpPr>
        <p:spPr>
          <a:xfrm>
            <a:off x="519855" y="325648"/>
            <a:ext cx="7717500" cy="572700"/>
          </a:xfrm>
        </p:spPr>
        <p:txBody>
          <a:bodyPr/>
          <a:lstStyle/>
          <a:p>
            <a:r>
              <a:rPr lang="en-US" u="sng" dirty="0"/>
              <a:t>Key Insights </a:t>
            </a:r>
            <a:endParaRPr lang="en-IN" u="sng" dirty="0"/>
          </a:p>
        </p:txBody>
      </p:sp>
      <p:sp>
        <p:nvSpPr>
          <p:cNvPr id="3" name="TextBox 2">
            <a:extLst>
              <a:ext uri="{FF2B5EF4-FFF2-40B4-BE49-F238E27FC236}">
                <a16:creationId xmlns:a16="http://schemas.microsoft.com/office/drawing/2014/main" id="{90086023-C89C-1291-751F-72F10E76116B}"/>
              </a:ext>
            </a:extLst>
          </p:cNvPr>
          <p:cNvSpPr txBox="1"/>
          <p:nvPr/>
        </p:nvSpPr>
        <p:spPr>
          <a:xfrm>
            <a:off x="519855" y="979465"/>
            <a:ext cx="8384459" cy="4001095"/>
          </a:xfrm>
          <a:prstGeom prst="rect">
            <a:avLst/>
          </a:prstGeom>
          <a:noFill/>
        </p:spPr>
        <p:txBody>
          <a:bodyPr wrap="square" rtlCol="0">
            <a:spAutoFit/>
          </a:bodyPr>
          <a:lstStyle/>
          <a:p>
            <a:pPr marL="265113" indent="-265113">
              <a:buFont typeface="+mj-lt"/>
              <a:buAutoNum type="arabicPeriod"/>
            </a:pPr>
            <a:r>
              <a:rPr lang="en-US" dirty="0"/>
              <a:t>Revenue Performance:</a:t>
            </a:r>
          </a:p>
          <a:p>
            <a:pPr marL="538163" indent="-285750">
              <a:buFont typeface="Arial" panose="020B0604020202020204" pitchFamily="34" charset="0"/>
              <a:buChar char="•"/>
            </a:pPr>
            <a:r>
              <a:rPr lang="en-US" dirty="0"/>
              <a:t>Mumbai generated the highest revenue at $669M</a:t>
            </a:r>
          </a:p>
          <a:p>
            <a:pPr marL="538163" indent="-285750">
              <a:buFont typeface="Arial" panose="020B0604020202020204" pitchFamily="34" charset="0"/>
              <a:buChar char="•"/>
            </a:pPr>
            <a:r>
              <a:rPr lang="en-US" dirty="0"/>
              <a:t>Delhi generated the lowest revenue at $290.92M.</a:t>
            </a:r>
          </a:p>
          <a:p>
            <a:pPr marL="538163" indent="-285750">
              <a:buFont typeface="Arial" panose="020B0604020202020204" pitchFamily="34" charset="0"/>
              <a:buChar char="•"/>
            </a:pPr>
            <a:r>
              <a:rPr lang="en-US" dirty="0"/>
              <a:t>Total revenue stood at $1.69 billion, with the luxury segment contributing 61.62% and the business category contributing 38.82%</a:t>
            </a:r>
          </a:p>
          <a:p>
            <a:pPr marL="252413"/>
            <a:endParaRPr lang="en-US" sz="800" dirty="0"/>
          </a:p>
          <a:p>
            <a:pPr marL="342900" indent="-342900">
              <a:buFont typeface="+mj-lt"/>
              <a:buAutoNum type="arabicPeriod" startAt="2"/>
            </a:pPr>
            <a:r>
              <a:rPr lang="en-US" dirty="0"/>
              <a:t>Occupancy Rates:</a:t>
            </a:r>
          </a:p>
          <a:p>
            <a:pPr marL="538163" indent="-273050">
              <a:buFont typeface="Arial" panose="020B0604020202020204" pitchFamily="34" charset="0"/>
              <a:buChar char="•"/>
            </a:pPr>
            <a:r>
              <a:rPr lang="en-US" dirty="0"/>
              <a:t>Delhi had the highest occupancy rate at 60.44%, despite having the lowest Daily Sales Rate per Night (DSRN) of $435.</a:t>
            </a:r>
          </a:p>
          <a:p>
            <a:pPr marL="538163" indent="-273050">
              <a:buFont typeface="Arial" panose="020B0604020202020204" pitchFamily="34" charset="0"/>
              <a:buChar char="•"/>
            </a:pPr>
            <a:r>
              <a:rPr lang="en-US" dirty="0"/>
              <a:t>Bangalore recorded the lowest occupancy rate at 55.68%</a:t>
            </a:r>
          </a:p>
          <a:p>
            <a:pPr marL="265113"/>
            <a:endParaRPr lang="en-US" sz="800" dirty="0"/>
          </a:p>
          <a:p>
            <a:pPr marL="361950" indent="-342900">
              <a:buFont typeface="+mj-lt"/>
              <a:buAutoNum type="arabicPeriod" startAt="3"/>
            </a:pPr>
            <a:r>
              <a:rPr lang="en-US" dirty="0"/>
              <a:t>Occupancy Rates:</a:t>
            </a:r>
          </a:p>
          <a:p>
            <a:pPr marL="538163" indent="-285750">
              <a:buFont typeface="Arial" panose="020B0604020202020204" pitchFamily="34" charset="0"/>
              <a:buChar char="•"/>
            </a:pPr>
            <a:r>
              <a:rPr lang="en-US" dirty="0"/>
              <a:t>Delhi had the highest occupancy rate at 60.44%, despite having the lowest Daily Sales Rate per Night (DSRN) of $435.Bangalore recorded the lowest occupancy rate at 55.68%</a:t>
            </a:r>
          </a:p>
          <a:p>
            <a:pPr marL="252413"/>
            <a:endParaRPr lang="en-US" sz="800" dirty="0"/>
          </a:p>
          <a:p>
            <a:pPr marL="361950" indent="-342900">
              <a:buFont typeface="+mj-lt"/>
              <a:buAutoNum type="arabicPeriod" startAt="4"/>
            </a:pPr>
            <a:r>
              <a:rPr lang="en-US" dirty="0"/>
              <a:t> Weekend Insights:</a:t>
            </a:r>
          </a:p>
          <a:p>
            <a:pPr marL="538163" indent="-285750">
              <a:buFont typeface="Arial" panose="020B0604020202020204" pitchFamily="34" charset="0"/>
              <a:buChar char="•"/>
            </a:pPr>
            <a:r>
              <a:rPr lang="en-US" dirty="0"/>
              <a:t>Occupancy rates on weekends (Friday-Saturday) were 7% higher than on weekdays, though the difference in Revenue Per Available Room (RevPAR) was negligible.</a:t>
            </a:r>
            <a:endParaRPr lang="en-IN" dirty="0"/>
          </a:p>
          <a:p>
            <a:pPr marL="595313" indent="-342900">
              <a:buFont typeface="+mj-lt"/>
              <a:buAutoNum type="arabicPeriod" startAt="2"/>
            </a:pPr>
            <a:endParaRPr lang="en-US" dirty="0"/>
          </a:p>
        </p:txBody>
      </p:sp>
    </p:spTree>
    <p:extLst>
      <p:ext uri="{BB962C8B-B14F-4D97-AF65-F5344CB8AC3E}">
        <p14:creationId xmlns:p14="http://schemas.microsoft.com/office/powerpoint/2010/main" val="223919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6D64-9059-DA6C-8597-22213DB6C8B6}"/>
              </a:ext>
            </a:extLst>
          </p:cNvPr>
          <p:cNvSpPr>
            <a:spLocks noGrp="1"/>
          </p:cNvSpPr>
          <p:nvPr>
            <p:ph type="title"/>
          </p:nvPr>
        </p:nvSpPr>
        <p:spPr>
          <a:xfrm>
            <a:off x="464574" y="229335"/>
            <a:ext cx="7717500" cy="572700"/>
          </a:xfrm>
        </p:spPr>
        <p:txBody>
          <a:bodyPr/>
          <a:lstStyle/>
          <a:p>
            <a:r>
              <a:rPr lang="en-US" u="sng" dirty="0"/>
              <a:t>Key Insights </a:t>
            </a:r>
            <a:endParaRPr lang="en-IN" u="sng" dirty="0"/>
          </a:p>
        </p:txBody>
      </p:sp>
      <p:sp>
        <p:nvSpPr>
          <p:cNvPr id="4" name="TextBox 3">
            <a:extLst>
              <a:ext uri="{FF2B5EF4-FFF2-40B4-BE49-F238E27FC236}">
                <a16:creationId xmlns:a16="http://schemas.microsoft.com/office/drawing/2014/main" id="{A4173518-80F9-E895-0BA2-CFED38C44E16}"/>
              </a:ext>
            </a:extLst>
          </p:cNvPr>
          <p:cNvSpPr txBox="1"/>
          <p:nvPr/>
        </p:nvSpPr>
        <p:spPr>
          <a:xfrm>
            <a:off x="464574" y="802035"/>
            <a:ext cx="8214851" cy="4124206"/>
          </a:xfrm>
          <a:prstGeom prst="rect">
            <a:avLst/>
          </a:prstGeom>
          <a:noFill/>
        </p:spPr>
        <p:txBody>
          <a:bodyPr wrap="square">
            <a:spAutoFit/>
          </a:bodyPr>
          <a:lstStyle/>
          <a:p>
            <a:pPr marL="342900" indent="-342900">
              <a:buFont typeface="+mj-lt"/>
              <a:buAutoNum type="arabicPeriod" startAt="5"/>
            </a:pPr>
            <a:r>
              <a:rPr lang="en-IN" dirty="0"/>
              <a:t>Monthly Revenue:</a:t>
            </a:r>
          </a:p>
          <a:p>
            <a:pPr marL="538163" indent="-273050">
              <a:buFont typeface="Arial" panose="020B0604020202020204" pitchFamily="34" charset="0"/>
              <a:buChar char="•"/>
            </a:pPr>
            <a:r>
              <a:rPr lang="en-IN" dirty="0"/>
              <a:t>The highest revenue was generated in May, amounting to $581.93M, surpassing the figures for June and July.</a:t>
            </a:r>
          </a:p>
          <a:p>
            <a:pPr marL="265113"/>
            <a:endParaRPr lang="en-IN" sz="800" dirty="0"/>
          </a:p>
          <a:p>
            <a:pPr marL="342900" indent="-342900">
              <a:buFont typeface="+mj-lt"/>
              <a:buAutoNum type="arabicPeriod" startAt="6"/>
            </a:pPr>
            <a:r>
              <a:rPr lang="en-IN" dirty="0"/>
              <a:t>Room Class Revenue:</a:t>
            </a:r>
          </a:p>
          <a:p>
            <a:pPr marL="538163" indent="-285750">
              <a:buFont typeface="Arial" panose="020B0604020202020204" pitchFamily="34" charset="0"/>
              <a:buChar char="•"/>
            </a:pPr>
            <a:r>
              <a:rPr lang="en-IN" dirty="0"/>
              <a:t>The Elite room class generated the highest revenue at $553.74M.The Standard room class generated the lowest revenue at 3305.74M</a:t>
            </a:r>
          </a:p>
          <a:p>
            <a:pPr marL="252413"/>
            <a:endParaRPr lang="en-IN" sz="800" dirty="0"/>
          </a:p>
          <a:p>
            <a:pPr marL="342900" indent="-342900">
              <a:buFont typeface="+mj-lt"/>
              <a:buAutoNum type="arabicPeriod" startAt="7"/>
            </a:pPr>
            <a:r>
              <a:rPr lang="en-IN" dirty="0"/>
              <a:t>Booking Sources</a:t>
            </a:r>
          </a:p>
          <a:p>
            <a:pPr marL="538163" indent="-285750">
              <a:buFont typeface="Arial" panose="020B0604020202020204" pitchFamily="34" charset="0"/>
              <a:buChar char="•"/>
            </a:pPr>
            <a:r>
              <a:rPr lang="en-IN" dirty="0"/>
              <a:t>The majority of bookings were from other sources (19K), followed by MakeMyTrip (9K).</a:t>
            </a:r>
          </a:p>
          <a:p>
            <a:pPr marL="252413"/>
            <a:endParaRPr lang="en-IN" sz="800" dirty="0"/>
          </a:p>
          <a:p>
            <a:pPr marL="342900" indent="-342900">
              <a:buFont typeface="+mj-lt"/>
              <a:buAutoNum type="arabicPeriod" startAt="8"/>
            </a:pPr>
            <a:r>
              <a:rPr lang="en-IN" dirty="0"/>
              <a:t>Overall Metrics</a:t>
            </a:r>
          </a:p>
          <a:p>
            <a:pPr marL="538163" indent="-285750">
              <a:buFont typeface="Arial" panose="020B0604020202020204" pitchFamily="34" charset="0"/>
              <a:buChar char="•"/>
            </a:pPr>
            <a:r>
              <a:rPr lang="en-IN" dirty="0"/>
              <a:t>Total revenue: $1.69 billion</a:t>
            </a:r>
          </a:p>
          <a:p>
            <a:pPr marL="538163" indent="-285750">
              <a:buFont typeface="Arial" panose="020B0604020202020204" pitchFamily="34" charset="0"/>
              <a:buChar char="•"/>
            </a:pPr>
            <a:r>
              <a:rPr lang="en-IN" dirty="0"/>
              <a:t>Average occupancy rate: 57.79%</a:t>
            </a:r>
          </a:p>
          <a:p>
            <a:pPr marL="538163" indent="-285750">
              <a:buFont typeface="Arial" panose="020B0604020202020204" pitchFamily="34" charset="0"/>
              <a:buChar char="•"/>
            </a:pPr>
            <a:r>
              <a:rPr lang="en-IN" dirty="0"/>
              <a:t>Cancellation rate: 24.84%</a:t>
            </a:r>
          </a:p>
          <a:p>
            <a:pPr marL="538163" indent="-285750">
              <a:buFont typeface="Arial" panose="020B0604020202020204" pitchFamily="34" charset="0"/>
              <a:buChar char="•"/>
            </a:pPr>
            <a:r>
              <a:rPr lang="en-IN" dirty="0"/>
              <a:t>Average rating: 3.62</a:t>
            </a:r>
          </a:p>
          <a:p>
            <a:pPr marL="252413"/>
            <a:endParaRPr lang="en-IN" sz="800" dirty="0"/>
          </a:p>
          <a:p>
            <a:pPr marL="342900" indent="-342900">
              <a:buFont typeface="+mj-lt"/>
              <a:buAutoNum type="arabicPeriod" startAt="9"/>
            </a:pPr>
            <a:r>
              <a:rPr lang="en-IN" dirty="0"/>
              <a:t>RevPAR (Revenue Per Available Room):</a:t>
            </a:r>
          </a:p>
          <a:p>
            <a:pPr marL="538163" indent="-273050">
              <a:buFont typeface="Arial" panose="020B0604020202020204" pitchFamily="34" charset="0"/>
              <a:buChar char="•"/>
            </a:pPr>
            <a:r>
              <a:rPr lang="en-IN" dirty="0"/>
              <a:t>Highest Rev PAR Mumbai at $8.9</a:t>
            </a:r>
          </a:p>
          <a:p>
            <a:pPr marL="538163" indent="-273050">
              <a:buFont typeface="Arial" panose="020B0604020202020204" pitchFamily="34" charset="0"/>
              <a:buChar char="•"/>
            </a:pPr>
            <a:r>
              <a:rPr lang="en-IN" dirty="0" err="1"/>
              <a:t>KLowest</a:t>
            </a:r>
            <a:r>
              <a:rPr lang="en-IN" dirty="0"/>
              <a:t> RevPAR: Hyderabad at $5.4K</a:t>
            </a:r>
          </a:p>
        </p:txBody>
      </p:sp>
    </p:spTree>
    <p:extLst>
      <p:ext uri="{BB962C8B-B14F-4D97-AF65-F5344CB8AC3E}">
        <p14:creationId xmlns:p14="http://schemas.microsoft.com/office/powerpoint/2010/main" val="243198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4070-EA8E-AD4E-72BB-3E233AFF198D}"/>
              </a:ext>
            </a:extLst>
          </p:cNvPr>
          <p:cNvSpPr>
            <a:spLocks noGrp="1"/>
          </p:cNvSpPr>
          <p:nvPr>
            <p:ph type="title"/>
          </p:nvPr>
        </p:nvSpPr>
        <p:spPr/>
        <p:txBody>
          <a:bodyPr/>
          <a:lstStyle/>
          <a:p>
            <a:r>
              <a:rPr lang="en-US" u="sng" dirty="0"/>
              <a:t>Recommendation</a:t>
            </a:r>
            <a:endParaRPr lang="en-IN" u="sng" dirty="0"/>
          </a:p>
        </p:txBody>
      </p:sp>
      <p:sp>
        <p:nvSpPr>
          <p:cNvPr id="4" name="TextBox 3">
            <a:extLst>
              <a:ext uri="{FF2B5EF4-FFF2-40B4-BE49-F238E27FC236}">
                <a16:creationId xmlns:a16="http://schemas.microsoft.com/office/drawing/2014/main" id="{56E286B0-F0F3-745E-CFD0-A140383F126D}"/>
              </a:ext>
            </a:extLst>
          </p:cNvPr>
          <p:cNvSpPr txBox="1"/>
          <p:nvPr/>
        </p:nvSpPr>
        <p:spPr>
          <a:xfrm>
            <a:off x="482985" y="1200690"/>
            <a:ext cx="8177981" cy="3323987"/>
          </a:xfrm>
          <a:prstGeom prst="rect">
            <a:avLst/>
          </a:prstGeom>
          <a:noFill/>
        </p:spPr>
        <p:txBody>
          <a:bodyPr wrap="square">
            <a:spAutoFit/>
          </a:bodyPr>
          <a:lstStyle/>
          <a:p>
            <a:pPr marL="285750" indent="-285750">
              <a:buFont typeface="Arial" panose="020B0604020202020204" pitchFamily="34" charset="0"/>
              <a:buChar char="•"/>
            </a:pPr>
            <a:r>
              <a:rPr lang="en-US" dirty="0" err="1"/>
              <a:t>AtliQ</a:t>
            </a:r>
            <a:r>
              <a:rPr lang="en-US" dirty="0"/>
              <a:t> Grands can enhance revenue generation by harnessing dynamic pricing strategies, particularly by adjusting prices upwards during peak days and weekends when demand is high.</a:t>
            </a:r>
          </a:p>
          <a:p>
            <a:endParaRPr lang="en-US" dirty="0"/>
          </a:p>
          <a:p>
            <a:pPr marL="285750" indent="-285750">
              <a:buFont typeface="Arial" panose="020B0604020202020204" pitchFamily="34" charset="0"/>
              <a:buChar char="•"/>
            </a:pPr>
            <a:r>
              <a:rPr lang="en-US" dirty="0"/>
              <a:t>To increase bookings and revenue on offline booking platforms, </a:t>
            </a:r>
            <a:r>
              <a:rPr lang="en-US" dirty="0" err="1"/>
              <a:t>AtliQ</a:t>
            </a:r>
            <a:r>
              <a:rPr lang="en-US" dirty="0"/>
              <a:t> Grands should explore differential pricing strategies. This involves launching targeted marketing campaigns and promotions to attract customers, potentially from a different segment.</a:t>
            </a:r>
          </a:p>
          <a:p>
            <a:endParaRPr lang="en-US" dirty="0"/>
          </a:p>
          <a:p>
            <a:pPr marL="285750" indent="-285750">
              <a:buFont typeface="Arial" panose="020B0604020202020204" pitchFamily="34" charset="0"/>
              <a:buChar char="•"/>
            </a:pPr>
            <a:r>
              <a:rPr lang="en-US" dirty="0"/>
              <a:t>To further improve customer satisfaction, </a:t>
            </a:r>
            <a:r>
              <a:rPr lang="en-US" dirty="0" err="1"/>
              <a:t>AtliQ</a:t>
            </a:r>
            <a:r>
              <a:rPr lang="en-US" dirty="0"/>
              <a:t> Grands should give increased attention to customer reviews and ratings. Addressing critical areas identified in these reviews showcases a commitment to enhancing the overall customer experience.</a:t>
            </a:r>
          </a:p>
          <a:p>
            <a:endParaRPr lang="en-US" dirty="0"/>
          </a:p>
          <a:p>
            <a:pPr marL="285750" indent="-285750">
              <a:buFont typeface="Arial" panose="020B0604020202020204" pitchFamily="34" charset="0"/>
              <a:buChar char="•"/>
            </a:pPr>
            <a:r>
              <a:rPr lang="en-US" dirty="0"/>
              <a:t>Reducing reliance on third-party online platforms can be achieved by exploring opportunities to increase direct bookings through the hotel's website. </a:t>
            </a:r>
            <a:r>
              <a:rPr lang="en-US" dirty="0" err="1"/>
              <a:t>AtliQ</a:t>
            </a:r>
            <a:r>
              <a:rPr lang="en-US" dirty="0"/>
              <a:t> Grands may consider offering incentives, exclusive promotions, or benefits to encourage customers to book directly, thereby saving on commission fees.</a:t>
            </a:r>
          </a:p>
        </p:txBody>
      </p:sp>
    </p:spTree>
    <p:extLst>
      <p:ext uri="{BB962C8B-B14F-4D97-AF65-F5344CB8AC3E}">
        <p14:creationId xmlns:p14="http://schemas.microsoft.com/office/powerpoint/2010/main" val="2734687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DF52-28E9-7E27-9582-FABBFF9EA231}"/>
              </a:ext>
            </a:extLst>
          </p:cNvPr>
          <p:cNvSpPr>
            <a:spLocks noGrp="1"/>
          </p:cNvSpPr>
          <p:nvPr>
            <p:ph type="title"/>
          </p:nvPr>
        </p:nvSpPr>
        <p:spPr/>
        <p:txBody>
          <a:bodyPr/>
          <a:lstStyle/>
          <a:p>
            <a:r>
              <a:rPr lang="en-IN" u="sng" dirty="0"/>
              <a:t>CONCLUSION</a:t>
            </a:r>
          </a:p>
        </p:txBody>
      </p:sp>
      <p:sp>
        <p:nvSpPr>
          <p:cNvPr id="4" name="TextBox 3">
            <a:extLst>
              <a:ext uri="{FF2B5EF4-FFF2-40B4-BE49-F238E27FC236}">
                <a16:creationId xmlns:a16="http://schemas.microsoft.com/office/drawing/2014/main" id="{60FD7663-2C15-E2E7-1CBF-20F17694F508}"/>
              </a:ext>
            </a:extLst>
          </p:cNvPr>
          <p:cNvSpPr txBox="1"/>
          <p:nvPr/>
        </p:nvSpPr>
        <p:spPr>
          <a:xfrm>
            <a:off x="833284" y="1319981"/>
            <a:ext cx="7597442" cy="1323439"/>
          </a:xfrm>
          <a:prstGeom prst="rect">
            <a:avLst/>
          </a:prstGeom>
          <a:noFill/>
        </p:spPr>
        <p:txBody>
          <a:bodyPr wrap="square">
            <a:spAutoFit/>
          </a:bodyPr>
          <a:lstStyle/>
          <a:p>
            <a:pPr marL="285750" indent="-285750" algn="just">
              <a:buFont typeface="Arial" panose="020B0604020202020204" pitchFamily="34" charset="0"/>
              <a:buChar char="•"/>
            </a:pPr>
            <a:r>
              <a:rPr lang="en-IN" sz="1600" dirty="0"/>
              <a:t>The application of Power BI for data analysis has yielded valuable insights across various facets of managing </a:t>
            </a:r>
            <a:r>
              <a:rPr lang="en-IN" sz="1600" dirty="0" err="1"/>
              <a:t>AtliQ</a:t>
            </a:r>
            <a:r>
              <a:rPr lang="en-IN" sz="1600" dirty="0"/>
              <a:t> Grands Hotel. The discoveries and suggestions derived can optimize operational efficiency, elevate customer satisfaction, and foster revenue growth. Consistent monitoring and analysis of key metrics will ensure the sustained success of the hotel</a:t>
            </a:r>
          </a:p>
        </p:txBody>
      </p:sp>
    </p:spTree>
    <p:extLst>
      <p:ext uri="{BB962C8B-B14F-4D97-AF65-F5344CB8AC3E}">
        <p14:creationId xmlns:p14="http://schemas.microsoft.com/office/powerpoint/2010/main" val="5980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9AE1D-CA56-C20F-66C6-84C06EA03BD7}"/>
              </a:ext>
            </a:extLst>
          </p:cNvPr>
          <p:cNvSpPr>
            <a:spLocks noGrp="1"/>
          </p:cNvSpPr>
          <p:nvPr>
            <p:ph type="title"/>
          </p:nvPr>
        </p:nvSpPr>
        <p:spPr>
          <a:xfrm>
            <a:off x="2392925" y="1688149"/>
            <a:ext cx="4358149" cy="883601"/>
          </a:xfrm>
        </p:spPr>
        <p:txBody>
          <a:bodyPr/>
          <a:lstStyle/>
          <a:p>
            <a:r>
              <a:rPr lang="en-US" sz="6000" dirty="0" err="1"/>
              <a:t>ThAnK</a:t>
            </a:r>
            <a:r>
              <a:rPr lang="en-US" sz="6000" dirty="0"/>
              <a:t> </a:t>
            </a:r>
            <a:r>
              <a:rPr lang="en-US" sz="6000" dirty="0" err="1"/>
              <a:t>YoU</a:t>
            </a:r>
            <a:endParaRPr lang="en-IN" sz="6000" dirty="0"/>
          </a:p>
        </p:txBody>
      </p:sp>
    </p:spTree>
    <p:extLst>
      <p:ext uri="{BB962C8B-B14F-4D97-AF65-F5344CB8AC3E}">
        <p14:creationId xmlns:p14="http://schemas.microsoft.com/office/powerpoint/2010/main" val="218682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body" idx="1"/>
          </p:nvPr>
        </p:nvSpPr>
        <p:spPr>
          <a:xfrm>
            <a:off x="341376" y="1290400"/>
            <a:ext cx="8388096" cy="34812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Livvic"/>
              <a:buChar char="●"/>
            </a:pPr>
            <a:r>
              <a:rPr lang="en-US" sz="2000" dirty="0" err="1">
                <a:solidFill>
                  <a:schemeClr val="accent2">
                    <a:lumMod val="10000"/>
                  </a:schemeClr>
                </a:solidFill>
              </a:rPr>
              <a:t>AtliQ</a:t>
            </a:r>
            <a:r>
              <a:rPr lang="en-US" sz="2000" dirty="0">
                <a:solidFill>
                  <a:schemeClr val="accent2">
                    <a:lumMod val="10000"/>
                  </a:schemeClr>
                </a:solidFill>
              </a:rPr>
              <a:t> Grands, a well-established hotel chain operated across Bengaluru, Hyderabad, Delhi, Mumbai in India.</a:t>
            </a:r>
          </a:p>
          <a:p>
            <a:pPr marL="457200" lvl="0" indent="-304800" algn="l" rtl="0">
              <a:lnSpc>
                <a:spcPct val="115000"/>
              </a:lnSpc>
              <a:spcBef>
                <a:spcPts val="0"/>
              </a:spcBef>
              <a:spcAft>
                <a:spcPts val="0"/>
              </a:spcAft>
              <a:buClr>
                <a:schemeClr val="dk1"/>
              </a:buClr>
              <a:buSzPts val="1200"/>
              <a:buFont typeface="Livvic"/>
              <a:buChar char="●"/>
            </a:pPr>
            <a:r>
              <a:rPr lang="en-US" sz="2000" dirty="0">
                <a:solidFill>
                  <a:schemeClr val="accent2">
                    <a:lumMod val="10000"/>
                  </a:schemeClr>
                </a:solidFill>
              </a:rPr>
              <a:t>They are Facing challenges in market share and revenue because of their Competitors making strategic moves and losing customers to other hotels.</a:t>
            </a:r>
          </a:p>
          <a:p>
            <a:pPr marL="152400" lvl="0" indent="0" algn="l" rtl="0">
              <a:lnSpc>
                <a:spcPct val="115000"/>
              </a:lnSpc>
              <a:spcBef>
                <a:spcPts val="0"/>
              </a:spcBef>
              <a:spcAft>
                <a:spcPts val="0"/>
              </a:spcAft>
              <a:buClr>
                <a:schemeClr val="dk1"/>
              </a:buClr>
              <a:buSzPts val="1200"/>
              <a:buNone/>
            </a:pPr>
            <a:endParaRPr lang="en-US" sz="2000" dirty="0">
              <a:solidFill>
                <a:schemeClr val="accent2">
                  <a:lumMod val="10000"/>
                </a:schemeClr>
              </a:solidFill>
            </a:endParaRPr>
          </a:p>
        </p:txBody>
      </p:sp>
      <p:sp>
        <p:nvSpPr>
          <p:cNvPr id="92" name="Google Shape;92;p16"/>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0" dirty="0">
                <a:solidFill>
                  <a:schemeClr val="dk1"/>
                </a:solidFill>
              </a:rPr>
              <a:t>Overview of </a:t>
            </a:r>
            <a:r>
              <a:rPr lang="en-US" sz="3200" b="0" dirty="0" err="1">
                <a:solidFill>
                  <a:schemeClr val="dk1"/>
                </a:solidFill>
              </a:rPr>
              <a:t>AtliQ</a:t>
            </a:r>
            <a:r>
              <a:rPr lang="en-US" sz="3200" b="0" dirty="0">
                <a:solidFill>
                  <a:schemeClr val="dk1"/>
                </a:solidFill>
              </a:rPr>
              <a:t> Grands</a:t>
            </a:r>
            <a:endParaRPr sz="3200" b="0" dirty="0">
              <a:solidFill>
                <a:schemeClr val="dk1"/>
              </a:solidFill>
            </a:endParaRPr>
          </a:p>
        </p:txBody>
      </p:sp>
      <p:pic>
        <p:nvPicPr>
          <p:cNvPr id="3" name="Picture 2">
            <a:extLst>
              <a:ext uri="{FF2B5EF4-FFF2-40B4-BE49-F238E27FC236}">
                <a16:creationId xmlns:a16="http://schemas.microsoft.com/office/drawing/2014/main" id="{8C0D519E-E5B3-EAD5-19D6-E0AF759FD47D}"/>
              </a:ext>
            </a:extLst>
          </p:cNvPr>
          <p:cNvPicPr>
            <a:picLocks noChangeAspect="1"/>
          </p:cNvPicPr>
          <p:nvPr/>
        </p:nvPicPr>
        <p:blipFill>
          <a:blip r:embed="rId3"/>
          <a:stretch>
            <a:fillRect/>
          </a:stretch>
        </p:blipFill>
        <p:spPr>
          <a:xfrm>
            <a:off x="560832" y="3774944"/>
            <a:ext cx="1645920" cy="917398"/>
          </a:xfrm>
          <a:prstGeom prst="rect">
            <a:avLst/>
          </a:prstGeom>
        </p:spPr>
      </p:pic>
      <p:pic>
        <p:nvPicPr>
          <p:cNvPr id="7" name="Picture 6">
            <a:extLst>
              <a:ext uri="{FF2B5EF4-FFF2-40B4-BE49-F238E27FC236}">
                <a16:creationId xmlns:a16="http://schemas.microsoft.com/office/drawing/2014/main" id="{965C0254-8E67-6962-88CB-6FF7B7613435}"/>
              </a:ext>
            </a:extLst>
          </p:cNvPr>
          <p:cNvPicPr>
            <a:picLocks noChangeAspect="1"/>
          </p:cNvPicPr>
          <p:nvPr/>
        </p:nvPicPr>
        <p:blipFill rotWithShape="1">
          <a:blip r:embed="rId4"/>
          <a:srcRect t="26466"/>
          <a:stretch/>
        </p:blipFill>
        <p:spPr>
          <a:xfrm>
            <a:off x="2426208" y="3774944"/>
            <a:ext cx="1645920" cy="996656"/>
          </a:xfrm>
          <a:prstGeom prst="rect">
            <a:avLst/>
          </a:prstGeom>
        </p:spPr>
      </p:pic>
      <p:pic>
        <p:nvPicPr>
          <p:cNvPr id="9" name="Picture 8">
            <a:extLst>
              <a:ext uri="{FF2B5EF4-FFF2-40B4-BE49-F238E27FC236}">
                <a16:creationId xmlns:a16="http://schemas.microsoft.com/office/drawing/2014/main" id="{73FA77CC-576D-28E0-4CE0-F61E83B87267}"/>
              </a:ext>
            </a:extLst>
          </p:cNvPr>
          <p:cNvPicPr>
            <a:picLocks noChangeAspect="1"/>
          </p:cNvPicPr>
          <p:nvPr/>
        </p:nvPicPr>
        <p:blipFill>
          <a:blip r:embed="rId5"/>
          <a:stretch>
            <a:fillRect/>
          </a:stretch>
        </p:blipFill>
        <p:spPr>
          <a:xfrm>
            <a:off x="4291584" y="3774944"/>
            <a:ext cx="1645920" cy="964474"/>
          </a:xfrm>
          <a:prstGeom prst="rect">
            <a:avLst/>
          </a:prstGeom>
        </p:spPr>
      </p:pic>
      <p:pic>
        <p:nvPicPr>
          <p:cNvPr id="11" name="Picture 10">
            <a:extLst>
              <a:ext uri="{FF2B5EF4-FFF2-40B4-BE49-F238E27FC236}">
                <a16:creationId xmlns:a16="http://schemas.microsoft.com/office/drawing/2014/main" id="{B147B8E3-77A6-AF22-E189-55279C962632}"/>
              </a:ext>
            </a:extLst>
          </p:cNvPr>
          <p:cNvPicPr>
            <a:picLocks noChangeAspect="1"/>
          </p:cNvPicPr>
          <p:nvPr/>
        </p:nvPicPr>
        <p:blipFill>
          <a:blip r:embed="rId6"/>
          <a:stretch>
            <a:fillRect/>
          </a:stretch>
        </p:blipFill>
        <p:spPr>
          <a:xfrm>
            <a:off x="6156960" y="3774943"/>
            <a:ext cx="1645921" cy="9966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txBox="1"/>
          <p:nvPr/>
        </p:nvSpPr>
        <p:spPr>
          <a:xfrm>
            <a:off x="2504200" y="454660"/>
            <a:ext cx="4082027"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chemeClr val="dk1"/>
                </a:solidFill>
                <a:latin typeface="Carter One"/>
                <a:ea typeface="Carter One"/>
                <a:cs typeface="Carter One"/>
                <a:sym typeface="Carter One"/>
              </a:rPr>
              <a:t>Types of </a:t>
            </a:r>
            <a:r>
              <a:rPr lang="en-US" sz="3000" dirty="0" err="1">
                <a:solidFill>
                  <a:schemeClr val="dk1"/>
                </a:solidFill>
                <a:latin typeface="Carter One"/>
                <a:ea typeface="Carter One"/>
                <a:cs typeface="Carter One"/>
                <a:sym typeface="Carter One"/>
              </a:rPr>
              <a:t>AtliQ</a:t>
            </a:r>
            <a:r>
              <a:rPr lang="en-US" sz="3000" dirty="0">
                <a:solidFill>
                  <a:schemeClr val="dk1"/>
                </a:solidFill>
                <a:latin typeface="Carter One"/>
                <a:ea typeface="Carter One"/>
                <a:cs typeface="Carter One"/>
                <a:sym typeface="Carter One"/>
              </a:rPr>
              <a:t> Hotels</a:t>
            </a:r>
            <a:endParaRPr sz="3000" dirty="0">
              <a:solidFill>
                <a:schemeClr val="dk1"/>
              </a:solidFill>
              <a:latin typeface="Carter One"/>
              <a:ea typeface="Carter One"/>
              <a:cs typeface="Carter One"/>
              <a:sym typeface="Carter One"/>
            </a:endParaRPr>
          </a:p>
        </p:txBody>
      </p:sp>
      <p:cxnSp>
        <p:nvCxnSpPr>
          <p:cNvPr id="99" name="Google Shape;99;p17"/>
          <p:cNvCxnSpPr>
            <a:cxnSpLocks/>
            <a:stCxn id="98" idx="1"/>
          </p:cNvCxnSpPr>
          <p:nvPr/>
        </p:nvCxnSpPr>
        <p:spPr>
          <a:xfrm rot="10800000" flipV="1">
            <a:off x="666056" y="729009"/>
            <a:ext cx="1838145" cy="516599"/>
          </a:xfrm>
          <a:prstGeom prst="bentConnector3">
            <a:avLst>
              <a:gd name="adj1" fmla="val 100409"/>
            </a:avLst>
          </a:prstGeom>
          <a:noFill/>
          <a:ln w="28575" cap="flat" cmpd="sng">
            <a:solidFill>
              <a:schemeClr val="dk1"/>
            </a:solidFill>
            <a:prstDash val="solid"/>
            <a:round/>
            <a:headEnd type="none" w="med" len="med"/>
            <a:tailEnd type="none" w="med" len="med"/>
          </a:ln>
        </p:spPr>
      </p:cxnSp>
      <p:cxnSp>
        <p:nvCxnSpPr>
          <p:cNvPr id="101" name="Google Shape;101;p17"/>
          <p:cNvCxnSpPr>
            <a:cxnSpLocks/>
            <a:stCxn id="98" idx="3"/>
          </p:cNvCxnSpPr>
          <p:nvPr/>
        </p:nvCxnSpPr>
        <p:spPr>
          <a:xfrm>
            <a:off x="6586227" y="729010"/>
            <a:ext cx="1395830" cy="590467"/>
          </a:xfrm>
          <a:prstGeom prst="bentConnector3">
            <a:avLst>
              <a:gd name="adj1" fmla="val 99787"/>
            </a:avLst>
          </a:prstGeom>
          <a:noFill/>
          <a:ln w="28575" cap="flat" cmpd="sng">
            <a:solidFill>
              <a:schemeClr val="dk1"/>
            </a:solidFill>
            <a:prstDash val="solid"/>
            <a:round/>
            <a:headEnd type="none" w="med" len="med"/>
            <a:tailEnd type="none" w="med" len="med"/>
          </a:ln>
        </p:spPr>
      </p:cxnSp>
      <p:grpSp>
        <p:nvGrpSpPr>
          <p:cNvPr id="123" name="Google Shape;123;p17"/>
          <p:cNvGrpSpPr/>
          <p:nvPr/>
        </p:nvGrpSpPr>
        <p:grpSpPr>
          <a:xfrm flipH="1">
            <a:off x="7492217" y="1333148"/>
            <a:ext cx="1412252" cy="1006431"/>
            <a:chOff x="1730175" y="2632875"/>
            <a:chExt cx="1043750" cy="789850"/>
          </a:xfrm>
        </p:grpSpPr>
        <p:sp>
          <p:nvSpPr>
            <p:cNvPr id="124" name="Google Shape;124;p17"/>
            <p:cNvSpPr/>
            <p:nvPr/>
          </p:nvSpPr>
          <p:spPr>
            <a:xfrm>
              <a:off x="1730175" y="2642275"/>
              <a:ext cx="1043750" cy="780450"/>
            </a:xfrm>
            <a:custGeom>
              <a:avLst/>
              <a:gdLst/>
              <a:ahLst/>
              <a:cxnLst/>
              <a:rect l="l" t="t" r="r" b="b"/>
              <a:pathLst>
                <a:path w="41750" h="31218" extrusionOk="0">
                  <a:moveTo>
                    <a:pt x="26329" y="0"/>
                  </a:moveTo>
                  <a:lnTo>
                    <a:pt x="41750" y="31218"/>
                  </a:lnTo>
                  <a:lnTo>
                    <a:pt x="0" y="24448"/>
                  </a:lnTo>
                  <a:close/>
                </a:path>
              </a:pathLst>
            </a:custGeom>
            <a:solidFill>
              <a:srgbClr val="E1EAE7"/>
            </a:solidFill>
            <a:ln>
              <a:noFill/>
            </a:ln>
          </p:spPr>
        </p:sp>
        <p:sp>
          <p:nvSpPr>
            <p:cNvPr id="125" name="Google Shape;125;p17"/>
            <p:cNvSpPr/>
            <p:nvPr/>
          </p:nvSpPr>
          <p:spPr>
            <a:xfrm>
              <a:off x="2411900" y="2632875"/>
              <a:ext cx="356975" cy="517175"/>
            </a:xfrm>
            <a:custGeom>
              <a:avLst/>
              <a:gdLst/>
              <a:ahLst/>
              <a:cxnLst/>
              <a:rect l="l" t="t" r="r" b="b"/>
              <a:pathLst>
                <a:path w="14279" h="20687" extrusionOk="0">
                  <a:moveTo>
                    <a:pt x="14279" y="17029"/>
                  </a:moveTo>
                  <a:lnTo>
                    <a:pt x="10719" y="20687"/>
                  </a:lnTo>
                  <a:lnTo>
                    <a:pt x="0" y="0"/>
                  </a:lnTo>
                  <a:close/>
                </a:path>
              </a:pathLst>
            </a:custGeom>
            <a:solidFill>
              <a:srgbClr val="FED3C2"/>
            </a:solidFill>
            <a:ln>
              <a:noFill/>
            </a:ln>
          </p:spPr>
        </p:sp>
      </p:grpSp>
      <p:grpSp>
        <p:nvGrpSpPr>
          <p:cNvPr id="126" name="Google Shape;126;p17"/>
          <p:cNvGrpSpPr/>
          <p:nvPr/>
        </p:nvGrpSpPr>
        <p:grpSpPr>
          <a:xfrm rot="-690867">
            <a:off x="180369" y="1178136"/>
            <a:ext cx="1465132" cy="984903"/>
            <a:chOff x="1891711" y="308329"/>
            <a:chExt cx="1087100" cy="862322"/>
          </a:xfrm>
        </p:grpSpPr>
        <p:sp>
          <p:nvSpPr>
            <p:cNvPr id="127" name="Google Shape;127;p17"/>
            <p:cNvSpPr/>
            <p:nvPr/>
          </p:nvSpPr>
          <p:spPr>
            <a:xfrm>
              <a:off x="1891711" y="442601"/>
              <a:ext cx="1087100" cy="728050"/>
            </a:xfrm>
            <a:custGeom>
              <a:avLst/>
              <a:gdLst/>
              <a:ahLst/>
              <a:cxnLst/>
              <a:rect l="l" t="t" r="r" b="b"/>
              <a:pathLst>
                <a:path w="43484" h="29122" extrusionOk="0">
                  <a:moveTo>
                    <a:pt x="0" y="28183"/>
                  </a:moveTo>
                  <a:lnTo>
                    <a:pt x="12420" y="0"/>
                  </a:lnTo>
                  <a:lnTo>
                    <a:pt x="43484" y="29122"/>
                  </a:lnTo>
                  <a:close/>
                </a:path>
              </a:pathLst>
            </a:custGeom>
            <a:solidFill>
              <a:srgbClr val="FED3C2"/>
            </a:solidFill>
            <a:ln>
              <a:noFill/>
            </a:ln>
          </p:spPr>
          <p:txBody>
            <a:bodyPr/>
            <a:lstStyle/>
            <a:p>
              <a:endParaRPr lang="en-IN" dirty="0"/>
            </a:p>
          </p:txBody>
        </p:sp>
        <p:sp>
          <p:nvSpPr>
            <p:cNvPr id="128" name="Google Shape;128;p17"/>
            <p:cNvSpPr/>
            <p:nvPr/>
          </p:nvSpPr>
          <p:spPr>
            <a:xfrm>
              <a:off x="2224670" y="308329"/>
              <a:ext cx="380825" cy="484650"/>
            </a:xfrm>
            <a:custGeom>
              <a:avLst/>
              <a:gdLst/>
              <a:ahLst/>
              <a:cxnLst/>
              <a:rect l="l" t="t" r="r" b="b"/>
              <a:pathLst>
                <a:path w="15233" h="19386" extrusionOk="0">
                  <a:moveTo>
                    <a:pt x="0" y="4905"/>
                  </a:moveTo>
                  <a:lnTo>
                    <a:pt x="1947" y="0"/>
                  </a:lnTo>
                  <a:lnTo>
                    <a:pt x="15233" y="19386"/>
                  </a:lnTo>
                  <a:close/>
                </a:path>
              </a:pathLst>
            </a:custGeom>
            <a:solidFill>
              <a:srgbClr val="E1EAE7"/>
            </a:solidFill>
            <a:ln>
              <a:noFill/>
            </a:ln>
          </p:spPr>
          <p:txBody>
            <a:bodyPr/>
            <a:lstStyle/>
            <a:p>
              <a:endParaRPr lang="en-IN" dirty="0"/>
            </a:p>
          </p:txBody>
        </p:sp>
      </p:grpSp>
      <p:grpSp>
        <p:nvGrpSpPr>
          <p:cNvPr id="129" name="Google Shape;129;p17"/>
          <p:cNvGrpSpPr/>
          <p:nvPr/>
        </p:nvGrpSpPr>
        <p:grpSpPr>
          <a:xfrm rot="266005" flipH="1">
            <a:off x="5208345" y="1242042"/>
            <a:ext cx="1238988" cy="1064720"/>
            <a:chOff x="1891712" y="291100"/>
            <a:chExt cx="1087100" cy="879550"/>
          </a:xfrm>
        </p:grpSpPr>
        <p:sp>
          <p:nvSpPr>
            <p:cNvPr id="130" name="Google Shape;130;p17"/>
            <p:cNvSpPr/>
            <p:nvPr/>
          </p:nvSpPr>
          <p:spPr>
            <a:xfrm>
              <a:off x="1891712" y="442600"/>
              <a:ext cx="1087100" cy="728050"/>
            </a:xfrm>
            <a:custGeom>
              <a:avLst/>
              <a:gdLst/>
              <a:ahLst/>
              <a:cxnLst/>
              <a:rect l="l" t="t" r="r" b="b"/>
              <a:pathLst>
                <a:path w="43484" h="29122" extrusionOk="0">
                  <a:moveTo>
                    <a:pt x="0" y="28183"/>
                  </a:moveTo>
                  <a:lnTo>
                    <a:pt x="12420" y="0"/>
                  </a:lnTo>
                  <a:lnTo>
                    <a:pt x="43484" y="29122"/>
                  </a:lnTo>
                  <a:close/>
                </a:path>
              </a:pathLst>
            </a:custGeom>
            <a:solidFill>
              <a:srgbClr val="FED3C2"/>
            </a:solidFill>
            <a:ln>
              <a:noFill/>
            </a:ln>
          </p:spPr>
        </p:sp>
        <p:sp>
          <p:nvSpPr>
            <p:cNvPr id="131" name="Google Shape;131;p17"/>
            <p:cNvSpPr/>
            <p:nvPr/>
          </p:nvSpPr>
          <p:spPr>
            <a:xfrm>
              <a:off x="2219137" y="291100"/>
              <a:ext cx="380825" cy="484650"/>
            </a:xfrm>
            <a:custGeom>
              <a:avLst/>
              <a:gdLst/>
              <a:ahLst/>
              <a:cxnLst/>
              <a:rect l="l" t="t" r="r" b="b"/>
              <a:pathLst>
                <a:path w="15233" h="19386" extrusionOk="0">
                  <a:moveTo>
                    <a:pt x="0" y="4905"/>
                  </a:moveTo>
                  <a:lnTo>
                    <a:pt x="1947" y="0"/>
                  </a:lnTo>
                  <a:lnTo>
                    <a:pt x="15233" y="19386"/>
                  </a:lnTo>
                  <a:close/>
                </a:path>
              </a:pathLst>
            </a:custGeom>
            <a:solidFill>
              <a:srgbClr val="E1EAE7"/>
            </a:solidFill>
            <a:ln>
              <a:noFill/>
            </a:ln>
          </p:spPr>
        </p:sp>
      </p:grpSp>
      <p:sp>
        <p:nvSpPr>
          <p:cNvPr id="100" name="Google Shape;100;p17"/>
          <p:cNvSpPr/>
          <p:nvPr/>
        </p:nvSpPr>
        <p:spPr>
          <a:xfrm>
            <a:off x="433317" y="1539564"/>
            <a:ext cx="516600" cy="516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5759277" y="1631712"/>
            <a:ext cx="516600" cy="516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3325192" y="1539564"/>
            <a:ext cx="516600" cy="516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7"/>
          <p:cNvGrpSpPr/>
          <p:nvPr/>
        </p:nvGrpSpPr>
        <p:grpSpPr>
          <a:xfrm>
            <a:off x="3438413" y="1614755"/>
            <a:ext cx="290155" cy="290155"/>
            <a:chOff x="5651375" y="3806450"/>
            <a:chExt cx="481825" cy="481825"/>
          </a:xfrm>
        </p:grpSpPr>
        <p:sp>
          <p:nvSpPr>
            <p:cNvPr id="147" name="Google Shape;147;p17"/>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8" name="Google Shape;148;p17"/>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9" name="Google Shape;149;p17"/>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0" name="Google Shape;150;p17"/>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 name="Google Shape;123;p17">
            <a:extLst>
              <a:ext uri="{FF2B5EF4-FFF2-40B4-BE49-F238E27FC236}">
                <a16:creationId xmlns:a16="http://schemas.microsoft.com/office/drawing/2014/main" id="{1D9ED0DA-6283-3728-9B6F-65FB8F8F91FF}"/>
              </a:ext>
            </a:extLst>
          </p:cNvPr>
          <p:cNvGrpSpPr/>
          <p:nvPr/>
        </p:nvGrpSpPr>
        <p:grpSpPr>
          <a:xfrm flipH="1">
            <a:off x="2697598" y="1173550"/>
            <a:ext cx="1616248" cy="1084088"/>
            <a:chOff x="1817764" y="2578063"/>
            <a:chExt cx="1043750" cy="821524"/>
          </a:xfrm>
        </p:grpSpPr>
        <p:sp>
          <p:nvSpPr>
            <p:cNvPr id="3" name="Google Shape;124;p17">
              <a:extLst>
                <a:ext uri="{FF2B5EF4-FFF2-40B4-BE49-F238E27FC236}">
                  <a16:creationId xmlns:a16="http://schemas.microsoft.com/office/drawing/2014/main" id="{576B2C76-D4FA-C953-93D9-9D016DBEC206}"/>
                </a:ext>
              </a:extLst>
            </p:cNvPr>
            <p:cNvSpPr/>
            <p:nvPr/>
          </p:nvSpPr>
          <p:spPr>
            <a:xfrm>
              <a:off x="1817764" y="2619137"/>
              <a:ext cx="1043750" cy="780450"/>
            </a:xfrm>
            <a:custGeom>
              <a:avLst/>
              <a:gdLst/>
              <a:ahLst/>
              <a:cxnLst/>
              <a:rect l="l" t="t" r="r" b="b"/>
              <a:pathLst>
                <a:path w="41750" h="31218" extrusionOk="0">
                  <a:moveTo>
                    <a:pt x="26329" y="0"/>
                  </a:moveTo>
                  <a:lnTo>
                    <a:pt x="41750" y="31218"/>
                  </a:lnTo>
                  <a:lnTo>
                    <a:pt x="0" y="24448"/>
                  </a:lnTo>
                  <a:close/>
                </a:path>
              </a:pathLst>
            </a:custGeom>
            <a:solidFill>
              <a:srgbClr val="E1EAE7"/>
            </a:solidFill>
            <a:ln>
              <a:noFill/>
            </a:ln>
          </p:spPr>
          <p:txBody>
            <a:bodyPr/>
            <a:lstStyle/>
            <a:p>
              <a:endParaRPr lang="en-IN" dirty="0"/>
            </a:p>
          </p:txBody>
        </p:sp>
        <p:sp>
          <p:nvSpPr>
            <p:cNvPr id="4" name="Google Shape;125;p17">
              <a:extLst>
                <a:ext uri="{FF2B5EF4-FFF2-40B4-BE49-F238E27FC236}">
                  <a16:creationId xmlns:a16="http://schemas.microsoft.com/office/drawing/2014/main" id="{5B367CBB-353B-BB7D-1341-CBAE124C668C}"/>
                </a:ext>
              </a:extLst>
            </p:cNvPr>
            <p:cNvSpPr/>
            <p:nvPr/>
          </p:nvSpPr>
          <p:spPr>
            <a:xfrm>
              <a:off x="2465699" y="2578063"/>
              <a:ext cx="356975" cy="517175"/>
            </a:xfrm>
            <a:custGeom>
              <a:avLst/>
              <a:gdLst/>
              <a:ahLst/>
              <a:cxnLst/>
              <a:rect l="l" t="t" r="r" b="b"/>
              <a:pathLst>
                <a:path w="14279" h="20687" extrusionOk="0">
                  <a:moveTo>
                    <a:pt x="14279" y="17029"/>
                  </a:moveTo>
                  <a:lnTo>
                    <a:pt x="10719" y="20687"/>
                  </a:lnTo>
                  <a:lnTo>
                    <a:pt x="0" y="0"/>
                  </a:lnTo>
                  <a:close/>
                </a:path>
              </a:pathLst>
            </a:custGeom>
            <a:solidFill>
              <a:srgbClr val="FED3C2"/>
            </a:solidFill>
            <a:ln>
              <a:noFill/>
            </a:ln>
          </p:spPr>
          <p:txBody>
            <a:bodyPr/>
            <a:lstStyle/>
            <a:p>
              <a:endParaRPr lang="en-IN" dirty="0"/>
            </a:p>
          </p:txBody>
        </p:sp>
      </p:grpSp>
      <p:cxnSp>
        <p:nvCxnSpPr>
          <p:cNvPr id="13" name="Google Shape;99;p17">
            <a:extLst>
              <a:ext uri="{FF2B5EF4-FFF2-40B4-BE49-F238E27FC236}">
                <a16:creationId xmlns:a16="http://schemas.microsoft.com/office/drawing/2014/main" id="{1731EA7D-3566-FA1A-8EB1-E90FC46D410A}"/>
              </a:ext>
            </a:extLst>
          </p:cNvPr>
          <p:cNvCxnSpPr>
            <a:cxnSpLocks/>
          </p:cNvCxnSpPr>
          <p:nvPr/>
        </p:nvCxnSpPr>
        <p:spPr>
          <a:xfrm rot="5400000">
            <a:off x="3111080" y="1119610"/>
            <a:ext cx="329368" cy="3"/>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18" name="Google Shape;99;p17">
            <a:extLst>
              <a:ext uri="{FF2B5EF4-FFF2-40B4-BE49-F238E27FC236}">
                <a16:creationId xmlns:a16="http://schemas.microsoft.com/office/drawing/2014/main" id="{81AF2D39-776D-B397-7163-6FDC79A89408}"/>
              </a:ext>
            </a:extLst>
          </p:cNvPr>
          <p:cNvCxnSpPr>
            <a:cxnSpLocks/>
          </p:cNvCxnSpPr>
          <p:nvPr/>
        </p:nvCxnSpPr>
        <p:spPr>
          <a:xfrm rot="16200000" flipH="1">
            <a:off x="5779281" y="1143752"/>
            <a:ext cx="424853" cy="3"/>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24" name="TextBox 23">
            <a:extLst>
              <a:ext uri="{FF2B5EF4-FFF2-40B4-BE49-F238E27FC236}">
                <a16:creationId xmlns:a16="http://schemas.microsoft.com/office/drawing/2014/main" id="{D0769F9C-8EBD-8007-B89C-F9A66185B896}"/>
              </a:ext>
            </a:extLst>
          </p:cNvPr>
          <p:cNvSpPr txBox="1"/>
          <p:nvPr/>
        </p:nvSpPr>
        <p:spPr>
          <a:xfrm>
            <a:off x="409293" y="1736203"/>
            <a:ext cx="1188616" cy="369332"/>
          </a:xfrm>
          <a:prstGeom prst="rect">
            <a:avLst/>
          </a:prstGeom>
          <a:noFill/>
        </p:spPr>
        <p:txBody>
          <a:bodyPr wrap="square" rtlCol="0">
            <a:spAutoFit/>
          </a:bodyPr>
          <a:lstStyle/>
          <a:p>
            <a:r>
              <a:rPr lang="en-US" sz="1800" dirty="0"/>
              <a:t>Seasons</a:t>
            </a:r>
            <a:endParaRPr lang="en-IN" sz="1800" dirty="0"/>
          </a:p>
        </p:txBody>
      </p:sp>
      <p:sp>
        <p:nvSpPr>
          <p:cNvPr id="29" name="TextBox 28">
            <a:extLst>
              <a:ext uri="{FF2B5EF4-FFF2-40B4-BE49-F238E27FC236}">
                <a16:creationId xmlns:a16="http://schemas.microsoft.com/office/drawing/2014/main" id="{CB41CDAA-A0FB-4251-192E-53B9EFF8AB82}"/>
              </a:ext>
            </a:extLst>
          </p:cNvPr>
          <p:cNvSpPr txBox="1"/>
          <p:nvPr/>
        </p:nvSpPr>
        <p:spPr>
          <a:xfrm>
            <a:off x="2955657" y="1688872"/>
            <a:ext cx="932688" cy="369332"/>
          </a:xfrm>
          <a:prstGeom prst="rect">
            <a:avLst/>
          </a:prstGeom>
          <a:noFill/>
        </p:spPr>
        <p:txBody>
          <a:bodyPr wrap="square">
            <a:spAutoFit/>
          </a:bodyPr>
          <a:lstStyle/>
          <a:p>
            <a:r>
              <a:rPr lang="en-US" sz="1800" dirty="0"/>
              <a:t>Exotica</a:t>
            </a:r>
            <a:endParaRPr lang="en-IN" sz="1800" dirty="0"/>
          </a:p>
        </p:txBody>
      </p:sp>
      <p:sp>
        <p:nvSpPr>
          <p:cNvPr id="31" name="TextBox 30">
            <a:extLst>
              <a:ext uri="{FF2B5EF4-FFF2-40B4-BE49-F238E27FC236}">
                <a16:creationId xmlns:a16="http://schemas.microsoft.com/office/drawing/2014/main" id="{EF097C83-C151-E6A7-B84D-D58BD590091F}"/>
              </a:ext>
            </a:extLst>
          </p:cNvPr>
          <p:cNvSpPr txBox="1"/>
          <p:nvPr/>
        </p:nvSpPr>
        <p:spPr>
          <a:xfrm>
            <a:off x="5626058" y="1765309"/>
            <a:ext cx="969264" cy="369332"/>
          </a:xfrm>
          <a:prstGeom prst="rect">
            <a:avLst/>
          </a:prstGeom>
          <a:noFill/>
        </p:spPr>
        <p:txBody>
          <a:bodyPr wrap="square">
            <a:spAutoFit/>
          </a:bodyPr>
          <a:lstStyle/>
          <a:p>
            <a:r>
              <a:rPr lang="en-US" sz="1800" dirty="0"/>
              <a:t>Bay</a:t>
            </a:r>
            <a:endParaRPr lang="en-IN" sz="1800" dirty="0"/>
          </a:p>
        </p:txBody>
      </p:sp>
      <p:sp>
        <p:nvSpPr>
          <p:cNvPr id="33" name="TextBox 32">
            <a:extLst>
              <a:ext uri="{FF2B5EF4-FFF2-40B4-BE49-F238E27FC236}">
                <a16:creationId xmlns:a16="http://schemas.microsoft.com/office/drawing/2014/main" id="{76A4D0BD-901E-744D-D73C-AC3B1FF284A5}"/>
              </a:ext>
            </a:extLst>
          </p:cNvPr>
          <p:cNvSpPr txBox="1"/>
          <p:nvPr/>
        </p:nvSpPr>
        <p:spPr>
          <a:xfrm>
            <a:off x="7740553" y="1725853"/>
            <a:ext cx="1576937" cy="369332"/>
          </a:xfrm>
          <a:prstGeom prst="rect">
            <a:avLst/>
          </a:prstGeom>
          <a:noFill/>
        </p:spPr>
        <p:txBody>
          <a:bodyPr wrap="square">
            <a:spAutoFit/>
          </a:bodyPr>
          <a:lstStyle/>
          <a:p>
            <a:r>
              <a:rPr lang="en-US" sz="1800" dirty="0"/>
              <a:t>Palace</a:t>
            </a:r>
            <a:endParaRPr lang="en-IN" sz="1800" dirty="0"/>
          </a:p>
        </p:txBody>
      </p:sp>
      <p:sp>
        <p:nvSpPr>
          <p:cNvPr id="42" name="Google Shape;98;p17">
            <a:extLst>
              <a:ext uri="{FF2B5EF4-FFF2-40B4-BE49-F238E27FC236}">
                <a16:creationId xmlns:a16="http://schemas.microsoft.com/office/drawing/2014/main" id="{42CB81B7-5F2A-63B6-132A-75C6C4E54158}"/>
              </a:ext>
            </a:extLst>
          </p:cNvPr>
          <p:cNvSpPr txBox="1"/>
          <p:nvPr/>
        </p:nvSpPr>
        <p:spPr>
          <a:xfrm>
            <a:off x="2495107" y="2828636"/>
            <a:ext cx="38634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chemeClr val="dk1"/>
                </a:solidFill>
                <a:latin typeface="Carter One"/>
                <a:ea typeface="Carter One"/>
                <a:cs typeface="Carter One"/>
                <a:sym typeface="Carter One"/>
              </a:rPr>
              <a:t>Types of Rooms</a:t>
            </a:r>
            <a:endParaRPr sz="3000" dirty="0">
              <a:solidFill>
                <a:schemeClr val="dk1"/>
              </a:solidFill>
              <a:latin typeface="Carter One"/>
              <a:ea typeface="Carter One"/>
              <a:cs typeface="Carter One"/>
              <a:sym typeface="Carter One"/>
            </a:endParaRPr>
          </a:p>
        </p:txBody>
      </p:sp>
      <p:cxnSp>
        <p:nvCxnSpPr>
          <p:cNvPr id="43" name="Google Shape;99;p17">
            <a:extLst>
              <a:ext uri="{FF2B5EF4-FFF2-40B4-BE49-F238E27FC236}">
                <a16:creationId xmlns:a16="http://schemas.microsoft.com/office/drawing/2014/main" id="{9A19A7B8-5C5F-E8FE-B5EC-57CCECCE844E}"/>
              </a:ext>
            </a:extLst>
          </p:cNvPr>
          <p:cNvCxnSpPr>
            <a:cxnSpLocks/>
            <a:stCxn id="42" idx="1"/>
          </p:cNvCxnSpPr>
          <p:nvPr/>
        </p:nvCxnSpPr>
        <p:spPr>
          <a:xfrm rot="10800000" flipV="1">
            <a:off x="666055" y="3102985"/>
            <a:ext cx="1829053" cy="497633"/>
          </a:xfrm>
          <a:prstGeom prst="bentConnector3">
            <a:avLst>
              <a:gd name="adj1" fmla="val 99218"/>
            </a:avLst>
          </a:prstGeom>
          <a:noFill/>
          <a:ln w="28575" cap="flat" cmpd="sng">
            <a:solidFill>
              <a:schemeClr val="dk1"/>
            </a:solidFill>
            <a:prstDash val="solid"/>
            <a:round/>
            <a:headEnd type="none" w="med" len="med"/>
            <a:tailEnd type="none" w="med" len="med"/>
          </a:ln>
        </p:spPr>
      </p:cxnSp>
      <p:cxnSp>
        <p:nvCxnSpPr>
          <p:cNvPr id="44" name="Google Shape;101;p17">
            <a:extLst>
              <a:ext uri="{FF2B5EF4-FFF2-40B4-BE49-F238E27FC236}">
                <a16:creationId xmlns:a16="http://schemas.microsoft.com/office/drawing/2014/main" id="{DCA95EB7-E3AE-2086-BECF-35B83BE17465}"/>
              </a:ext>
            </a:extLst>
          </p:cNvPr>
          <p:cNvCxnSpPr>
            <a:cxnSpLocks/>
            <a:stCxn id="42" idx="3"/>
          </p:cNvCxnSpPr>
          <p:nvPr/>
        </p:nvCxnSpPr>
        <p:spPr>
          <a:xfrm>
            <a:off x="6358507" y="3102986"/>
            <a:ext cx="1614456" cy="590467"/>
          </a:xfrm>
          <a:prstGeom prst="bentConnector3">
            <a:avLst>
              <a:gd name="adj1" fmla="val 99613"/>
            </a:avLst>
          </a:prstGeom>
          <a:noFill/>
          <a:ln w="28575" cap="flat" cmpd="sng">
            <a:solidFill>
              <a:schemeClr val="dk1"/>
            </a:solidFill>
            <a:prstDash val="solid"/>
            <a:round/>
            <a:headEnd type="none" w="med" len="med"/>
            <a:tailEnd type="none" w="med" len="med"/>
          </a:ln>
        </p:spPr>
      </p:cxnSp>
      <p:grpSp>
        <p:nvGrpSpPr>
          <p:cNvPr id="45" name="Google Shape;123;p17">
            <a:extLst>
              <a:ext uri="{FF2B5EF4-FFF2-40B4-BE49-F238E27FC236}">
                <a16:creationId xmlns:a16="http://schemas.microsoft.com/office/drawing/2014/main" id="{81A12627-5908-B9C4-B6FD-76CB5DB91CED}"/>
              </a:ext>
            </a:extLst>
          </p:cNvPr>
          <p:cNvGrpSpPr/>
          <p:nvPr/>
        </p:nvGrpSpPr>
        <p:grpSpPr>
          <a:xfrm flipH="1">
            <a:off x="7410756" y="3668294"/>
            <a:ext cx="1575173" cy="1084091"/>
            <a:chOff x="1730175" y="2632875"/>
            <a:chExt cx="1043750" cy="789850"/>
          </a:xfrm>
        </p:grpSpPr>
        <p:sp>
          <p:nvSpPr>
            <p:cNvPr id="46" name="Google Shape;124;p17">
              <a:extLst>
                <a:ext uri="{FF2B5EF4-FFF2-40B4-BE49-F238E27FC236}">
                  <a16:creationId xmlns:a16="http://schemas.microsoft.com/office/drawing/2014/main" id="{082F8CDB-4BA5-EB36-5FE1-A2D86488B4B6}"/>
                </a:ext>
              </a:extLst>
            </p:cNvPr>
            <p:cNvSpPr/>
            <p:nvPr/>
          </p:nvSpPr>
          <p:spPr>
            <a:xfrm>
              <a:off x="1730175" y="2642275"/>
              <a:ext cx="1043750" cy="780450"/>
            </a:xfrm>
            <a:custGeom>
              <a:avLst/>
              <a:gdLst/>
              <a:ahLst/>
              <a:cxnLst/>
              <a:rect l="l" t="t" r="r" b="b"/>
              <a:pathLst>
                <a:path w="41750" h="31218" extrusionOk="0">
                  <a:moveTo>
                    <a:pt x="26329" y="0"/>
                  </a:moveTo>
                  <a:lnTo>
                    <a:pt x="41750" y="31218"/>
                  </a:lnTo>
                  <a:lnTo>
                    <a:pt x="0" y="24448"/>
                  </a:lnTo>
                  <a:close/>
                </a:path>
              </a:pathLst>
            </a:custGeom>
            <a:solidFill>
              <a:srgbClr val="E1EAE7"/>
            </a:solidFill>
            <a:ln>
              <a:noFill/>
            </a:ln>
          </p:spPr>
        </p:sp>
        <p:sp>
          <p:nvSpPr>
            <p:cNvPr id="47" name="Google Shape;125;p17">
              <a:extLst>
                <a:ext uri="{FF2B5EF4-FFF2-40B4-BE49-F238E27FC236}">
                  <a16:creationId xmlns:a16="http://schemas.microsoft.com/office/drawing/2014/main" id="{4716D4B0-3B9A-FDC0-9AD3-39C217D3E06F}"/>
                </a:ext>
              </a:extLst>
            </p:cNvPr>
            <p:cNvSpPr/>
            <p:nvPr/>
          </p:nvSpPr>
          <p:spPr>
            <a:xfrm>
              <a:off x="2411900" y="2632875"/>
              <a:ext cx="356975" cy="517175"/>
            </a:xfrm>
            <a:custGeom>
              <a:avLst/>
              <a:gdLst/>
              <a:ahLst/>
              <a:cxnLst/>
              <a:rect l="l" t="t" r="r" b="b"/>
              <a:pathLst>
                <a:path w="14279" h="20687" extrusionOk="0">
                  <a:moveTo>
                    <a:pt x="14279" y="17029"/>
                  </a:moveTo>
                  <a:lnTo>
                    <a:pt x="10719" y="20687"/>
                  </a:lnTo>
                  <a:lnTo>
                    <a:pt x="0" y="0"/>
                  </a:lnTo>
                  <a:close/>
                </a:path>
              </a:pathLst>
            </a:custGeom>
            <a:solidFill>
              <a:srgbClr val="FED3C2"/>
            </a:solidFill>
            <a:ln>
              <a:noFill/>
            </a:ln>
          </p:spPr>
        </p:sp>
      </p:grpSp>
      <p:grpSp>
        <p:nvGrpSpPr>
          <p:cNvPr id="48" name="Google Shape;126;p17">
            <a:extLst>
              <a:ext uri="{FF2B5EF4-FFF2-40B4-BE49-F238E27FC236}">
                <a16:creationId xmlns:a16="http://schemas.microsoft.com/office/drawing/2014/main" id="{0CBF1F4D-4FB9-156B-DBC4-74E0664D7B93}"/>
              </a:ext>
            </a:extLst>
          </p:cNvPr>
          <p:cNvGrpSpPr/>
          <p:nvPr/>
        </p:nvGrpSpPr>
        <p:grpSpPr>
          <a:xfrm rot="-690867">
            <a:off x="165295" y="3552715"/>
            <a:ext cx="1482935" cy="1101577"/>
            <a:chOff x="1891711" y="308329"/>
            <a:chExt cx="1087100" cy="862322"/>
          </a:xfrm>
        </p:grpSpPr>
        <p:sp>
          <p:nvSpPr>
            <p:cNvPr id="49" name="Google Shape;127;p17">
              <a:extLst>
                <a:ext uri="{FF2B5EF4-FFF2-40B4-BE49-F238E27FC236}">
                  <a16:creationId xmlns:a16="http://schemas.microsoft.com/office/drawing/2014/main" id="{C90F6121-5FF1-743B-C766-44E562139B06}"/>
                </a:ext>
              </a:extLst>
            </p:cNvPr>
            <p:cNvSpPr/>
            <p:nvPr/>
          </p:nvSpPr>
          <p:spPr>
            <a:xfrm>
              <a:off x="1891711" y="442601"/>
              <a:ext cx="1087100" cy="728050"/>
            </a:xfrm>
            <a:custGeom>
              <a:avLst/>
              <a:gdLst/>
              <a:ahLst/>
              <a:cxnLst/>
              <a:rect l="l" t="t" r="r" b="b"/>
              <a:pathLst>
                <a:path w="43484" h="29122" extrusionOk="0">
                  <a:moveTo>
                    <a:pt x="0" y="28183"/>
                  </a:moveTo>
                  <a:lnTo>
                    <a:pt x="12420" y="0"/>
                  </a:lnTo>
                  <a:lnTo>
                    <a:pt x="43484" y="29122"/>
                  </a:lnTo>
                  <a:close/>
                </a:path>
              </a:pathLst>
            </a:custGeom>
            <a:solidFill>
              <a:srgbClr val="FED3C2"/>
            </a:solidFill>
            <a:ln>
              <a:noFill/>
            </a:ln>
          </p:spPr>
          <p:txBody>
            <a:bodyPr/>
            <a:lstStyle/>
            <a:p>
              <a:endParaRPr lang="en-IN" dirty="0"/>
            </a:p>
          </p:txBody>
        </p:sp>
        <p:sp>
          <p:nvSpPr>
            <p:cNvPr id="50" name="Google Shape;128;p17">
              <a:extLst>
                <a:ext uri="{FF2B5EF4-FFF2-40B4-BE49-F238E27FC236}">
                  <a16:creationId xmlns:a16="http://schemas.microsoft.com/office/drawing/2014/main" id="{890A122A-CFC1-84D5-56CF-677E57D526B1}"/>
                </a:ext>
              </a:extLst>
            </p:cNvPr>
            <p:cNvSpPr/>
            <p:nvPr/>
          </p:nvSpPr>
          <p:spPr>
            <a:xfrm>
              <a:off x="2224670" y="308329"/>
              <a:ext cx="380825" cy="484650"/>
            </a:xfrm>
            <a:custGeom>
              <a:avLst/>
              <a:gdLst/>
              <a:ahLst/>
              <a:cxnLst/>
              <a:rect l="l" t="t" r="r" b="b"/>
              <a:pathLst>
                <a:path w="15233" h="19386" extrusionOk="0">
                  <a:moveTo>
                    <a:pt x="0" y="4905"/>
                  </a:moveTo>
                  <a:lnTo>
                    <a:pt x="1947" y="0"/>
                  </a:lnTo>
                  <a:lnTo>
                    <a:pt x="15233" y="19386"/>
                  </a:lnTo>
                  <a:close/>
                </a:path>
              </a:pathLst>
            </a:custGeom>
            <a:solidFill>
              <a:srgbClr val="E1EAE7"/>
            </a:solidFill>
            <a:ln>
              <a:noFill/>
            </a:ln>
          </p:spPr>
          <p:txBody>
            <a:bodyPr/>
            <a:lstStyle/>
            <a:p>
              <a:endParaRPr lang="en-IN" dirty="0"/>
            </a:p>
          </p:txBody>
        </p:sp>
      </p:grpSp>
      <p:grpSp>
        <p:nvGrpSpPr>
          <p:cNvPr id="51" name="Google Shape;129;p17">
            <a:extLst>
              <a:ext uri="{FF2B5EF4-FFF2-40B4-BE49-F238E27FC236}">
                <a16:creationId xmlns:a16="http://schemas.microsoft.com/office/drawing/2014/main" id="{B6754933-DB49-37BE-D5EA-A7D7FC2ACABE}"/>
              </a:ext>
            </a:extLst>
          </p:cNvPr>
          <p:cNvGrpSpPr/>
          <p:nvPr/>
        </p:nvGrpSpPr>
        <p:grpSpPr>
          <a:xfrm rot="266005" flipH="1">
            <a:off x="4988530" y="3713790"/>
            <a:ext cx="1475965" cy="1021908"/>
            <a:chOff x="1891712" y="291100"/>
            <a:chExt cx="1087100" cy="879550"/>
          </a:xfrm>
        </p:grpSpPr>
        <p:sp>
          <p:nvSpPr>
            <p:cNvPr id="52" name="Google Shape;130;p17">
              <a:extLst>
                <a:ext uri="{FF2B5EF4-FFF2-40B4-BE49-F238E27FC236}">
                  <a16:creationId xmlns:a16="http://schemas.microsoft.com/office/drawing/2014/main" id="{B1A01B25-3EFF-4F86-9322-98FD2DF519D5}"/>
                </a:ext>
              </a:extLst>
            </p:cNvPr>
            <p:cNvSpPr/>
            <p:nvPr/>
          </p:nvSpPr>
          <p:spPr>
            <a:xfrm>
              <a:off x="1891712" y="442600"/>
              <a:ext cx="1087100" cy="728050"/>
            </a:xfrm>
            <a:custGeom>
              <a:avLst/>
              <a:gdLst/>
              <a:ahLst/>
              <a:cxnLst/>
              <a:rect l="l" t="t" r="r" b="b"/>
              <a:pathLst>
                <a:path w="43484" h="29122" extrusionOk="0">
                  <a:moveTo>
                    <a:pt x="0" y="28183"/>
                  </a:moveTo>
                  <a:lnTo>
                    <a:pt x="12420" y="0"/>
                  </a:lnTo>
                  <a:lnTo>
                    <a:pt x="43484" y="29122"/>
                  </a:lnTo>
                  <a:close/>
                </a:path>
              </a:pathLst>
            </a:custGeom>
            <a:solidFill>
              <a:srgbClr val="FED3C2"/>
            </a:solidFill>
            <a:ln>
              <a:noFill/>
            </a:ln>
          </p:spPr>
        </p:sp>
        <p:sp>
          <p:nvSpPr>
            <p:cNvPr id="53" name="Google Shape;131;p17">
              <a:extLst>
                <a:ext uri="{FF2B5EF4-FFF2-40B4-BE49-F238E27FC236}">
                  <a16:creationId xmlns:a16="http://schemas.microsoft.com/office/drawing/2014/main" id="{C8F95889-C169-F736-A386-399130B27634}"/>
                </a:ext>
              </a:extLst>
            </p:cNvPr>
            <p:cNvSpPr/>
            <p:nvPr/>
          </p:nvSpPr>
          <p:spPr>
            <a:xfrm>
              <a:off x="2219137" y="291100"/>
              <a:ext cx="380825" cy="484650"/>
            </a:xfrm>
            <a:custGeom>
              <a:avLst/>
              <a:gdLst/>
              <a:ahLst/>
              <a:cxnLst/>
              <a:rect l="l" t="t" r="r" b="b"/>
              <a:pathLst>
                <a:path w="15233" h="19386" extrusionOk="0">
                  <a:moveTo>
                    <a:pt x="0" y="4905"/>
                  </a:moveTo>
                  <a:lnTo>
                    <a:pt x="1947" y="0"/>
                  </a:lnTo>
                  <a:lnTo>
                    <a:pt x="15233" y="19386"/>
                  </a:lnTo>
                  <a:close/>
                </a:path>
              </a:pathLst>
            </a:custGeom>
            <a:solidFill>
              <a:srgbClr val="E1EAE7"/>
            </a:solidFill>
            <a:ln>
              <a:noFill/>
            </a:ln>
          </p:spPr>
        </p:sp>
      </p:grpSp>
      <p:sp>
        <p:nvSpPr>
          <p:cNvPr id="54" name="Google Shape;100;p17">
            <a:extLst>
              <a:ext uri="{FF2B5EF4-FFF2-40B4-BE49-F238E27FC236}">
                <a16:creationId xmlns:a16="http://schemas.microsoft.com/office/drawing/2014/main" id="{8D876E28-42BA-2B24-0AA4-5208E9F21AB3}"/>
              </a:ext>
            </a:extLst>
          </p:cNvPr>
          <p:cNvSpPr/>
          <p:nvPr/>
        </p:nvSpPr>
        <p:spPr>
          <a:xfrm>
            <a:off x="424223" y="3913540"/>
            <a:ext cx="516600" cy="516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2;p17">
            <a:extLst>
              <a:ext uri="{FF2B5EF4-FFF2-40B4-BE49-F238E27FC236}">
                <a16:creationId xmlns:a16="http://schemas.microsoft.com/office/drawing/2014/main" id="{2F4B4853-282C-CCDE-7AE4-56A78472E60A}"/>
              </a:ext>
            </a:extLst>
          </p:cNvPr>
          <p:cNvSpPr/>
          <p:nvPr/>
        </p:nvSpPr>
        <p:spPr>
          <a:xfrm>
            <a:off x="5750183" y="4005688"/>
            <a:ext cx="516600" cy="516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8;p17">
            <a:extLst>
              <a:ext uri="{FF2B5EF4-FFF2-40B4-BE49-F238E27FC236}">
                <a16:creationId xmlns:a16="http://schemas.microsoft.com/office/drawing/2014/main" id="{AD061D06-4FF6-746B-FCF6-38F7595A476F}"/>
              </a:ext>
            </a:extLst>
          </p:cNvPr>
          <p:cNvSpPr/>
          <p:nvPr/>
        </p:nvSpPr>
        <p:spPr>
          <a:xfrm>
            <a:off x="3316098" y="3913540"/>
            <a:ext cx="516600" cy="516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146;p17">
            <a:extLst>
              <a:ext uri="{FF2B5EF4-FFF2-40B4-BE49-F238E27FC236}">
                <a16:creationId xmlns:a16="http://schemas.microsoft.com/office/drawing/2014/main" id="{3ED76969-B200-8B07-DD35-62A79F52C6CC}"/>
              </a:ext>
            </a:extLst>
          </p:cNvPr>
          <p:cNvGrpSpPr/>
          <p:nvPr/>
        </p:nvGrpSpPr>
        <p:grpSpPr>
          <a:xfrm>
            <a:off x="3429319" y="3988731"/>
            <a:ext cx="290155" cy="290155"/>
            <a:chOff x="5651375" y="3806450"/>
            <a:chExt cx="481825" cy="481825"/>
          </a:xfrm>
        </p:grpSpPr>
        <p:sp>
          <p:nvSpPr>
            <p:cNvPr id="58" name="Google Shape;147;p17">
              <a:extLst>
                <a:ext uri="{FF2B5EF4-FFF2-40B4-BE49-F238E27FC236}">
                  <a16:creationId xmlns:a16="http://schemas.microsoft.com/office/drawing/2014/main" id="{6AA1CEEB-8623-C926-6EBF-6D91450B1E54}"/>
                </a:ext>
              </a:extLst>
            </p:cNvPr>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 name="Google Shape;148;p17">
              <a:extLst>
                <a:ext uri="{FF2B5EF4-FFF2-40B4-BE49-F238E27FC236}">
                  <a16:creationId xmlns:a16="http://schemas.microsoft.com/office/drawing/2014/main" id="{78F3E952-7016-1161-D2AB-3256BDF8D472}"/>
                </a:ext>
              </a:extLst>
            </p:cNvPr>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149;p17">
              <a:extLst>
                <a:ext uri="{FF2B5EF4-FFF2-40B4-BE49-F238E27FC236}">
                  <a16:creationId xmlns:a16="http://schemas.microsoft.com/office/drawing/2014/main" id="{9D133734-C4E3-1DA6-A577-F7B5E030A897}"/>
                </a:ext>
              </a:extLst>
            </p:cNvPr>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 name="Google Shape;150;p17">
              <a:extLst>
                <a:ext uri="{FF2B5EF4-FFF2-40B4-BE49-F238E27FC236}">
                  <a16:creationId xmlns:a16="http://schemas.microsoft.com/office/drawing/2014/main" id="{D13C4294-66D2-B764-E153-413846A00D35}"/>
                </a:ext>
              </a:extLst>
            </p:cNvPr>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 name="Google Shape;123;p17">
            <a:extLst>
              <a:ext uri="{FF2B5EF4-FFF2-40B4-BE49-F238E27FC236}">
                <a16:creationId xmlns:a16="http://schemas.microsoft.com/office/drawing/2014/main" id="{8920F299-31AD-9B57-1BFA-569769209AD1}"/>
              </a:ext>
            </a:extLst>
          </p:cNvPr>
          <p:cNvGrpSpPr/>
          <p:nvPr/>
        </p:nvGrpSpPr>
        <p:grpSpPr>
          <a:xfrm flipH="1">
            <a:off x="2495107" y="3547526"/>
            <a:ext cx="1665157" cy="1061915"/>
            <a:chOff x="1817764" y="2578063"/>
            <a:chExt cx="1043750" cy="821524"/>
          </a:xfrm>
        </p:grpSpPr>
        <p:sp>
          <p:nvSpPr>
            <p:cNvPr id="63" name="Google Shape;124;p17">
              <a:extLst>
                <a:ext uri="{FF2B5EF4-FFF2-40B4-BE49-F238E27FC236}">
                  <a16:creationId xmlns:a16="http://schemas.microsoft.com/office/drawing/2014/main" id="{E41A01E2-B64A-2308-7455-A50259D887FA}"/>
                </a:ext>
              </a:extLst>
            </p:cNvPr>
            <p:cNvSpPr/>
            <p:nvPr/>
          </p:nvSpPr>
          <p:spPr>
            <a:xfrm>
              <a:off x="1817764" y="2619137"/>
              <a:ext cx="1043750" cy="780450"/>
            </a:xfrm>
            <a:custGeom>
              <a:avLst/>
              <a:gdLst/>
              <a:ahLst/>
              <a:cxnLst/>
              <a:rect l="l" t="t" r="r" b="b"/>
              <a:pathLst>
                <a:path w="41750" h="31218" extrusionOk="0">
                  <a:moveTo>
                    <a:pt x="26329" y="0"/>
                  </a:moveTo>
                  <a:lnTo>
                    <a:pt x="41750" y="31218"/>
                  </a:lnTo>
                  <a:lnTo>
                    <a:pt x="0" y="24448"/>
                  </a:lnTo>
                  <a:close/>
                </a:path>
              </a:pathLst>
            </a:custGeom>
            <a:solidFill>
              <a:srgbClr val="E1EAE7"/>
            </a:solidFill>
            <a:ln>
              <a:noFill/>
            </a:ln>
          </p:spPr>
          <p:txBody>
            <a:bodyPr/>
            <a:lstStyle/>
            <a:p>
              <a:endParaRPr lang="en-IN" dirty="0"/>
            </a:p>
          </p:txBody>
        </p:sp>
        <p:sp>
          <p:nvSpPr>
            <p:cNvPr id="64" name="Google Shape;125;p17">
              <a:extLst>
                <a:ext uri="{FF2B5EF4-FFF2-40B4-BE49-F238E27FC236}">
                  <a16:creationId xmlns:a16="http://schemas.microsoft.com/office/drawing/2014/main" id="{9E49987B-D9B4-F30F-2FF9-33F44931A691}"/>
                </a:ext>
              </a:extLst>
            </p:cNvPr>
            <p:cNvSpPr/>
            <p:nvPr/>
          </p:nvSpPr>
          <p:spPr>
            <a:xfrm>
              <a:off x="2465699" y="2578063"/>
              <a:ext cx="356975" cy="517175"/>
            </a:xfrm>
            <a:custGeom>
              <a:avLst/>
              <a:gdLst/>
              <a:ahLst/>
              <a:cxnLst/>
              <a:rect l="l" t="t" r="r" b="b"/>
              <a:pathLst>
                <a:path w="14279" h="20687" extrusionOk="0">
                  <a:moveTo>
                    <a:pt x="14279" y="17029"/>
                  </a:moveTo>
                  <a:lnTo>
                    <a:pt x="10719" y="20687"/>
                  </a:lnTo>
                  <a:lnTo>
                    <a:pt x="0" y="0"/>
                  </a:lnTo>
                  <a:close/>
                </a:path>
              </a:pathLst>
            </a:custGeom>
            <a:solidFill>
              <a:srgbClr val="FED3C2"/>
            </a:solidFill>
            <a:ln>
              <a:noFill/>
            </a:ln>
          </p:spPr>
          <p:txBody>
            <a:bodyPr/>
            <a:lstStyle/>
            <a:p>
              <a:endParaRPr lang="en-IN" dirty="0"/>
            </a:p>
          </p:txBody>
        </p:sp>
      </p:grpSp>
      <p:cxnSp>
        <p:nvCxnSpPr>
          <p:cNvPr id="65" name="Google Shape;99;p17">
            <a:extLst>
              <a:ext uri="{FF2B5EF4-FFF2-40B4-BE49-F238E27FC236}">
                <a16:creationId xmlns:a16="http://schemas.microsoft.com/office/drawing/2014/main" id="{DBA2FD59-1222-4ED8-7897-BFE8059AAF7A}"/>
              </a:ext>
            </a:extLst>
          </p:cNvPr>
          <p:cNvCxnSpPr>
            <a:cxnSpLocks/>
          </p:cNvCxnSpPr>
          <p:nvPr/>
        </p:nvCxnSpPr>
        <p:spPr>
          <a:xfrm rot="5400000">
            <a:off x="2961100" y="3495517"/>
            <a:ext cx="329368" cy="3"/>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66" name="Google Shape;99;p17">
            <a:extLst>
              <a:ext uri="{FF2B5EF4-FFF2-40B4-BE49-F238E27FC236}">
                <a16:creationId xmlns:a16="http://schemas.microsoft.com/office/drawing/2014/main" id="{5B557CEF-23DD-B643-F5DC-004A62A24F63}"/>
              </a:ext>
            </a:extLst>
          </p:cNvPr>
          <p:cNvCxnSpPr>
            <a:cxnSpLocks/>
          </p:cNvCxnSpPr>
          <p:nvPr/>
        </p:nvCxnSpPr>
        <p:spPr>
          <a:xfrm rot="16200000" flipH="1">
            <a:off x="5770187" y="3517728"/>
            <a:ext cx="424853" cy="3"/>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67" name="TextBox 66">
            <a:extLst>
              <a:ext uri="{FF2B5EF4-FFF2-40B4-BE49-F238E27FC236}">
                <a16:creationId xmlns:a16="http://schemas.microsoft.com/office/drawing/2014/main" id="{4CB5996A-D7CB-428E-6B34-986CCD3A87BE}"/>
              </a:ext>
            </a:extLst>
          </p:cNvPr>
          <p:cNvSpPr txBox="1"/>
          <p:nvPr/>
        </p:nvSpPr>
        <p:spPr>
          <a:xfrm>
            <a:off x="310590" y="4134472"/>
            <a:ext cx="1188616" cy="369332"/>
          </a:xfrm>
          <a:prstGeom prst="rect">
            <a:avLst/>
          </a:prstGeom>
          <a:noFill/>
        </p:spPr>
        <p:txBody>
          <a:bodyPr wrap="square" rtlCol="0">
            <a:spAutoFit/>
          </a:bodyPr>
          <a:lstStyle/>
          <a:p>
            <a:r>
              <a:rPr lang="en-US" sz="1800" dirty="0"/>
              <a:t>Standard</a:t>
            </a:r>
            <a:endParaRPr lang="en-IN" sz="1800" dirty="0"/>
          </a:p>
        </p:txBody>
      </p:sp>
      <p:sp>
        <p:nvSpPr>
          <p:cNvPr id="68" name="TextBox 67">
            <a:extLst>
              <a:ext uri="{FF2B5EF4-FFF2-40B4-BE49-F238E27FC236}">
                <a16:creationId xmlns:a16="http://schemas.microsoft.com/office/drawing/2014/main" id="{531B1F56-3219-842C-1C3D-A8AF75E80A83}"/>
              </a:ext>
            </a:extLst>
          </p:cNvPr>
          <p:cNvSpPr txBox="1"/>
          <p:nvPr/>
        </p:nvSpPr>
        <p:spPr>
          <a:xfrm>
            <a:off x="2945740" y="4054592"/>
            <a:ext cx="932688" cy="369332"/>
          </a:xfrm>
          <a:prstGeom prst="rect">
            <a:avLst/>
          </a:prstGeom>
          <a:noFill/>
        </p:spPr>
        <p:txBody>
          <a:bodyPr wrap="square">
            <a:spAutoFit/>
          </a:bodyPr>
          <a:lstStyle/>
          <a:p>
            <a:r>
              <a:rPr lang="en-US" sz="1800" dirty="0"/>
              <a:t>Elite</a:t>
            </a:r>
            <a:endParaRPr lang="en-IN" sz="1800" dirty="0"/>
          </a:p>
        </p:txBody>
      </p:sp>
      <p:sp>
        <p:nvSpPr>
          <p:cNvPr id="69" name="TextBox 68">
            <a:extLst>
              <a:ext uri="{FF2B5EF4-FFF2-40B4-BE49-F238E27FC236}">
                <a16:creationId xmlns:a16="http://schemas.microsoft.com/office/drawing/2014/main" id="{BBC41375-1971-D87E-03B3-54EDC9CE93D3}"/>
              </a:ext>
            </a:extLst>
          </p:cNvPr>
          <p:cNvSpPr txBox="1"/>
          <p:nvPr/>
        </p:nvSpPr>
        <p:spPr>
          <a:xfrm>
            <a:off x="5271924" y="4295300"/>
            <a:ext cx="1207215" cy="369332"/>
          </a:xfrm>
          <a:prstGeom prst="rect">
            <a:avLst/>
          </a:prstGeom>
          <a:noFill/>
        </p:spPr>
        <p:txBody>
          <a:bodyPr wrap="square">
            <a:spAutoFit/>
          </a:bodyPr>
          <a:lstStyle/>
          <a:p>
            <a:r>
              <a:rPr lang="en-US" sz="1800" dirty="0"/>
              <a:t>Premium</a:t>
            </a:r>
            <a:endParaRPr lang="en-IN" sz="1800" dirty="0"/>
          </a:p>
        </p:txBody>
      </p:sp>
      <p:sp>
        <p:nvSpPr>
          <p:cNvPr id="70" name="TextBox 69">
            <a:extLst>
              <a:ext uri="{FF2B5EF4-FFF2-40B4-BE49-F238E27FC236}">
                <a16:creationId xmlns:a16="http://schemas.microsoft.com/office/drawing/2014/main" id="{F5C19F5A-552F-42C0-51F5-3E079D11EBED}"/>
              </a:ext>
            </a:extLst>
          </p:cNvPr>
          <p:cNvSpPr txBox="1"/>
          <p:nvPr/>
        </p:nvSpPr>
        <p:spPr>
          <a:xfrm>
            <a:off x="7574559" y="4170501"/>
            <a:ext cx="1412252" cy="369332"/>
          </a:xfrm>
          <a:prstGeom prst="rect">
            <a:avLst/>
          </a:prstGeom>
          <a:noFill/>
        </p:spPr>
        <p:txBody>
          <a:bodyPr wrap="square">
            <a:spAutoFit/>
          </a:bodyPr>
          <a:lstStyle/>
          <a:p>
            <a:r>
              <a:rPr lang="en-US" sz="1800" dirty="0"/>
              <a:t>Presidential</a:t>
            </a:r>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1" name="Google Shape;241;p19"/>
          <p:cNvSpPr/>
          <p:nvPr/>
        </p:nvSpPr>
        <p:spPr>
          <a:xfrm rot="10800000">
            <a:off x="3741373" y="1675767"/>
            <a:ext cx="1228739" cy="850484"/>
          </a:xfrm>
          <a:custGeom>
            <a:avLst/>
            <a:gdLst/>
            <a:ahLst/>
            <a:cxnLst/>
            <a:rect l="l" t="t" r="r" b="b"/>
            <a:pathLst>
              <a:path w="37094" h="25675" extrusionOk="0">
                <a:moveTo>
                  <a:pt x="0" y="24648"/>
                </a:moveTo>
                <a:lnTo>
                  <a:pt x="18486" y="0"/>
                </a:lnTo>
                <a:lnTo>
                  <a:pt x="37094" y="25675"/>
                </a:lnTo>
                <a:close/>
              </a:path>
            </a:pathLst>
          </a:custGeom>
          <a:solidFill>
            <a:schemeClr val="accent3"/>
          </a:solidFill>
          <a:ln>
            <a:noFill/>
          </a:ln>
        </p:spPr>
      </p:sp>
      <p:sp>
        <p:nvSpPr>
          <p:cNvPr id="242" name="Google Shape;242;p19"/>
          <p:cNvSpPr/>
          <p:nvPr/>
        </p:nvSpPr>
        <p:spPr>
          <a:xfrm rot="3473737">
            <a:off x="5661665" y="1422093"/>
            <a:ext cx="1228758" cy="850498"/>
          </a:xfrm>
          <a:custGeom>
            <a:avLst/>
            <a:gdLst/>
            <a:ahLst/>
            <a:cxnLst/>
            <a:rect l="l" t="t" r="r" b="b"/>
            <a:pathLst>
              <a:path w="37094" h="25675" extrusionOk="0">
                <a:moveTo>
                  <a:pt x="0" y="24648"/>
                </a:moveTo>
                <a:lnTo>
                  <a:pt x="18486" y="0"/>
                </a:lnTo>
                <a:lnTo>
                  <a:pt x="37094" y="25675"/>
                </a:lnTo>
                <a:close/>
              </a:path>
            </a:pathLst>
          </a:custGeom>
          <a:solidFill>
            <a:schemeClr val="accent1"/>
          </a:solidFill>
          <a:ln>
            <a:noFill/>
          </a:ln>
        </p:spPr>
      </p:sp>
      <p:sp>
        <p:nvSpPr>
          <p:cNvPr id="248" name="Google Shape;248;p19"/>
          <p:cNvSpPr/>
          <p:nvPr/>
        </p:nvSpPr>
        <p:spPr>
          <a:xfrm rot="3473737">
            <a:off x="2124945" y="1422092"/>
            <a:ext cx="1228758" cy="850498"/>
          </a:xfrm>
          <a:custGeom>
            <a:avLst/>
            <a:gdLst/>
            <a:ahLst/>
            <a:cxnLst/>
            <a:rect l="l" t="t" r="r" b="b"/>
            <a:pathLst>
              <a:path w="37094" h="25675" extrusionOk="0">
                <a:moveTo>
                  <a:pt x="0" y="24648"/>
                </a:moveTo>
                <a:lnTo>
                  <a:pt x="18486" y="0"/>
                </a:lnTo>
                <a:lnTo>
                  <a:pt x="37094" y="25675"/>
                </a:lnTo>
                <a:close/>
              </a:path>
            </a:pathLst>
          </a:custGeom>
          <a:solidFill>
            <a:schemeClr val="accent1"/>
          </a:solidFill>
          <a:ln>
            <a:noFill/>
          </a:ln>
        </p:spPr>
      </p:sp>
      <p:sp>
        <p:nvSpPr>
          <p:cNvPr id="249" name="Google Shape;249;p19"/>
          <p:cNvSpPr/>
          <p:nvPr/>
        </p:nvSpPr>
        <p:spPr>
          <a:xfrm rot="-2215152">
            <a:off x="350669" y="1400058"/>
            <a:ext cx="1228721" cy="850472"/>
          </a:xfrm>
          <a:custGeom>
            <a:avLst/>
            <a:gdLst/>
            <a:ahLst/>
            <a:cxnLst/>
            <a:rect l="l" t="t" r="r" b="b"/>
            <a:pathLst>
              <a:path w="37094" h="25675" extrusionOk="0">
                <a:moveTo>
                  <a:pt x="0" y="24648"/>
                </a:moveTo>
                <a:lnTo>
                  <a:pt x="18486" y="0"/>
                </a:lnTo>
                <a:lnTo>
                  <a:pt x="37094" y="25675"/>
                </a:lnTo>
                <a:close/>
              </a:path>
            </a:pathLst>
          </a:custGeom>
          <a:solidFill>
            <a:srgbClr val="E1EAE7"/>
          </a:solidFill>
          <a:ln>
            <a:noFill/>
          </a:ln>
        </p:spPr>
      </p:sp>
      <p:sp>
        <p:nvSpPr>
          <p:cNvPr id="250" name="Google Shape;250;p19"/>
          <p:cNvSpPr txBox="1">
            <a:spLocks noGrp="1"/>
          </p:cNvSpPr>
          <p:nvPr>
            <p:ph type="title"/>
          </p:nvPr>
        </p:nvSpPr>
        <p:spPr>
          <a:xfrm>
            <a:off x="706506" y="430982"/>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Analysis Step </a:t>
            </a:r>
            <a:endParaRPr dirty="0"/>
          </a:p>
        </p:txBody>
      </p:sp>
      <p:grpSp>
        <p:nvGrpSpPr>
          <p:cNvPr id="251" name="Google Shape;251;p19"/>
          <p:cNvGrpSpPr/>
          <p:nvPr/>
        </p:nvGrpSpPr>
        <p:grpSpPr>
          <a:xfrm>
            <a:off x="225922" y="2519136"/>
            <a:ext cx="1485900" cy="1091915"/>
            <a:chOff x="719994" y="3418075"/>
            <a:chExt cx="1485900" cy="1091915"/>
          </a:xfrm>
        </p:grpSpPr>
        <p:sp>
          <p:nvSpPr>
            <p:cNvPr id="252" name="Google Shape;252;p19"/>
            <p:cNvSpPr txBox="1"/>
            <p:nvPr/>
          </p:nvSpPr>
          <p:spPr>
            <a:xfrm>
              <a:off x="719994" y="3418075"/>
              <a:ext cx="1485900" cy="33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dk1"/>
                  </a:solidFill>
                  <a:latin typeface="Livvic"/>
                  <a:ea typeface="Livvic"/>
                  <a:cs typeface="Livvic"/>
                  <a:sym typeface="Livvic"/>
                </a:rPr>
                <a:t>Understand Business Problem</a:t>
              </a:r>
              <a:endParaRPr sz="1200" b="1" dirty="0">
                <a:solidFill>
                  <a:schemeClr val="dk1"/>
                </a:solidFill>
                <a:latin typeface="Livvic"/>
                <a:ea typeface="Livvic"/>
                <a:cs typeface="Livvic"/>
                <a:sym typeface="Livvic"/>
              </a:endParaRPr>
            </a:p>
          </p:txBody>
        </p:sp>
        <p:sp>
          <p:nvSpPr>
            <p:cNvPr id="253" name="Google Shape;253;p19"/>
            <p:cNvSpPr txBox="1"/>
            <p:nvPr/>
          </p:nvSpPr>
          <p:spPr>
            <a:xfrm>
              <a:off x="719994" y="3759690"/>
              <a:ext cx="1485900" cy="75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Livvic"/>
                <a:ea typeface="Livvic"/>
                <a:cs typeface="Livvic"/>
                <a:sym typeface="Livvic"/>
              </a:endParaRPr>
            </a:p>
          </p:txBody>
        </p:sp>
      </p:grpSp>
      <p:grpSp>
        <p:nvGrpSpPr>
          <p:cNvPr id="254" name="Google Shape;254;p19"/>
          <p:cNvGrpSpPr/>
          <p:nvPr/>
        </p:nvGrpSpPr>
        <p:grpSpPr>
          <a:xfrm>
            <a:off x="1902542" y="1013497"/>
            <a:ext cx="7241458" cy="1845597"/>
            <a:chOff x="1902542" y="1089697"/>
            <a:chExt cx="7241458" cy="1845597"/>
          </a:xfrm>
        </p:grpSpPr>
        <p:sp>
          <p:nvSpPr>
            <p:cNvPr id="255" name="Google Shape;255;p19"/>
            <p:cNvSpPr txBox="1"/>
            <p:nvPr/>
          </p:nvSpPr>
          <p:spPr>
            <a:xfrm>
              <a:off x="1902542" y="2603494"/>
              <a:ext cx="1537229" cy="33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solidFill>
                    <a:schemeClr val="dk1"/>
                  </a:solidFill>
                  <a:latin typeface="Livvic"/>
                  <a:ea typeface="Livvic"/>
                  <a:cs typeface="Livvic"/>
                  <a:sym typeface="Livvic"/>
                </a:rPr>
                <a:t>Data Collection and Understanding</a:t>
              </a:r>
              <a:endParaRPr sz="1200" b="1" dirty="0">
                <a:solidFill>
                  <a:schemeClr val="dk1"/>
                </a:solidFill>
                <a:latin typeface="Livvic"/>
                <a:ea typeface="Livvic"/>
                <a:cs typeface="Livvic"/>
                <a:sym typeface="Livvic"/>
              </a:endParaRPr>
            </a:p>
          </p:txBody>
        </p:sp>
        <p:sp>
          <p:nvSpPr>
            <p:cNvPr id="256" name="Google Shape;256;p19"/>
            <p:cNvSpPr txBox="1"/>
            <p:nvPr/>
          </p:nvSpPr>
          <p:spPr>
            <a:xfrm>
              <a:off x="7658100" y="1089697"/>
              <a:ext cx="1485900" cy="75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Livvic"/>
                <a:ea typeface="Livvic"/>
                <a:cs typeface="Livvic"/>
                <a:sym typeface="Livvic"/>
              </a:endParaRPr>
            </a:p>
          </p:txBody>
        </p:sp>
      </p:grpSp>
      <p:sp>
        <p:nvSpPr>
          <p:cNvPr id="258" name="Google Shape;258;p19"/>
          <p:cNvSpPr txBox="1"/>
          <p:nvPr/>
        </p:nvSpPr>
        <p:spPr>
          <a:xfrm>
            <a:off x="5240814" y="2523543"/>
            <a:ext cx="2182800" cy="33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solidFill>
                  <a:schemeClr val="dk1"/>
                </a:solidFill>
                <a:latin typeface="Livvic"/>
                <a:ea typeface="Livvic"/>
                <a:cs typeface="Livvic"/>
                <a:sym typeface="Livvic"/>
              </a:rPr>
              <a:t>DAX</a:t>
            </a:r>
          </a:p>
          <a:p>
            <a:pPr marL="0" lvl="0" indent="0" algn="ctr" rtl="0">
              <a:spcBef>
                <a:spcPts val="0"/>
              </a:spcBef>
              <a:spcAft>
                <a:spcPts val="0"/>
              </a:spcAft>
              <a:buNone/>
            </a:pPr>
            <a:r>
              <a:rPr lang="en-US" sz="1200" b="1" dirty="0">
                <a:solidFill>
                  <a:schemeClr val="dk1"/>
                </a:solidFill>
                <a:latin typeface="Livvic"/>
                <a:ea typeface="Livvic"/>
                <a:cs typeface="Livvic"/>
                <a:sym typeface="Livvic"/>
              </a:rPr>
              <a:t>(Making new Columns, and Measures) </a:t>
            </a:r>
            <a:endParaRPr sz="1200" b="1" dirty="0">
              <a:solidFill>
                <a:schemeClr val="dk1"/>
              </a:solidFill>
              <a:latin typeface="Livvic"/>
              <a:ea typeface="Livvic"/>
              <a:cs typeface="Livvic"/>
              <a:sym typeface="Livvic"/>
            </a:endParaRPr>
          </a:p>
        </p:txBody>
      </p:sp>
      <p:sp>
        <p:nvSpPr>
          <p:cNvPr id="245" name="Google Shape;245;p19"/>
          <p:cNvSpPr/>
          <p:nvPr/>
        </p:nvSpPr>
        <p:spPr>
          <a:xfrm>
            <a:off x="641128" y="1608124"/>
            <a:ext cx="655500" cy="65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2713828" y="1608136"/>
            <a:ext cx="655500" cy="65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txBox="1"/>
          <p:nvPr/>
        </p:nvSpPr>
        <p:spPr>
          <a:xfrm>
            <a:off x="3325277" y="2519427"/>
            <a:ext cx="2262332" cy="33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b="1" dirty="0">
                <a:solidFill>
                  <a:schemeClr val="dk1"/>
                </a:solidFill>
                <a:latin typeface="Livvic"/>
                <a:ea typeface="Livvic"/>
                <a:cs typeface="Livvic"/>
                <a:sym typeface="Livvic"/>
              </a:rPr>
              <a:t>Power Query</a:t>
            </a:r>
          </a:p>
          <a:p>
            <a:pPr marL="0" lvl="0" indent="0" algn="ctr" rtl="0">
              <a:spcBef>
                <a:spcPts val="0"/>
              </a:spcBef>
              <a:spcAft>
                <a:spcPts val="0"/>
              </a:spcAft>
              <a:buNone/>
            </a:pPr>
            <a:r>
              <a:rPr lang="en-IN" sz="1200" b="1" dirty="0">
                <a:solidFill>
                  <a:schemeClr val="dk1"/>
                </a:solidFill>
                <a:latin typeface="Livvic"/>
                <a:ea typeface="Livvic"/>
                <a:cs typeface="Livvic"/>
                <a:sym typeface="Livvic"/>
              </a:rPr>
              <a:t>(Data Transformation)</a:t>
            </a:r>
            <a:endParaRPr sz="1200" b="1" dirty="0">
              <a:solidFill>
                <a:schemeClr val="dk1"/>
              </a:solidFill>
              <a:latin typeface="Livvic"/>
              <a:ea typeface="Livvic"/>
              <a:cs typeface="Livvic"/>
              <a:sym typeface="Livvic"/>
            </a:endParaRPr>
          </a:p>
        </p:txBody>
      </p:sp>
      <p:sp>
        <p:nvSpPr>
          <p:cNvPr id="263" name="Google Shape;263;p19"/>
          <p:cNvSpPr/>
          <p:nvPr/>
        </p:nvSpPr>
        <p:spPr>
          <a:xfrm>
            <a:off x="4330600" y="1598608"/>
            <a:ext cx="655500" cy="65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6403300" y="1598608"/>
            <a:ext cx="655500" cy="65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9"/>
          <p:cNvGrpSpPr/>
          <p:nvPr/>
        </p:nvGrpSpPr>
        <p:grpSpPr>
          <a:xfrm>
            <a:off x="839640" y="1788837"/>
            <a:ext cx="258489" cy="294106"/>
            <a:chOff x="1529350" y="258825"/>
            <a:chExt cx="423475" cy="481825"/>
          </a:xfrm>
        </p:grpSpPr>
        <p:sp>
          <p:nvSpPr>
            <p:cNvPr id="266" name="Google Shape;266;p19"/>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7" name="Google Shape;267;p19"/>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8" name="Google Shape;268;p19"/>
          <p:cNvGrpSpPr/>
          <p:nvPr/>
        </p:nvGrpSpPr>
        <p:grpSpPr>
          <a:xfrm>
            <a:off x="6038108" y="1825008"/>
            <a:ext cx="294106" cy="294106"/>
            <a:chOff x="5660400" y="238125"/>
            <a:chExt cx="481825" cy="481825"/>
          </a:xfrm>
        </p:grpSpPr>
        <p:sp>
          <p:nvSpPr>
            <p:cNvPr id="269" name="Google Shape;269;p19"/>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0" name="Google Shape;270;p19"/>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1" name="Google Shape;271;p19"/>
          <p:cNvGrpSpPr/>
          <p:nvPr/>
        </p:nvGrpSpPr>
        <p:grpSpPr>
          <a:xfrm>
            <a:off x="2420922" y="1785163"/>
            <a:ext cx="253209" cy="294106"/>
            <a:chOff x="4492800" y="2027925"/>
            <a:chExt cx="414825" cy="481825"/>
          </a:xfrm>
        </p:grpSpPr>
        <p:sp>
          <p:nvSpPr>
            <p:cNvPr id="272" name="Google Shape;272;p19"/>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 name="Google Shape;273;p19"/>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74" name="Google Shape;274;p19"/>
          <p:cNvGrpSpPr/>
          <p:nvPr/>
        </p:nvGrpSpPr>
        <p:grpSpPr>
          <a:xfrm>
            <a:off x="4218002" y="1779289"/>
            <a:ext cx="294060" cy="294121"/>
            <a:chOff x="5049725" y="2027900"/>
            <a:chExt cx="481750" cy="481850"/>
          </a:xfrm>
        </p:grpSpPr>
        <p:sp>
          <p:nvSpPr>
            <p:cNvPr id="275" name="Google Shape;275;p19"/>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6" name="Google Shape;276;p19"/>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7" name="Google Shape;277;p19"/>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8" name="Google Shape;278;p19"/>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9" name="Google Shape;279;p19"/>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0" name="Google Shape;280;p19"/>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1" name="Google Shape;281;p19"/>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2" name="Google Shape;282;p19"/>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Google Shape;241;p19">
            <a:extLst>
              <a:ext uri="{FF2B5EF4-FFF2-40B4-BE49-F238E27FC236}">
                <a16:creationId xmlns:a16="http://schemas.microsoft.com/office/drawing/2014/main" id="{053F38E4-9058-5345-04A3-CBACFF9E96BD}"/>
              </a:ext>
            </a:extLst>
          </p:cNvPr>
          <p:cNvSpPr/>
          <p:nvPr/>
        </p:nvSpPr>
        <p:spPr>
          <a:xfrm rot="11672163">
            <a:off x="7456759" y="1685375"/>
            <a:ext cx="1228739" cy="850484"/>
          </a:xfrm>
          <a:custGeom>
            <a:avLst/>
            <a:gdLst/>
            <a:ahLst/>
            <a:cxnLst/>
            <a:rect l="l" t="t" r="r" b="b"/>
            <a:pathLst>
              <a:path w="37094" h="25675" extrusionOk="0">
                <a:moveTo>
                  <a:pt x="0" y="24648"/>
                </a:moveTo>
                <a:lnTo>
                  <a:pt x="18486" y="0"/>
                </a:lnTo>
                <a:lnTo>
                  <a:pt x="37094" y="25675"/>
                </a:lnTo>
                <a:close/>
              </a:path>
            </a:pathLst>
          </a:custGeom>
          <a:solidFill>
            <a:schemeClr val="accent3"/>
          </a:solidFill>
          <a:ln>
            <a:noFill/>
          </a:ln>
        </p:spPr>
      </p:sp>
      <p:pic>
        <p:nvPicPr>
          <p:cNvPr id="4" name="Picture 3">
            <a:extLst>
              <a:ext uri="{FF2B5EF4-FFF2-40B4-BE49-F238E27FC236}">
                <a16:creationId xmlns:a16="http://schemas.microsoft.com/office/drawing/2014/main" id="{49F0988E-7E58-E3C8-E101-829816B70A20}"/>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530"/>
                    </a14:imgEffect>
                    <a14:imgEffect>
                      <a14:saturation sat="44000"/>
                    </a14:imgEffect>
                    <a14:imgEffect>
                      <a14:brightnessContrast bright="18000" contrast="-31000"/>
                    </a14:imgEffect>
                  </a14:imgLayer>
                </a14:imgProps>
              </a:ext>
            </a:extLst>
          </a:blip>
          <a:stretch>
            <a:fillRect/>
          </a:stretch>
        </p:blipFill>
        <p:spPr>
          <a:xfrm>
            <a:off x="7927463" y="1825008"/>
            <a:ext cx="376897" cy="376897"/>
          </a:xfrm>
          <a:prstGeom prst="rect">
            <a:avLst/>
          </a:prstGeom>
          <a:effectLst>
            <a:outerShdw dist="50800" sx="1000" sy="1000" algn="ctr" rotWithShape="0">
              <a:srgbClr val="000000"/>
            </a:outerShdw>
          </a:effectLst>
        </p:spPr>
      </p:pic>
      <p:sp>
        <p:nvSpPr>
          <p:cNvPr id="7" name="TextBox 6">
            <a:extLst>
              <a:ext uri="{FF2B5EF4-FFF2-40B4-BE49-F238E27FC236}">
                <a16:creationId xmlns:a16="http://schemas.microsoft.com/office/drawing/2014/main" id="{D801D1E1-0A53-6C21-8DBD-C3AB3B58CBA4}"/>
              </a:ext>
            </a:extLst>
          </p:cNvPr>
          <p:cNvSpPr txBox="1"/>
          <p:nvPr/>
        </p:nvSpPr>
        <p:spPr>
          <a:xfrm>
            <a:off x="7238909" y="2586061"/>
            <a:ext cx="1606709" cy="646331"/>
          </a:xfrm>
          <a:prstGeom prst="rect">
            <a:avLst/>
          </a:prstGeom>
          <a:noFill/>
        </p:spPr>
        <p:txBody>
          <a:bodyPr wrap="square">
            <a:spAutoFit/>
          </a:bodyPr>
          <a:lstStyle/>
          <a:p>
            <a:pPr marL="0" lvl="0" indent="0" algn="ctr" rtl="0">
              <a:spcBef>
                <a:spcPts val="0"/>
              </a:spcBef>
              <a:spcAft>
                <a:spcPts val="0"/>
              </a:spcAft>
              <a:buNone/>
            </a:pPr>
            <a:r>
              <a:rPr lang="en-US" sz="1200" b="1" dirty="0">
                <a:solidFill>
                  <a:schemeClr val="dk1"/>
                </a:solidFill>
                <a:latin typeface="Livvic"/>
                <a:ea typeface="Livvic"/>
                <a:cs typeface="Livvic"/>
                <a:sym typeface="Livvic"/>
              </a:rPr>
              <a:t>Dashboarding </a:t>
            </a:r>
          </a:p>
          <a:p>
            <a:pPr marL="0" lvl="0" indent="0" algn="ctr" rtl="0">
              <a:spcBef>
                <a:spcPts val="0"/>
              </a:spcBef>
              <a:spcAft>
                <a:spcPts val="0"/>
              </a:spcAft>
              <a:buNone/>
            </a:pPr>
            <a:r>
              <a:rPr lang="en-US" sz="1200" b="1" dirty="0">
                <a:solidFill>
                  <a:schemeClr val="dk1"/>
                </a:solidFill>
                <a:latin typeface="Livvic"/>
                <a:ea typeface="Livvic"/>
                <a:cs typeface="Livvic"/>
                <a:sym typeface="Livvic"/>
              </a:rPr>
              <a:t>and </a:t>
            </a:r>
          </a:p>
          <a:p>
            <a:pPr marL="0" lvl="0" indent="0" algn="ctr" rtl="0">
              <a:spcBef>
                <a:spcPts val="0"/>
              </a:spcBef>
              <a:spcAft>
                <a:spcPts val="0"/>
              </a:spcAft>
              <a:buNone/>
            </a:pPr>
            <a:r>
              <a:rPr lang="en-US" sz="1200" b="1" dirty="0">
                <a:solidFill>
                  <a:schemeClr val="dk1"/>
                </a:solidFill>
                <a:latin typeface="Livvic"/>
                <a:ea typeface="Livvic"/>
                <a:cs typeface="Livvic"/>
                <a:sym typeface="Livvic"/>
              </a:rPr>
              <a:t>Insight Generation</a:t>
            </a:r>
          </a:p>
        </p:txBody>
      </p:sp>
      <p:cxnSp>
        <p:nvCxnSpPr>
          <p:cNvPr id="9" name="Straight Arrow Connector 8">
            <a:extLst>
              <a:ext uri="{FF2B5EF4-FFF2-40B4-BE49-F238E27FC236}">
                <a16:creationId xmlns:a16="http://schemas.microsoft.com/office/drawing/2014/main" id="{53F39A06-E3FF-80E5-668E-1959B450C2A1}"/>
              </a:ext>
            </a:extLst>
          </p:cNvPr>
          <p:cNvCxnSpPr/>
          <p:nvPr/>
        </p:nvCxnSpPr>
        <p:spPr>
          <a:xfrm>
            <a:off x="1263300" y="2119114"/>
            <a:ext cx="11576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469BEA2-03F9-5D79-BDE4-E74BAAD90E94}"/>
              </a:ext>
            </a:extLst>
          </p:cNvPr>
          <p:cNvCxnSpPr/>
          <p:nvPr/>
        </p:nvCxnSpPr>
        <p:spPr>
          <a:xfrm>
            <a:off x="2900570" y="2119114"/>
            <a:ext cx="11576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3AF84C4-999D-9A2E-2283-EAAC60C643C9}"/>
              </a:ext>
            </a:extLst>
          </p:cNvPr>
          <p:cNvCxnSpPr>
            <a:cxnSpLocks/>
          </p:cNvCxnSpPr>
          <p:nvPr/>
        </p:nvCxnSpPr>
        <p:spPr>
          <a:xfrm>
            <a:off x="4658350" y="2119114"/>
            <a:ext cx="132184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10BC7B7-EDD6-78D0-30F4-EC1AD37F07F7}"/>
              </a:ext>
            </a:extLst>
          </p:cNvPr>
          <p:cNvCxnSpPr>
            <a:cxnSpLocks/>
          </p:cNvCxnSpPr>
          <p:nvPr/>
        </p:nvCxnSpPr>
        <p:spPr>
          <a:xfrm>
            <a:off x="6506767" y="2073410"/>
            <a:ext cx="1273007" cy="953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3" name="Title 2">
            <a:extLst>
              <a:ext uri="{FF2B5EF4-FFF2-40B4-BE49-F238E27FC236}">
                <a16:creationId xmlns:a16="http://schemas.microsoft.com/office/drawing/2014/main" id="{8EAD4D3C-BECD-E031-C2F4-16A772B45D21}"/>
              </a:ext>
            </a:extLst>
          </p:cNvPr>
          <p:cNvSpPr>
            <a:spLocks noGrp="1"/>
          </p:cNvSpPr>
          <p:nvPr>
            <p:ph type="title"/>
          </p:nvPr>
        </p:nvSpPr>
        <p:spPr/>
        <p:txBody>
          <a:bodyPr/>
          <a:lstStyle/>
          <a:p>
            <a:pPr algn="ctr"/>
            <a:r>
              <a:rPr lang="en-US" sz="2800" dirty="0"/>
              <a:t>Problem Statement</a:t>
            </a:r>
            <a:endParaRPr lang="en-IN" sz="2800" dirty="0"/>
          </a:p>
        </p:txBody>
      </p:sp>
      <p:sp>
        <p:nvSpPr>
          <p:cNvPr id="4" name="TextBox 3">
            <a:extLst>
              <a:ext uri="{FF2B5EF4-FFF2-40B4-BE49-F238E27FC236}">
                <a16:creationId xmlns:a16="http://schemas.microsoft.com/office/drawing/2014/main" id="{5FD5EB98-D14D-3CEE-3105-6797164BCA57}"/>
              </a:ext>
            </a:extLst>
          </p:cNvPr>
          <p:cNvSpPr txBox="1"/>
          <p:nvPr/>
        </p:nvSpPr>
        <p:spPr>
          <a:xfrm>
            <a:off x="132736" y="1257563"/>
            <a:ext cx="2914877" cy="1938992"/>
          </a:xfrm>
          <a:prstGeom prst="rect">
            <a:avLst/>
          </a:prstGeom>
          <a:noFill/>
        </p:spPr>
        <p:txBody>
          <a:bodyPr wrap="square" rtlCol="0">
            <a:spAutoFit/>
          </a:bodyPr>
          <a:lstStyle/>
          <a:p>
            <a:pPr marL="342900" indent="-342900">
              <a:buFont typeface="+mj-lt"/>
              <a:buAutoNum type="arabicPeriod"/>
            </a:pPr>
            <a:r>
              <a:rPr lang="en-US" sz="1200" b="1" dirty="0"/>
              <a:t>Challenge</a:t>
            </a:r>
            <a:r>
              <a:rPr lang="en-US" sz="1200" dirty="0"/>
              <a:t>: Revenue and Market Share Drop</a:t>
            </a:r>
          </a:p>
          <a:p>
            <a:endParaRPr lang="en-US" sz="1200" dirty="0"/>
          </a:p>
          <a:p>
            <a:pPr marL="449263" lvl="1" indent="-273050">
              <a:buFont typeface="Arial" panose="020B0604020202020204" pitchFamily="34" charset="0"/>
              <a:buChar char="•"/>
            </a:pPr>
            <a:r>
              <a:rPr lang="en-US" sz="1200" dirty="0"/>
              <a:t>Problem: </a:t>
            </a:r>
            <a:r>
              <a:rPr lang="en-US" sz="1200" dirty="0" err="1"/>
              <a:t>AtliQ</a:t>
            </a:r>
            <a:r>
              <a:rPr lang="en-US" sz="1200" dirty="0"/>
              <a:t> Grands is facing a significant drop in revenue and market share.</a:t>
            </a:r>
          </a:p>
          <a:p>
            <a:pPr marL="449263" lvl="1" indent="-273050"/>
            <a:endParaRPr lang="en-US" sz="1200" dirty="0"/>
          </a:p>
          <a:p>
            <a:pPr marL="449263" lvl="1" indent="-273050">
              <a:buFont typeface="Arial" panose="020B0604020202020204" pitchFamily="34" charset="0"/>
              <a:buChar char="•"/>
            </a:pPr>
            <a:r>
              <a:rPr lang="en-US" sz="1200" dirty="0"/>
              <a:t>Impact: This is causing financial strain and demands urgent attention.</a:t>
            </a:r>
            <a:endParaRPr lang="en-IN" sz="1200" dirty="0"/>
          </a:p>
        </p:txBody>
      </p:sp>
      <p:sp>
        <p:nvSpPr>
          <p:cNvPr id="6" name="TextBox 5">
            <a:extLst>
              <a:ext uri="{FF2B5EF4-FFF2-40B4-BE49-F238E27FC236}">
                <a16:creationId xmlns:a16="http://schemas.microsoft.com/office/drawing/2014/main" id="{FD4896F6-AA65-72CD-37D3-94443799DF52}"/>
              </a:ext>
            </a:extLst>
          </p:cNvPr>
          <p:cNvSpPr txBox="1"/>
          <p:nvPr/>
        </p:nvSpPr>
        <p:spPr>
          <a:xfrm>
            <a:off x="3004960" y="1257563"/>
            <a:ext cx="2938162" cy="2062103"/>
          </a:xfrm>
          <a:prstGeom prst="rect">
            <a:avLst/>
          </a:prstGeom>
          <a:noFill/>
        </p:spPr>
        <p:txBody>
          <a:bodyPr wrap="square" numCol="1" rtlCol="0">
            <a:spAutoFit/>
          </a:bodyPr>
          <a:lstStyle/>
          <a:p>
            <a:pPr marL="342900" indent="-342900">
              <a:buFont typeface="+mj-lt"/>
              <a:buAutoNum type="arabicPeriod" startAt="2"/>
            </a:pPr>
            <a:r>
              <a:rPr lang="en-US" sz="1200" b="1" dirty="0"/>
              <a:t>Objective</a:t>
            </a:r>
            <a:r>
              <a:rPr lang="en-US" sz="1200" dirty="0"/>
              <a:t>: Figure Out Why and Improve</a:t>
            </a:r>
          </a:p>
          <a:p>
            <a:endParaRPr lang="en-US" sz="800" dirty="0"/>
          </a:p>
          <a:p>
            <a:pPr marL="538163" indent="-285750">
              <a:buFont typeface="Arial" panose="020B0604020202020204" pitchFamily="34" charset="0"/>
              <a:buChar char="•"/>
            </a:pPr>
            <a:r>
              <a:rPr lang="en-US" sz="1200" dirty="0"/>
              <a:t>Goal: Understand why this is happening and come up with a plan to make things better.</a:t>
            </a:r>
          </a:p>
          <a:p>
            <a:pPr marL="252413"/>
            <a:endParaRPr lang="en-US" sz="1200" dirty="0"/>
          </a:p>
          <a:p>
            <a:pPr marL="538163" indent="-285750">
              <a:buFont typeface="Arial" panose="020B0604020202020204" pitchFamily="34" charset="0"/>
              <a:buChar char="•"/>
            </a:pPr>
            <a:r>
              <a:rPr lang="en-US" sz="1200" dirty="0"/>
              <a:t>Approach: Use data to get deep insights into what's causing the decline and how to turn things around.</a:t>
            </a:r>
          </a:p>
        </p:txBody>
      </p:sp>
      <p:sp>
        <p:nvSpPr>
          <p:cNvPr id="8" name="TextBox 7">
            <a:extLst>
              <a:ext uri="{FF2B5EF4-FFF2-40B4-BE49-F238E27FC236}">
                <a16:creationId xmlns:a16="http://schemas.microsoft.com/office/drawing/2014/main" id="{C9D272D2-B6C4-177D-29DD-ABF0FEA4C7BD}"/>
              </a:ext>
            </a:extLst>
          </p:cNvPr>
          <p:cNvSpPr txBox="1"/>
          <p:nvPr/>
        </p:nvSpPr>
        <p:spPr>
          <a:xfrm>
            <a:off x="5919837" y="1232016"/>
            <a:ext cx="2938162" cy="2123658"/>
          </a:xfrm>
          <a:prstGeom prst="rect">
            <a:avLst/>
          </a:prstGeom>
          <a:noFill/>
        </p:spPr>
        <p:txBody>
          <a:bodyPr wrap="square" rtlCol="0">
            <a:spAutoFit/>
          </a:bodyPr>
          <a:lstStyle/>
          <a:p>
            <a:pPr marL="342900" indent="-342900">
              <a:buFont typeface="+mj-lt"/>
              <a:buAutoNum type="arabicPeriod" startAt="3"/>
            </a:pPr>
            <a:r>
              <a:rPr lang="en-US" sz="1200" b="1" dirty="0"/>
              <a:t>Challenge</a:t>
            </a:r>
            <a:r>
              <a:rPr lang="en-US" sz="1200" dirty="0"/>
              <a:t>: Tough Competition in Hospitality</a:t>
            </a:r>
          </a:p>
          <a:p>
            <a:endParaRPr lang="en-US" sz="1200" dirty="0"/>
          </a:p>
          <a:p>
            <a:pPr marL="538163" indent="-273050">
              <a:buFont typeface="Arial" panose="020B0604020202020204" pitchFamily="34" charset="0"/>
              <a:buChar char="•"/>
            </a:pPr>
            <a:r>
              <a:rPr lang="en-US" sz="1200" dirty="0"/>
              <a:t>Situation: The hotel business is super competitive right now.</a:t>
            </a:r>
          </a:p>
          <a:p>
            <a:pPr marL="538163" indent="-273050"/>
            <a:endParaRPr lang="en-US" sz="1200" dirty="0"/>
          </a:p>
          <a:p>
            <a:pPr marL="538163" indent="-273050">
              <a:buFont typeface="Arial" panose="020B0604020202020204" pitchFamily="34" charset="0"/>
              <a:buChar char="•"/>
            </a:pPr>
            <a:r>
              <a:rPr lang="en-US" sz="1200" dirty="0"/>
              <a:t>Response: </a:t>
            </a:r>
            <a:r>
              <a:rPr lang="en-US" sz="1200" dirty="0" err="1"/>
              <a:t>AtliQ</a:t>
            </a:r>
            <a:r>
              <a:rPr lang="en-US" sz="1200" dirty="0"/>
              <a:t> Grands needs to respond smartly to not just survive but thrive in this competitive environment.</a:t>
            </a:r>
            <a:endParaRPr lang="en-IN" sz="1200" dirty="0"/>
          </a:p>
          <a:p>
            <a:endParaRPr lang="en-IN"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AA33-EB14-E13E-6589-DF9F217629FB}"/>
              </a:ext>
            </a:extLst>
          </p:cNvPr>
          <p:cNvSpPr>
            <a:spLocks noGrp="1"/>
          </p:cNvSpPr>
          <p:nvPr>
            <p:ph type="title"/>
          </p:nvPr>
        </p:nvSpPr>
        <p:spPr>
          <a:xfrm>
            <a:off x="372196" y="334998"/>
            <a:ext cx="7717500" cy="572700"/>
          </a:xfrm>
        </p:spPr>
        <p:txBody>
          <a:bodyPr/>
          <a:lstStyle/>
          <a:p>
            <a:r>
              <a:rPr lang="en-US" sz="2800" u="sng" dirty="0"/>
              <a:t>Data Collection and Understanding</a:t>
            </a:r>
            <a:endParaRPr lang="en-IN" sz="2800" u="sng" dirty="0"/>
          </a:p>
        </p:txBody>
      </p:sp>
      <p:sp>
        <p:nvSpPr>
          <p:cNvPr id="4" name="TextBox 3">
            <a:extLst>
              <a:ext uri="{FF2B5EF4-FFF2-40B4-BE49-F238E27FC236}">
                <a16:creationId xmlns:a16="http://schemas.microsoft.com/office/drawing/2014/main" id="{83764321-5DFA-53B5-EB1B-58B9991E1367}"/>
              </a:ext>
            </a:extLst>
          </p:cNvPr>
          <p:cNvSpPr txBox="1"/>
          <p:nvPr/>
        </p:nvSpPr>
        <p:spPr>
          <a:xfrm>
            <a:off x="484065" y="941190"/>
            <a:ext cx="4572000" cy="2385781"/>
          </a:xfrm>
          <a:prstGeom prst="rect">
            <a:avLst/>
          </a:prstGeom>
          <a:noFill/>
        </p:spPr>
        <p:txBody>
          <a:bodyPr wrap="square">
            <a:spAutoFit/>
          </a:bodyPr>
          <a:lstStyle/>
          <a:p>
            <a:pPr>
              <a:lnSpc>
                <a:spcPct val="200000"/>
              </a:lnSpc>
            </a:pPr>
            <a:r>
              <a:rPr lang="en-IN" sz="1600" b="1" dirty="0"/>
              <a:t>Data Sources:</a:t>
            </a:r>
          </a:p>
          <a:p>
            <a:pPr marL="285750" indent="-285750">
              <a:lnSpc>
                <a:spcPct val="150000"/>
              </a:lnSpc>
              <a:buFont typeface="Arial" panose="020B0604020202020204" pitchFamily="34" charset="0"/>
              <a:buChar char="•"/>
            </a:pPr>
            <a:r>
              <a:rPr lang="en-IN" sz="1600" dirty="0"/>
              <a:t>dim_date.csv</a:t>
            </a:r>
          </a:p>
          <a:p>
            <a:pPr marL="285750" indent="-285750">
              <a:lnSpc>
                <a:spcPct val="150000"/>
              </a:lnSpc>
              <a:buFont typeface="Arial" panose="020B0604020202020204" pitchFamily="34" charset="0"/>
              <a:buChar char="•"/>
            </a:pPr>
            <a:r>
              <a:rPr lang="en-IN" sz="1600" dirty="0" err="1"/>
              <a:t>dim_hotels_csv</a:t>
            </a:r>
            <a:endParaRPr lang="en-IN" sz="1600" dirty="0"/>
          </a:p>
          <a:p>
            <a:pPr marL="285750" indent="-285750">
              <a:lnSpc>
                <a:spcPct val="150000"/>
              </a:lnSpc>
              <a:buFont typeface="Arial" panose="020B0604020202020204" pitchFamily="34" charset="0"/>
              <a:buChar char="•"/>
            </a:pPr>
            <a:r>
              <a:rPr lang="en-IN" sz="1600" dirty="0"/>
              <a:t>dim_rooms.csv</a:t>
            </a:r>
          </a:p>
          <a:p>
            <a:pPr marL="285750" indent="-285750">
              <a:lnSpc>
                <a:spcPct val="150000"/>
              </a:lnSpc>
              <a:buFont typeface="Arial" panose="020B0604020202020204" pitchFamily="34" charset="0"/>
              <a:buChar char="•"/>
            </a:pPr>
            <a:r>
              <a:rPr lang="en-IN" sz="1600" dirty="0" err="1"/>
              <a:t>fact_aggregated_bookings</a:t>
            </a:r>
            <a:endParaRPr lang="en-IN" sz="1600" dirty="0"/>
          </a:p>
          <a:p>
            <a:pPr marL="285750" indent="-285750">
              <a:lnSpc>
                <a:spcPct val="150000"/>
              </a:lnSpc>
              <a:buFont typeface="Arial" panose="020B0604020202020204" pitchFamily="34" charset="0"/>
              <a:buChar char="•"/>
            </a:pPr>
            <a:r>
              <a:rPr lang="en-IN" sz="1600" dirty="0"/>
              <a:t>fact_bookings.csv</a:t>
            </a:r>
          </a:p>
        </p:txBody>
      </p:sp>
      <p:sp>
        <p:nvSpPr>
          <p:cNvPr id="6" name="TextBox 5">
            <a:extLst>
              <a:ext uri="{FF2B5EF4-FFF2-40B4-BE49-F238E27FC236}">
                <a16:creationId xmlns:a16="http://schemas.microsoft.com/office/drawing/2014/main" id="{0F3BE244-3423-B648-61AB-1885D53DE9E4}"/>
              </a:ext>
            </a:extLst>
          </p:cNvPr>
          <p:cNvSpPr txBox="1"/>
          <p:nvPr/>
        </p:nvSpPr>
        <p:spPr>
          <a:xfrm>
            <a:off x="435076" y="3705705"/>
            <a:ext cx="7995649" cy="338554"/>
          </a:xfrm>
          <a:prstGeom prst="rect">
            <a:avLst/>
          </a:prstGeom>
          <a:noFill/>
        </p:spPr>
        <p:txBody>
          <a:bodyPr wrap="square">
            <a:spAutoFit/>
          </a:bodyPr>
          <a:lstStyle/>
          <a:p>
            <a:pPr marR="0" algn="l" rtl="0">
              <a:spcBef>
                <a:spcPts val="0"/>
              </a:spcBef>
              <a:spcAft>
                <a:spcPts val="0"/>
              </a:spcAft>
            </a:pPr>
            <a:r>
              <a:rPr lang="en-IN" sz="16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Note: Total number of records are more than 1 Lakh 30 thousand and currency in INR</a:t>
            </a:r>
            <a:endParaRPr lang="en-IN" sz="1600" dirty="0">
              <a:effectLst/>
            </a:endParaRPr>
          </a:p>
        </p:txBody>
      </p:sp>
      <p:pic>
        <p:nvPicPr>
          <p:cNvPr id="10" name="Picture 9">
            <a:extLst>
              <a:ext uri="{FF2B5EF4-FFF2-40B4-BE49-F238E27FC236}">
                <a16:creationId xmlns:a16="http://schemas.microsoft.com/office/drawing/2014/main" id="{7876BB19-3D88-FF8B-DF54-52859A21D06B}"/>
              </a:ext>
            </a:extLst>
          </p:cNvPr>
          <p:cNvPicPr>
            <a:picLocks noChangeAspect="1"/>
          </p:cNvPicPr>
          <p:nvPr/>
        </p:nvPicPr>
        <p:blipFill>
          <a:blip r:embed="rId2"/>
          <a:stretch>
            <a:fillRect/>
          </a:stretch>
        </p:blipFill>
        <p:spPr>
          <a:xfrm>
            <a:off x="2530500" y="1277502"/>
            <a:ext cx="1222350" cy="1222350"/>
          </a:xfrm>
          <a:prstGeom prst="rect">
            <a:avLst/>
          </a:prstGeom>
        </p:spPr>
      </p:pic>
      <p:sp>
        <p:nvSpPr>
          <p:cNvPr id="12" name="TextBox 11">
            <a:extLst>
              <a:ext uri="{FF2B5EF4-FFF2-40B4-BE49-F238E27FC236}">
                <a16:creationId xmlns:a16="http://schemas.microsoft.com/office/drawing/2014/main" id="{7A17A18F-0C1E-14E0-0BD1-B892E77948FC}"/>
              </a:ext>
            </a:extLst>
          </p:cNvPr>
          <p:cNvSpPr txBox="1"/>
          <p:nvPr/>
        </p:nvSpPr>
        <p:spPr>
          <a:xfrm>
            <a:off x="4738530" y="1065259"/>
            <a:ext cx="3206623" cy="416011"/>
          </a:xfrm>
          <a:prstGeom prst="rect">
            <a:avLst/>
          </a:prstGeom>
          <a:noFill/>
        </p:spPr>
        <p:txBody>
          <a:bodyPr wrap="square">
            <a:spAutoFit/>
          </a:bodyPr>
          <a:lstStyle/>
          <a:p>
            <a:pPr marR="0" algn="l" rtl="0">
              <a:lnSpc>
                <a:spcPct val="150000"/>
              </a:lnSpc>
              <a:spcBef>
                <a:spcPts val="0"/>
              </a:spcBef>
              <a:spcAft>
                <a:spcPts val="0"/>
              </a:spcAft>
            </a:pPr>
            <a:r>
              <a:rPr lang="en-IN" sz="16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Available data duration</a:t>
            </a:r>
            <a:endParaRPr lang="en-IN" sz="1600" b="1"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46550163-C0E4-DD98-B903-18E066E78EB0}"/>
              </a:ext>
            </a:extLst>
          </p:cNvPr>
          <p:cNvPicPr>
            <a:picLocks noChangeAspect="1"/>
          </p:cNvPicPr>
          <p:nvPr/>
        </p:nvPicPr>
        <p:blipFill>
          <a:blip r:embed="rId3"/>
          <a:srcRect/>
          <a:stretch/>
        </p:blipFill>
        <p:spPr>
          <a:xfrm>
            <a:off x="5123248" y="1572669"/>
            <a:ext cx="860815" cy="860815"/>
          </a:xfrm>
          <a:prstGeom prst="rect">
            <a:avLst/>
          </a:prstGeom>
        </p:spPr>
      </p:pic>
      <p:pic>
        <p:nvPicPr>
          <p:cNvPr id="16" name="Picture 15">
            <a:extLst>
              <a:ext uri="{FF2B5EF4-FFF2-40B4-BE49-F238E27FC236}">
                <a16:creationId xmlns:a16="http://schemas.microsoft.com/office/drawing/2014/main" id="{DE546BC8-B0E4-9E74-F7E9-E4AF42FF9713}"/>
              </a:ext>
            </a:extLst>
          </p:cNvPr>
          <p:cNvPicPr>
            <a:picLocks noChangeAspect="1"/>
          </p:cNvPicPr>
          <p:nvPr/>
        </p:nvPicPr>
        <p:blipFill>
          <a:blip r:embed="rId4"/>
          <a:stretch>
            <a:fillRect/>
          </a:stretch>
        </p:blipFill>
        <p:spPr>
          <a:xfrm>
            <a:off x="6802862" y="1572668"/>
            <a:ext cx="860815" cy="860816"/>
          </a:xfrm>
          <a:prstGeom prst="rect">
            <a:avLst/>
          </a:prstGeom>
        </p:spPr>
      </p:pic>
      <p:sp>
        <p:nvSpPr>
          <p:cNvPr id="17" name="Arrow: Right 16">
            <a:extLst>
              <a:ext uri="{FF2B5EF4-FFF2-40B4-BE49-F238E27FC236}">
                <a16:creationId xmlns:a16="http://schemas.microsoft.com/office/drawing/2014/main" id="{39095B68-191A-02B4-B499-AAFF9C4A210F}"/>
              </a:ext>
            </a:extLst>
          </p:cNvPr>
          <p:cNvSpPr/>
          <p:nvPr/>
        </p:nvSpPr>
        <p:spPr>
          <a:xfrm>
            <a:off x="5984063" y="1932039"/>
            <a:ext cx="818799" cy="2020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4D529894-5141-D6AD-5D1B-E0CB9D303377}"/>
              </a:ext>
            </a:extLst>
          </p:cNvPr>
          <p:cNvPicPr>
            <a:picLocks noChangeAspect="1"/>
          </p:cNvPicPr>
          <p:nvPr/>
        </p:nvPicPr>
        <p:blipFill>
          <a:blip r:embed="rId5"/>
          <a:stretch>
            <a:fillRect/>
          </a:stretch>
        </p:blipFill>
        <p:spPr>
          <a:xfrm>
            <a:off x="5553655" y="2098948"/>
            <a:ext cx="1746797" cy="1387811"/>
          </a:xfrm>
          <a:prstGeom prst="rect">
            <a:avLst/>
          </a:prstGeom>
        </p:spPr>
      </p:pic>
    </p:spTree>
    <p:extLst>
      <p:ext uri="{BB962C8B-B14F-4D97-AF65-F5344CB8AC3E}">
        <p14:creationId xmlns:p14="http://schemas.microsoft.com/office/powerpoint/2010/main" val="3104958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CE7E-C4E6-7C1F-97A5-EEF294EFCA35}"/>
              </a:ext>
            </a:extLst>
          </p:cNvPr>
          <p:cNvSpPr>
            <a:spLocks noGrp="1"/>
          </p:cNvSpPr>
          <p:nvPr>
            <p:ph type="title"/>
          </p:nvPr>
        </p:nvSpPr>
        <p:spPr>
          <a:xfrm>
            <a:off x="713250" y="237158"/>
            <a:ext cx="7717500" cy="572700"/>
          </a:xfrm>
        </p:spPr>
        <p:txBody>
          <a:bodyPr/>
          <a:lstStyle/>
          <a:p>
            <a:r>
              <a:rPr lang="en-US" u="sng" dirty="0"/>
              <a:t>Data Modeling</a:t>
            </a:r>
            <a:endParaRPr lang="en-IN" u="sng" dirty="0"/>
          </a:p>
        </p:txBody>
      </p:sp>
      <p:pic>
        <p:nvPicPr>
          <p:cNvPr id="4" name="Picture 3">
            <a:extLst>
              <a:ext uri="{FF2B5EF4-FFF2-40B4-BE49-F238E27FC236}">
                <a16:creationId xmlns:a16="http://schemas.microsoft.com/office/drawing/2014/main" id="{8E403D7B-E8D2-0233-908D-48C0F1047314}"/>
              </a:ext>
            </a:extLst>
          </p:cNvPr>
          <p:cNvPicPr>
            <a:picLocks noChangeAspect="1"/>
          </p:cNvPicPr>
          <p:nvPr/>
        </p:nvPicPr>
        <p:blipFill>
          <a:blip r:embed="rId2"/>
          <a:stretch>
            <a:fillRect/>
          </a:stretch>
        </p:blipFill>
        <p:spPr>
          <a:xfrm>
            <a:off x="3781255" y="1010265"/>
            <a:ext cx="5299841" cy="3484306"/>
          </a:xfrm>
          <a:prstGeom prst="rect">
            <a:avLst/>
          </a:prstGeom>
        </p:spPr>
      </p:pic>
      <p:sp>
        <p:nvSpPr>
          <p:cNvPr id="6" name="TextBox 5">
            <a:extLst>
              <a:ext uri="{FF2B5EF4-FFF2-40B4-BE49-F238E27FC236}">
                <a16:creationId xmlns:a16="http://schemas.microsoft.com/office/drawing/2014/main" id="{8E2F1F65-624B-5DC1-10A9-952424BFB798}"/>
              </a:ext>
            </a:extLst>
          </p:cNvPr>
          <p:cNvSpPr txBox="1"/>
          <p:nvPr/>
        </p:nvSpPr>
        <p:spPr>
          <a:xfrm>
            <a:off x="176981" y="1010265"/>
            <a:ext cx="3429000" cy="3323987"/>
          </a:xfrm>
          <a:prstGeom prst="rect">
            <a:avLst/>
          </a:prstGeom>
          <a:noFill/>
        </p:spPr>
        <p:txBody>
          <a:bodyPr wrap="square" rtlCol="0">
            <a:spAutoFit/>
          </a:bodyPr>
          <a:lstStyle/>
          <a:p>
            <a:r>
              <a:rPr lang="en-US" b="1" dirty="0"/>
              <a:t>Structure Overview:</a:t>
            </a:r>
          </a:p>
          <a:p>
            <a:pPr marL="374650" indent="-198438">
              <a:buFont typeface="Arial" panose="020B0604020202020204" pitchFamily="34" charset="0"/>
              <a:buChar char="•"/>
            </a:pPr>
            <a:r>
              <a:rPr lang="en-US" dirty="0"/>
              <a:t>The data model consists of 3 dimension tables and 2 fact tables arranged in a star schema type model.</a:t>
            </a:r>
          </a:p>
          <a:p>
            <a:pPr marL="374650" indent="-198438">
              <a:buFont typeface="Arial" panose="020B0604020202020204" pitchFamily="34" charset="0"/>
              <a:buChar char="•"/>
            </a:pPr>
            <a:endParaRPr lang="en-US" dirty="0"/>
          </a:p>
          <a:p>
            <a:pPr marL="449263" indent="-449263"/>
            <a:r>
              <a:rPr lang="en-US" b="1" dirty="0"/>
              <a:t>Key Relationships</a:t>
            </a:r>
            <a:r>
              <a:rPr lang="en-US" dirty="0"/>
              <a:t>:</a:t>
            </a:r>
          </a:p>
          <a:p>
            <a:pPr marL="449263" indent="-273050">
              <a:buFont typeface="Arial" panose="020B0604020202020204" pitchFamily="34" charset="0"/>
              <a:buChar char="•"/>
            </a:pPr>
            <a:r>
              <a:rPr lang="en-US" dirty="0"/>
              <a:t>Dimension tables are connected to fact tables using one-to-many relationships.</a:t>
            </a:r>
          </a:p>
          <a:p>
            <a:pPr marL="449263" indent="-273050">
              <a:buFont typeface="Arial" panose="020B0604020202020204" pitchFamily="34" charset="0"/>
              <a:buChar char="•"/>
            </a:pPr>
            <a:endParaRPr lang="en-US" dirty="0"/>
          </a:p>
          <a:p>
            <a:pPr marL="449263" indent="-449263"/>
            <a:r>
              <a:rPr lang="en-US" b="1" dirty="0"/>
              <a:t>Measures</a:t>
            </a:r>
            <a:r>
              <a:rPr lang="en-US" dirty="0"/>
              <a:t>:</a:t>
            </a:r>
          </a:p>
          <a:p>
            <a:pPr marL="449263" indent="-273050">
              <a:buFont typeface="Arial" panose="020B0604020202020204" pitchFamily="34" charset="0"/>
              <a:buChar char="•"/>
            </a:pPr>
            <a:r>
              <a:rPr lang="en-US" dirty="0"/>
              <a:t>Created 20+ DAX measures used in the analysis for building visuals.</a:t>
            </a:r>
          </a:p>
          <a:p>
            <a:endParaRPr lang="en-IN" dirty="0"/>
          </a:p>
        </p:txBody>
      </p:sp>
    </p:spTree>
    <p:extLst>
      <p:ext uri="{BB962C8B-B14F-4D97-AF65-F5344CB8AC3E}">
        <p14:creationId xmlns:p14="http://schemas.microsoft.com/office/powerpoint/2010/main" val="300890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5CC9-5EB2-5AE6-E13C-17F0BDC08EBE}"/>
              </a:ext>
            </a:extLst>
          </p:cNvPr>
          <p:cNvSpPr>
            <a:spLocks noGrp="1"/>
          </p:cNvSpPr>
          <p:nvPr>
            <p:ph type="title"/>
          </p:nvPr>
        </p:nvSpPr>
        <p:spPr/>
        <p:txBody>
          <a:bodyPr/>
          <a:lstStyle/>
          <a:p>
            <a:pPr marL="0" lvl="0" indent="0" rtl="0">
              <a:spcBef>
                <a:spcPts val="0"/>
              </a:spcBef>
              <a:spcAft>
                <a:spcPts val="0"/>
              </a:spcAft>
            </a:pPr>
            <a:r>
              <a:rPr lang="en-US" sz="2400" u="sng" dirty="0"/>
              <a:t>Power Query (Data Cleaning and Transformation)</a:t>
            </a:r>
            <a:endParaRPr lang="en-IN" sz="2400" u="sng" dirty="0"/>
          </a:p>
        </p:txBody>
      </p:sp>
      <p:sp>
        <p:nvSpPr>
          <p:cNvPr id="4" name="TextBox 3">
            <a:extLst>
              <a:ext uri="{FF2B5EF4-FFF2-40B4-BE49-F238E27FC236}">
                <a16:creationId xmlns:a16="http://schemas.microsoft.com/office/drawing/2014/main" id="{617D9CD4-A676-A586-EF06-07A676EB26DA}"/>
              </a:ext>
            </a:extLst>
          </p:cNvPr>
          <p:cNvSpPr txBox="1"/>
          <p:nvPr/>
        </p:nvSpPr>
        <p:spPr>
          <a:xfrm>
            <a:off x="713226" y="1112200"/>
            <a:ext cx="7302522" cy="199137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Invalid guest records with negative values were removed using Power BI’s data transformation capabilities in Power Query, ensuring data accuracy and eliminating potential errors.</a:t>
            </a:r>
          </a:p>
          <a:p>
            <a:pPr marL="285750" indent="-285750">
              <a:lnSpc>
                <a:spcPct val="150000"/>
              </a:lnSpc>
              <a:buFont typeface="Arial" panose="020B0604020202020204" pitchFamily="34" charset="0"/>
              <a:buChar char="•"/>
            </a:pPr>
            <a:r>
              <a:rPr lang="en-US" dirty="0"/>
              <a:t>Removed outliers in revenue generated for accurate and reliable analysis by leveraging Power BI's statistical functions such as mean and standard deviation in Power Query, proceeding with cleaned data for further analysis.</a:t>
            </a:r>
            <a:endParaRPr lang="en-IN" dirty="0"/>
          </a:p>
        </p:txBody>
      </p:sp>
      <p:pic>
        <p:nvPicPr>
          <p:cNvPr id="6" name="Picture 5">
            <a:extLst>
              <a:ext uri="{FF2B5EF4-FFF2-40B4-BE49-F238E27FC236}">
                <a16:creationId xmlns:a16="http://schemas.microsoft.com/office/drawing/2014/main" id="{B9FC52E3-DFC8-6599-A28E-F617B6FB104C}"/>
              </a:ext>
            </a:extLst>
          </p:cNvPr>
          <p:cNvPicPr>
            <a:picLocks noChangeAspect="1"/>
          </p:cNvPicPr>
          <p:nvPr/>
        </p:nvPicPr>
        <p:blipFill>
          <a:blip r:embed="rId2"/>
          <a:stretch>
            <a:fillRect/>
          </a:stretch>
        </p:blipFill>
        <p:spPr>
          <a:xfrm>
            <a:off x="5125014" y="3103579"/>
            <a:ext cx="3305712" cy="1681062"/>
          </a:xfrm>
          <a:prstGeom prst="rect">
            <a:avLst/>
          </a:prstGeom>
          <a:effectLst>
            <a:outerShdw blurRad="50800" dist="50800" dir="5400000" algn="ctr" rotWithShape="0">
              <a:srgbClr val="000000">
                <a:alpha val="85000"/>
              </a:srgbClr>
            </a:outerShdw>
          </a:effectLst>
        </p:spPr>
      </p:pic>
      <p:pic>
        <p:nvPicPr>
          <p:cNvPr id="8" name="Picture 7">
            <a:extLst>
              <a:ext uri="{FF2B5EF4-FFF2-40B4-BE49-F238E27FC236}">
                <a16:creationId xmlns:a16="http://schemas.microsoft.com/office/drawing/2014/main" id="{E1D4C551-4695-D59A-6E3A-0481484CED3A}"/>
              </a:ext>
            </a:extLst>
          </p:cNvPr>
          <p:cNvPicPr>
            <a:picLocks noChangeAspect="1"/>
          </p:cNvPicPr>
          <p:nvPr/>
        </p:nvPicPr>
        <p:blipFill>
          <a:blip r:embed="rId3"/>
          <a:stretch>
            <a:fillRect/>
          </a:stretch>
        </p:blipFill>
        <p:spPr>
          <a:xfrm>
            <a:off x="1562365" y="3340999"/>
            <a:ext cx="1869643" cy="1206221"/>
          </a:xfrm>
          <a:prstGeom prst="rect">
            <a:avLst/>
          </a:prstGeom>
          <a:effectLst>
            <a:outerShdw blurRad="50800" dist="50800" dir="5400000" algn="ctr" rotWithShape="0">
              <a:srgbClr val="000000">
                <a:alpha val="82000"/>
              </a:srgbClr>
            </a:outerShdw>
          </a:effectLst>
        </p:spPr>
      </p:pic>
    </p:spTree>
    <p:extLst>
      <p:ext uri="{BB962C8B-B14F-4D97-AF65-F5344CB8AC3E}">
        <p14:creationId xmlns:p14="http://schemas.microsoft.com/office/powerpoint/2010/main" val="2349842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70D3-9F58-6DC9-2726-79DE3A491458}"/>
              </a:ext>
            </a:extLst>
          </p:cNvPr>
          <p:cNvSpPr>
            <a:spLocks noGrp="1"/>
          </p:cNvSpPr>
          <p:nvPr>
            <p:ph type="title"/>
          </p:nvPr>
        </p:nvSpPr>
        <p:spPr>
          <a:xfrm>
            <a:off x="713250" y="296151"/>
            <a:ext cx="7717500" cy="572700"/>
          </a:xfrm>
        </p:spPr>
        <p:txBody>
          <a:bodyPr/>
          <a:lstStyle/>
          <a:p>
            <a:r>
              <a:rPr lang="en-US" u="sng" dirty="0"/>
              <a:t>Key Matrix</a:t>
            </a:r>
            <a:endParaRPr lang="en-IN" u="sng" dirty="0"/>
          </a:p>
        </p:txBody>
      </p:sp>
      <p:sp>
        <p:nvSpPr>
          <p:cNvPr id="3" name="TextBox 2">
            <a:extLst>
              <a:ext uri="{FF2B5EF4-FFF2-40B4-BE49-F238E27FC236}">
                <a16:creationId xmlns:a16="http://schemas.microsoft.com/office/drawing/2014/main" id="{BA85E41D-C75F-670F-464E-CEE00E4D7402}"/>
              </a:ext>
            </a:extLst>
          </p:cNvPr>
          <p:cNvSpPr txBox="1"/>
          <p:nvPr/>
        </p:nvSpPr>
        <p:spPr>
          <a:xfrm>
            <a:off x="781665" y="957739"/>
            <a:ext cx="7717500" cy="4185761"/>
          </a:xfrm>
          <a:prstGeom prst="rect">
            <a:avLst/>
          </a:prstGeom>
          <a:noFill/>
        </p:spPr>
        <p:txBody>
          <a:bodyPr wrap="square" rtlCol="0">
            <a:spAutoFit/>
          </a:bodyPr>
          <a:lstStyle/>
          <a:p>
            <a:pPr marL="342900" indent="-254000">
              <a:lnSpc>
                <a:spcPct val="150000"/>
              </a:lnSpc>
              <a:buFont typeface="+mj-lt"/>
              <a:buAutoNum type="arabicPeriod"/>
            </a:pPr>
            <a:r>
              <a:rPr lang="en-US" dirty="0"/>
              <a:t>ADR - Average daily rate: average payment for rooms sold in a given time period</a:t>
            </a:r>
          </a:p>
          <a:p>
            <a:pPr marL="342900" indent="-254000">
              <a:lnSpc>
                <a:spcPct val="150000"/>
              </a:lnSpc>
              <a:buFont typeface="+mj-lt"/>
              <a:buAutoNum type="arabicPeriod"/>
            </a:pPr>
            <a:r>
              <a:rPr lang="en-US" dirty="0"/>
              <a:t>RevPAR- Revenue Per Available Room: RevPAR represents the revenue generated per available room, whether or not they are occupied</a:t>
            </a:r>
          </a:p>
          <a:p>
            <a:pPr marL="342900" indent="-254000">
              <a:lnSpc>
                <a:spcPct val="150000"/>
              </a:lnSpc>
              <a:buFont typeface="+mj-lt"/>
              <a:buAutoNum type="arabicPeriod"/>
            </a:pPr>
            <a:r>
              <a:rPr lang="en-US" dirty="0"/>
              <a:t>Realization % = Percentage of successfully checked out bookings over all bookings made.</a:t>
            </a:r>
          </a:p>
          <a:p>
            <a:pPr marL="342900" indent="-254000">
              <a:lnSpc>
                <a:spcPct val="150000"/>
              </a:lnSpc>
              <a:buFont typeface="+mj-lt"/>
              <a:buAutoNum type="arabicPeriod"/>
            </a:pPr>
            <a:r>
              <a:rPr lang="en-US" dirty="0"/>
              <a:t>Occupancy % = Percentage of total successful bookings happened to the total rooms capacity</a:t>
            </a:r>
          </a:p>
          <a:p>
            <a:pPr marL="342900" indent="-254000">
              <a:lnSpc>
                <a:spcPct val="150000"/>
              </a:lnSpc>
              <a:buFont typeface="+mj-lt"/>
              <a:buAutoNum type="arabicPeriod"/>
            </a:pPr>
            <a:r>
              <a:rPr lang="en-US" dirty="0"/>
              <a:t>DBRN-Daily booked room nights: average no. of rooms booked per day during a time period.</a:t>
            </a:r>
          </a:p>
          <a:p>
            <a:pPr marL="342900" indent="-254000">
              <a:lnSpc>
                <a:spcPct val="150000"/>
              </a:lnSpc>
              <a:buFont typeface="+mj-lt"/>
              <a:buAutoNum type="arabicPeriod"/>
            </a:pPr>
            <a:r>
              <a:rPr lang="en-US" dirty="0"/>
              <a:t>DSRN- Daily sellable room nights: average no. of rooms available for sale per day during a time period.</a:t>
            </a:r>
          </a:p>
          <a:p>
            <a:pPr marL="342900" indent="-254000">
              <a:lnSpc>
                <a:spcPct val="150000"/>
              </a:lnSpc>
              <a:buFont typeface="+mj-lt"/>
              <a:buAutoNum type="arabicPeriod"/>
            </a:pPr>
            <a:r>
              <a:rPr lang="en-US" dirty="0"/>
              <a:t>DURN- Daily utilized room nights: average no. of rooms successfully used by customers per day during a time period</a:t>
            </a:r>
          </a:p>
          <a:p>
            <a:pPr marL="342900" indent="-254000">
              <a:buFont typeface="+mj-lt"/>
              <a:buAutoNum type="arabicPeriod"/>
            </a:pPr>
            <a:endParaRPr lang="en-US" dirty="0"/>
          </a:p>
        </p:txBody>
      </p:sp>
    </p:spTree>
    <p:extLst>
      <p:ext uri="{BB962C8B-B14F-4D97-AF65-F5344CB8AC3E}">
        <p14:creationId xmlns:p14="http://schemas.microsoft.com/office/powerpoint/2010/main" val="3540776057"/>
      </p:ext>
    </p:extLst>
  </p:cSld>
  <p:clrMapOvr>
    <a:masterClrMapping/>
  </p:clrMapOvr>
</p:sld>
</file>

<file path=ppt/theme/theme1.xml><?xml version="1.0" encoding="utf-8"?>
<a:theme xmlns:a="http://schemas.openxmlformats.org/drawingml/2006/main" name="Hotel Business Plan by Slidesgo">
  <a:themeElements>
    <a:clrScheme name="Simple Light">
      <a:dk1>
        <a:srgbClr val="916452"/>
      </a:dk1>
      <a:lt1>
        <a:srgbClr val="FFFFFF"/>
      </a:lt1>
      <a:dk2>
        <a:srgbClr val="FFF6EC"/>
      </a:dk2>
      <a:lt2>
        <a:srgbClr val="FFC0A7"/>
      </a:lt2>
      <a:accent1>
        <a:srgbClr val="FED3C2"/>
      </a:accent1>
      <a:accent2>
        <a:srgbClr val="C7D8D0"/>
      </a:accent2>
      <a:accent3>
        <a:srgbClr val="E1EAE7"/>
      </a:accent3>
      <a:accent4>
        <a:srgbClr val="FFF6EC"/>
      </a:accent4>
      <a:accent5>
        <a:srgbClr val="FED3C2"/>
      </a:accent5>
      <a:accent6>
        <a:srgbClr val="C7D8D0"/>
      </a:accent6>
      <a:hlink>
        <a:srgbClr val="8C62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1012</Words>
  <Application>Microsoft Office PowerPoint</Application>
  <PresentationFormat>On-screen Show (16:9)</PresentationFormat>
  <Paragraphs>131</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Livvic</vt:lpstr>
      <vt:lpstr>Carter One</vt:lpstr>
      <vt:lpstr>Arial</vt:lpstr>
      <vt:lpstr>Open Sans</vt:lpstr>
      <vt:lpstr>Alfa Slab One</vt:lpstr>
      <vt:lpstr>Roboto</vt:lpstr>
      <vt:lpstr>Hotel Business Plan by Slidesgo</vt:lpstr>
      <vt:lpstr>AtliQ Grand  Data Analysis</vt:lpstr>
      <vt:lpstr>Overview of AtliQ Grands</vt:lpstr>
      <vt:lpstr>PowerPoint Presentation</vt:lpstr>
      <vt:lpstr>Data Analysis Step </vt:lpstr>
      <vt:lpstr>Problem Statement</vt:lpstr>
      <vt:lpstr>Data Collection and Understanding</vt:lpstr>
      <vt:lpstr>Data Modeling</vt:lpstr>
      <vt:lpstr>Power Query (Data Cleaning and Transformation)</vt:lpstr>
      <vt:lpstr>Key Matrix</vt:lpstr>
      <vt:lpstr>Dashboarding</vt:lpstr>
      <vt:lpstr>Dashboarding</vt:lpstr>
      <vt:lpstr>Revenue Performance </vt:lpstr>
      <vt:lpstr>Key Insights </vt:lpstr>
      <vt:lpstr>Key Insights </vt:lpstr>
      <vt:lpstr>Recommendation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Aditya Raj 20BCS9168</dc:creator>
  <cp:lastModifiedBy>Aditya Raj 20BCS9168</cp:lastModifiedBy>
  <cp:revision>7</cp:revision>
  <dcterms:modified xsi:type="dcterms:W3CDTF">2024-07-27T20:18:00Z</dcterms:modified>
</cp:coreProperties>
</file>