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7"/>
  </p:notesMasterIdLst>
  <p:handoutMasterIdLst>
    <p:handoutMasterId r:id="rId18"/>
  </p:handoutMasterIdLst>
  <p:sldIdLst>
    <p:sldId id="312" r:id="rId5"/>
    <p:sldId id="304" r:id="rId6"/>
    <p:sldId id="307" r:id="rId7"/>
    <p:sldId id="281" r:id="rId8"/>
    <p:sldId id="282" r:id="rId9"/>
    <p:sldId id="319" r:id="rId10"/>
    <p:sldId id="320" r:id="rId11"/>
    <p:sldId id="314" r:id="rId12"/>
    <p:sldId id="315" r:id="rId13"/>
    <p:sldId id="317" r:id="rId14"/>
    <p:sldId id="318" r:id="rId15"/>
    <p:sldId id="297"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79" d="100"/>
          <a:sy n="79" d="100"/>
        </p:scale>
        <p:origin x="773" y="67"/>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807456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800085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Crop production Analysis – India</a:t>
            </a:r>
          </a:p>
        </p:txBody>
      </p:sp>
      <p:sp>
        <p:nvSpPr>
          <p:cNvPr id="3" name="TextBox 2">
            <a:extLst>
              <a:ext uri="{FF2B5EF4-FFF2-40B4-BE49-F238E27FC236}">
                <a16:creationId xmlns:a16="http://schemas.microsoft.com/office/drawing/2014/main" id="{2EB75C60-AE3D-046F-1822-8AB2A6B3FDE3}"/>
              </a:ext>
            </a:extLst>
          </p:cNvPr>
          <p:cNvSpPr txBox="1"/>
          <p:nvPr/>
        </p:nvSpPr>
        <p:spPr>
          <a:xfrm>
            <a:off x="8035047" y="5724607"/>
            <a:ext cx="3106366" cy="923330"/>
          </a:xfrm>
          <a:prstGeom prst="rect">
            <a:avLst/>
          </a:prstGeom>
          <a:noFill/>
        </p:spPr>
        <p:txBody>
          <a:bodyPr wrap="square" rtlCol="0">
            <a:spAutoFit/>
          </a:bodyPr>
          <a:lstStyle/>
          <a:p>
            <a:r>
              <a:rPr lang="en-US" dirty="0">
                <a:solidFill>
                  <a:schemeClr val="bg1"/>
                </a:solidFill>
              </a:rPr>
              <a:t>Presented by: Aditya Raj</a:t>
            </a:r>
          </a:p>
          <a:p>
            <a:r>
              <a:rPr lang="en-US" dirty="0">
                <a:solidFill>
                  <a:schemeClr val="bg1"/>
                </a:solidFill>
              </a:rPr>
              <a:t>Company: Unified mentor</a:t>
            </a:r>
          </a:p>
          <a:p>
            <a:r>
              <a:rPr lang="en-US" dirty="0">
                <a:solidFill>
                  <a:schemeClr val="bg1"/>
                </a:solidFill>
              </a:rPr>
              <a:t>Project: 3rd</a:t>
            </a:r>
            <a:endParaRPr lang="en-IN" dirty="0">
              <a:solidFill>
                <a:schemeClr val="bg1"/>
              </a:solidFill>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765974" y="554477"/>
            <a:ext cx="7631709" cy="684279"/>
          </a:xfrm>
        </p:spPr>
        <p:txBody>
          <a:bodyPr/>
          <a:lstStyle/>
          <a:p>
            <a:r>
              <a:rPr lang="en-GB" sz="3600" dirty="0"/>
              <a:t>Profitable insights</a:t>
            </a:r>
            <a:endParaRPr lang="en-US" dirty="0"/>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
        <p:nvSpPr>
          <p:cNvPr id="11" name="TextBox 10">
            <a:extLst>
              <a:ext uri="{FF2B5EF4-FFF2-40B4-BE49-F238E27FC236}">
                <a16:creationId xmlns:a16="http://schemas.microsoft.com/office/drawing/2014/main" id="{CAC0B244-DDE8-F2D0-650D-2991FCAF39F8}"/>
              </a:ext>
            </a:extLst>
          </p:cNvPr>
          <p:cNvSpPr txBox="1"/>
          <p:nvPr/>
        </p:nvSpPr>
        <p:spPr>
          <a:xfrm>
            <a:off x="1021404" y="1410511"/>
            <a:ext cx="9902758" cy="480131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Production by Season:</a:t>
            </a:r>
          </a:p>
          <a:p>
            <a:pPr marL="360363"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Whole Year</a:t>
            </a:r>
            <a:r>
              <a:rPr lang="en-US" dirty="0">
                <a:latin typeface="Times New Roman" panose="02020603050405020304" pitchFamily="18" charset="0"/>
                <a:cs typeface="Times New Roman" panose="02020603050405020304" pitchFamily="18" charset="0"/>
              </a:rPr>
              <a:t> cultivation is the most productive with </a:t>
            </a:r>
            <a:r>
              <a:rPr lang="en-US" b="1" dirty="0">
                <a:latin typeface="Times New Roman" panose="02020603050405020304" pitchFamily="18" charset="0"/>
                <a:cs typeface="Times New Roman" panose="02020603050405020304" pitchFamily="18" charset="0"/>
              </a:rPr>
              <a:t>1.19 billion</a:t>
            </a:r>
            <a:r>
              <a:rPr lang="en-US" dirty="0">
                <a:latin typeface="Times New Roman" panose="02020603050405020304" pitchFamily="18" charset="0"/>
                <a:cs typeface="Times New Roman" panose="02020603050405020304" pitchFamily="18" charset="0"/>
              </a:rPr>
              <a:t> units.</a:t>
            </a:r>
          </a:p>
          <a:p>
            <a:pPr marL="360363"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Kharif</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Rabi</a:t>
            </a:r>
            <a:r>
              <a:rPr lang="en-US" dirty="0">
                <a:latin typeface="Times New Roman" panose="02020603050405020304" pitchFamily="18" charset="0"/>
                <a:cs typeface="Times New Roman" panose="02020603050405020304" pitchFamily="18" charset="0"/>
              </a:rPr>
              <a:t> seasons are also significant, contributing </a:t>
            </a:r>
            <a:r>
              <a:rPr lang="en-US" b="1" dirty="0">
                <a:latin typeface="Times New Roman" panose="02020603050405020304" pitchFamily="18" charset="0"/>
                <a:cs typeface="Times New Roman" panose="02020603050405020304" pitchFamily="18" charset="0"/>
              </a:rPr>
              <a:t>4.36 billion</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3.81 billion</a:t>
            </a:r>
            <a:r>
              <a:rPr lang="en-US" dirty="0">
                <a:latin typeface="Times New Roman" panose="02020603050405020304" pitchFamily="18" charset="0"/>
                <a:cs typeface="Times New Roman" panose="02020603050405020304" pitchFamily="18" charset="0"/>
              </a:rPr>
              <a:t> units, respectively.</a:t>
            </a:r>
          </a:p>
          <a:p>
            <a:pPr marL="360363"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Zaid</a:t>
            </a:r>
            <a:r>
              <a:rPr lang="en-US" dirty="0">
                <a:latin typeface="Times New Roman" panose="02020603050405020304" pitchFamily="18" charset="0"/>
                <a:cs typeface="Times New Roman" panose="02020603050405020304" pitchFamily="18" charset="0"/>
              </a:rPr>
              <a:t> season, a short season between Rabi and Kharif, contributes </a:t>
            </a:r>
            <a:r>
              <a:rPr lang="en-US" b="1" dirty="0">
                <a:latin typeface="Times New Roman" panose="02020603050405020304" pitchFamily="18" charset="0"/>
                <a:cs typeface="Times New Roman" panose="02020603050405020304" pitchFamily="18" charset="0"/>
              </a:rPr>
              <a:t>61.76 million</a:t>
            </a:r>
            <a:r>
              <a:rPr lang="en-US" dirty="0">
                <a:latin typeface="Times New Roman" panose="02020603050405020304" pitchFamily="18" charset="0"/>
                <a:cs typeface="Times New Roman" panose="02020603050405020304" pitchFamily="18" charset="0"/>
              </a:rPr>
              <a:t> units.</a:t>
            </a:r>
          </a:p>
          <a:p>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Regional Insights:</a:t>
            </a:r>
          </a:p>
          <a:p>
            <a:pPr marL="360363" indent="-285750">
              <a:buFont typeface="Arial" panose="020B0604020202020204" pitchFamily="34" charset="0"/>
              <a:buChar char="•"/>
              <a:tabLst>
                <a:tab pos="360363" algn="l"/>
              </a:tabLst>
            </a:pPr>
            <a:r>
              <a:rPr lang="en-US" dirty="0">
                <a:latin typeface="Times New Roman" panose="02020603050405020304" pitchFamily="18" charset="0"/>
                <a:cs typeface="Times New Roman" panose="02020603050405020304" pitchFamily="18" charset="0"/>
              </a:rPr>
              <a:t>Northern India is the powerhouse of agriculture in India, leading both in terms of production and the area used for cultivation.</a:t>
            </a:r>
          </a:p>
          <a:p>
            <a:pPr marL="360363" indent="-285750">
              <a:buFont typeface="Arial" panose="020B0604020202020204" pitchFamily="34" charset="0"/>
              <a:buChar char="•"/>
              <a:tabLst>
                <a:tab pos="360363" algn="l"/>
              </a:tabLst>
            </a:pPr>
            <a:r>
              <a:rPr lang="en-US" dirty="0">
                <a:latin typeface="Times New Roman" panose="02020603050405020304" pitchFamily="18" charset="0"/>
                <a:cs typeface="Times New Roman" panose="02020603050405020304" pitchFamily="18" charset="0"/>
              </a:rPr>
              <a:t>Eastern India also shows strong agricultural productivity, particularly with crops that are grown year-round.</a:t>
            </a:r>
          </a:p>
          <a:p>
            <a:pPr>
              <a:buFont typeface="Arial" panose="020B0604020202020204" pitchFamily="34" charset="0"/>
              <a:buChar char="•"/>
            </a:pPr>
            <a:endParaRPr lang="en-US" sz="8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Area by Region:</a:t>
            </a:r>
          </a:p>
          <a:p>
            <a:pPr marL="373063"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Northern India States</a:t>
            </a:r>
            <a:r>
              <a:rPr lang="en-US" sz="1800" dirty="0">
                <a:latin typeface="Times New Roman" panose="02020603050405020304" pitchFamily="18" charset="0"/>
                <a:cs typeface="Times New Roman" panose="02020603050405020304" pitchFamily="18" charset="0"/>
              </a:rPr>
              <a:t> utilize the largest area (hectares), accounting for </a:t>
            </a:r>
            <a:r>
              <a:rPr lang="en-US" sz="1800" b="1" dirty="0">
                <a:latin typeface="Times New Roman" panose="02020603050405020304" pitchFamily="18" charset="0"/>
                <a:cs typeface="Times New Roman" panose="02020603050405020304" pitchFamily="18" charset="0"/>
              </a:rPr>
              <a:t>42.69%</a:t>
            </a:r>
            <a:r>
              <a:rPr lang="en-US" sz="1800" dirty="0">
                <a:latin typeface="Times New Roman" panose="02020603050405020304" pitchFamily="18" charset="0"/>
                <a:cs typeface="Times New Roman" panose="02020603050405020304" pitchFamily="18" charset="0"/>
              </a:rPr>
              <a:t> of the total area.</a:t>
            </a:r>
          </a:p>
          <a:p>
            <a:pPr marL="373063"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Eastern India States</a:t>
            </a:r>
            <a:r>
              <a:rPr lang="en-US" sz="1800" dirty="0">
                <a:latin typeface="Times New Roman" panose="02020603050405020304" pitchFamily="18" charset="0"/>
                <a:cs typeface="Times New Roman" panose="02020603050405020304" pitchFamily="18" charset="0"/>
              </a:rPr>
              <a:t> come second, followed by </a:t>
            </a:r>
            <a:r>
              <a:rPr lang="en-US" sz="1800" b="1" dirty="0">
                <a:latin typeface="Times New Roman" panose="02020603050405020304" pitchFamily="18" charset="0"/>
                <a:cs typeface="Times New Roman" panose="02020603050405020304" pitchFamily="18" charset="0"/>
              </a:rPr>
              <a:t>Southern India States</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Western India States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619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484347"/>
            <a:ext cx="7843837" cy="640090"/>
          </a:xfrm>
        </p:spPr>
        <p:txBody>
          <a:bodyPr/>
          <a:lstStyle/>
          <a:p>
            <a:r>
              <a:rPr lang="en-US" dirty="0"/>
              <a:t>Conclusion</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sp>
        <p:nvSpPr>
          <p:cNvPr id="5" name="TextBox 4">
            <a:extLst>
              <a:ext uri="{FF2B5EF4-FFF2-40B4-BE49-F238E27FC236}">
                <a16:creationId xmlns:a16="http://schemas.microsoft.com/office/drawing/2014/main" id="{EF7F92E8-BDD1-BD79-3C07-C19148C5F9ED}"/>
              </a:ext>
            </a:extLst>
          </p:cNvPr>
          <p:cNvSpPr txBox="1"/>
          <p:nvPr/>
        </p:nvSpPr>
        <p:spPr>
          <a:xfrm>
            <a:off x="1040858" y="1124437"/>
            <a:ext cx="10846342" cy="5447645"/>
          </a:xfrm>
          <a:prstGeom prst="rect">
            <a:avLst/>
          </a:prstGeom>
          <a:noFill/>
        </p:spPr>
        <p:txBody>
          <a:bodyPr wrap="square" rtlCol="0">
            <a:spAutoFit/>
          </a:bodyPr>
          <a:lstStyle/>
          <a:p>
            <a:pPr marL="285750" indent="-285750">
              <a:spcBef>
                <a:spcPts val="800"/>
              </a:spcBef>
              <a:buFont typeface="Arial" panose="020B0604020202020204" pitchFamily="34" charset="0"/>
              <a:buChar char="•"/>
            </a:pPr>
            <a:r>
              <a:rPr lang="en-US" dirty="0"/>
              <a:t>﻿﻿Across all metrics, Sum of Area(hectare) had the most interesting recent trend and started trending down on 2011, falling by 94.94% (12,57,897.00) in 4 years.﻿﻿</a:t>
            </a:r>
          </a:p>
          <a:p>
            <a:pPr marL="285750" indent="-285750">
              <a:spcBef>
                <a:spcPts val="800"/>
              </a:spcBef>
              <a:buFont typeface="Arial" panose="020B0604020202020204" pitchFamily="34" charset="0"/>
              <a:buChar char="•"/>
            </a:pPr>
            <a:r>
              <a:rPr lang="en-US" dirty="0"/>
              <a:t>﻿﻿Sum of Total Production was trending up between 2000 and 2010 with a rise of 5,65,58,996.96 but had a significant change in trend and dropped by 57,24,26,864.07 starting 2011.﻿﻿</a:t>
            </a:r>
          </a:p>
          <a:p>
            <a:pPr marL="285750" indent="-285750">
              <a:spcBef>
                <a:spcPts val="800"/>
              </a:spcBef>
              <a:buFont typeface="Arial" panose="020B0604020202020204" pitchFamily="34" charset="0"/>
              <a:buChar char="•"/>
            </a:pPr>
            <a:r>
              <a:rPr lang="en-US" dirty="0"/>
              <a:t>﻿﻿Sum of Area(hectare) dropped from 13,24,980.00 to 67083 during its steepest decline between 2011 and 2015.﻿﻿</a:t>
            </a:r>
          </a:p>
          <a:p>
            <a:pPr marL="285750" indent="-285750">
              <a:spcBef>
                <a:spcPts val="800"/>
              </a:spcBef>
              <a:buFont typeface="Arial" panose="020B0604020202020204" pitchFamily="34" charset="0"/>
              <a:buChar char="•"/>
            </a:pPr>
            <a:r>
              <a:rPr lang="en-US" dirty="0"/>
              <a:t>﻿﻿Uttar Pradesh accounted for 53.84% of Sum of Total Production.﻿﻿</a:t>
            </a:r>
          </a:p>
          <a:p>
            <a:pPr marL="285750" indent="-285750">
              <a:spcBef>
                <a:spcPts val="800"/>
              </a:spcBef>
              <a:buFont typeface="Arial" panose="020B0604020202020204" pitchFamily="34" charset="0"/>
              <a:buChar char="•"/>
            </a:pPr>
            <a:r>
              <a:rPr lang="en-US" dirty="0"/>
              <a:t>﻿﻿Kharif had the highest total Sum of Total Production at 4,36,16,54,509.25, followed by Rabi, Whole Year, and Zaid.﻿﻿</a:t>
            </a:r>
          </a:p>
          <a:p>
            <a:pPr marL="285750" indent="-285750">
              <a:spcBef>
                <a:spcPts val="800"/>
              </a:spcBef>
              <a:buFont typeface="Arial" panose="020B0604020202020204" pitchFamily="34" charset="0"/>
              <a:buChar char="•"/>
            </a:pPr>
            <a:r>
              <a:rPr lang="en-US" dirty="0"/>
              <a:t>﻿﻿Bihar in Season Rabi made up 6.27% of Sum of Total Production.﻿﻿</a:t>
            </a:r>
          </a:p>
          <a:p>
            <a:pPr marL="285750" indent="-285750">
              <a:spcBef>
                <a:spcPts val="800"/>
              </a:spcBef>
              <a:buFont typeface="Arial" panose="020B0604020202020204" pitchFamily="34" charset="0"/>
              <a:buChar char="•"/>
            </a:pPr>
            <a:r>
              <a:rPr lang="en-US" dirty="0"/>
              <a:t>﻿﻿Kharif had the highest average Sum of Total Production at 13,21,71,348.77, followed by Rabi, Zaid, and Whole Year.﻿﻿</a:t>
            </a:r>
          </a:p>
          <a:p>
            <a:pPr marL="285750" indent="-285750">
              <a:spcBef>
                <a:spcPts val="800"/>
              </a:spcBef>
              <a:buFont typeface="Arial" panose="020B0604020202020204" pitchFamily="34" charset="0"/>
              <a:buChar char="•"/>
            </a:pPr>
            <a:r>
              <a:rPr lang="en-US" dirty="0"/>
              <a:t>﻿Uttar Pradesh in Region Northern India States made up 12.03% of Sum of Total Production.</a:t>
            </a:r>
          </a:p>
          <a:p>
            <a:pPr marL="285750" indent="-285750">
              <a:spcBef>
                <a:spcPts val="800"/>
              </a:spcBef>
              <a:buFont typeface="Arial" panose="020B0604020202020204" pitchFamily="34" charset="0"/>
              <a:buChar char="•"/>
            </a:pPr>
            <a:r>
              <a:rPr lang="en-US" dirty="0"/>
              <a:t>Northern India States accounted for 42.69% of Sum of Area(hectare).</a:t>
            </a:r>
          </a:p>
          <a:p>
            <a:pPr marL="285750" indent="-285750">
              <a:spcBef>
                <a:spcPts val="800"/>
              </a:spcBef>
              <a:buFont typeface="Arial" panose="020B0604020202020204" pitchFamily="34" charset="0"/>
              <a:buChar char="•"/>
            </a:pPr>
            <a:r>
              <a:rPr lang="en-US" dirty="0"/>
              <a:t>﻿Sum of Total Production (93.27% decrease) and Sum of Area(hectare) (91.33% decrease) both trended down between 1997 and 2015.﻿﻿</a:t>
            </a:r>
          </a:p>
        </p:txBody>
      </p:sp>
    </p:spTree>
    <p:extLst>
      <p:ext uri="{BB962C8B-B14F-4D97-AF65-F5344CB8AC3E}">
        <p14:creationId xmlns:p14="http://schemas.microsoft.com/office/powerpoint/2010/main" val="4072101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346679"/>
            <a:ext cx="5715000" cy="2234642"/>
          </a:xfrm>
        </p:spPr>
        <p:txBody>
          <a:bodyPr/>
          <a:lstStyle/>
          <a:p>
            <a:endParaRPr lang="en-US" dirty="0"/>
          </a:p>
          <a:p>
            <a:r>
              <a:rPr lang="en-US" dirty="0" err="1"/>
              <a:t>GitRepo</a:t>
            </a:r>
            <a:r>
              <a:rPr lang="en-US" dirty="0"/>
              <a:t>: https://github.com/CycloTronAR/Crop-Production-Analysis-India</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lnSpcReduction="10000"/>
          </a:bodyPr>
          <a:lstStyle/>
          <a:p>
            <a:r>
              <a:rPr lang="en-US" dirty="0"/>
              <a:t>Objective &amp; Introduction</a:t>
            </a:r>
          </a:p>
          <a:p>
            <a:r>
              <a:rPr lang="en-US" dirty="0"/>
              <a:t>Data validation and Transformation</a:t>
            </a:r>
          </a:p>
          <a:p>
            <a:r>
              <a:rPr lang="en-GB" dirty="0"/>
              <a:t>Data Insertion</a:t>
            </a:r>
          </a:p>
          <a:p>
            <a:r>
              <a:rPr lang="en-US" dirty="0"/>
              <a:t>Dashboarding</a:t>
            </a:r>
          </a:p>
          <a:p>
            <a:r>
              <a:rPr lang="en-GB" dirty="0"/>
              <a:t>Profitable Insights</a:t>
            </a:r>
            <a:endParaRPr lang="en-US" dirty="0"/>
          </a:p>
          <a:p>
            <a:r>
              <a:rPr lang="en-US" dirty="0"/>
              <a:t>Conclusion</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372414" y="308383"/>
            <a:ext cx="4938888" cy="1506479"/>
          </a:xfrm>
        </p:spPr>
        <p:txBody>
          <a:bodyPr/>
          <a:lstStyle/>
          <a:p>
            <a:r>
              <a:rPr lang="en-US" sz="3200" dirty="0"/>
              <a:t>Objective &amp; introduction</a:t>
            </a:r>
          </a:p>
        </p:txBody>
      </p:sp>
      <p:sp>
        <p:nvSpPr>
          <p:cNvPr id="5" name="TextBox 4">
            <a:extLst>
              <a:ext uri="{FF2B5EF4-FFF2-40B4-BE49-F238E27FC236}">
                <a16:creationId xmlns:a16="http://schemas.microsoft.com/office/drawing/2014/main" id="{222A29FC-6BAA-0B5A-0B8C-1F64D10765D8}"/>
              </a:ext>
            </a:extLst>
          </p:cNvPr>
          <p:cNvSpPr txBox="1"/>
          <p:nvPr/>
        </p:nvSpPr>
        <p:spPr>
          <a:xfrm>
            <a:off x="680936" y="1814862"/>
            <a:ext cx="10797702" cy="2800767"/>
          </a:xfrm>
          <a:prstGeom prst="rect">
            <a:avLst/>
          </a:prstGeom>
          <a:noFill/>
        </p:spPr>
        <p:txBody>
          <a:bodyPr wrap="square" rtlCol="0">
            <a:spAutoFit/>
          </a:bodyPr>
          <a:lstStyle/>
          <a:p>
            <a:pPr marL="0" lvl="0" indent="0" algn="l" rtl="0">
              <a:spcBef>
                <a:spcPts val="0"/>
              </a:spcBef>
              <a:spcAft>
                <a:spcPts val="0"/>
              </a:spcAft>
              <a:buNone/>
            </a:pPr>
            <a:r>
              <a:rPr lang="en-US" dirty="0"/>
              <a:t>The Agriculture business domain, as a vital part of the overall supply chain, is expected</a:t>
            </a:r>
          </a:p>
          <a:p>
            <a:pPr marL="0" lvl="0" indent="0" algn="l" rtl="0">
              <a:spcBef>
                <a:spcPts val="1200"/>
              </a:spcBef>
              <a:spcAft>
                <a:spcPts val="0"/>
              </a:spcAft>
              <a:buNone/>
            </a:pPr>
            <a:r>
              <a:rPr lang="en-US" dirty="0"/>
              <a:t>to highly evolve in the upcoming years via the developments, which are taking place on</a:t>
            </a:r>
          </a:p>
          <a:p>
            <a:pPr marL="0" lvl="0" indent="0" algn="l" rtl="0">
              <a:spcBef>
                <a:spcPts val="1200"/>
              </a:spcBef>
              <a:spcAft>
                <a:spcPts val="0"/>
              </a:spcAft>
              <a:buNone/>
            </a:pPr>
            <a:r>
              <a:rPr lang="en-US" dirty="0"/>
              <a:t>the side of the Future Internet. This paper presents a novel Business-to-Business</a:t>
            </a:r>
          </a:p>
          <a:p>
            <a:pPr marL="0" lvl="0" indent="0" algn="l" rtl="0">
              <a:spcBef>
                <a:spcPts val="1200"/>
              </a:spcBef>
              <a:spcAft>
                <a:spcPts val="0"/>
              </a:spcAft>
              <a:buNone/>
            </a:pPr>
            <a:r>
              <a:rPr lang="en-US" dirty="0"/>
              <a:t>collaboration platform from the agri-food sector perspective, which aims to facilitate the</a:t>
            </a:r>
          </a:p>
          <a:p>
            <a:pPr marL="0" lvl="0" indent="0" algn="l" rtl="0">
              <a:spcBef>
                <a:spcPts val="1200"/>
              </a:spcBef>
              <a:spcAft>
                <a:spcPts val="0"/>
              </a:spcAft>
              <a:buNone/>
            </a:pPr>
            <a:r>
              <a:rPr lang="en-US" dirty="0"/>
              <a:t>collaboration of numerous stakeholders belonging to associated business domains, in an</a:t>
            </a:r>
          </a:p>
          <a:p>
            <a:pPr marL="0" lvl="0" indent="0" algn="l" rtl="0">
              <a:spcBef>
                <a:spcPts val="1200"/>
              </a:spcBef>
              <a:spcAft>
                <a:spcPts val="0"/>
              </a:spcAft>
              <a:buNone/>
            </a:pPr>
            <a:r>
              <a:rPr lang="en-US" dirty="0"/>
              <a:t>effective and flexible manner.</a:t>
            </a:r>
          </a:p>
          <a:p>
            <a:endParaRPr lang="en-IN" dirty="0"/>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744396" y="668876"/>
            <a:ext cx="5259554" cy="1038983"/>
          </a:xfrm>
        </p:spPr>
        <p:txBody>
          <a:bodyPr/>
          <a:lstStyle/>
          <a:p>
            <a:r>
              <a:rPr lang="en-GB" sz="3200" dirty="0"/>
              <a:t>Data validation &amp; Transformation</a:t>
            </a:r>
            <a:endParaRPr lang="en-US" sz="3200" dirty="0"/>
          </a:p>
        </p:txBody>
      </p:sp>
      <p:sp>
        <p:nvSpPr>
          <p:cNvPr id="9" name="TextBox 8">
            <a:extLst>
              <a:ext uri="{FF2B5EF4-FFF2-40B4-BE49-F238E27FC236}">
                <a16:creationId xmlns:a16="http://schemas.microsoft.com/office/drawing/2014/main" id="{CE6336FB-C02C-6EB5-63DC-B62C1EE4D0EF}"/>
              </a:ext>
            </a:extLst>
          </p:cNvPr>
          <p:cNvSpPr txBox="1"/>
          <p:nvPr/>
        </p:nvSpPr>
        <p:spPr>
          <a:xfrm>
            <a:off x="910303" y="2007091"/>
            <a:ext cx="9720365" cy="3662541"/>
          </a:xfrm>
          <a:prstGeom prst="rect">
            <a:avLst/>
          </a:prstGeom>
          <a:noFill/>
        </p:spPr>
        <p:txBody>
          <a:bodyPr wrap="square">
            <a:spAutoFit/>
          </a:bodyPr>
          <a:lstStyle/>
          <a:p>
            <a:pPr marL="457200" lvl="0" indent="-311150" algn="l" rtl="0">
              <a:spcBef>
                <a:spcPts val="0"/>
              </a:spcBef>
              <a:spcAft>
                <a:spcPts val="0"/>
              </a:spcAft>
              <a:buSzPts val="1300"/>
              <a:buChar char="●"/>
            </a:pPr>
            <a:r>
              <a:rPr lang="en-US" sz="2000" dirty="0">
                <a:latin typeface="Times New Roman" panose="02020603050405020304" pitchFamily="18" charset="0"/>
                <a:cs typeface="Times New Roman" panose="02020603050405020304" pitchFamily="18" charset="0"/>
              </a:rPr>
              <a:t>There were many data points which were incorrect. For example the production of coconut was very high, which is not possible in practicality.  Therefore, the coconut data was entirely removed as it wasn’t correctable.</a:t>
            </a:r>
          </a:p>
          <a:p>
            <a:pPr marL="457200" lvl="0" indent="-311150" algn="l" rtl="0">
              <a:spcBef>
                <a:spcPts val="0"/>
              </a:spcBef>
              <a:spcAft>
                <a:spcPts val="0"/>
              </a:spcAft>
              <a:buSzPts val="1300"/>
              <a:buChar char="●"/>
            </a:pPr>
            <a:endParaRPr lang="en-US" sz="800" dirty="0">
              <a:latin typeface="Times New Roman" panose="02020603050405020304" pitchFamily="18" charset="0"/>
              <a:cs typeface="Times New Roman" panose="02020603050405020304" pitchFamily="18" charset="0"/>
            </a:endParaRPr>
          </a:p>
          <a:p>
            <a:pPr marL="457200" lvl="0" indent="-311150" algn="l" rtl="0">
              <a:spcBef>
                <a:spcPts val="0"/>
              </a:spcBef>
              <a:spcAft>
                <a:spcPts val="0"/>
              </a:spcAft>
              <a:buSzPts val="1300"/>
              <a:buChar char="●"/>
            </a:pPr>
            <a:r>
              <a:rPr lang="en-US" sz="2000" dirty="0">
                <a:latin typeface="Times New Roman" panose="02020603050405020304" pitchFamily="18" charset="0"/>
                <a:cs typeface="Times New Roman" panose="02020603050405020304" pitchFamily="18" charset="0"/>
              </a:rPr>
              <a:t>There were plenty of null values in the dataset, those null values were completely removed. </a:t>
            </a:r>
          </a:p>
          <a:p>
            <a:pPr marL="457200" lvl="0" indent="-311150" algn="l" rtl="0">
              <a:spcBef>
                <a:spcPts val="0"/>
              </a:spcBef>
              <a:spcAft>
                <a:spcPts val="0"/>
              </a:spcAft>
              <a:buSzPts val="1300"/>
              <a:buChar char="●"/>
            </a:pPr>
            <a:endParaRPr lang="en-US" sz="800" dirty="0">
              <a:latin typeface="Times New Roman" panose="02020603050405020304" pitchFamily="18" charset="0"/>
              <a:cs typeface="Times New Roman" panose="02020603050405020304" pitchFamily="18" charset="0"/>
            </a:endParaRPr>
          </a:p>
          <a:p>
            <a:pPr marL="457200" lvl="0" indent="-311150" algn="l" rtl="0">
              <a:spcBef>
                <a:spcPts val="0"/>
              </a:spcBef>
              <a:spcAft>
                <a:spcPts val="0"/>
              </a:spcAft>
              <a:buSzPts val="1300"/>
              <a:buChar char="●"/>
            </a:pPr>
            <a:r>
              <a:rPr lang="en-US" sz="2000" dirty="0">
                <a:latin typeface="Times New Roman" panose="02020603050405020304" pitchFamily="18" charset="0"/>
                <a:cs typeface="Times New Roman" panose="02020603050405020304" pitchFamily="18" charset="0"/>
              </a:rPr>
              <a:t>The “Area” and “Production” column did not specified the units. So, I took the most commonly used units as base. Hectare was used for “Area” and </a:t>
            </a:r>
            <a:r>
              <a:rPr lang="en-US" sz="2000" dirty="0" err="1">
                <a:latin typeface="Times New Roman" panose="02020603050405020304" pitchFamily="18" charset="0"/>
                <a:cs typeface="Times New Roman" panose="02020603050405020304" pitchFamily="18" charset="0"/>
              </a:rPr>
              <a:t>tonnes</a:t>
            </a:r>
            <a:r>
              <a:rPr lang="en-US" sz="2000" dirty="0">
                <a:latin typeface="Times New Roman" panose="02020603050405020304" pitchFamily="18" charset="0"/>
                <a:cs typeface="Times New Roman" panose="02020603050405020304" pitchFamily="18" charset="0"/>
              </a:rPr>
              <a:t> was used for “Production”</a:t>
            </a:r>
          </a:p>
          <a:p>
            <a:pPr marL="457200" lvl="0" indent="-311150" algn="l" rtl="0">
              <a:spcBef>
                <a:spcPts val="0"/>
              </a:spcBef>
              <a:spcAft>
                <a:spcPts val="0"/>
              </a:spcAft>
              <a:buSzPts val="1300"/>
              <a:buChar char="●"/>
            </a:pPr>
            <a:endParaRPr lang="en-US" sz="800" dirty="0">
              <a:latin typeface="Times New Roman" panose="02020603050405020304" pitchFamily="18" charset="0"/>
              <a:cs typeface="Times New Roman" panose="02020603050405020304" pitchFamily="18" charset="0"/>
            </a:endParaRPr>
          </a:p>
          <a:p>
            <a:pPr marL="457200" lvl="0" indent="-311150" algn="l" rtl="0">
              <a:spcBef>
                <a:spcPts val="0"/>
              </a:spcBef>
              <a:spcAft>
                <a:spcPts val="0"/>
              </a:spcAft>
              <a:buSzPts val="1300"/>
              <a:buChar char="●"/>
            </a:pPr>
            <a:r>
              <a:rPr lang="en-US" sz="2000" dirty="0">
                <a:latin typeface="Times New Roman" panose="02020603050405020304" pitchFamily="18" charset="0"/>
                <a:cs typeface="Times New Roman" panose="02020603050405020304" pitchFamily="18" charset="0"/>
              </a:rPr>
              <a:t>The datatype of “Year” column was changed to date.</a:t>
            </a:r>
          </a:p>
          <a:p>
            <a:pPr marL="457200" lvl="0" indent="-311150" algn="l" rtl="0">
              <a:spcBef>
                <a:spcPts val="0"/>
              </a:spcBef>
              <a:spcAft>
                <a:spcPts val="0"/>
              </a:spcAft>
              <a:buSzPts val="1300"/>
              <a:buChar char="●"/>
            </a:pPr>
            <a:endParaRPr lang="en-US" sz="800" dirty="0">
              <a:latin typeface="Times New Roman" panose="02020603050405020304" pitchFamily="18" charset="0"/>
              <a:cs typeface="Times New Roman" panose="02020603050405020304" pitchFamily="18" charset="0"/>
            </a:endParaRPr>
          </a:p>
          <a:p>
            <a:pPr marL="457200" lvl="0" indent="-311150" algn="l" rtl="0">
              <a:spcBef>
                <a:spcPts val="0"/>
              </a:spcBef>
              <a:spcAft>
                <a:spcPts val="0"/>
              </a:spcAft>
              <a:buSzPts val="1300"/>
              <a:buChar char="●"/>
            </a:pPr>
            <a:r>
              <a:rPr lang="en-US" sz="2000" dirty="0">
                <a:latin typeface="Times New Roman" panose="02020603050405020304" pitchFamily="18" charset="0"/>
                <a:cs typeface="Times New Roman" panose="02020603050405020304" pitchFamily="18" charset="0"/>
              </a:rPr>
              <a:t>The data contained many outliers. Those were removed for better representation. </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468877"/>
            <a:ext cx="7965461" cy="582561"/>
          </a:xfrm>
        </p:spPr>
        <p:txBody>
          <a:bodyPr/>
          <a:lstStyle/>
          <a:p>
            <a:r>
              <a:rPr lang="en-GB" sz="3200" dirty="0"/>
              <a:t>Data Insertion</a:t>
            </a:r>
            <a:endParaRPr lang="en-US" sz="3200"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
        <p:nvSpPr>
          <p:cNvPr id="8" name="Rectangle 2">
            <a:extLst>
              <a:ext uri="{FF2B5EF4-FFF2-40B4-BE49-F238E27FC236}">
                <a16:creationId xmlns:a16="http://schemas.microsoft.com/office/drawing/2014/main" id="{A8F4CBF0-EC45-5023-93A9-233B6F81A255}"/>
              </a:ext>
            </a:extLst>
          </p:cNvPr>
          <p:cNvSpPr>
            <a:spLocks noChangeArrowheads="1"/>
          </p:cNvSpPr>
          <p:nvPr/>
        </p:nvSpPr>
        <p:spPr bwMode="auto">
          <a:xfrm>
            <a:off x="3606480" y="2165045"/>
            <a:ext cx="8154261"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initial data set was insufficient for analyzing crop production trends and generating insights.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Additional columns were introduced to enhance the analysis.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"Productivity" column was created using the formula "Production / Area.“</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"Category" column was added to classify crops into their respective categories.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"Region" column was incorporated to segment states according to their geographical locations.</a:t>
            </a:r>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765974" y="554477"/>
            <a:ext cx="7631709" cy="684279"/>
          </a:xfrm>
        </p:spPr>
        <p:txBody>
          <a:bodyPr/>
          <a:lstStyle/>
          <a:p>
            <a:r>
              <a:rPr lang="en-US" sz="3200" dirty="0"/>
              <a:t>Dashboarding</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pic>
        <p:nvPicPr>
          <p:cNvPr id="5" name="Picture 4">
            <a:extLst>
              <a:ext uri="{FF2B5EF4-FFF2-40B4-BE49-F238E27FC236}">
                <a16:creationId xmlns:a16="http://schemas.microsoft.com/office/drawing/2014/main" id="{1EB30523-E7C4-7948-9935-2269987EE590}"/>
              </a:ext>
            </a:extLst>
          </p:cNvPr>
          <p:cNvPicPr>
            <a:picLocks noChangeAspect="1"/>
          </p:cNvPicPr>
          <p:nvPr/>
        </p:nvPicPr>
        <p:blipFill>
          <a:blip r:embed="rId3"/>
          <a:stretch>
            <a:fillRect/>
          </a:stretch>
        </p:blipFill>
        <p:spPr>
          <a:xfrm>
            <a:off x="1473740" y="1295415"/>
            <a:ext cx="9244519" cy="5105386"/>
          </a:xfrm>
          <a:prstGeom prst="rect">
            <a:avLst/>
          </a:prstGeom>
        </p:spPr>
      </p:pic>
    </p:spTree>
    <p:extLst>
      <p:ext uri="{BB962C8B-B14F-4D97-AF65-F5344CB8AC3E}">
        <p14:creationId xmlns:p14="http://schemas.microsoft.com/office/powerpoint/2010/main" val="314208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765974" y="554477"/>
            <a:ext cx="7631709" cy="684279"/>
          </a:xfrm>
        </p:spPr>
        <p:txBody>
          <a:bodyPr/>
          <a:lstStyle/>
          <a:p>
            <a:r>
              <a:rPr lang="en-US" sz="3200" dirty="0"/>
              <a:t>Dashboarding</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pic>
        <p:nvPicPr>
          <p:cNvPr id="6" name="Picture 5">
            <a:extLst>
              <a:ext uri="{FF2B5EF4-FFF2-40B4-BE49-F238E27FC236}">
                <a16:creationId xmlns:a16="http://schemas.microsoft.com/office/drawing/2014/main" id="{CF63288C-CA63-B610-7F7F-D5778092A1C7}"/>
              </a:ext>
            </a:extLst>
          </p:cNvPr>
          <p:cNvPicPr>
            <a:picLocks noChangeAspect="1"/>
          </p:cNvPicPr>
          <p:nvPr/>
        </p:nvPicPr>
        <p:blipFill>
          <a:blip r:embed="rId3"/>
          <a:stretch>
            <a:fillRect/>
          </a:stretch>
        </p:blipFill>
        <p:spPr>
          <a:xfrm>
            <a:off x="1147863" y="1247804"/>
            <a:ext cx="9433082" cy="5152997"/>
          </a:xfrm>
          <a:prstGeom prst="rect">
            <a:avLst/>
          </a:prstGeom>
        </p:spPr>
      </p:pic>
    </p:spTree>
    <p:extLst>
      <p:ext uri="{BB962C8B-B14F-4D97-AF65-F5344CB8AC3E}">
        <p14:creationId xmlns:p14="http://schemas.microsoft.com/office/powerpoint/2010/main" val="1067043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674145" y="928688"/>
            <a:ext cx="7043617" cy="528241"/>
          </a:xfrm>
        </p:spPr>
        <p:txBody>
          <a:bodyPr/>
          <a:lstStyle/>
          <a:p>
            <a:r>
              <a:rPr lang="en-GB" sz="3200" dirty="0"/>
              <a:t>Profitable insights</a:t>
            </a:r>
            <a:endParaRPr lang="en-US" sz="3200" dirty="0"/>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7" name="TextBox 6">
            <a:extLst>
              <a:ext uri="{FF2B5EF4-FFF2-40B4-BE49-F238E27FC236}">
                <a16:creationId xmlns:a16="http://schemas.microsoft.com/office/drawing/2014/main" id="{7AA05DA9-59EE-FBB0-B1F1-72830A9C57C8}"/>
              </a:ext>
            </a:extLst>
          </p:cNvPr>
          <p:cNvSpPr txBox="1"/>
          <p:nvPr/>
        </p:nvSpPr>
        <p:spPr>
          <a:xfrm>
            <a:off x="3959157" y="1456929"/>
            <a:ext cx="7791856" cy="526297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General Insights:</a:t>
            </a:r>
          </a:p>
          <a:p>
            <a:pPr marL="360363"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Total Production</a:t>
            </a:r>
            <a:r>
              <a:rPr lang="en-US" sz="1600" dirty="0">
                <a:latin typeface="Times New Roman" panose="02020603050405020304" pitchFamily="18" charset="0"/>
                <a:cs typeface="Times New Roman" panose="02020603050405020304" pitchFamily="18" charset="0"/>
              </a:rPr>
              <a:t>: The total crop production is reported as </a:t>
            </a:r>
            <a:r>
              <a:rPr lang="en-US" sz="1600" b="1" dirty="0">
                <a:latin typeface="Times New Roman" panose="02020603050405020304" pitchFamily="18" charset="0"/>
                <a:cs typeface="Times New Roman" panose="02020603050405020304" pitchFamily="18" charset="0"/>
              </a:rPr>
              <a:t>9.98 billion</a:t>
            </a:r>
            <a:r>
              <a:rPr lang="en-US" sz="1600" dirty="0">
                <a:latin typeface="Times New Roman" panose="02020603050405020304" pitchFamily="18" charset="0"/>
                <a:cs typeface="Times New Roman" panose="02020603050405020304" pitchFamily="18" charset="0"/>
              </a:rPr>
              <a:t> units (possibly in tons or similar metric).</a:t>
            </a:r>
          </a:p>
          <a:p>
            <a:pPr marL="360363"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Total Area</a:t>
            </a:r>
            <a:r>
              <a:rPr lang="en-US" sz="1600" dirty="0">
                <a:latin typeface="Times New Roman" panose="02020603050405020304" pitchFamily="18" charset="0"/>
                <a:cs typeface="Times New Roman" panose="02020603050405020304" pitchFamily="18" charset="0"/>
              </a:rPr>
              <a:t>: The total area used for crop production is </a:t>
            </a:r>
            <a:r>
              <a:rPr lang="en-US" sz="1600" b="1" dirty="0">
                <a:latin typeface="Times New Roman" panose="02020603050405020304" pitchFamily="18" charset="0"/>
                <a:cs typeface="Times New Roman" panose="02020603050405020304" pitchFamily="18" charset="0"/>
              </a:rPr>
              <a:t>22.98 million hectares</a:t>
            </a:r>
            <a:r>
              <a:rPr lang="en-US" sz="1600" dirty="0">
                <a:latin typeface="Times New Roman" panose="02020603050405020304" pitchFamily="18" charset="0"/>
                <a:cs typeface="Times New Roman" panose="02020603050405020304" pitchFamily="18" charset="0"/>
              </a:rPr>
              <a:t>.</a:t>
            </a:r>
          </a:p>
          <a:p>
            <a:pPr marL="360363"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Number of States</a:t>
            </a:r>
            <a:r>
              <a:rPr lang="en-US" sz="1600" dirty="0">
                <a:latin typeface="Times New Roman" panose="02020603050405020304" pitchFamily="18" charset="0"/>
                <a:cs typeface="Times New Roman" panose="02020603050405020304" pitchFamily="18" charset="0"/>
              </a:rPr>
              <a:t>: Data is gathered from </a:t>
            </a:r>
            <a:r>
              <a:rPr lang="en-US" sz="1600" b="1" dirty="0">
                <a:latin typeface="Times New Roman" panose="02020603050405020304" pitchFamily="18" charset="0"/>
                <a:cs typeface="Times New Roman" panose="02020603050405020304" pitchFamily="18" charset="0"/>
              </a:rPr>
              <a:t>33 states</a:t>
            </a:r>
            <a:r>
              <a:rPr lang="en-US" sz="1600" dirty="0">
                <a:latin typeface="Times New Roman" panose="02020603050405020304" pitchFamily="18" charset="0"/>
                <a:cs typeface="Times New Roman" panose="02020603050405020304" pitchFamily="18" charset="0"/>
              </a:rPr>
              <a:t> across India.</a:t>
            </a:r>
          </a:p>
          <a:p>
            <a:pPr marL="360363" indent="-285750">
              <a:buFont typeface="Arial" panose="020B0604020202020204" pitchFamily="34" charset="0"/>
              <a:buChar char="•"/>
            </a:pPr>
            <a:endParaRPr lang="en-US" sz="8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Top 5 Contribution States:</a:t>
            </a:r>
          </a:p>
          <a:p>
            <a:pPr marL="360363" indent="-360363">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Uttar Pradesh</a:t>
            </a:r>
            <a:r>
              <a:rPr lang="en-US" sz="1600" dirty="0">
                <a:latin typeface="Times New Roman" panose="02020603050405020304" pitchFamily="18" charset="0"/>
                <a:cs typeface="Times New Roman" panose="02020603050405020304" pitchFamily="18" charset="0"/>
              </a:rPr>
              <a:t> is the largest contributor, accounting for </a:t>
            </a:r>
            <a:r>
              <a:rPr lang="en-US" sz="1600" b="1" dirty="0">
                <a:latin typeface="Times New Roman" panose="02020603050405020304" pitchFamily="18" charset="0"/>
                <a:cs typeface="Times New Roman" panose="02020603050405020304" pitchFamily="18" charset="0"/>
              </a:rPr>
              <a:t>53.8%</a:t>
            </a:r>
            <a:r>
              <a:rPr lang="en-US" sz="1600" dirty="0">
                <a:latin typeface="Times New Roman" panose="02020603050405020304" pitchFamily="18" charset="0"/>
                <a:cs typeface="Times New Roman" panose="02020603050405020304" pitchFamily="18" charset="0"/>
              </a:rPr>
              <a:t> of the total production among the top 5 states.</a:t>
            </a:r>
          </a:p>
          <a:p>
            <a:pPr marL="360363" indent="-360363">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West Bengal</a:t>
            </a:r>
            <a:r>
              <a:rPr lang="en-US" sz="1600" dirty="0">
                <a:latin typeface="Times New Roman" panose="02020603050405020304" pitchFamily="18" charset="0"/>
                <a:cs typeface="Times New Roman" panose="02020603050405020304" pitchFamily="18" charset="0"/>
              </a:rPr>
              <a:t> comes next, contributing </a:t>
            </a:r>
            <a:r>
              <a:rPr lang="en-US" sz="1600" b="1" dirty="0">
                <a:latin typeface="Times New Roman" panose="02020603050405020304" pitchFamily="18" charset="0"/>
                <a:cs typeface="Times New Roman" panose="02020603050405020304" pitchFamily="18" charset="0"/>
              </a:rPr>
              <a:t>20.1%</a:t>
            </a:r>
            <a:r>
              <a:rPr lang="en-US" sz="1600" dirty="0">
                <a:latin typeface="Times New Roman" panose="02020603050405020304" pitchFamily="18" charset="0"/>
                <a:cs typeface="Times New Roman" panose="02020603050405020304" pitchFamily="18" charset="0"/>
              </a:rPr>
              <a:t>.</a:t>
            </a:r>
          </a:p>
          <a:p>
            <a:pPr marL="360363" indent="-360363">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Uttarakhand</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Telangana</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Tripura</a:t>
            </a:r>
            <a:r>
              <a:rPr lang="en-US" sz="1600" dirty="0">
                <a:latin typeface="Times New Roman" panose="02020603050405020304" pitchFamily="18" charset="0"/>
                <a:cs typeface="Times New Roman" panose="02020603050405020304" pitchFamily="18" charset="0"/>
              </a:rPr>
              <a:t> contribute </a:t>
            </a:r>
            <a:r>
              <a:rPr lang="en-US" sz="1600" b="1" dirty="0">
                <a:latin typeface="Times New Roman" panose="02020603050405020304" pitchFamily="18" charset="0"/>
                <a:cs typeface="Times New Roman" panose="02020603050405020304" pitchFamily="18" charset="0"/>
              </a:rPr>
              <a:t>14.5%</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7.8%</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3.7% </a:t>
            </a:r>
            <a:r>
              <a:rPr lang="en-US" sz="1600" dirty="0">
                <a:latin typeface="Times New Roman" panose="02020603050405020304" pitchFamily="18" charset="0"/>
                <a:cs typeface="Times New Roman" panose="02020603050405020304" pitchFamily="18" charset="0"/>
              </a:rPr>
              <a:t>respectively.</a:t>
            </a:r>
          </a:p>
          <a:p>
            <a:endParaRPr lang="en-US" sz="8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Production by Region and Season:</a:t>
            </a:r>
          </a:p>
          <a:p>
            <a:pPr marL="360363"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Northern India States</a:t>
            </a:r>
            <a:r>
              <a:rPr lang="en-US" sz="1600" dirty="0">
                <a:latin typeface="Times New Roman" panose="02020603050405020304" pitchFamily="18" charset="0"/>
                <a:cs typeface="Times New Roman" panose="02020603050405020304" pitchFamily="18" charset="0"/>
              </a:rPr>
              <a:t> dominate in production with a total of </a:t>
            </a:r>
            <a:r>
              <a:rPr lang="en-US" sz="1600" b="1" dirty="0">
                <a:latin typeface="Times New Roman" panose="02020603050405020304" pitchFamily="18" charset="0"/>
                <a:cs typeface="Times New Roman" panose="02020603050405020304" pitchFamily="18" charset="0"/>
              </a:rPr>
              <a:t>4 billion</a:t>
            </a:r>
            <a:r>
              <a:rPr lang="en-US" sz="1600" dirty="0">
                <a:latin typeface="Times New Roman" panose="02020603050405020304" pitchFamily="18" charset="0"/>
                <a:cs typeface="Times New Roman" panose="02020603050405020304" pitchFamily="18" charset="0"/>
              </a:rPr>
              <a:t> units. The production is almost evenly split between </a:t>
            </a:r>
            <a:r>
              <a:rPr lang="en-US" sz="1600" b="1" dirty="0">
                <a:latin typeface="Times New Roman" panose="02020603050405020304" pitchFamily="18" charset="0"/>
                <a:cs typeface="Times New Roman" panose="02020603050405020304" pitchFamily="18" charset="0"/>
              </a:rPr>
              <a:t>Kharif</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Rabi</a:t>
            </a:r>
            <a:r>
              <a:rPr lang="en-US" sz="1600" dirty="0">
                <a:latin typeface="Times New Roman" panose="02020603050405020304" pitchFamily="18" charset="0"/>
                <a:cs typeface="Times New Roman" panose="02020603050405020304" pitchFamily="18" charset="0"/>
              </a:rPr>
              <a:t> seasons.</a:t>
            </a:r>
          </a:p>
          <a:p>
            <a:pPr marL="360363"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Eastern India States</a:t>
            </a:r>
            <a:r>
              <a:rPr lang="en-US" sz="1600" dirty="0">
                <a:latin typeface="Times New Roman" panose="02020603050405020304" pitchFamily="18" charset="0"/>
                <a:cs typeface="Times New Roman" panose="02020603050405020304" pitchFamily="18" charset="0"/>
              </a:rPr>
              <a:t> follow with a significant contribution of </a:t>
            </a:r>
            <a:r>
              <a:rPr lang="en-US" sz="1600" b="1" dirty="0">
                <a:latin typeface="Times New Roman" panose="02020603050405020304" pitchFamily="18" charset="0"/>
                <a:cs typeface="Times New Roman" panose="02020603050405020304" pitchFamily="18" charset="0"/>
              </a:rPr>
              <a:t>1.1 billion</a:t>
            </a:r>
            <a:r>
              <a:rPr lang="en-US" sz="1600" dirty="0">
                <a:latin typeface="Times New Roman" panose="02020603050405020304" pitchFamily="18" charset="0"/>
                <a:cs typeface="Times New Roman" panose="02020603050405020304" pitchFamily="18" charset="0"/>
              </a:rPr>
              <a:t> units, where the </a:t>
            </a:r>
            <a:r>
              <a:rPr lang="en-US" sz="1600" b="1" dirty="0">
                <a:latin typeface="Times New Roman" panose="02020603050405020304" pitchFamily="18" charset="0"/>
                <a:cs typeface="Times New Roman" panose="02020603050405020304" pitchFamily="18" charset="0"/>
              </a:rPr>
              <a:t>Whole Year</a:t>
            </a:r>
            <a:r>
              <a:rPr lang="en-US" sz="1600" dirty="0">
                <a:latin typeface="Times New Roman" panose="02020603050405020304" pitchFamily="18" charset="0"/>
                <a:cs typeface="Times New Roman" panose="02020603050405020304" pitchFamily="18" charset="0"/>
              </a:rPr>
              <a:t> category (production throughout the year) makes up the majority.</a:t>
            </a:r>
          </a:p>
          <a:p>
            <a:pPr marL="360363"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Southern India States</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Western India States</a:t>
            </a:r>
            <a:r>
              <a:rPr lang="en-US" sz="1600" dirty="0">
                <a:latin typeface="Times New Roman" panose="02020603050405020304" pitchFamily="18" charset="0"/>
                <a:cs typeface="Times New Roman" panose="02020603050405020304" pitchFamily="18" charset="0"/>
              </a:rPr>
              <a:t> have lower production levels, but still contribute significantly.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71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262647" y="457199"/>
            <a:ext cx="7796464" cy="588143"/>
          </a:xfrm>
        </p:spPr>
        <p:txBody>
          <a:bodyPr/>
          <a:lstStyle/>
          <a:p>
            <a:r>
              <a:rPr lang="en-GB" sz="3600" dirty="0"/>
              <a:t>Profitable insights</a:t>
            </a:r>
            <a:endParaRPr lang="en-US" dirty="0"/>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
        <p:nvSpPr>
          <p:cNvPr id="8" name="TextBox 7">
            <a:extLst>
              <a:ext uri="{FF2B5EF4-FFF2-40B4-BE49-F238E27FC236}">
                <a16:creationId xmlns:a16="http://schemas.microsoft.com/office/drawing/2014/main" id="{0CFE24F2-A28D-3910-C5B8-83960CD2D446}"/>
              </a:ext>
            </a:extLst>
          </p:cNvPr>
          <p:cNvSpPr txBox="1"/>
          <p:nvPr/>
        </p:nvSpPr>
        <p:spPr>
          <a:xfrm>
            <a:off x="398834" y="1045342"/>
            <a:ext cx="8073957" cy="498598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Production by Region and Season:</a:t>
            </a:r>
          </a:p>
          <a:p>
            <a:pPr marL="360363"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Northern India States</a:t>
            </a:r>
            <a:r>
              <a:rPr lang="en-US" sz="1600" dirty="0">
                <a:latin typeface="Times New Roman" panose="02020603050405020304" pitchFamily="18" charset="0"/>
                <a:cs typeface="Times New Roman" panose="02020603050405020304" pitchFamily="18" charset="0"/>
              </a:rPr>
              <a:t> dominate in production with a total of </a:t>
            </a:r>
            <a:r>
              <a:rPr lang="en-US" sz="1600" b="1" dirty="0">
                <a:latin typeface="Times New Roman" panose="02020603050405020304" pitchFamily="18" charset="0"/>
                <a:cs typeface="Times New Roman" panose="02020603050405020304" pitchFamily="18" charset="0"/>
              </a:rPr>
              <a:t>4 billion</a:t>
            </a:r>
            <a:r>
              <a:rPr lang="en-US" sz="1600" dirty="0">
                <a:latin typeface="Times New Roman" panose="02020603050405020304" pitchFamily="18" charset="0"/>
                <a:cs typeface="Times New Roman" panose="02020603050405020304" pitchFamily="18" charset="0"/>
              </a:rPr>
              <a:t> units. The production is almost evenly split between </a:t>
            </a:r>
            <a:r>
              <a:rPr lang="en-US" sz="1600" b="1" dirty="0">
                <a:latin typeface="Times New Roman" panose="02020603050405020304" pitchFamily="18" charset="0"/>
                <a:cs typeface="Times New Roman" panose="02020603050405020304" pitchFamily="18" charset="0"/>
              </a:rPr>
              <a:t>Kharif</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Rabi</a:t>
            </a:r>
            <a:r>
              <a:rPr lang="en-US" sz="1600" dirty="0">
                <a:latin typeface="Times New Roman" panose="02020603050405020304" pitchFamily="18" charset="0"/>
                <a:cs typeface="Times New Roman" panose="02020603050405020304" pitchFamily="18" charset="0"/>
              </a:rPr>
              <a:t> seasons.</a:t>
            </a:r>
          </a:p>
          <a:p>
            <a:pPr marL="360363"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Eastern India States</a:t>
            </a:r>
            <a:r>
              <a:rPr lang="en-US" sz="1600" dirty="0">
                <a:latin typeface="Times New Roman" panose="02020603050405020304" pitchFamily="18" charset="0"/>
                <a:cs typeface="Times New Roman" panose="02020603050405020304" pitchFamily="18" charset="0"/>
              </a:rPr>
              <a:t> follow with a significant contribution of </a:t>
            </a:r>
            <a:r>
              <a:rPr lang="en-US" sz="1600" b="1" dirty="0">
                <a:latin typeface="Times New Roman" panose="02020603050405020304" pitchFamily="18" charset="0"/>
                <a:cs typeface="Times New Roman" panose="02020603050405020304" pitchFamily="18" charset="0"/>
              </a:rPr>
              <a:t>1.1 billion</a:t>
            </a:r>
            <a:r>
              <a:rPr lang="en-US" sz="1600" dirty="0">
                <a:latin typeface="Times New Roman" panose="02020603050405020304" pitchFamily="18" charset="0"/>
                <a:cs typeface="Times New Roman" panose="02020603050405020304" pitchFamily="18" charset="0"/>
              </a:rPr>
              <a:t> units, where the </a:t>
            </a:r>
            <a:r>
              <a:rPr lang="en-US" sz="1600" b="1" dirty="0">
                <a:latin typeface="Times New Roman" panose="02020603050405020304" pitchFamily="18" charset="0"/>
                <a:cs typeface="Times New Roman" panose="02020603050405020304" pitchFamily="18" charset="0"/>
              </a:rPr>
              <a:t>Whole Year</a:t>
            </a:r>
            <a:r>
              <a:rPr lang="en-US" sz="1600" dirty="0">
                <a:latin typeface="Times New Roman" panose="02020603050405020304" pitchFamily="18" charset="0"/>
                <a:cs typeface="Times New Roman" panose="02020603050405020304" pitchFamily="18" charset="0"/>
              </a:rPr>
              <a:t> category (production throughout the year) makes up the majority.</a:t>
            </a:r>
          </a:p>
          <a:p>
            <a:pPr marL="360363"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Southern India States</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Western India States</a:t>
            </a:r>
            <a:r>
              <a:rPr lang="en-US" sz="1600" dirty="0">
                <a:latin typeface="Times New Roman" panose="02020603050405020304" pitchFamily="18" charset="0"/>
                <a:cs typeface="Times New Roman" panose="02020603050405020304" pitchFamily="18" charset="0"/>
              </a:rPr>
              <a:t> have lower production levels, but still contribute significantly.</a:t>
            </a:r>
          </a:p>
          <a:p>
            <a:pPr marL="360363" indent="-285750">
              <a:buFont typeface="Arial" panose="020B0604020202020204" pitchFamily="34" charset="0"/>
              <a:buChar char="•"/>
            </a:pPr>
            <a:endParaRPr lang="en-US" sz="8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Production &amp; Area Trend Line:</a:t>
            </a:r>
          </a:p>
          <a:p>
            <a:pPr marL="360363" indent="-2730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trend line shows fluctuations in both production and area from 1997 to 2015:</a:t>
            </a:r>
          </a:p>
          <a:p>
            <a:pPr marL="360363"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production peaked around </a:t>
            </a:r>
            <a:r>
              <a:rPr lang="en-US" sz="1600" b="1" dirty="0">
                <a:latin typeface="Times New Roman" panose="02020603050405020304" pitchFamily="18" charset="0"/>
                <a:cs typeface="Times New Roman" panose="02020603050405020304" pitchFamily="18" charset="0"/>
              </a:rPr>
              <a:t>2010</a:t>
            </a:r>
            <a:r>
              <a:rPr lang="en-US" sz="1600" dirty="0">
                <a:latin typeface="Times New Roman" panose="02020603050405020304" pitchFamily="18" charset="0"/>
                <a:cs typeface="Times New Roman" panose="02020603050405020304" pitchFamily="18" charset="0"/>
              </a:rPr>
              <a:t> with </a:t>
            </a:r>
            <a:r>
              <a:rPr lang="en-US" sz="1600" b="1" dirty="0">
                <a:latin typeface="Times New Roman" panose="02020603050405020304" pitchFamily="18" charset="0"/>
                <a:cs typeface="Times New Roman" panose="02020603050405020304" pitchFamily="18" charset="0"/>
              </a:rPr>
              <a:t>0.61 billion</a:t>
            </a:r>
            <a:r>
              <a:rPr lang="en-US" sz="1600" dirty="0">
                <a:latin typeface="Times New Roman" panose="02020603050405020304" pitchFamily="18" charset="0"/>
                <a:cs typeface="Times New Roman" panose="02020603050405020304" pitchFamily="18" charset="0"/>
              </a:rPr>
              <a:t> units but started to decline afterward, reaching a low of </a:t>
            </a:r>
            <a:r>
              <a:rPr lang="en-US" sz="1600" b="1" dirty="0">
                <a:latin typeface="Times New Roman" panose="02020603050405020304" pitchFamily="18" charset="0"/>
                <a:cs typeface="Times New Roman" panose="02020603050405020304" pitchFamily="18" charset="0"/>
              </a:rPr>
              <a:t>0.02 billion</a:t>
            </a:r>
            <a:r>
              <a:rPr lang="en-US" sz="1600" dirty="0">
                <a:latin typeface="Times New Roman" panose="02020603050405020304" pitchFamily="18" charset="0"/>
                <a:cs typeface="Times New Roman" panose="02020603050405020304" pitchFamily="18" charset="0"/>
              </a:rPr>
              <a:t> in 2015.</a:t>
            </a:r>
          </a:p>
          <a:p>
            <a:pPr marL="360363"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area cultivated peaked in </a:t>
            </a:r>
            <a:r>
              <a:rPr lang="en-US" sz="1600" b="1" dirty="0">
                <a:latin typeface="Times New Roman" panose="02020603050405020304" pitchFamily="18" charset="0"/>
                <a:cs typeface="Times New Roman" panose="02020603050405020304" pitchFamily="18" charset="0"/>
              </a:rPr>
              <a:t>2004</a:t>
            </a:r>
            <a:r>
              <a:rPr lang="en-US" sz="1600" dirty="0">
                <a:latin typeface="Times New Roman" panose="02020603050405020304" pitchFamily="18" charset="0"/>
                <a:cs typeface="Times New Roman" panose="02020603050405020304" pitchFamily="18" charset="0"/>
              </a:rPr>
              <a:t> at </a:t>
            </a:r>
            <a:r>
              <a:rPr lang="en-US" sz="1600" b="1" dirty="0">
                <a:latin typeface="Times New Roman" panose="02020603050405020304" pitchFamily="18" charset="0"/>
                <a:cs typeface="Times New Roman" panose="02020603050405020304" pitchFamily="18" charset="0"/>
              </a:rPr>
              <a:t>1.47 million hectares</a:t>
            </a:r>
            <a:r>
              <a:rPr lang="en-US" sz="1600" dirty="0">
                <a:latin typeface="Times New Roman" panose="02020603050405020304" pitchFamily="18" charset="0"/>
                <a:cs typeface="Times New Roman" panose="02020603050405020304" pitchFamily="18" charset="0"/>
              </a:rPr>
              <a:t> but similarly declined, reaching nearly zero in 2015.</a:t>
            </a:r>
          </a:p>
          <a:p>
            <a:pPr marL="360363" lvl="1" indent="-285750">
              <a:buFont typeface="Arial" panose="020B0604020202020204" pitchFamily="34" charset="0"/>
              <a:buChar char="•"/>
            </a:pPr>
            <a:endParaRPr lang="en-US" sz="8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Production by Category:</a:t>
            </a:r>
          </a:p>
          <a:p>
            <a:pPr marL="360363" indent="-2730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Cereals</a:t>
            </a:r>
            <a:r>
              <a:rPr lang="en-US" sz="1600" dirty="0">
                <a:latin typeface="Times New Roman" panose="02020603050405020304" pitchFamily="18" charset="0"/>
                <a:cs typeface="Times New Roman" panose="02020603050405020304" pitchFamily="18" charset="0"/>
              </a:rPr>
              <a:t> are the most produced category with </a:t>
            </a:r>
            <a:r>
              <a:rPr lang="en-US" sz="1600" b="1" dirty="0">
                <a:latin typeface="Times New Roman" panose="02020603050405020304" pitchFamily="18" charset="0"/>
                <a:cs typeface="Times New Roman" panose="02020603050405020304" pitchFamily="18" charset="0"/>
              </a:rPr>
              <a:t>2.80 billion</a:t>
            </a:r>
            <a:r>
              <a:rPr lang="en-US" sz="1600" dirty="0">
                <a:latin typeface="Times New Roman" panose="02020603050405020304" pitchFamily="18" charset="0"/>
                <a:cs typeface="Times New Roman" panose="02020603050405020304" pitchFamily="18" charset="0"/>
              </a:rPr>
              <a:t> units.</a:t>
            </a:r>
          </a:p>
          <a:p>
            <a:pPr marL="360363" indent="-2730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Vegetables</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Pulses</a:t>
            </a:r>
            <a:r>
              <a:rPr lang="en-US" sz="1600" dirty="0">
                <a:latin typeface="Times New Roman" panose="02020603050405020304" pitchFamily="18" charset="0"/>
                <a:cs typeface="Times New Roman" panose="02020603050405020304" pitchFamily="18" charset="0"/>
              </a:rPr>
              <a:t> also have significant production levels, contributing </a:t>
            </a:r>
            <a:r>
              <a:rPr lang="en-US" sz="1600" b="1" dirty="0">
                <a:latin typeface="Times New Roman" panose="02020603050405020304" pitchFamily="18" charset="0"/>
                <a:cs typeface="Times New Roman" panose="02020603050405020304" pitchFamily="18" charset="0"/>
              </a:rPr>
              <a:t>3.87 million</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3.42 million</a:t>
            </a:r>
            <a:r>
              <a:rPr lang="en-US" sz="1600" dirty="0">
                <a:latin typeface="Times New Roman" panose="02020603050405020304" pitchFamily="18" charset="0"/>
                <a:cs typeface="Times New Roman" panose="02020603050405020304" pitchFamily="18" charset="0"/>
              </a:rPr>
              <a:t> units, respectively.</a:t>
            </a:r>
          </a:p>
          <a:p>
            <a:pPr marL="360363" indent="-273050">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Dryfruit</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Fruit</a:t>
            </a:r>
            <a:r>
              <a:rPr lang="en-US" sz="1600" dirty="0">
                <a:latin typeface="Times New Roman" panose="02020603050405020304" pitchFamily="18" charset="0"/>
                <a:cs typeface="Times New Roman" panose="02020603050405020304" pitchFamily="18" charset="0"/>
              </a:rPr>
              <a:t> have the lowest production volumes.</a:t>
            </a:r>
          </a:p>
          <a:p>
            <a:pPr marL="360363" indent="-273050">
              <a:buFont typeface="Arial" panose="020B0604020202020204" pitchFamily="34" charset="0"/>
              <a:buChar char="•"/>
            </a:pPr>
            <a:endParaRPr lang="en-US" sz="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59579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{F8CC738F-FD73-4F2B-8FF3-2C04C6D7E823}tf78438558_win32</Template>
  <TotalTime>53</TotalTime>
  <Words>1060</Words>
  <Application>Microsoft Office PowerPoint</Application>
  <PresentationFormat>Widescreen</PresentationFormat>
  <Paragraphs>105</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Sabon Next LT</vt:lpstr>
      <vt:lpstr>Times New Roman</vt:lpstr>
      <vt:lpstr>Custom</vt:lpstr>
      <vt:lpstr>Crop production Analysis – India</vt:lpstr>
      <vt:lpstr>agenda</vt:lpstr>
      <vt:lpstr>Objective &amp; introduction</vt:lpstr>
      <vt:lpstr>Data validation &amp; Transformation</vt:lpstr>
      <vt:lpstr>Data Insertion</vt:lpstr>
      <vt:lpstr>Dashboarding</vt:lpstr>
      <vt:lpstr>Dashboarding</vt:lpstr>
      <vt:lpstr>Profitable insights</vt:lpstr>
      <vt:lpstr>Profitable insights</vt:lpstr>
      <vt:lpstr>Profitable insights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Aditya Raj 20BCS9168</dc:creator>
  <cp:lastModifiedBy>Aditya Raj 20BCS9168</cp:lastModifiedBy>
  <cp:revision>3</cp:revision>
  <dcterms:created xsi:type="dcterms:W3CDTF">2024-08-13T08:33:26Z</dcterms:created>
  <dcterms:modified xsi:type="dcterms:W3CDTF">2024-08-13T09:26:50Z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