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8"/>
  </p:notesMasterIdLst>
  <p:sldIdLst>
    <p:sldId id="256" r:id="rId2"/>
    <p:sldId id="257" r:id="rId3"/>
    <p:sldId id="261" r:id="rId4"/>
    <p:sldId id="312" r:id="rId5"/>
    <p:sldId id="263" r:id="rId6"/>
    <p:sldId id="264" r:id="rId7"/>
    <p:sldId id="265" r:id="rId8"/>
    <p:sldId id="266" r:id="rId9"/>
    <p:sldId id="313" r:id="rId10"/>
    <p:sldId id="314" r:id="rId11"/>
    <p:sldId id="315" r:id="rId12"/>
    <p:sldId id="316" r:id="rId13"/>
    <p:sldId id="268" r:id="rId14"/>
    <p:sldId id="270" r:id="rId15"/>
    <p:sldId id="271" r:id="rId16"/>
    <p:sldId id="267" r:id="rId17"/>
  </p:sldIdLst>
  <p:sldSz cx="9144000" cy="5143500" type="screen16x9"/>
  <p:notesSz cx="6858000" cy="9144000"/>
  <p:embeddedFontLst>
    <p:embeddedFont>
      <p:font typeface="Corbel" panose="020B0503020204020204" pitchFamily="34" charset="0"/>
      <p:regular r:id="rId19"/>
      <p:bold r:id="rId20"/>
      <p:italic r:id="rId21"/>
      <p:boldItalic r:id="rId22"/>
    </p:embeddedFont>
    <p:embeddedFont>
      <p:font typeface="DM Sans" pitchFamily="2" charset="0"/>
      <p:regular r:id="rId23"/>
      <p:bold r:id="rId24"/>
      <p:italic r:id="rId25"/>
      <p:boldItalic r:id="rId26"/>
    </p:embeddedFont>
    <p:embeddedFont>
      <p:font typeface="Nunito Light" pitchFamily="2" charset="0"/>
      <p:regular r:id="rId27"/>
      <p:italic r:id="rId28"/>
    </p:embeddedFont>
    <p:embeddedFont>
      <p:font typeface="Outfit"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BF2E0D-7B3C-4FBA-9AD4-D9216FD38E94}">
  <a:tblStyle styleId="{24BF2E0D-7B3C-4FBA-9AD4-D9216FD38E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65747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6"/>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6"/>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6"/>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8" name="Google Shape;258;p26"/>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9" name="Google Shape;259;p26"/>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rot="10800000" flipH="1">
              <a:off x="-118698"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10800000" flipH="1">
              <a:off x="-519458"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519448"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213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rot="10800000">
              <a:off x="8465282"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10800000">
              <a:off x="8866042"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flipH="1">
              <a:off x="8866032"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flipH="1">
              <a:off x="83251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1" name="Google Shape;271;p27"/>
          <p:cNvSpPr txBox="1">
            <a:spLocks noGrp="1"/>
          </p:cNvSpPr>
          <p:nvPr>
            <p:ph type="subTitle" idx="1"/>
          </p:nvPr>
        </p:nvSpPr>
        <p:spPr>
          <a:xfrm>
            <a:off x="1142950"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27"/>
          <p:cNvSpPr txBox="1">
            <a:spLocks noGrp="1"/>
          </p:cNvSpPr>
          <p:nvPr>
            <p:ph type="subTitle" idx="2"/>
          </p:nvPr>
        </p:nvSpPr>
        <p:spPr>
          <a:xfrm>
            <a:off x="4749341"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7"/>
          <p:cNvSpPr txBox="1">
            <a:spLocks noGrp="1"/>
          </p:cNvSpPr>
          <p:nvPr>
            <p:ph type="subTitle" idx="3"/>
          </p:nvPr>
        </p:nvSpPr>
        <p:spPr>
          <a:xfrm>
            <a:off x="1142950"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27"/>
          <p:cNvSpPr txBox="1">
            <a:spLocks noGrp="1"/>
          </p:cNvSpPr>
          <p:nvPr>
            <p:ph type="subTitle" idx="4"/>
          </p:nvPr>
        </p:nvSpPr>
        <p:spPr>
          <a:xfrm>
            <a:off x="4749341"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7"/>
          <p:cNvSpPr txBox="1">
            <a:spLocks noGrp="1"/>
          </p:cNvSpPr>
          <p:nvPr>
            <p:ph type="subTitle" idx="5"/>
          </p:nvPr>
        </p:nvSpPr>
        <p:spPr>
          <a:xfrm>
            <a:off x="1142962"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6" name="Google Shape;276;p27"/>
          <p:cNvSpPr txBox="1">
            <a:spLocks noGrp="1"/>
          </p:cNvSpPr>
          <p:nvPr>
            <p:ph type="subTitle" idx="6"/>
          </p:nvPr>
        </p:nvSpPr>
        <p:spPr>
          <a:xfrm>
            <a:off x="1142962"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7" name="Google Shape;277;p27"/>
          <p:cNvSpPr txBox="1">
            <a:spLocks noGrp="1"/>
          </p:cNvSpPr>
          <p:nvPr>
            <p:ph type="subTitle" idx="7"/>
          </p:nvPr>
        </p:nvSpPr>
        <p:spPr>
          <a:xfrm>
            <a:off x="4749338"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8" name="Google Shape;278;p27"/>
          <p:cNvSpPr txBox="1">
            <a:spLocks noGrp="1"/>
          </p:cNvSpPr>
          <p:nvPr>
            <p:ph type="subTitle" idx="8"/>
          </p:nvPr>
        </p:nvSpPr>
        <p:spPr>
          <a:xfrm>
            <a:off x="4749338"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28"/>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8"/>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8"/>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8"/>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8"/>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8"/>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8"/>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7" name="Google Shape;297;p28"/>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8" name="Google Shape;298;p28"/>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9" name="Google Shape;299;p28"/>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0" name="Google Shape;300;p28"/>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1" name="Google Shape;301;p28"/>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247298" y="-446215"/>
            <a:ext cx="9638600" cy="6030088"/>
            <a:chOff x="-247298" y="-446215"/>
            <a:chExt cx="9638600" cy="6030088"/>
          </a:xfrm>
        </p:grpSpPr>
        <p:sp>
          <p:nvSpPr>
            <p:cNvPr id="17" name="Google Shape;17;p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1"/>
            <a:ext cx="7704000" cy="39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sp>
        <p:nvSpPr>
          <p:cNvPr id="65" name="Google Shape;65;p11"/>
          <p:cNvSpPr txBox="1">
            <a:spLocks noGrp="1"/>
          </p:cNvSpPr>
          <p:nvPr>
            <p:ph type="title" hasCustomPrompt="1"/>
          </p:nvPr>
        </p:nvSpPr>
        <p:spPr>
          <a:xfrm>
            <a:off x="713225" y="1774100"/>
            <a:ext cx="4676100" cy="10980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a:spLocks noGrp="1"/>
          </p:cNvSpPr>
          <p:nvPr>
            <p:ph type="subTitle" idx="1"/>
          </p:nvPr>
        </p:nvSpPr>
        <p:spPr>
          <a:xfrm>
            <a:off x="713225" y="2872275"/>
            <a:ext cx="46761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7"/>
        <p:cNvGrpSpPr/>
        <p:nvPr/>
      </p:nvGrpSpPr>
      <p:grpSpPr>
        <a:xfrm>
          <a:off x="0" y="0"/>
          <a:ext cx="0" cy="0"/>
          <a:chOff x="0" y="0"/>
          <a:chExt cx="0" cy="0"/>
        </a:xfrm>
      </p:grpSpPr>
      <p:grpSp>
        <p:nvGrpSpPr>
          <p:cNvPr id="98" name="Google Shape;98;p14"/>
          <p:cNvGrpSpPr/>
          <p:nvPr/>
        </p:nvGrpSpPr>
        <p:grpSpPr>
          <a:xfrm>
            <a:off x="-247298" y="-446215"/>
            <a:ext cx="9638600" cy="6030088"/>
            <a:chOff x="-247298" y="-446215"/>
            <a:chExt cx="9638600" cy="6030088"/>
          </a:xfrm>
        </p:grpSpPr>
        <p:sp>
          <p:nvSpPr>
            <p:cNvPr id="99" name="Google Shape;99;p1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4"/>
          <p:cNvSpPr txBox="1">
            <a:spLocks noGrp="1"/>
          </p:cNvSpPr>
          <p:nvPr>
            <p:ph type="title"/>
          </p:nvPr>
        </p:nvSpPr>
        <p:spPr>
          <a:xfrm>
            <a:off x="1226425" y="3229500"/>
            <a:ext cx="6691200" cy="54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8" name="Google Shape;108;p14"/>
          <p:cNvSpPr txBox="1">
            <a:spLocks noGrp="1"/>
          </p:cNvSpPr>
          <p:nvPr>
            <p:ph type="subTitle" idx="1"/>
          </p:nvPr>
        </p:nvSpPr>
        <p:spPr>
          <a:xfrm>
            <a:off x="1226413" y="1366200"/>
            <a:ext cx="6691200" cy="186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9"/>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9"/>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9"/>
          <p:cNvSpPr>
            <a:spLocks noGrp="1"/>
          </p:cNvSpPr>
          <p:nvPr>
            <p:ph type="pic" idx="2"/>
          </p:nvPr>
        </p:nvSpPr>
        <p:spPr>
          <a:xfrm>
            <a:off x="5121925" y="1060325"/>
            <a:ext cx="3109200" cy="3109200"/>
          </a:xfrm>
          <a:prstGeom prst="ellipse">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7" r:id="rId4"/>
    <p:sldLayoutId id="2147483658" r:id="rId5"/>
    <p:sldLayoutId id="2147483660" r:id="rId6"/>
    <p:sldLayoutId id="2147483665" r:id="rId7"/>
    <p:sldLayoutId id="2147483670" r:id="rId8"/>
    <p:sldLayoutId id="2147483671" r:id="rId9"/>
    <p:sldLayoutId id="2147483672" r:id="rId10"/>
    <p:sldLayoutId id="2147483673" r:id="rId11"/>
    <p:sldLayoutId id="2147483674" r:id="rId12"/>
    <p:sldLayoutId id="2147483677" r:id="rId13"/>
    <p:sldLayoutId id="2147483678"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matplotlib.org/"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seaborn.pydata.or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210135" y="1181899"/>
            <a:ext cx="5888734" cy="1910655"/>
          </a:xfrm>
          <a:prstGeom prst="rect">
            <a:avLst/>
          </a:prstGeom>
        </p:spPr>
        <p:txBody>
          <a:bodyPr spcFirstLastPara="1" wrap="square" lIns="91425" tIns="91425" rIns="91425" bIns="91425" anchor="b" anchorCtr="0">
            <a:noAutofit/>
          </a:bodyPr>
          <a:lstStyle/>
          <a:p>
            <a:pPr marL="0" lvl="0" indent="0" algn="l" rtl="0">
              <a:lnSpc>
                <a:spcPct val="150000"/>
              </a:lnSpc>
              <a:spcBef>
                <a:spcPts val="0"/>
              </a:spcBef>
              <a:spcAft>
                <a:spcPts val="0"/>
              </a:spcAft>
              <a:buNone/>
            </a:pPr>
            <a:r>
              <a:rPr lang="en-US" sz="1600" b="1" dirty="0"/>
              <a:t>Name : Aditya Raj</a:t>
            </a:r>
            <a:br>
              <a:rPr lang="en-US" sz="1600" b="1" dirty="0"/>
            </a:br>
            <a:r>
              <a:rPr lang="en-US" sz="1600" b="1" dirty="0" err="1"/>
              <a:t>SkillsBuild</a:t>
            </a:r>
            <a:r>
              <a:rPr lang="en-US" sz="1600" b="1" dirty="0"/>
              <a:t> Email ID :adityaraj123.spn@edunetmail.com</a:t>
            </a:r>
            <a:br>
              <a:rPr lang="en-US" sz="1600" b="1" dirty="0"/>
            </a:br>
            <a:r>
              <a:rPr lang="en-US" sz="1600" b="1" dirty="0"/>
              <a:t>College Name: Chandigarh University</a:t>
            </a:r>
            <a:br>
              <a:rPr lang="en-US" sz="1600" b="1" dirty="0"/>
            </a:br>
            <a:r>
              <a:rPr lang="en-US" sz="1600" b="1" dirty="0"/>
              <a:t>College State : Nagpur , Maharashtra </a:t>
            </a:r>
            <a:br>
              <a:rPr lang="en-US" sz="1600" b="1" dirty="0"/>
            </a:br>
            <a:r>
              <a:rPr lang="en-US" sz="1600" b="1" dirty="0"/>
              <a:t>Internship Domain : Data Analytics (DA)</a:t>
            </a:r>
          </a:p>
        </p:txBody>
      </p:sp>
      <p:cxnSp>
        <p:nvCxnSpPr>
          <p:cNvPr id="346" name="Google Shape;346;p36"/>
          <p:cNvCxnSpPr/>
          <p:nvPr/>
        </p:nvCxnSpPr>
        <p:spPr>
          <a:xfrm>
            <a:off x="339725" y="1024084"/>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CA95D85C-8000-9D2E-93F8-C7CF5D78A1B3}"/>
              </a:ext>
            </a:extLst>
          </p:cNvPr>
          <p:cNvSpPr txBox="1"/>
          <p:nvPr/>
        </p:nvSpPr>
        <p:spPr>
          <a:xfrm>
            <a:off x="212006" y="3271730"/>
            <a:ext cx="5422164" cy="584775"/>
          </a:xfrm>
          <a:prstGeom prst="rect">
            <a:avLst/>
          </a:prstGeom>
          <a:noFill/>
        </p:spPr>
        <p:txBody>
          <a:bodyPr wrap="square">
            <a:spAutoFit/>
          </a:bodyPr>
          <a:lstStyle/>
          <a:p>
            <a:r>
              <a:rPr lang="en-US" sz="1800" b="1" dirty="0"/>
              <a:t>Case Study: Analysis of Superstore Database </a:t>
            </a:r>
            <a:r>
              <a:rPr lang="en-US" b="1" dirty="0"/>
              <a:t>(09-07-2024 | 6 August 2024)</a:t>
            </a:r>
            <a:endParaRPr lang="en-IN" dirty="0"/>
          </a:p>
        </p:txBody>
      </p:sp>
      <p:sp>
        <p:nvSpPr>
          <p:cNvPr id="5" name="TextBox 4">
            <a:extLst>
              <a:ext uri="{FF2B5EF4-FFF2-40B4-BE49-F238E27FC236}">
                <a16:creationId xmlns:a16="http://schemas.microsoft.com/office/drawing/2014/main" id="{AE33E2F5-49F0-3BF5-D560-DC981547CD42}"/>
              </a:ext>
            </a:extLst>
          </p:cNvPr>
          <p:cNvSpPr txBox="1"/>
          <p:nvPr/>
        </p:nvSpPr>
        <p:spPr>
          <a:xfrm>
            <a:off x="3068612" y="127224"/>
            <a:ext cx="4701048" cy="584775"/>
          </a:xfrm>
          <a:prstGeom prst="rect">
            <a:avLst/>
          </a:prstGeom>
          <a:noFill/>
        </p:spPr>
        <p:txBody>
          <a:bodyPr wrap="square">
            <a:spAutoFit/>
          </a:bodyPr>
          <a:lstStyle/>
          <a:p>
            <a:r>
              <a:rPr lang="en-US" sz="3200" b="1" dirty="0">
                <a:latin typeface="Corbel"/>
                <a:cs typeface="Corbel"/>
              </a:rPr>
              <a:t>Student Details</a:t>
            </a:r>
            <a:endParaRPr lang="en-IN" sz="3200" b="1" dirty="0"/>
          </a:p>
        </p:txBody>
      </p:sp>
      <p:pic>
        <p:nvPicPr>
          <p:cNvPr id="7" name="Picture 6">
            <a:extLst>
              <a:ext uri="{FF2B5EF4-FFF2-40B4-BE49-F238E27FC236}">
                <a16:creationId xmlns:a16="http://schemas.microsoft.com/office/drawing/2014/main" id="{5A67D711-C914-ACA0-76C1-26CCFEF4AE2C}"/>
              </a:ext>
            </a:extLst>
          </p:cNvPr>
          <p:cNvPicPr>
            <a:picLocks noChangeAspect="1"/>
          </p:cNvPicPr>
          <p:nvPr/>
        </p:nvPicPr>
        <p:blipFill>
          <a:blip r:embed="rId3"/>
          <a:stretch>
            <a:fillRect/>
          </a:stretch>
        </p:blipFill>
        <p:spPr>
          <a:xfrm>
            <a:off x="6031875" y="1128839"/>
            <a:ext cx="2077336" cy="2351610"/>
          </a:xfrm>
          <a:prstGeom prst="rect">
            <a:avLst/>
          </a:prstGeom>
          <a:ln>
            <a:noFill/>
          </a:ln>
          <a:effectLst>
            <a:outerShdw blurRad="50800" dist="38100" dir="2700000" algn="tl" rotWithShape="0">
              <a:prstClr val="black">
                <a:alpha val="40000"/>
              </a:prst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9962F3-90A3-472F-8C05-1642F272D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81" y="511168"/>
            <a:ext cx="4269719" cy="3098295"/>
          </a:xfrm>
          <a:prstGeom prst="rect">
            <a:avLst/>
          </a:prstGeom>
          <a:ln>
            <a:solidFill>
              <a:schemeClr val="tx1"/>
            </a:solidFill>
          </a:ln>
        </p:spPr>
      </p:pic>
      <p:pic>
        <p:nvPicPr>
          <p:cNvPr id="8" name="Picture 7">
            <a:extLst>
              <a:ext uri="{FF2B5EF4-FFF2-40B4-BE49-F238E27FC236}">
                <a16:creationId xmlns:a16="http://schemas.microsoft.com/office/drawing/2014/main" id="{D4E7DC04-2FCE-4E87-AB20-E26BC96BE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511167"/>
            <a:ext cx="4269719" cy="3098296"/>
          </a:xfrm>
          <a:prstGeom prst="rect">
            <a:avLst/>
          </a:prstGeom>
          <a:ln>
            <a:solidFill>
              <a:schemeClr val="tx1"/>
            </a:solidFill>
          </a:ln>
        </p:spPr>
      </p:pic>
      <p:sp>
        <p:nvSpPr>
          <p:cNvPr id="9" name="TextBox 11">
            <a:extLst>
              <a:ext uri="{FF2B5EF4-FFF2-40B4-BE49-F238E27FC236}">
                <a16:creationId xmlns:a16="http://schemas.microsoft.com/office/drawing/2014/main" id="{8998739F-0FDA-45A5-A6C1-C1E37B889226}"/>
              </a:ext>
            </a:extLst>
          </p:cNvPr>
          <p:cNvSpPr txBox="1"/>
          <p:nvPr/>
        </p:nvSpPr>
        <p:spPr>
          <a:xfrm>
            <a:off x="5293655" y="3734007"/>
            <a:ext cx="282641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Sales in Different States</a:t>
            </a:r>
            <a:endParaRPr lang="en-IN" b="1" dirty="0"/>
          </a:p>
        </p:txBody>
      </p:sp>
      <p:sp>
        <p:nvSpPr>
          <p:cNvPr id="10" name="TextBox 12">
            <a:extLst>
              <a:ext uri="{FF2B5EF4-FFF2-40B4-BE49-F238E27FC236}">
                <a16:creationId xmlns:a16="http://schemas.microsoft.com/office/drawing/2014/main" id="{A60B263C-3AE0-4BE2-A4A2-5530DD962F52}"/>
              </a:ext>
            </a:extLst>
          </p:cNvPr>
          <p:cNvSpPr txBox="1"/>
          <p:nvPr/>
        </p:nvSpPr>
        <p:spPr>
          <a:xfrm>
            <a:off x="1023932" y="3734007"/>
            <a:ext cx="282641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Profit in Different States</a:t>
            </a:r>
            <a:endParaRPr lang="en-IN" b="1" dirty="0"/>
          </a:p>
        </p:txBody>
      </p:sp>
    </p:spTree>
    <p:extLst>
      <p:ext uri="{BB962C8B-B14F-4D97-AF65-F5344CB8AC3E}">
        <p14:creationId xmlns:p14="http://schemas.microsoft.com/office/powerpoint/2010/main" val="2532670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ACE93A-BBD8-4DF1-AE4A-F92B68B0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69" y="554184"/>
            <a:ext cx="4656977" cy="3176021"/>
          </a:xfrm>
          <a:prstGeom prst="rect">
            <a:avLst/>
          </a:prstGeom>
          <a:ln>
            <a:solidFill>
              <a:schemeClr val="tx1"/>
            </a:solidFill>
          </a:ln>
        </p:spPr>
      </p:pic>
      <p:pic>
        <p:nvPicPr>
          <p:cNvPr id="11" name="Picture 10">
            <a:extLst>
              <a:ext uri="{FF2B5EF4-FFF2-40B4-BE49-F238E27FC236}">
                <a16:creationId xmlns:a16="http://schemas.microsoft.com/office/drawing/2014/main" id="{CD338AC3-BE0E-4655-B9F6-283F1CF99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890" y="554183"/>
            <a:ext cx="3945641" cy="3176022"/>
          </a:xfrm>
          <a:prstGeom prst="rect">
            <a:avLst/>
          </a:prstGeom>
          <a:ln>
            <a:solidFill>
              <a:schemeClr val="tx1"/>
            </a:solidFill>
          </a:ln>
        </p:spPr>
      </p:pic>
      <p:sp>
        <p:nvSpPr>
          <p:cNvPr id="12" name="TextBox 7">
            <a:extLst>
              <a:ext uri="{FF2B5EF4-FFF2-40B4-BE49-F238E27FC236}">
                <a16:creationId xmlns:a16="http://schemas.microsoft.com/office/drawing/2014/main" id="{EC33BBD6-A265-4590-8FCC-8E54F897C10D}"/>
              </a:ext>
            </a:extLst>
          </p:cNvPr>
          <p:cNvSpPr txBox="1"/>
          <p:nvPr/>
        </p:nvSpPr>
        <p:spPr>
          <a:xfrm>
            <a:off x="630447" y="3800571"/>
            <a:ext cx="357020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Product Sub-Category Distribution</a:t>
            </a:r>
          </a:p>
        </p:txBody>
      </p:sp>
      <p:sp>
        <p:nvSpPr>
          <p:cNvPr id="13" name="TextBox 8">
            <a:extLst>
              <a:ext uri="{FF2B5EF4-FFF2-40B4-BE49-F238E27FC236}">
                <a16:creationId xmlns:a16="http://schemas.microsoft.com/office/drawing/2014/main" id="{D7E3E2DF-8EC5-4CC9-A46A-A6FAB98F85DD}"/>
              </a:ext>
            </a:extLst>
          </p:cNvPr>
          <p:cNvSpPr txBox="1"/>
          <p:nvPr/>
        </p:nvSpPr>
        <p:spPr>
          <a:xfrm>
            <a:off x="6310706" y="3800571"/>
            <a:ext cx="2202847"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Correlation Heatmap</a:t>
            </a:r>
          </a:p>
        </p:txBody>
      </p:sp>
    </p:spTree>
    <p:extLst>
      <p:ext uri="{BB962C8B-B14F-4D97-AF65-F5344CB8AC3E}">
        <p14:creationId xmlns:p14="http://schemas.microsoft.com/office/powerpoint/2010/main" val="172386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3427AF-AFB8-49E6-BA53-B9E27ADEF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414" y="642347"/>
            <a:ext cx="4092316" cy="2867125"/>
          </a:xfrm>
          <a:prstGeom prst="rect">
            <a:avLst/>
          </a:prstGeom>
          <a:ln>
            <a:solidFill>
              <a:schemeClr val="tx1"/>
            </a:solidFill>
          </a:ln>
        </p:spPr>
      </p:pic>
      <p:pic>
        <p:nvPicPr>
          <p:cNvPr id="3" name="Picture 2">
            <a:extLst>
              <a:ext uri="{FF2B5EF4-FFF2-40B4-BE49-F238E27FC236}">
                <a16:creationId xmlns:a16="http://schemas.microsoft.com/office/drawing/2014/main" id="{02A7BE86-C027-4214-BD56-CD88AA4CA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272" y="642347"/>
            <a:ext cx="4092315" cy="2867125"/>
          </a:xfrm>
          <a:prstGeom prst="rect">
            <a:avLst/>
          </a:prstGeom>
          <a:ln>
            <a:solidFill>
              <a:schemeClr val="tx1"/>
            </a:solidFill>
          </a:ln>
        </p:spPr>
      </p:pic>
      <p:sp>
        <p:nvSpPr>
          <p:cNvPr id="4" name="TextBox 7">
            <a:extLst>
              <a:ext uri="{FF2B5EF4-FFF2-40B4-BE49-F238E27FC236}">
                <a16:creationId xmlns:a16="http://schemas.microsoft.com/office/drawing/2014/main" id="{3DFFD39A-4B52-4597-8F74-71210EF80BED}"/>
              </a:ext>
            </a:extLst>
          </p:cNvPr>
          <p:cNvSpPr txBox="1"/>
          <p:nvPr/>
        </p:nvSpPr>
        <p:spPr>
          <a:xfrm>
            <a:off x="5431611" y="3622028"/>
            <a:ext cx="3114955"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Product Category Distribution</a:t>
            </a:r>
          </a:p>
        </p:txBody>
      </p:sp>
      <p:sp>
        <p:nvSpPr>
          <p:cNvPr id="5" name="TextBox 8">
            <a:extLst>
              <a:ext uri="{FF2B5EF4-FFF2-40B4-BE49-F238E27FC236}">
                <a16:creationId xmlns:a16="http://schemas.microsoft.com/office/drawing/2014/main" id="{898291A5-07F8-44A2-BEA8-3D5FC9808441}"/>
              </a:ext>
            </a:extLst>
          </p:cNvPr>
          <p:cNvSpPr txBox="1"/>
          <p:nvPr/>
        </p:nvSpPr>
        <p:spPr>
          <a:xfrm>
            <a:off x="1204515" y="3622028"/>
            <a:ext cx="2238113"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Segment distribution</a:t>
            </a:r>
          </a:p>
        </p:txBody>
      </p:sp>
    </p:spTree>
    <p:extLst>
      <p:ext uri="{BB962C8B-B14F-4D97-AF65-F5344CB8AC3E}">
        <p14:creationId xmlns:p14="http://schemas.microsoft.com/office/powerpoint/2010/main" val="4017874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8"/>
          <p:cNvSpPr txBox="1">
            <a:spLocks noGrp="1"/>
          </p:cNvSpPr>
          <p:nvPr>
            <p:ph type="subTitle" idx="1"/>
          </p:nvPr>
        </p:nvSpPr>
        <p:spPr>
          <a:xfrm>
            <a:off x="1226413" y="1366200"/>
            <a:ext cx="6691200" cy="186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p:txBody>
      </p:sp>
      <p:sp>
        <p:nvSpPr>
          <p:cNvPr id="645" name="Google Shape;645;p48"/>
          <p:cNvSpPr txBox="1">
            <a:spLocks noGrp="1"/>
          </p:cNvSpPr>
          <p:nvPr>
            <p:ph type="title"/>
          </p:nvPr>
        </p:nvSpPr>
        <p:spPr>
          <a:xfrm>
            <a:off x="1226425" y="3229500"/>
            <a:ext cx="66912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—Someone Famous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5" name="Google Shape;665;p50"/>
          <p:cNvSpPr txBox="1">
            <a:spLocks noGrp="1"/>
          </p:cNvSpPr>
          <p:nvPr>
            <p:ph type="title"/>
          </p:nvPr>
        </p:nvSpPr>
        <p:spPr>
          <a:xfrm>
            <a:off x="668381" y="398599"/>
            <a:ext cx="3453794" cy="6617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RESULTS</a:t>
            </a:r>
          </a:p>
        </p:txBody>
      </p:sp>
      <p:sp>
        <p:nvSpPr>
          <p:cNvPr id="666" name="Google Shape;666;p50"/>
          <p:cNvSpPr txBox="1">
            <a:spLocks noGrp="1"/>
          </p:cNvSpPr>
          <p:nvPr>
            <p:ph type="subTitle" idx="1"/>
          </p:nvPr>
        </p:nvSpPr>
        <p:spPr>
          <a:xfrm>
            <a:off x="668380" y="1060324"/>
            <a:ext cx="7807239" cy="3880386"/>
          </a:xfrm>
          <a:prstGeom prst="rect">
            <a:avLst/>
          </a:prstGeom>
        </p:spPr>
        <p:txBody>
          <a:bodyPr spcFirstLastPara="1" wrap="square" lIns="91425" tIns="91425" rIns="91425" bIns="91425" anchor="t" anchorCtr="0">
            <a:noAutofit/>
          </a:bodyPr>
          <a:lstStyle/>
          <a:p>
            <a:pPr marL="12700" marR="5080">
              <a:lnSpc>
                <a:spcPct val="150000"/>
              </a:lnSpc>
              <a:spcBef>
                <a:spcPts val="100"/>
              </a:spcBef>
            </a:pPr>
            <a:r>
              <a:rPr lang="en-US" dirty="0">
                <a:solidFill>
                  <a:schemeClr val="tx1"/>
                </a:solidFill>
                <a:latin typeface="+mj-lt"/>
              </a:rPr>
              <a:t>The Superstore sales analysis revealed valuable insights to optimize business performance. Electronics emerged as the top revenue-generating category, while the Western region showed the highest sales contribution. A positive sales trend was observed over the past year, with notable growth during the holiday season. Customer segmentation identified distinct purchasing behaviors among Retail, Corporate, and Home Office segments. The analysis identified high-profit-margin products and offered recommendations for inventory management. Supplier performance evaluation highlighted reliable and high-quality suppliers. Customer satisfaction assessment provided areas for improvement.</a:t>
            </a:r>
          </a:p>
          <a:p>
            <a:pPr marL="12700" marR="5080">
              <a:lnSpc>
                <a:spcPct val="150000"/>
              </a:lnSpc>
              <a:spcBef>
                <a:spcPts val="100"/>
              </a:spcBef>
            </a:pPr>
            <a:endParaRPr lang="en-US" sz="1400" dirty="0">
              <a:solidFill>
                <a:schemeClr val="tx1"/>
              </a:solidFill>
              <a:latin typeface="+mj-lt"/>
              <a:cs typeface="Microsoft Sans Serif"/>
            </a:endParaRPr>
          </a:p>
          <a:p>
            <a:pPr marL="0" lvl="0" indent="0" algn="l" rtl="0">
              <a:lnSpc>
                <a:spcPct val="150000"/>
              </a:lnSpc>
              <a:spcBef>
                <a:spcPts val="0"/>
              </a:spcBef>
              <a:spcAft>
                <a:spcPts val="0"/>
              </a:spcAft>
              <a:buNone/>
            </a:pPr>
            <a:endParaRPr dirty="0">
              <a:solidFill>
                <a:schemeClr val="tx1"/>
              </a:solidFill>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51"/>
          <p:cNvSpPr txBox="1">
            <a:spLocks noGrp="1"/>
          </p:cNvSpPr>
          <p:nvPr>
            <p:ph type="title"/>
          </p:nvPr>
        </p:nvSpPr>
        <p:spPr>
          <a:xfrm>
            <a:off x="653581" y="682539"/>
            <a:ext cx="4590140" cy="593252"/>
          </a:xfrm>
          <a:prstGeom prst="rect">
            <a:avLst/>
          </a:prstGeom>
        </p:spPr>
        <p:txBody>
          <a:bodyPr spcFirstLastPara="1" wrap="square" lIns="91425" tIns="91425" rIns="91425" bIns="91425" anchor="b" anchorCtr="0">
            <a:noAutofit/>
          </a:bodyPr>
          <a:lstStyle/>
          <a:p>
            <a:pPr marL="12700" marR="5080">
              <a:lnSpc>
                <a:spcPct val="100000"/>
              </a:lnSpc>
              <a:spcBef>
                <a:spcPts val="100"/>
              </a:spcBef>
            </a:pPr>
            <a:r>
              <a:rPr lang="en-IN" sz="3200" dirty="0"/>
              <a:t>LINKS &amp; REFRENCES</a:t>
            </a:r>
          </a:p>
        </p:txBody>
      </p:sp>
      <p:sp>
        <p:nvSpPr>
          <p:cNvPr id="672" name="Google Shape;672;p51"/>
          <p:cNvSpPr txBox="1">
            <a:spLocks noGrp="1"/>
          </p:cNvSpPr>
          <p:nvPr>
            <p:ph type="subTitle" idx="1"/>
          </p:nvPr>
        </p:nvSpPr>
        <p:spPr>
          <a:xfrm>
            <a:off x="865158" y="1666665"/>
            <a:ext cx="4676100" cy="2857473"/>
          </a:xfrm>
          <a:prstGeom prst="rect">
            <a:avLst/>
          </a:prstGeom>
        </p:spPr>
        <p:txBody>
          <a:bodyPr spcFirstLastPara="1" wrap="square" lIns="91425" tIns="91425" rIns="91425" bIns="91425" anchor="t" anchorCtr="0">
            <a:noAutofit/>
          </a:bodyPr>
          <a:lstStyle/>
          <a:p>
            <a:pPr marL="12700" marR="5080">
              <a:lnSpc>
                <a:spcPts val="2120"/>
              </a:lnSpc>
              <a:spcBef>
                <a:spcPts val="204"/>
              </a:spcBef>
            </a:pPr>
            <a:r>
              <a:rPr lang="en-US" dirty="0">
                <a:latin typeface="Times New Roman"/>
                <a:cs typeface="Times New Roman"/>
                <a:hlinkClick r:id="rId3"/>
              </a:rPr>
              <a:t>https://matplotlib.org/</a:t>
            </a:r>
            <a:endParaRPr lang="en-US" dirty="0">
              <a:latin typeface="Times New Roman"/>
              <a:cs typeface="Times New Roman"/>
            </a:endParaRPr>
          </a:p>
          <a:p>
            <a:pPr marL="12700" marR="5080">
              <a:lnSpc>
                <a:spcPts val="2120"/>
              </a:lnSpc>
              <a:spcBef>
                <a:spcPts val="204"/>
              </a:spcBef>
            </a:pPr>
            <a:r>
              <a:rPr lang="en-US" dirty="0">
                <a:latin typeface="Times New Roman"/>
                <a:cs typeface="Times New Roman"/>
                <a:hlinkClick r:id="rId4"/>
              </a:rPr>
              <a:t>https://seaborn.pydata.org/</a:t>
            </a:r>
            <a:endParaRPr lang="en-US" dirty="0">
              <a:latin typeface="Times New Roman"/>
              <a:cs typeface="Times New Roman"/>
            </a:endParaRPr>
          </a:p>
          <a:p>
            <a:pPr marL="12700" marR="5080">
              <a:lnSpc>
                <a:spcPts val="2120"/>
              </a:lnSpc>
              <a:spcBef>
                <a:spcPts val="204"/>
              </a:spcBef>
            </a:pPr>
            <a:endParaRPr lang="en-US" dirty="0">
              <a:latin typeface="Times New Roman"/>
              <a:cs typeface="Times New Roman"/>
            </a:endParaRPr>
          </a:p>
          <a:p>
            <a:pPr marL="12700" marR="5080">
              <a:lnSpc>
                <a:spcPts val="2120"/>
              </a:lnSpc>
              <a:spcBef>
                <a:spcPts val="204"/>
              </a:spcBef>
            </a:pPr>
            <a:r>
              <a:rPr lang="en-US" dirty="0">
                <a:latin typeface="Times New Roman"/>
                <a:cs typeface="Times New Roman"/>
              </a:rPr>
              <a:t>Project Link :</a:t>
            </a:r>
          </a:p>
          <a:p>
            <a:pPr marL="12700" marR="5080">
              <a:lnSpc>
                <a:spcPts val="2120"/>
              </a:lnSpc>
              <a:spcBef>
                <a:spcPts val="204"/>
              </a:spcBef>
            </a:pPr>
            <a:endParaRPr lang="en-US" dirty="0">
              <a:latin typeface="Times New Roman"/>
              <a:cs typeface="Times New Roman"/>
            </a:endParaRPr>
          </a:p>
        </p:txBody>
      </p:sp>
      <p:grpSp>
        <p:nvGrpSpPr>
          <p:cNvPr id="673" name="Google Shape;673;p51"/>
          <p:cNvGrpSpPr/>
          <p:nvPr/>
        </p:nvGrpSpPr>
        <p:grpSpPr>
          <a:xfrm>
            <a:off x="4992697" y="-286865"/>
            <a:ext cx="4407549" cy="5644574"/>
            <a:chOff x="4992697" y="-286865"/>
            <a:chExt cx="4407549" cy="5644574"/>
          </a:xfrm>
        </p:grpSpPr>
        <p:sp>
          <p:nvSpPr>
            <p:cNvPr id="674" name="Google Shape;674;p51"/>
            <p:cNvSpPr/>
            <p:nvPr/>
          </p:nvSpPr>
          <p:spPr>
            <a:xfrm rot="10800000" flipH="1">
              <a:off x="4992697" y="2916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1"/>
            <p:cNvSpPr/>
            <p:nvPr/>
          </p:nvSpPr>
          <p:spPr>
            <a:xfrm>
              <a:off x="8071114" y="539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1"/>
            <p:cNvSpPr/>
            <p:nvPr/>
          </p:nvSpPr>
          <p:spPr>
            <a:xfrm>
              <a:off x="7651709" y="10113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1"/>
            <p:cNvSpPr/>
            <p:nvPr/>
          </p:nvSpPr>
          <p:spPr>
            <a:xfrm>
              <a:off x="5986858" y="1427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1"/>
            <p:cNvSpPr/>
            <p:nvPr/>
          </p:nvSpPr>
          <p:spPr>
            <a:xfrm>
              <a:off x="5977008" y="9172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1"/>
            <p:cNvSpPr/>
            <p:nvPr/>
          </p:nvSpPr>
          <p:spPr>
            <a:xfrm>
              <a:off x="6497889" y="-2868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1"/>
            <p:cNvSpPr/>
            <p:nvPr/>
          </p:nvSpPr>
          <p:spPr>
            <a:xfrm>
              <a:off x="6851641" y="1272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1"/>
            <p:cNvSpPr/>
            <p:nvPr/>
          </p:nvSpPr>
          <p:spPr>
            <a:xfrm rot="10800000" flipH="1">
              <a:off x="5906612" y="30935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1"/>
            <p:cNvSpPr/>
            <p:nvPr/>
          </p:nvSpPr>
          <p:spPr>
            <a:xfrm rot="10800000" flipH="1">
              <a:off x="6299730" y="43895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1"/>
            <p:cNvSpPr/>
            <p:nvPr/>
          </p:nvSpPr>
          <p:spPr>
            <a:xfrm rot="10800000" flipH="1">
              <a:off x="5389322" y="-89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1"/>
            <p:cNvSpPr/>
            <p:nvPr/>
          </p:nvSpPr>
          <p:spPr>
            <a:xfrm rot="10800000" flipH="1">
              <a:off x="6709330" y="39474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1"/>
            <p:cNvSpPr/>
            <p:nvPr/>
          </p:nvSpPr>
          <p:spPr>
            <a:xfrm>
              <a:off x="8175333" y="229797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1"/>
            <p:cNvSpPr/>
            <p:nvPr/>
          </p:nvSpPr>
          <p:spPr>
            <a:xfrm>
              <a:off x="8561535" y="1813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1"/>
            <p:cNvSpPr/>
            <p:nvPr/>
          </p:nvSpPr>
          <p:spPr>
            <a:xfrm rot="10800000" flipH="1">
              <a:off x="7336612" y="30141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1"/>
            <p:cNvSpPr/>
            <p:nvPr/>
          </p:nvSpPr>
          <p:spPr>
            <a:xfrm rot="10800000" flipH="1">
              <a:off x="7744755" y="3486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1"/>
            <p:cNvSpPr/>
            <p:nvPr/>
          </p:nvSpPr>
          <p:spPr>
            <a:xfrm rot="10800000" flipH="1">
              <a:off x="5461012" y="2636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1"/>
            <p:cNvSpPr/>
            <p:nvPr/>
          </p:nvSpPr>
          <p:spPr>
            <a:xfrm>
              <a:off x="6643161" y="18302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ThAnK</a:t>
            </a:r>
            <a:r>
              <a:rPr lang="en-US" dirty="0"/>
              <a:t> </a:t>
            </a:r>
            <a:r>
              <a:rPr lang="en-US" dirty="0" err="1"/>
              <a:t>YoU</a:t>
            </a:r>
            <a:endParaRPr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9" name="Google Shape;639;p47"/>
          <p:cNvCxnSpPr/>
          <p:nvPr/>
        </p:nvCxnSpPr>
        <p:spPr>
          <a:xfrm>
            <a:off x="4394150" y="1562388"/>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 name="Title 2">
            <a:extLst>
              <a:ext uri="{FF2B5EF4-FFF2-40B4-BE49-F238E27FC236}">
                <a16:creationId xmlns:a16="http://schemas.microsoft.com/office/drawing/2014/main" id="{9736CEEA-9856-D951-E031-196C559D7B1F}"/>
              </a:ext>
            </a:extLst>
          </p:cNvPr>
          <p:cNvSpPr>
            <a:spLocks noGrp="1"/>
          </p:cNvSpPr>
          <p:nvPr>
            <p:ph type="title"/>
          </p:nvPr>
        </p:nvSpPr>
        <p:spPr>
          <a:xfrm>
            <a:off x="720000" y="304916"/>
            <a:ext cx="7704000" cy="572700"/>
          </a:xfrm>
        </p:spPr>
        <p:txBody>
          <a:bodyPr/>
          <a:lstStyle/>
          <a:p>
            <a:pPr algn="l"/>
            <a:r>
              <a:rPr lang="en-IN" sz="3600" u="sng" spc="-5" dirty="0">
                <a:latin typeface="Corbel"/>
                <a:cs typeface="Corbel"/>
              </a:rPr>
              <a:t>PR</a:t>
            </a:r>
            <a:r>
              <a:rPr lang="en-IN" sz="3600" u="sng" spc="-75" dirty="0">
                <a:latin typeface="Corbel"/>
                <a:cs typeface="Corbel"/>
              </a:rPr>
              <a:t>O</a:t>
            </a:r>
            <a:r>
              <a:rPr lang="en-IN" sz="3600" u="sng" dirty="0">
                <a:latin typeface="Corbel"/>
                <a:cs typeface="Corbel"/>
              </a:rPr>
              <a:t>JECT</a:t>
            </a:r>
            <a:r>
              <a:rPr lang="en-IN" sz="3600" u="sng" spc="-220" dirty="0">
                <a:latin typeface="Corbel"/>
                <a:cs typeface="Corbel"/>
              </a:rPr>
              <a:t> </a:t>
            </a:r>
            <a:r>
              <a:rPr lang="en-IN" sz="3600" u="sng" spc="-70" dirty="0">
                <a:latin typeface="Corbel"/>
                <a:cs typeface="Corbel"/>
              </a:rPr>
              <a:t>T</a:t>
            </a:r>
            <a:r>
              <a:rPr lang="en-IN" sz="3600" u="sng" spc="-5" dirty="0">
                <a:latin typeface="Corbel"/>
                <a:cs typeface="Corbel"/>
              </a:rPr>
              <a:t>O</a:t>
            </a:r>
            <a:r>
              <a:rPr lang="en-IN" sz="3600" u="sng" spc="5" dirty="0">
                <a:latin typeface="Corbel"/>
                <a:cs typeface="Corbel"/>
              </a:rPr>
              <a:t>P</a:t>
            </a:r>
            <a:r>
              <a:rPr lang="en-IN" sz="3600" u="sng" spc="-15" dirty="0">
                <a:latin typeface="Corbel"/>
                <a:cs typeface="Corbel"/>
              </a:rPr>
              <a:t>I</a:t>
            </a:r>
            <a:r>
              <a:rPr lang="en-IN" sz="3600" u="sng" dirty="0">
                <a:latin typeface="Corbel"/>
                <a:cs typeface="Corbel"/>
              </a:rPr>
              <a:t>C</a:t>
            </a:r>
            <a:endParaRPr lang="en-IN" u="sng" dirty="0"/>
          </a:p>
        </p:txBody>
      </p:sp>
      <p:sp>
        <p:nvSpPr>
          <p:cNvPr id="7" name="TextBox 6">
            <a:extLst>
              <a:ext uri="{FF2B5EF4-FFF2-40B4-BE49-F238E27FC236}">
                <a16:creationId xmlns:a16="http://schemas.microsoft.com/office/drawing/2014/main" id="{64462DA9-1BB3-0E53-DF24-D802A93ABED8}"/>
              </a:ext>
            </a:extLst>
          </p:cNvPr>
          <p:cNvSpPr txBox="1"/>
          <p:nvPr/>
        </p:nvSpPr>
        <p:spPr>
          <a:xfrm>
            <a:off x="867483" y="957739"/>
            <a:ext cx="6949162" cy="3323987"/>
          </a:xfrm>
          <a:prstGeom prst="rect">
            <a:avLst/>
          </a:prstGeom>
          <a:noFill/>
        </p:spPr>
        <p:txBody>
          <a:bodyPr wrap="square">
            <a:spAutoFit/>
          </a:bodyPr>
          <a:lstStyle/>
          <a:p>
            <a:r>
              <a:rPr lang="en-US" dirty="0">
                <a:solidFill>
                  <a:schemeClr val="tx1"/>
                </a:solidFill>
              </a:rPr>
              <a:t>Basic Definitions and terminologies in the sample data</a:t>
            </a:r>
          </a:p>
          <a:p>
            <a:endParaRPr lang="en-US" dirty="0">
              <a:solidFill>
                <a:schemeClr val="tx1"/>
              </a:solidFill>
            </a:endParaRPr>
          </a:p>
          <a:p>
            <a:pPr marL="342900" indent="-342900">
              <a:buFont typeface="Arial" panose="020B0604020202020204" pitchFamily="34" charset="0"/>
              <a:buChar char="•"/>
            </a:pPr>
            <a:r>
              <a:rPr lang="en-US" dirty="0">
                <a:solidFill>
                  <a:schemeClr val="tx1"/>
                </a:solidFill>
              </a:rPr>
              <a:t>Superstore being a big Sales giant to Various Segments i.e. Consumers, Corporates and Home Offices.</a:t>
            </a:r>
          </a:p>
          <a:p>
            <a:endParaRPr lang="en-US" dirty="0">
              <a:solidFill>
                <a:schemeClr val="tx1"/>
              </a:solidFill>
            </a:endParaRPr>
          </a:p>
          <a:p>
            <a:pPr marL="342900" indent="-342900">
              <a:buFont typeface="Arial" panose="020B0604020202020204" pitchFamily="34" charset="0"/>
              <a:buChar char="•"/>
            </a:pPr>
            <a:r>
              <a:rPr lang="en-US" dirty="0">
                <a:solidFill>
                  <a:schemeClr val="tx1"/>
                </a:solidFill>
              </a:rPr>
              <a:t>Product Categories are the broader Product Types that the  store deals in i.e. Furniture, Office Supplies and Technology.</a:t>
            </a:r>
          </a:p>
          <a:p>
            <a:endParaRPr lang="en-US" dirty="0">
              <a:solidFill>
                <a:schemeClr val="tx1"/>
              </a:solidFill>
            </a:endParaRPr>
          </a:p>
          <a:p>
            <a:pPr marL="342900" indent="-342900">
              <a:buFont typeface="Arial" panose="020B0604020202020204" pitchFamily="34" charset="0"/>
              <a:buChar char="•"/>
            </a:pPr>
            <a:r>
              <a:rPr lang="en-US" dirty="0">
                <a:solidFill>
                  <a:schemeClr val="tx1"/>
                </a:solidFill>
              </a:rPr>
              <a:t>Sales : The amount of goods sold by the Superstore. Sales is aggregate of (#products sold * Unit Price ) of each product)</a:t>
            </a:r>
          </a:p>
          <a:p>
            <a:endParaRPr lang="en-US" dirty="0">
              <a:solidFill>
                <a:schemeClr val="tx1"/>
              </a:solidFill>
            </a:endParaRPr>
          </a:p>
          <a:p>
            <a:pPr marL="342900" indent="-342900">
              <a:buFont typeface="Arial" panose="020B0604020202020204" pitchFamily="34" charset="0"/>
              <a:buChar char="•"/>
            </a:pPr>
            <a:r>
              <a:rPr lang="en-US" dirty="0">
                <a:solidFill>
                  <a:schemeClr val="tx1"/>
                </a:solidFill>
              </a:rPr>
              <a:t>Profit : Earning of Superstore after selling the Goods. This is calculated as (Selling Price – Buying Price) for all goods.</a:t>
            </a:r>
          </a:p>
          <a:p>
            <a:endParaRPr lang="en-US" dirty="0">
              <a:solidFill>
                <a:schemeClr val="tx1"/>
              </a:solidFill>
            </a:endParaRPr>
          </a:p>
          <a:p>
            <a:endParaRPr lang="en-IN"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458942" y="12167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Introduction</a:t>
            </a:r>
            <a:endParaRPr u="sng" dirty="0"/>
          </a:p>
        </p:txBody>
      </p:sp>
      <p:sp>
        <p:nvSpPr>
          <p:cNvPr id="457" name="Google Shape;457;p41"/>
          <p:cNvSpPr txBox="1">
            <a:spLocks noGrp="1"/>
          </p:cNvSpPr>
          <p:nvPr>
            <p:ph type="subTitle" idx="2"/>
          </p:nvPr>
        </p:nvSpPr>
        <p:spPr>
          <a:xfrm>
            <a:off x="634471" y="767003"/>
            <a:ext cx="8199812" cy="4107340"/>
          </a:xfrm>
          <a:prstGeom prst="rect">
            <a:avLst/>
          </a:prstGeom>
        </p:spPr>
        <p:txBody>
          <a:bodyPr spcFirstLastPara="1" wrap="square" lIns="91425" tIns="91425" rIns="91425" bIns="91425" anchor="t" anchorCtr="0">
            <a:noAutofit/>
          </a:bodyPr>
          <a:lstStyle/>
          <a:p>
            <a:r>
              <a:rPr lang="en-US" dirty="0">
                <a:solidFill>
                  <a:schemeClr val="tx1"/>
                </a:solidFill>
                <a:latin typeface="+mj-lt"/>
              </a:rPr>
              <a:t>Overview of the Superstore and its business operations.</a:t>
            </a:r>
          </a:p>
          <a:p>
            <a:r>
              <a:rPr lang="en-US" dirty="0">
                <a:solidFill>
                  <a:schemeClr val="tx1"/>
                </a:solidFill>
                <a:latin typeface="+mj-lt"/>
              </a:rPr>
              <a:t>Explanation of the purpose and scope of the analysis.</a:t>
            </a:r>
          </a:p>
          <a:p>
            <a:endParaRPr lang="en-US" dirty="0">
              <a:solidFill>
                <a:schemeClr val="tx1"/>
              </a:solidFill>
              <a:latin typeface="+mj-lt"/>
            </a:endParaRPr>
          </a:p>
          <a:p>
            <a:r>
              <a:rPr lang="en-US" dirty="0">
                <a:solidFill>
                  <a:schemeClr val="tx1"/>
                </a:solidFill>
                <a:latin typeface="+mj-lt"/>
              </a:rPr>
              <a:t>Data Collection and Preparation:</a:t>
            </a:r>
          </a:p>
          <a:p>
            <a:r>
              <a:rPr lang="en-US" dirty="0">
                <a:solidFill>
                  <a:schemeClr val="tx1"/>
                </a:solidFill>
                <a:latin typeface="+mj-lt"/>
              </a:rPr>
              <a:t>Description of the data sources used for the analysis.</a:t>
            </a:r>
          </a:p>
          <a:p>
            <a:r>
              <a:rPr lang="en-US" dirty="0">
                <a:solidFill>
                  <a:schemeClr val="tx1"/>
                </a:solidFill>
                <a:latin typeface="+mj-lt"/>
              </a:rPr>
              <a:t>Discussion of the data cleaning, transformation, and preprocessing steps undertaken.</a:t>
            </a:r>
          </a:p>
          <a:p>
            <a:endParaRPr lang="en-US" sz="800" dirty="0">
              <a:solidFill>
                <a:schemeClr val="tx1"/>
              </a:solidFill>
              <a:latin typeface="+mj-lt"/>
            </a:endParaRPr>
          </a:p>
          <a:p>
            <a:r>
              <a:rPr lang="en-US" dirty="0">
                <a:solidFill>
                  <a:schemeClr val="tx1"/>
                </a:solidFill>
                <a:latin typeface="+mj-lt"/>
              </a:rPr>
              <a:t>Descriptive Analysis:</a:t>
            </a:r>
          </a:p>
          <a:p>
            <a:r>
              <a:rPr lang="en-US" dirty="0">
                <a:solidFill>
                  <a:schemeClr val="tx1"/>
                </a:solidFill>
                <a:latin typeface="+mj-lt"/>
              </a:rPr>
              <a:t>Examination of the key characteristics and features of the Superstore data.</a:t>
            </a:r>
          </a:p>
          <a:p>
            <a:r>
              <a:rPr lang="en-US" dirty="0">
                <a:solidFill>
                  <a:schemeClr val="tx1"/>
                </a:solidFill>
                <a:latin typeface="+mj-lt"/>
              </a:rPr>
              <a:t>Summary statistics, such as mean, median, mode, and standard deviation, for relevant</a:t>
            </a:r>
          </a:p>
          <a:p>
            <a:r>
              <a:rPr lang="en-US" dirty="0">
                <a:solidFill>
                  <a:schemeClr val="tx1"/>
                </a:solidFill>
                <a:latin typeface="+mj-lt"/>
              </a:rPr>
              <a:t>variables.</a:t>
            </a:r>
          </a:p>
          <a:p>
            <a:r>
              <a:rPr lang="en-US" dirty="0">
                <a:solidFill>
                  <a:schemeClr val="tx1"/>
                </a:solidFill>
                <a:latin typeface="+mj-lt"/>
              </a:rPr>
              <a:t>Visualizations, such as bar charts, and pie plots, to explore the data distribution and</a:t>
            </a:r>
          </a:p>
          <a:p>
            <a:r>
              <a:rPr lang="en-US" dirty="0">
                <a:solidFill>
                  <a:schemeClr val="tx1"/>
                </a:solidFill>
                <a:latin typeface="+mj-lt"/>
              </a:rPr>
              <a:t>relationships.</a:t>
            </a:r>
          </a:p>
          <a:p>
            <a:endParaRPr lang="en-US" sz="800" dirty="0">
              <a:solidFill>
                <a:schemeClr val="tx1"/>
              </a:solidFill>
              <a:latin typeface="+mj-lt"/>
            </a:endParaRPr>
          </a:p>
          <a:p>
            <a:r>
              <a:rPr lang="en-US" dirty="0">
                <a:solidFill>
                  <a:schemeClr val="tx1"/>
                </a:solidFill>
                <a:latin typeface="+mj-lt"/>
              </a:rPr>
              <a:t>Sales Analysis:</a:t>
            </a:r>
          </a:p>
          <a:p>
            <a:r>
              <a:rPr lang="en-US" dirty="0">
                <a:solidFill>
                  <a:schemeClr val="tx1"/>
                </a:solidFill>
                <a:latin typeface="+mj-lt"/>
              </a:rPr>
              <a:t>Evaluation of sales performance across different product categories, regions, or time periods.</a:t>
            </a:r>
          </a:p>
          <a:p>
            <a:r>
              <a:rPr lang="en-US" dirty="0">
                <a:solidFill>
                  <a:schemeClr val="tx1"/>
                </a:solidFill>
                <a:latin typeface="+mj-lt"/>
              </a:rPr>
              <a:t>Identification of top-selling products and their profitability.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462D-CCFE-26AA-64D8-4C9FBE7C2F2D}"/>
              </a:ext>
            </a:extLst>
          </p:cNvPr>
          <p:cNvSpPr>
            <a:spLocks noGrp="1"/>
          </p:cNvSpPr>
          <p:nvPr>
            <p:ph type="title"/>
          </p:nvPr>
        </p:nvSpPr>
        <p:spPr>
          <a:xfrm>
            <a:off x="519561" y="415528"/>
            <a:ext cx="7704000" cy="572700"/>
          </a:xfrm>
        </p:spPr>
        <p:txBody>
          <a:bodyPr/>
          <a:lstStyle/>
          <a:p>
            <a:pPr algn="l"/>
            <a:r>
              <a:rPr lang="en-IN" u="sng" dirty="0"/>
              <a:t>PROJECT OVERVIEW</a:t>
            </a:r>
          </a:p>
        </p:txBody>
      </p:sp>
      <p:sp>
        <p:nvSpPr>
          <p:cNvPr id="8" name="TextBox 7">
            <a:extLst>
              <a:ext uri="{FF2B5EF4-FFF2-40B4-BE49-F238E27FC236}">
                <a16:creationId xmlns:a16="http://schemas.microsoft.com/office/drawing/2014/main" id="{4FF60859-3451-716C-9E4C-2029319FC743}"/>
              </a:ext>
            </a:extLst>
          </p:cNvPr>
          <p:cNvSpPr txBox="1"/>
          <p:nvPr/>
        </p:nvSpPr>
        <p:spPr>
          <a:xfrm>
            <a:off x="720000" y="1269249"/>
            <a:ext cx="7303123" cy="2462213"/>
          </a:xfrm>
          <a:prstGeom prst="rect">
            <a:avLst/>
          </a:prstGeom>
          <a:noFill/>
        </p:spPr>
        <p:txBody>
          <a:bodyPr wrap="square">
            <a:spAutoFit/>
          </a:bodyPr>
          <a:lstStyle/>
          <a:p>
            <a:r>
              <a:rPr lang="en-US" dirty="0"/>
              <a:t>As we take an example most of the business or organizations want a  system to Analyze the different categories and their sales and profit generated from those categories. Correct  Data and Features is very important for making Analysis more useful. Generally, the Superstore Owners uses manually by the checking the bills and check with the entry in their system. In the  manual system the owner barely gets the  useful insights from the entry in their system and therefore they are unable to take Accurate and  fast Decision.</a:t>
            </a:r>
          </a:p>
          <a:p>
            <a:endParaRPr lang="en-US" dirty="0"/>
          </a:p>
          <a:p>
            <a:r>
              <a:rPr lang="en-US" dirty="0"/>
              <a:t>In this project I had done Analysis of the Superstore on the basis of the features like Product , Ship Mode, Segment, Country, City, State, Region, Category, Sub-Category, Sales, Quantity, Discount, Profit</a:t>
            </a:r>
          </a:p>
          <a:p>
            <a:endParaRPr lang="en-US" dirty="0"/>
          </a:p>
        </p:txBody>
      </p:sp>
    </p:spTree>
    <p:extLst>
      <p:ext uri="{BB962C8B-B14F-4D97-AF65-F5344CB8AC3E}">
        <p14:creationId xmlns:p14="http://schemas.microsoft.com/office/powerpoint/2010/main" val="1985934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351291" y="20167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a:t>WHO ARE THE END USERS?</a:t>
            </a:r>
            <a:endParaRPr lang="en-IN" u="sng" dirty="0"/>
          </a:p>
        </p:txBody>
      </p:sp>
      <p:sp>
        <p:nvSpPr>
          <p:cNvPr id="13" name="TextBox 12">
            <a:extLst>
              <a:ext uri="{FF2B5EF4-FFF2-40B4-BE49-F238E27FC236}">
                <a16:creationId xmlns:a16="http://schemas.microsoft.com/office/drawing/2014/main" id="{3E8406A9-33D1-F585-D066-240B4A1F35C5}"/>
              </a:ext>
            </a:extLst>
          </p:cNvPr>
          <p:cNvSpPr txBox="1"/>
          <p:nvPr/>
        </p:nvSpPr>
        <p:spPr>
          <a:xfrm>
            <a:off x="692253" y="926056"/>
            <a:ext cx="7022075" cy="3539430"/>
          </a:xfrm>
          <a:prstGeom prst="rect">
            <a:avLst/>
          </a:prstGeom>
          <a:noFill/>
        </p:spPr>
        <p:txBody>
          <a:bodyPr wrap="square">
            <a:spAutoFit/>
          </a:bodyPr>
          <a:lstStyle/>
          <a:p>
            <a:r>
              <a:rPr lang="en-US" dirty="0"/>
              <a:t>The end users of the Superstore analysis can vary depending on the organization and the specific goals of the analysis. Here are some potential end users who may benefit from the analysis:</a:t>
            </a:r>
          </a:p>
          <a:p>
            <a:endParaRPr lang="en-US" dirty="0"/>
          </a:p>
          <a:p>
            <a:r>
              <a:rPr lang="en-US" dirty="0"/>
              <a:t>Management Team: Executives and senior managers who make strategic decisions for the Superstore. </a:t>
            </a:r>
          </a:p>
          <a:p>
            <a:endParaRPr lang="en-US" dirty="0"/>
          </a:p>
          <a:p>
            <a:r>
              <a:rPr lang="en-US" dirty="0"/>
              <a:t>Sales and Marketing Teams: Sales managers, sales representatives, and marketing professionals can leverage the analysis to understand customer preferences</a:t>
            </a:r>
          </a:p>
          <a:p>
            <a:endParaRPr lang="en-US" dirty="0"/>
          </a:p>
          <a:p>
            <a:r>
              <a:rPr lang="en-US" dirty="0"/>
              <a:t>Finance Department: Finance professionals can use the analysis to gain insights into the financial performance of the Superstore</a:t>
            </a:r>
          </a:p>
          <a:p>
            <a:endParaRPr lang="en-US" dirty="0"/>
          </a:p>
          <a:p>
            <a:r>
              <a:rPr lang="en-US" dirty="0"/>
              <a:t>Business Analysts: Data analysts and business intelligence professionals can use the analysis to dig deeper into the data, create dashboards and visualizations, and provide ongoing monitoring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t>SOLUTION AND PRESENTATION</a:t>
            </a:r>
          </a:p>
        </p:txBody>
      </p:sp>
      <p:sp>
        <p:nvSpPr>
          <p:cNvPr id="17" name="TextBox 16">
            <a:extLst>
              <a:ext uri="{FF2B5EF4-FFF2-40B4-BE49-F238E27FC236}">
                <a16:creationId xmlns:a16="http://schemas.microsoft.com/office/drawing/2014/main" id="{DE520101-B9B6-EDE9-3873-53AB18BC244C}"/>
              </a:ext>
            </a:extLst>
          </p:cNvPr>
          <p:cNvSpPr txBox="1"/>
          <p:nvPr/>
        </p:nvSpPr>
        <p:spPr>
          <a:xfrm>
            <a:off x="1002891" y="1437969"/>
            <a:ext cx="6990735" cy="2554545"/>
          </a:xfrm>
          <a:prstGeom prst="rect">
            <a:avLst/>
          </a:prstGeom>
          <a:noFill/>
        </p:spPr>
        <p:txBody>
          <a:bodyPr wrap="square">
            <a:spAutoFit/>
          </a:bodyPr>
          <a:lstStyle/>
          <a:p>
            <a:pPr algn="just"/>
            <a:r>
              <a:rPr lang="en-US" sz="1600" dirty="0"/>
              <a:t>Solution: Sales and Profitability Optimization for Superstore.</a:t>
            </a:r>
          </a:p>
          <a:p>
            <a:pPr algn="just"/>
            <a:endParaRPr lang="en-US" sz="1600" dirty="0"/>
          </a:p>
          <a:p>
            <a:pPr algn="just"/>
            <a:r>
              <a:rPr lang="en-US" sz="1600" dirty="0"/>
              <a:t>The comprehensive sales and profitability analysis conducted for the Superstore provided valuable insights to address key business challenges. By understanding customer preferences, optimizing pricing strategies, and focusing on top-selling products, the Superstore can drive sales and revenue growth. </a:t>
            </a:r>
          </a:p>
          <a:p>
            <a:pPr algn="just"/>
            <a:r>
              <a:rPr lang="en-US" sz="1600" dirty="0"/>
              <a:t>The implementation of data-driven decisions, such as inventory management optimization and cost reduction in the supply chain, enhances overall operational efficiency and increases profitability.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t>WOW IN SYSTEM</a:t>
            </a:r>
          </a:p>
        </p:txBody>
      </p:sp>
      <p:sp>
        <p:nvSpPr>
          <p:cNvPr id="21" name="TextBox 20">
            <a:extLst>
              <a:ext uri="{FF2B5EF4-FFF2-40B4-BE49-F238E27FC236}">
                <a16:creationId xmlns:a16="http://schemas.microsoft.com/office/drawing/2014/main" id="{93DC2BE7-BC9C-600C-57E5-7E452CCBE53A}"/>
              </a:ext>
            </a:extLst>
          </p:cNvPr>
          <p:cNvSpPr txBox="1"/>
          <p:nvPr/>
        </p:nvSpPr>
        <p:spPr>
          <a:xfrm>
            <a:off x="1268361" y="1371601"/>
            <a:ext cx="5890136" cy="2637710"/>
          </a:xfrm>
          <a:prstGeom prst="rect">
            <a:avLst/>
          </a:prstGeom>
          <a:noFill/>
        </p:spPr>
        <p:txBody>
          <a:bodyPr wrap="square">
            <a:spAutoFit/>
          </a:bodyPr>
          <a:lstStyle/>
          <a:p>
            <a:pPr marL="342900" indent="-342900">
              <a:lnSpc>
                <a:spcPct val="150000"/>
              </a:lnSpc>
              <a:buFont typeface="+mj-lt"/>
              <a:buAutoNum type="arabicPeriod"/>
            </a:pPr>
            <a:r>
              <a:rPr lang="en-US" dirty="0"/>
              <a:t>Flexibility</a:t>
            </a:r>
          </a:p>
          <a:p>
            <a:pPr marL="342900" indent="-342900">
              <a:lnSpc>
                <a:spcPct val="150000"/>
              </a:lnSpc>
              <a:buFont typeface="+mj-lt"/>
              <a:buAutoNum type="arabicPeriod"/>
            </a:pPr>
            <a:r>
              <a:rPr lang="en-US" dirty="0"/>
              <a:t>Agile Methodology</a:t>
            </a:r>
          </a:p>
          <a:p>
            <a:pPr marL="342900" indent="-342900">
              <a:lnSpc>
                <a:spcPct val="150000"/>
              </a:lnSpc>
              <a:buFont typeface="+mj-lt"/>
              <a:buAutoNum type="arabicPeriod"/>
            </a:pPr>
            <a:r>
              <a:rPr lang="en-US" dirty="0"/>
              <a:t>Continuous Integration and Continuous Deployment (CI/CD)</a:t>
            </a:r>
          </a:p>
          <a:p>
            <a:pPr marL="342900" indent="-342900">
              <a:lnSpc>
                <a:spcPct val="150000"/>
              </a:lnSpc>
              <a:buFont typeface="+mj-lt"/>
              <a:buAutoNum type="arabicPeriod"/>
            </a:pPr>
            <a:r>
              <a:rPr lang="en-US" dirty="0"/>
              <a:t>Customer-Centric Approach</a:t>
            </a:r>
          </a:p>
          <a:p>
            <a:pPr marL="342900" indent="-342900">
              <a:lnSpc>
                <a:spcPct val="150000"/>
              </a:lnSpc>
              <a:buFont typeface="+mj-lt"/>
              <a:buAutoNum type="arabicPeriod"/>
            </a:pPr>
            <a:r>
              <a:rPr lang="en-US" dirty="0"/>
              <a:t>Data-Driven Decision Making</a:t>
            </a:r>
          </a:p>
          <a:p>
            <a:pPr marL="342900" indent="-342900">
              <a:lnSpc>
                <a:spcPct val="150000"/>
              </a:lnSpc>
              <a:buFont typeface="+mj-lt"/>
              <a:buAutoNum type="arabicPeriod"/>
            </a:pPr>
            <a:r>
              <a:rPr lang="en-US" dirty="0"/>
              <a:t>Design Thinking</a:t>
            </a:r>
          </a:p>
          <a:p>
            <a:pPr marL="342900" indent="-342900">
              <a:lnSpc>
                <a:spcPct val="150000"/>
              </a:lnSpc>
              <a:buFont typeface="+mj-lt"/>
              <a:buAutoNum type="arabicPeriod"/>
            </a:pPr>
            <a:r>
              <a:rPr lang="en-US" dirty="0"/>
              <a:t>Remote </a:t>
            </a:r>
            <a:r>
              <a:rPr lang="en-US" dirty="0" err="1"/>
              <a:t>Worlk</a:t>
            </a:r>
            <a:endParaRPr lang="en-US" dirty="0"/>
          </a:p>
          <a:p>
            <a:pPr marL="342900" indent="-342900">
              <a:lnSpc>
                <a:spcPct val="150000"/>
              </a:lnSpc>
              <a:buFont typeface="+mj-lt"/>
              <a:buAutoNum type="arabicPeriod"/>
            </a:pPr>
            <a:r>
              <a:rPr lang="en-US" dirty="0"/>
              <a:t>Data and analytics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9" name="Google Shape;569;p46"/>
          <p:cNvSpPr txBox="1">
            <a:spLocks noGrp="1"/>
          </p:cNvSpPr>
          <p:nvPr>
            <p:ph type="title"/>
          </p:nvPr>
        </p:nvSpPr>
        <p:spPr>
          <a:xfrm>
            <a:off x="461949" y="4155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t>MODELLING</a:t>
            </a:r>
            <a:br>
              <a:rPr lang="en-IN" u="sng" dirty="0"/>
            </a:br>
            <a:endParaRPr lang="en-IN" u="sng" dirty="0"/>
          </a:p>
        </p:txBody>
      </p:sp>
      <p:pic>
        <p:nvPicPr>
          <p:cNvPr id="26" name="Picture 25">
            <a:extLst>
              <a:ext uri="{FF2B5EF4-FFF2-40B4-BE49-F238E27FC236}">
                <a16:creationId xmlns:a16="http://schemas.microsoft.com/office/drawing/2014/main" id="{F2D812EA-DB0E-4BD1-A1D4-3E94491C8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49" y="1294342"/>
            <a:ext cx="3973526" cy="3224194"/>
          </a:xfrm>
          <a:prstGeom prst="rect">
            <a:avLst/>
          </a:prstGeom>
          <a:ln>
            <a:solidFill>
              <a:schemeClr val="tx1"/>
            </a:solidFill>
          </a:ln>
        </p:spPr>
      </p:pic>
      <p:pic>
        <p:nvPicPr>
          <p:cNvPr id="27" name="Picture 26">
            <a:extLst>
              <a:ext uri="{FF2B5EF4-FFF2-40B4-BE49-F238E27FC236}">
                <a16:creationId xmlns:a16="http://schemas.microsoft.com/office/drawing/2014/main" id="{F98AB615-AC08-46E2-BD83-458B3FFA5E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8526" y="1294341"/>
            <a:ext cx="3973528" cy="3224195"/>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C3D0AD2-7D60-4154-A1E4-BC96897CD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089" y="383456"/>
            <a:ext cx="3374892" cy="3172596"/>
          </a:xfrm>
          <a:prstGeom prst="rect">
            <a:avLst/>
          </a:prstGeom>
          <a:ln>
            <a:solidFill>
              <a:schemeClr val="tx1"/>
            </a:solidFill>
          </a:ln>
        </p:spPr>
      </p:pic>
      <p:pic>
        <p:nvPicPr>
          <p:cNvPr id="20" name="Picture 19">
            <a:extLst>
              <a:ext uri="{FF2B5EF4-FFF2-40B4-BE49-F238E27FC236}">
                <a16:creationId xmlns:a16="http://schemas.microsoft.com/office/drawing/2014/main" id="{9FFB4303-772A-4B5D-B42B-A2E420341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75" y="383456"/>
            <a:ext cx="3374892" cy="3209861"/>
          </a:xfrm>
          <a:prstGeom prst="rect">
            <a:avLst/>
          </a:prstGeom>
          <a:ln>
            <a:solidFill>
              <a:schemeClr val="tx1"/>
            </a:solidFill>
          </a:ln>
        </p:spPr>
      </p:pic>
      <p:sp>
        <p:nvSpPr>
          <p:cNvPr id="21" name="TextBox 12">
            <a:extLst>
              <a:ext uri="{FF2B5EF4-FFF2-40B4-BE49-F238E27FC236}">
                <a16:creationId xmlns:a16="http://schemas.microsoft.com/office/drawing/2014/main" id="{BC3B4DAE-1270-42E3-A4E2-46BBDC936472}"/>
              </a:ext>
            </a:extLst>
          </p:cNvPr>
          <p:cNvSpPr txBox="1"/>
          <p:nvPr/>
        </p:nvSpPr>
        <p:spPr>
          <a:xfrm>
            <a:off x="5436059" y="3654216"/>
            <a:ext cx="304442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Profit in Different Regions</a:t>
            </a:r>
            <a:endParaRPr lang="en-IN" b="1" dirty="0"/>
          </a:p>
        </p:txBody>
      </p:sp>
      <p:sp>
        <p:nvSpPr>
          <p:cNvPr id="22" name="TextBox 13">
            <a:extLst>
              <a:ext uri="{FF2B5EF4-FFF2-40B4-BE49-F238E27FC236}">
                <a16:creationId xmlns:a16="http://schemas.microsoft.com/office/drawing/2014/main" id="{49612E06-0D58-43CC-9EF6-9265168928E5}"/>
              </a:ext>
            </a:extLst>
          </p:cNvPr>
          <p:cNvSpPr txBox="1"/>
          <p:nvPr/>
        </p:nvSpPr>
        <p:spPr>
          <a:xfrm>
            <a:off x="846409" y="3713210"/>
            <a:ext cx="304442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Sales in Different Regions</a:t>
            </a:r>
            <a:endParaRPr lang="en-IN" b="1" dirty="0"/>
          </a:p>
        </p:txBody>
      </p:sp>
    </p:spTree>
    <p:extLst>
      <p:ext uri="{BB962C8B-B14F-4D97-AF65-F5344CB8AC3E}">
        <p14:creationId xmlns:p14="http://schemas.microsoft.com/office/powerpoint/2010/main" val="3061529792"/>
      </p:ext>
    </p:extLst>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827</Words>
  <Application>Microsoft Office PowerPoint</Application>
  <PresentationFormat>On-screen Show (16:9)</PresentationFormat>
  <Paragraphs>78</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Times New Roman</vt:lpstr>
      <vt:lpstr>Corbel</vt:lpstr>
      <vt:lpstr>Outfit</vt:lpstr>
      <vt:lpstr>Nunito Light</vt:lpstr>
      <vt:lpstr>Arial</vt:lpstr>
      <vt:lpstr>DM Sans</vt:lpstr>
      <vt:lpstr>Data Collection and Analysis - Master of Science in Community Health and Prevention Research by Slidesgo</vt:lpstr>
      <vt:lpstr>Name : Aditya Raj SkillsBuild Email ID :adityaraj123.spn@edunetmail.com College Name: Chandigarh University College State : Nagpur , Maharashtra  Internship Domain : Data Analytics (DA)</vt:lpstr>
      <vt:lpstr>PROJECT TOPIC</vt:lpstr>
      <vt:lpstr>Introduction</vt:lpstr>
      <vt:lpstr>PROJECT OVERVIEW</vt:lpstr>
      <vt:lpstr>WHO ARE THE END USERS?</vt:lpstr>
      <vt:lpstr>SOLUTION AND PRESENTATION</vt:lpstr>
      <vt:lpstr>WOW IN SYSTEM</vt:lpstr>
      <vt:lpstr>MODELLING </vt:lpstr>
      <vt:lpstr>PowerPoint Presentation</vt:lpstr>
      <vt:lpstr>PowerPoint Presentation</vt:lpstr>
      <vt:lpstr>PowerPoint Presentation</vt:lpstr>
      <vt:lpstr>PowerPoint Presentation</vt:lpstr>
      <vt:lpstr>—Someone Famous</vt:lpstr>
      <vt:lpstr>RESULTS</vt:lpstr>
      <vt:lpstr>LINKS &amp; REFRENCES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Aditya Raj 20BCS9168</cp:lastModifiedBy>
  <cp:revision>1</cp:revision>
  <dcterms:modified xsi:type="dcterms:W3CDTF">2024-07-29T10:46:21Z</dcterms:modified>
</cp:coreProperties>
</file>