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 id="2147484125" r:id="rId2"/>
  </p:sldMasterIdLst>
  <p:notesMasterIdLst>
    <p:notesMasterId r:id="rId15"/>
  </p:notesMasterIdLst>
  <p:handoutMasterIdLst>
    <p:handoutMasterId r:id="rId16"/>
  </p:handoutMasterIdLst>
  <p:sldIdLst>
    <p:sldId id="357" r:id="rId3"/>
    <p:sldId id="391" r:id="rId4"/>
    <p:sldId id="392" r:id="rId5"/>
    <p:sldId id="393" r:id="rId6"/>
    <p:sldId id="394" r:id="rId7"/>
    <p:sldId id="395" r:id="rId8"/>
    <p:sldId id="396" r:id="rId9"/>
    <p:sldId id="397" r:id="rId10"/>
    <p:sldId id="398" r:id="rId11"/>
    <p:sldId id="399" r:id="rId12"/>
    <p:sldId id="400" r:id="rId13"/>
    <p:sldId id="401" r:id="rId14"/>
  </p:sldIdLst>
  <p:sldSz cx="9144000" cy="6858000" type="screen4x3"/>
  <p:notesSz cx="6819900" cy="9918700"/>
  <p:defaultTextStyle>
    <a:defPPr>
      <a:defRPr lang="sl-SI"/>
    </a:defPPr>
    <a:lvl1pPr algn="l" rtl="0" fontAlgn="base">
      <a:spcBef>
        <a:spcPct val="0"/>
      </a:spcBef>
      <a:spcAft>
        <a:spcPct val="0"/>
      </a:spcAft>
      <a:defRPr sz="2100" b="1"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sz="2100" b="1"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sz="2100" b="1"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sz="2100" b="1"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sz="2100" b="1"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sz="2100" b="1"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sz="2100" b="1"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sz="2100" b="1"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sz="2100" b="1"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userDrawn="1">
          <p15:clr>
            <a:srgbClr val="A4A3A4"/>
          </p15:clr>
        </p15:guide>
        <p15:guide id="2" pos="21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9900"/>
    <a:srgbClr val="0066FF"/>
    <a:srgbClr val="000000"/>
    <a:srgbClr val="3366FF"/>
    <a:srgbClr val="3399FF"/>
    <a:srgbClr val="99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74" autoAdjust="0"/>
    <p:restoredTop sz="79853" autoAdjust="0"/>
  </p:normalViewPr>
  <p:slideViewPr>
    <p:cSldViewPr>
      <p:cViewPr varScale="1">
        <p:scale>
          <a:sx n="131" d="100"/>
          <a:sy n="131" d="100"/>
        </p:scale>
        <p:origin x="1266" y="126"/>
      </p:cViewPr>
      <p:guideLst>
        <p:guide orient="horz" pos="2160"/>
        <p:guide pos="2880"/>
      </p:guideLst>
    </p:cSldViewPr>
  </p:slideViewPr>
  <p:outlineViewPr>
    <p:cViewPr>
      <p:scale>
        <a:sx n="33" d="100"/>
        <a:sy n="33" d="100"/>
      </p:scale>
      <p:origin x="0" y="10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1896" y="-96"/>
      </p:cViewPr>
      <p:guideLst>
        <p:guide orient="horz" pos="3124"/>
        <p:guide pos="21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2954441" cy="495936"/>
          </a:xfrm>
          <a:prstGeom prst="rect">
            <a:avLst/>
          </a:prstGeom>
          <a:noFill/>
          <a:ln w="9525">
            <a:noFill/>
            <a:miter lim="800000"/>
            <a:headEnd/>
            <a:tailEnd/>
          </a:ln>
        </p:spPr>
        <p:txBody>
          <a:bodyPr vert="horz" wrap="square" lIns="95633" tIns="47816" rIns="95633" bIns="47816" numCol="1" anchor="t" anchorCtr="0" compatLnSpc="1">
            <a:prstTxWarp prst="textNoShape">
              <a:avLst/>
            </a:prstTxWarp>
          </a:bodyPr>
          <a:lstStyle>
            <a:lvl1pPr defTabSz="956889">
              <a:spcBef>
                <a:spcPct val="20000"/>
              </a:spcBef>
              <a:buClr>
                <a:schemeClr val="accent2"/>
              </a:buClr>
              <a:buFont typeface="Wingdings" pitchFamily="2" charset="2"/>
              <a:buChar char="o"/>
              <a:defRPr sz="1300">
                <a:cs typeface="+mn-cs"/>
              </a:defRPr>
            </a:lvl1pPr>
          </a:lstStyle>
          <a:p>
            <a:pPr>
              <a:defRPr/>
            </a:pPr>
            <a:endParaRPr lang="en-US"/>
          </a:p>
        </p:txBody>
      </p:sp>
      <p:sp>
        <p:nvSpPr>
          <p:cNvPr id="3" name="Date Placeholder 2"/>
          <p:cNvSpPr>
            <a:spLocks noGrp="1"/>
          </p:cNvSpPr>
          <p:nvPr>
            <p:ph type="dt" sz="quarter" idx="1"/>
          </p:nvPr>
        </p:nvSpPr>
        <p:spPr bwMode="auto">
          <a:xfrm>
            <a:off x="3863867" y="0"/>
            <a:ext cx="2954441" cy="495936"/>
          </a:xfrm>
          <a:prstGeom prst="rect">
            <a:avLst/>
          </a:prstGeom>
          <a:noFill/>
          <a:ln w="9525">
            <a:noFill/>
            <a:miter lim="800000"/>
            <a:headEnd/>
            <a:tailEnd/>
          </a:ln>
        </p:spPr>
        <p:txBody>
          <a:bodyPr vert="horz" wrap="square" lIns="95633" tIns="47816" rIns="95633" bIns="47816" numCol="1" anchor="t" anchorCtr="0" compatLnSpc="1">
            <a:prstTxWarp prst="textNoShape">
              <a:avLst/>
            </a:prstTxWarp>
          </a:bodyPr>
          <a:lstStyle>
            <a:lvl1pPr algn="r" defTabSz="956889">
              <a:spcBef>
                <a:spcPct val="20000"/>
              </a:spcBef>
              <a:buClr>
                <a:schemeClr val="accent2"/>
              </a:buClr>
              <a:buFont typeface="Wingdings" pitchFamily="2" charset="2"/>
              <a:buChar char="o"/>
              <a:defRPr sz="1300">
                <a:cs typeface="+mn-cs"/>
              </a:defRPr>
            </a:lvl1pPr>
          </a:lstStyle>
          <a:p>
            <a:pPr>
              <a:defRPr/>
            </a:pPr>
            <a:fld id="{3C9B8604-DCCF-49F4-9C79-20BE5A811FC3}" type="datetimeFigureOut">
              <a:rPr lang="sl-SI"/>
              <a:pPr>
                <a:defRPr/>
              </a:pPr>
              <a:t>4. 04. 2019</a:t>
            </a:fld>
            <a:endParaRPr lang="sl-SI"/>
          </a:p>
        </p:txBody>
      </p:sp>
      <p:sp>
        <p:nvSpPr>
          <p:cNvPr id="4" name="Footer Placeholder 3"/>
          <p:cNvSpPr>
            <a:spLocks noGrp="1"/>
          </p:cNvSpPr>
          <p:nvPr>
            <p:ph type="ftr" sz="quarter" idx="2"/>
          </p:nvPr>
        </p:nvSpPr>
        <p:spPr bwMode="auto">
          <a:xfrm>
            <a:off x="1" y="9421171"/>
            <a:ext cx="2954441" cy="495936"/>
          </a:xfrm>
          <a:prstGeom prst="rect">
            <a:avLst/>
          </a:prstGeom>
          <a:noFill/>
          <a:ln w="9525">
            <a:noFill/>
            <a:miter lim="800000"/>
            <a:headEnd/>
            <a:tailEnd/>
          </a:ln>
        </p:spPr>
        <p:txBody>
          <a:bodyPr vert="horz" wrap="square" lIns="95633" tIns="47816" rIns="95633" bIns="47816" numCol="1" anchor="b" anchorCtr="0" compatLnSpc="1">
            <a:prstTxWarp prst="textNoShape">
              <a:avLst/>
            </a:prstTxWarp>
          </a:bodyPr>
          <a:lstStyle>
            <a:lvl1pPr defTabSz="956889">
              <a:spcBef>
                <a:spcPct val="20000"/>
              </a:spcBef>
              <a:buClr>
                <a:schemeClr val="accent2"/>
              </a:buClr>
              <a:buFont typeface="Wingdings" pitchFamily="2" charset="2"/>
              <a:buChar char="o"/>
              <a:defRPr sz="1300">
                <a:cs typeface="+mn-cs"/>
              </a:defRPr>
            </a:lvl1pPr>
          </a:lstStyle>
          <a:p>
            <a:pPr>
              <a:defRPr/>
            </a:pPr>
            <a:endParaRPr lang="en-US"/>
          </a:p>
        </p:txBody>
      </p:sp>
      <p:sp>
        <p:nvSpPr>
          <p:cNvPr id="5" name="Slide Number Placeholder 4"/>
          <p:cNvSpPr>
            <a:spLocks noGrp="1"/>
          </p:cNvSpPr>
          <p:nvPr>
            <p:ph type="sldNum" sz="quarter" idx="3"/>
          </p:nvPr>
        </p:nvSpPr>
        <p:spPr bwMode="auto">
          <a:xfrm>
            <a:off x="3863867" y="9421171"/>
            <a:ext cx="2954441" cy="495936"/>
          </a:xfrm>
          <a:prstGeom prst="rect">
            <a:avLst/>
          </a:prstGeom>
          <a:noFill/>
          <a:ln w="9525">
            <a:noFill/>
            <a:miter lim="800000"/>
            <a:headEnd/>
            <a:tailEnd/>
          </a:ln>
        </p:spPr>
        <p:txBody>
          <a:bodyPr vert="horz" wrap="square" lIns="95633" tIns="47816" rIns="95633" bIns="47816" numCol="1" anchor="b" anchorCtr="0" compatLnSpc="1">
            <a:prstTxWarp prst="textNoShape">
              <a:avLst/>
            </a:prstTxWarp>
          </a:bodyPr>
          <a:lstStyle>
            <a:lvl1pPr algn="r" defTabSz="956215">
              <a:spcBef>
                <a:spcPct val="20000"/>
              </a:spcBef>
              <a:buClr>
                <a:schemeClr val="accent2"/>
              </a:buClr>
              <a:buFont typeface="Wingdings" panose="05000000000000000000" pitchFamily="2" charset="2"/>
              <a:buChar char="o"/>
              <a:defRPr sz="1300"/>
            </a:lvl1pPr>
          </a:lstStyle>
          <a:p>
            <a:fld id="{AA5AD266-8A8C-4303-92C4-79DF5118087B}" type="slidenum">
              <a:rPr lang="sl-SI" altLang="en-US"/>
              <a:pPr/>
              <a:t>‹#›</a:t>
            </a:fld>
            <a:endParaRPr lang="sl-SI" altLang="en-US"/>
          </a:p>
        </p:txBody>
      </p:sp>
    </p:spTree>
    <p:extLst>
      <p:ext uri="{BB962C8B-B14F-4D97-AF65-F5344CB8AC3E}">
        <p14:creationId xmlns:p14="http://schemas.microsoft.com/office/powerpoint/2010/main" val="25480770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1" y="0"/>
            <a:ext cx="2954441" cy="495936"/>
          </a:xfrm>
          <a:prstGeom prst="rect">
            <a:avLst/>
          </a:prstGeom>
          <a:noFill/>
          <a:ln w="9525">
            <a:noFill/>
            <a:miter lim="800000"/>
            <a:headEnd/>
            <a:tailEnd/>
          </a:ln>
        </p:spPr>
        <p:txBody>
          <a:bodyPr vert="horz" wrap="square" lIns="95633" tIns="47816" rIns="95633" bIns="47816" numCol="1" anchor="t" anchorCtr="0" compatLnSpc="1">
            <a:prstTxWarp prst="textNoShape">
              <a:avLst/>
            </a:prstTxWarp>
          </a:bodyPr>
          <a:lstStyle>
            <a:lvl1pPr defTabSz="956889">
              <a:defRPr sz="1300" b="0">
                <a:latin typeface="Arial" charset="0"/>
                <a:cs typeface="+mn-cs"/>
              </a:defRPr>
            </a:lvl1pPr>
          </a:lstStyle>
          <a:p>
            <a:pPr>
              <a:defRPr/>
            </a:pPr>
            <a:endParaRPr lang="en-US"/>
          </a:p>
        </p:txBody>
      </p:sp>
      <p:sp>
        <p:nvSpPr>
          <p:cNvPr id="109571" name="Rectangle 3"/>
          <p:cNvSpPr>
            <a:spLocks noGrp="1" noChangeArrowheads="1"/>
          </p:cNvSpPr>
          <p:nvPr>
            <p:ph type="dt" idx="1"/>
          </p:nvPr>
        </p:nvSpPr>
        <p:spPr bwMode="auto">
          <a:xfrm>
            <a:off x="3863867" y="0"/>
            <a:ext cx="2954441" cy="495936"/>
          </a:xfrm>
          <a:prstGeom prst="rect">
            <a:avLst/>
          </a:prstGeom>
          <a:noFill/>
          <a:ln w="9525">
            <a:noFill/>
            <a:miter lim="800000"/>
            <a:headEnd/>
            <a:tailEnd/>
          </a:ln>
        </p:spPr>
        <p:txBody>
          <a:bodyPr vert="horz" wrap="square" lIns="95633" tIns="47816" rIns="95633" bIns="47816" numCol="1" anchor="t" anchorCtr="0" compatLnSpc="1">
            <a:prstTxWarp prst="textNoShape">
              <a:avLst/>
            </a:prstTxWarp>
          </a:bodyPr>
          <a:lstStyle>
            <a:lvl1pPr algn="r" defTabSz="956889">
              <a:defRPr sz="1300" b="0">
                <a:latin typeface="Arial" charset="0"/>
                <a:cs typeface="+mn-cs"/>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930275" y="742950"/>
            <a:ext cx="4960938"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3" name="Rectangle 5"/>
          <p:cNvSpPr>
            <a:spLocks noGrp="1" noChangeArrowheads="1"/>
          </p:cNvSpPr>
          <p:nvPr>
            <p:ph type="body" sz="quarter" idx="3"/>
          </p:nvPr>
        </p:nvSpPr>
        <p:spPr bwMode="auto">
          <a:xfrm>
            <a:off x="681672" y="4710585"/>
            <a:ext cx="5456557" cy="4465010"/>
          </a:xfrm>
          <a:prstGeom prst="rect">
            <a:avLst/>
          </a:prstGeom>
          <a:noFill/>
          <a:ln w="9525">
            <a:noFill/>
            <a:miter lim="800000"/>
            <a:headEnd/>
            <a:tailEnd/>
          </a:ln>
        </p:spPr>
        <p:txBody>
          <a:bodyPr vert="horz" wrap="square" lIns="95633" tIns="47816" rIns="95633" bIns="47816" numCol="1" anchor="t" anchorCtr="0" compatLnSpc="1">
            <a:prstTxWarp prst="textNoShape">
              <a:avLst/>
            </a:prstTxWarp>
          </a:bodyPr>
          <a:lstStyle/>
          <a:p>
            <a:pPr lvl="0"/>
            <a:r>
              <a:rPr lang="sl-SI" noProof="0" smtClean="0"/>
              <a:t>Kliknite, če želite urediti sloge besedila matrice</a:t>
            </a:r>
          </a:p>
          <a:p>
            <a:pPr lvl="1"/>
            <a:r>
              <a:rPr lang="sl-SI" noProof="0" smtClean="0"/>
              <a:t>Druga raven</a:t>
            </a:r>
          </a:p>
          <a:p>
            <a:pPr lvl="2"/>
            <a:r>
              <a:rPr lang="sl-SI" noProof="0" smtClean="0"/>
              <a:t>Tretja raven</a:t>
            </a:r>
          </a:p>
          <a:p>
            <a:pPr lvl="3"/>
            <a:r>
              <a:rPr lang="sl-SI" noProof="0" smtClean="0"/>
              <a:t>Četrta raven</a:t>
            </a:r>
          </a:p>
          <a:p>
            <a:pPr lvl="4"/>
            <a:r>
              <a:rPr lang="sl-SI" noProof="0" smtClean="0"/>
              <a:t>Peta raven</a:t>
            </a:r>
          </a:p>
        </p:txBody>
      </p:sp>
      <p:sp>
        <p:nvSpPr>
          <p:cNvPr id="109574" name="Rectangle 6"/>
          <p:cNvSpPr>
            <a:spLocks noGrp="1" noChangeArrowheads="1"/>
          </p:cNvSpPr>
          <p:nvPr>
            <p:ph type="ftr" sz="quarter" idx="4"/>
          </p:nvPr>
        </p:nvSpPr>
        <p:spPr bwMode="auto">
          <a:xfrm>
            <a:off x="1" y="9421171"/>
            <a:ext cx="2954441" cy="495936"/>
          </a:xfrm>
          <a:prstGeom prst="rect">
            <a:avLst/>
          </a:prstGeom>
          <a:noFill/>
          <a:ln w="9525">
            <a:noFill/>
            <a:miter lim="800000"/>
            <a:headEnd/>
            <a:tailEnd/>
          </a:ln>
        </p:spPr>
        <p:txBody>
          <a:bodyPr vert="horz" wrap="square" lIns="95633" tIns="47816" rIns="95633" bIns="47816" numCol="1" anchor="b" anchorCtr="0" compatLnSpc="1">
            <a:prstTxWarp prst="textNoShape">
              <a:avLst/>
            </a:prstTxWarp>
          </a:bodyPr>
          <a:lstStyle>
            <a:lvl1pPr defTabSz="956889">
              <a:defRPr sz="1300" b="0">
                <a:latin typeface="Arial" charset="0"/>
                <a:cs typeface="+mn-cs"/>
              </a:defRPr>
            </a:lvl1pPr>
          </a:lstStyle>
          <a:p>
            <a:pPr>
              <a:defRPr/>
            </a:pPr>
            <a:endParaRPr lang="en-US"/>
          </a:p>
        </p:txBody>
      </p:sp>
      <p:sp>
        <p:nvSpPr>
          <p:cNvPr id="109575" name="Rectangle 7"/>
          <p:cNvSpPr>
            <a:spLocks noGrp="1" noChangeArrowheads="1"/>
          </p:cNvSpPr>
          <p:nvPr>
            <p:ph type="sldNum" sz="quarter" idx="5"/>
          </p:nvPr>
        </p:nvSpPr>
        <p:spPr bwMode="auto">
          <a:xfrm>
            <a:off x="3863867" y="9421171"/>
            <a:ext cx="2954441" cy="495936"/>
          </a:xfrm>
          <a:prstGeom prst="rect">
            <a:avLst/>
          </a:prstGeom>
          <a:noFill/>
          <a:ln w="9525">
            <a:noFill/>
            <a:miter lim="800000"/>
            <a:headEnd/>
            <a:tailEnd/>
          </a:ln>
        </p:spPr>
        <p:txBody>
          <a:bodyPr vert="horz" wrap="square" lIns="95633" tIns="47816" rIns="95633" bIns="47816" numCol="1" anchor="b" anchorCtr="0" compatLnSpc="1">
            <a:prstTxWarp prst="textNoShape">
              <a:avLst/>
            </a:prstTxWarp>
          </a:bodyPr>
          <a:lstStyle>
            <a:lvl1pPr algn="r" defTabSz="956215">
              <a:defRPr sz="1300" b="0">
                <a:latin typeface="Arial" panose="020B0604020202020204" pitchFamily="34" charset="0"/>
              </a:defRPr>
            </a:lvl1pPr>
          </a:lstStyle>
          <a:p>
            <a:fld id="{248F267D-6334-43CB-937A-F5FAA0C5F8D4}" type="slidenum">
              <a:rPr lang="sl-SI" altLang="en-US"/>
              <a:pPr/>
              <a:t>‹#›</a:t>
            </a:fld>
            <a:endParaRPr lang="sl-SI" altLang="en-US"/>
          </a:p>
        </p:txBody>
      </p:sp>
    </p:spTree>
    <p:extLst>
      <p:ext uri="{BB962C8B-B14F-4D97-AF65-F5344CB8AC3E}">
        <p14:creationId xmlns:p14="http://schemas.microsoft.com/office/powerpoint/2010/main" val="1513361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xfrm>
            <a:off x="954022" y="4710585"/>
            <a:ext cx="4911857" cy="44650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l-SI" altLang="en-US" smtClean="0">
                <a:latin typeface="Arial" panose="020B0604020202020204" pitchFamily="34" charset="0"/>
              </a:rPr>
              <a:t>V tej vaji se bomo seznanili z binomsko in Poissonovo porazdelitvijo. Pogledali bomo, kako posamezni parametri vplivajo na potek teh dveh diskretnih porazdelitev, na kateri pogosto naletimo pri naključnih pojavih. Prepričali se bomo, v katerih primerih je upravičeno za izračun verjetnosti binomske porazdelitve uporabiti približek s Poissonovo porazdelitvijo in kdaj lahko verjetnosti Poissonove porazdelitve izračunamo s približkom z normalno (Gaussovo) porazdelitvijo. V obeh primerih bomo primernost aproksimacije ovrednotili z izračunom relativne napake.</a:t>
            </a:r>
          </a:p>
        </p:txBody>
      </p:sp>
      <p:sp>
        <p:nvSpPr>
          <p:cNvPr id="13316" name="Slide Number Placeholder 3"/>
          <p:cNvSpPr txBox="1">
            <a:spLocks noGrp="1"/>
          </p:cNvSpPr>
          <p:nvPr/>
        </p:nvSpPr>
        <p:spPr bwMode="auto">
          <a:xfrm>
            <a:off x="3863867" y="9421171"/>
            <a:ext cx="2954441" cy="49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33" tIns="47816" rIns="95633" bIns="47816" anchor="b"/>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7FEAD8A-375D-43E1-9660-5EAB6C5A7C0B}" type="slidenum">
              <a:rPr lang="sl-SI" altLang="en-US" sz="1300" b="0"/>
              <a:pPr algn="r" eaLnBrk="1" hangingPunct="1">
                <a:spcBef>
                  <a:spcPct val="0"/>
                </a:spcBef>
              </a:pPr>
              <a:t>1</a:t>
            </a:fld>
            <a:endParaRPr lang="sl-SI" altLang="en-US" sz="1300" b="0"/>
          </a:p>
        </p:txBody>
      </p:sp>
    </p:spTree>
    <p:extLst>
      <p:ext uri="{BB962C8B-B14F-4D97-AF65-F5344CB8AC3E}">
        <p14:creationId xmlns:p14="http://schemas.microsoft.com/office/powerpoint/2010/main" val="2460089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917575" y="747713"/>
            <a:ext cx="4984750" cy="3740150"/>
          </a:xfrm>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l-SI" altLang="sl-SI" dirty="0" smtClean="0"/>
              <a:t>*Najprej naredite kopijo datotek na svoj delovni direktorij.</a:t>
            </a:r>
          </a:p>
          <a:p>
            <a:r>
              <a:rPr lang="sl-SI" altLang="sl-SI" dirty="0" smtClean="0"/>
              <a:t>*Preberite vsebino datotek v okolje MATLAB in izrišite vse krivulje (ne na isti graf!). Ker so podatki za pO</a:t>
            </a:r>
            <a:r>
              <a:rPr lang="sl-SI" altLang="sl-SI" baseline="-25000" dirty="0" smtClean="0"/>
              <a:t>2</a:t>
            </a:r>
            <a:r>
              <a:rPr lang="sl-SI" altLang="sl-SI" dirty="0" smtClean="0"/>
              <a:t> podani v enoti </a:t>
            </a:r>
            <a:r>
              <a:rPr lang="sl-SI" altLang="sl-SI" dirty="0" err="1" smtClean="0"/>
              <a:t>mmHg</a:t>
            </a:r>
            <a:r>
              <a:rPr lang="sl-SI" altLang="sl-SI" dirty="0" smtClean="0"/>
              <a:t>, jih najprej preračunajte v pascale (1 </a:t>
            </a:r>
            <a:r>
              <a:rPr lang="sl-SI" altLang="sl-SI" dirty="0" err="1" smtClean="0"/>
              <a:t>mmHg</a:t>
            </a:r>
            <a:r>
              <a:rPr lang="sl-SI" altLang="sl-SI" dirty="0" smtClean="0"/>
              <a:t> = 133,3 Pa).</a:t>
            </a:r>
          </a:p>
          <a:p>
            <a:r>
              <a:rPr lang="sl-SI" altLang="sl-SI" dirty="0" smtClean="0"/>
              <a:t>*Glede na definicije v tabeli 1 in na sliki 5 ocenite vrednosti vseh parametrov za vse osebe. </a:t>
            </a:r>
          </a:p>
          <a:p>
            <a:r>
              <a:rPr lang="sl-SI" altLang="sl-SI" dirty="0" smtClean="0"/>
              <a:t>*Za vsak parameter iz tabele 1 posebej (razen za "porabo kisika") </a:t>
            </a:r>
            <a:r>
              <a:rPr lang="sl-SI" altLang="sl-SI" dirty="0" err="1" smtClean="0"/>
              <a:t>rangirajte</a:t>
            </a:r>
            <a:r>
              <a:rPr lang="sl-SI" altLang="sl-SI" dirty="0" smtClean="0"/>
              <a:t> osebe glede na vrednost parametra od najbolj "zdrave" do najbolj "bolne". Pri vsakem od teh parametrov podelite najbolj "zdravi" osebi eno točko, naslednji najbolj zdravi dve točki itd. do najbolj "bolne" osebe, ki dobi šest točk. </a:t>
            </a:r>
          </a:p>
          <a:p>
            <a:r>
              <a:rPr lang="sl-SI" altLang="sl-SI" dirty="0" smtClean="0"/>
              <a:t>*Glede na ocene iz prejšnjega koraka razdelite osebe na "zdrave" in "bolne" za vsak parameter posebej. Ali je odločitev pri vseh parametrih enaka? Komentirajte.</a:t>
            </a:r>
          </a:p>
          <a:p>
            <a:r>
              <a:rPr lang="sl-SI" altLang="sl-SI" dirty="0" smtClean="0"/>
              <a:t>*Seštejte vse točke pri vsaki osebi za vsak izmerjeni signal posebej:</a:t>
            </a:r>
          </a:p>
          <a:p>
            <a:r>
              <a:rPr lang="sl-SI" altLang="sl-SI" dirty="0" smtClean="0"/>
              <a:t>*Glede na seštevke točk iz prejšnjega koraka podajte "diagnozo" za vsako merilno metodo posebej: katere osebe so bolniki in katere ne? Katera oseba se zdi glede na ovrednotene parametre posamezne metode najbolj zdrava in katera ima najbolj napredovano PAOB? </a:t>
            </a:r>
          </a:p>
          <a:p>
            <a:r>
              <a:rPr lang="sl-SI" altLang="sl-SI" dirty="0" smtClean="0"/>
              <a:t>*Seštejte točke vseh treh metod za vsako osebo posebej in podajte "končno diagnozo".</a:t>
            </a:r>
          </a:p>
          <a:p>
            <a:r>
              <a:rPr lang="sl-SI" altLang="sl-SI" dirty="0" smtClean="0"/>
              <a:t>*Glede na "končno diagnozo" preverite, ali tudi parameter "poraba kisika", ki ga do sedaj niste uporabili, omogoča razdelitev oseb na bolne in zdrave.</a:t>
            </a:r>
          </a:p>
          <a:p>
            <a:r>
              <a:rPr lang="sl-SI" altLang="sl-SI" dirty="0" smtClean="0"/>
              <a:t>*Glede na vse rezultate predlagajte, katera vrsta parametrov (tisti, ki se nanašajo na amplitudo sprememb ali tisti, ki se nanašajo na časovno dinamiko sprememb) je bolj primerna za razlikovanje med osebami z in brez PAOB in posledično tudi za ovrednotenje stopnje napredovanja PAOB.</a:t>
            </a: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5848" indent="-286864">
              <a:defRPr sz="2400">
                <a:solidFill>
                  <a:schemeClr val="tx1"/>
                </a:solidFill>
                <a:latin typeface="Times New Roman" panose="02020603050405020304" pitchFamily="18" charset="0"/>
              </a:defRPr>
            </a:lvl2pPr>
            <a:lvl3pPr marL="1147458" indent="-229492">
              <a:defRPr sz="2400">
                <a:solidFill>
                  <a:schemeClr val="tx1"/>
                </a:solidFill>
                <a:latin typeface="Times New Roman" panose="02020603050405020304" pitchFamily="18" charset="0"/>
              </a:defRPr>
            </a:lvl3pPr>
            <a:lvl4pPr marL="1606441" indent="-229492">
              <a:defRPr sz="2400">
                <a:solidFill>
                  <a:schemeClr val="tx1"/>
                </a:solidFill>
                <a:latin typeface="Times New Roman" panose="02020603050405020304" pitchFamily="18" charset="0"/>
              </a:defRPr>
            </a:lvl4pPr>
            <a:lvl5pPr marL="2065424" indent="-229492">
              <a:defRPr sz="2400">
                <a:solidFill>
                  <a:schemeClr val="tx1"/>
                </a:solidFill>
                <a:latin typeface="Times New Roman" panose="02020603050405020304" pitchFamily="18" charset="0"/>
              </a:defRPr>
            </a:lvl5pPr>
            <a:lvl6pPr marL="2524407" indent="-229492" eaLnBrk="0" fontAlgn="base" hangingPunct="0">
              <a:spcBef>
                <a:spcPct val="0"/>
              </a:spcBef>
              <a:spcAft>
                <a:spcPct val="0"/>
              </a:spcAft>
              <a:defRPr sz="2400">
                <a:solidFill>
                  <a:schemeClr val="tx1"/>
                </a:solidFill>
                <a:latin typeface="Times New Roman" panose="02020603050405020304" pitchFamily="18" charset="0"/>
              </a:defRPr>
            </a:lvl6pPr>
            <a:lvl7pPr marL="2983390" indent="-229492" eaLnBrk="0" fontAlgn="base" hangingPunct="0">
              <a:spcBef>
                <a:spcPct val="0"/>
              </a:spcBef>
              <a:spcAft>
                <a:spcPct val="0"/>
              </a:spcAft>
              <a:defRPr sz="2400">
                <a:solidFill>
                  <a:schemeClr val="tx1"/>
                </a:solidFill>
                <a:latin typeface="Times New Roman" panose="02020603050405020304" pitchFamily="18" charset="0"/>
              </a:defRPr>
            </a:lvl7pPr>
            <a:lvl8pPr marL="3442373" indent="-229492" eaLnBrk="0" fontAlgn="base" hangingPunct="0">
              <a:spcBef>
                <a:spcPct val="0"/>
              </a:spcBef>
              <a:spcAft>
                <a:spcPct val="0"/>
              </a:spcAft>
              <a:defRPr sz="2400">
                <a:solidFill>
                  <a:schemeClr val="tx1"/>
                </a:solidFill>
                <a:latin typeface="Times New Roman" panose="02020603050405020304" pitchFamily="18" charset="0"/>
              </a:defRPr>
            </a:lvl8pPr>
            <a:lvl9pPr marL="3901356" indent="-229492" eaLnBrk="0" fontAlgn="base" hangingPunct="0">
              <a:spcBef>
                <a:spcPct val="0"/>
              </a:spcBef>
              <a:spcAft>
                <a:spcPct val="0"/>
              </a:spcAft>
              <a:defRPr sz="2400">
                <a:solidFill>
                  <a:schemeClr val="tx1"/>
                </a:solidFill>
                <a:latin typeface="Times New Roman" panose="02020603050405020304" pitchFamily="18" charset="0"/>
              </a:defRPr>
            </a:lvl9pPr>
          </a:lstStyle>
          <a:p>
            <a:fld id="{25EBDFAD-5DA4-4714-BA59-0159CFEB86F6}" type="slidenum">
              <a:rPr lang="en-US" altLang="sl-SI" sz="1200"/>
              <a:pPr/>
              <a:t>11</a:t>
            </a:fld>
            <a:endParaRPr lang="en-US" altLang="sl-SI" sz="1200"/>
          </a:p>
        </p:txBody>
      </p:sp>
    </p:spTree>
    <p:extLst>
      <p:ext uri="{BB962C8B-B14F-4D97-AF65-F5344CB8AC3E}">
        <p14:creationId xmlns:p14="http://schemas.microsoft.com/office/powerpoint/2010/main" val="3186618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917575" y="747713"/>
            <a:ext cx="4984750" cy="3740150"/>
          </a:xfrm>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l-SI" altLang="sl-SI" smtClean="0"/>
              <a:t>slika 5 pa tipičen potek signalov O</a:t>
            </a:r>
            <a:r>
              <a:rPr lang="sl-SI" altLang="sl-SI" baseline="-25000" smtClean="0"/>
              <a:t>2</a:t>
            </a:r>
            <a:r>
              <a:rPr lang="sl-SI" altLang="sl-SI" smtClean="0"/>
              <a:t>Hb, LDF in TcPO</a:t>
            </a:r>
            <a:r>
              <a:rPr lang="sl-SI" altLang="sl-SI" baseline="-25000" smtClean="0"/>
              <a:t>2</a:t>
            </a:r>
            <a:r>
              <a:rPr lang="sl-SI" altLang="sl-SI" smtClean="0"/>
              <a:t>, ki jih izmerimo na stopalu tik pred, med in po stegenskem arterijskem zažemu [6]. Pojav PORH je viden v času po zažemu. Vidimo, da je potek signalov treh merilnih metod do neke mere podoben, vendar obstajajo tudi velike razlike tako v dinamiki kot amplitudi izzvanih sprememb.</a:t>
            </a: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5848" indent="-286864">
              <a:defRPr sz="2400">
                <a:solidFill>
                  <a:schemeClr val="tx1"/>
                </a:solidFill>
                <a:latin typeface="Times New Roman" panose="02020603050405020304" pitchFamily="18" charset="0"/>
              </a:defRPr>
            </a:lvl2pPr>
            <a:lvl3pPr marL="1147458" indent="-229492">
              <a:defRPr sz="2400">
                <a:solidFill>
                  <a:schemeClr val="tx1"/>
                </a:solidFill>
                <a:latin typeface="Times New Roman" panose="02020603050405020304" pitchFamily="18" charset="0"/>
              </a:defRPr>
            </a:lvl3pPr>
            <a:lvl4pPr marL="1606441" indent="-229492">
              <a:defRPr sz="2400">
                <a:solidFill>
                  <a:schemeClr val="tx1"/>
                </a:solidFill>
                <a:latin typeface="Times New Roman" panose="02020603050405020304" pitchFamily="18" charset="0"/>
              </a:defRPr>
            </a:lvl4pPr>
            <a:lvl5pPr marL="2065424" indent="-229492">
              <a:defRPr sz="2400">
                <a:solidFill>
                  <a:schemeClr val="tx1"/>
                </a:solidFill>
                <a:latin typeface="Times New Roman" panose="02020603050405020304" pitchFamily="18" charset="0"/>
              </a:defRPr>
            </a:lvl5pPr>
            <a:lvl6pPr marL="2524407" indent="-229492" eaLnBrk="0" fontAlgn="base" hangingPunct="0">
              <a:spcBef>
                <a:spcPct val="0"/>
              </a:spcBef>
              <a:spcAft>
                <a:spcPct val="0"/>
              </a:spcAft>
              <a:defRPr sz="2400">
                <a:solidFill>
                  <a:schemeClr val="tx1"/>
                </a:solidFill>
                <a:latin typeface="Times New Roman" panose="02020603050405020304" pitchFamily="18" charset="0"/>
              </a:defRPr>
            </a:lvl6pPr>
            <a:lvl7pPr marL="2983390" indent="-229492" eaLnBrk="0" fontAlgn="base" hangingPunct="0">
              <a:spcBef>
                <a:spcPct val="0"/>
              </a:spcBef>
              <a:spcAft>
                <a:spcPct val="0"/>
              </a:spcAft>
              <a:defRPr sz="2400">
                <a:solidFill>
                  <a:schemeClr val="tx1"/>
                </a:solidFill>
                <a:latin typeface="Times New Roman" panose="02020603050405020304" pitchFamily="18" charset="0"/>
              </a:defRPr>
            </a:lvl7pPr>
            <a:lvl8pPr marL="3442373" indent="-229492" eaLnBrk="0" fontAlgn="base" hangingPunct="0">
              <a:spcBef>
                <a:spcPct val="0"/>
              </a:spcBef>
              <a:spcAft>
                <a:spcPct val="0"/>
              </a:spcAft>
              <a:defRPr sz="2400">
                <a:solidFill>
                  <a:schemeClr val="tx1"/>
                </a:solidFill>
                <a:latin typeface="Times New Roman" panose="02020603050405020304" pitchFamily="18" charset="0"/>
              </a:defRPr>
            </a:lvl8pPr>
            <a:lvl9pPr marL="3901356" indent="-229492" eaLnBrk="0" fontAlgn="base" hangingPunct="0">
              <a:spcBef>
                <a:spcPct val="0"/>
              </a:spcBef>
              <a:spcAft>
                <a:spcPct val="0"/>
              </a:spcAft>
              <a:defRPr sz="2400">
                <a:solidFill>
                  <a:schemeClr val="tx1"/>
                </a:solidFill>
                <a:latin typeface="Times New Roman" panose="02020603050405020304" pitchFamily="18" charset="0"/>
              </a:defRPr>
            </a:lvl9pPr>
          </a:lstStyle>
          <a:p>
            <a:fld id="{3CEB94C2-D3C4-4187-9FB7-9F4196F54718}" type="slidenum">
              <a:rPr lang="en-US" altLang="sl-SI" sz="1200"/>
              <a:pPr/>
              <a:t>12</a:t>
            </a:fld>
            <a:endParaRPr lang="en-US" altLang="sl-SI" sz="1200"/>
          </a:p>
        </p:txBody>
      </p:sp>
    </p:spTree>
    <p:extLst>
      <p:ext uri="{BB962C8B-B14F-4D97-AF65-F5344CB8AC3E}">
        <p14:creationId xmlns:p14="http://schemas.microsoft.com/office/powerpoint/2010/main" val="381935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917575" y="747713"/>
            <a:ext cx="4984750" cy="3740150"/>
          </a:xfrm>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l-SI" altLang="sl-SI" smtClean="0"/>
              <a:t>Bližnje-infrardeča spektroskopija (angl. </a:t>
            </a:r>
            <a:r>
              <a:rPr lang="sl-SI" altLang="sl-SI" i="1" smtClean="0"/>
              <a:t>near-infrared spectroscopy - NIRS</a:t>
            </a:r>
            <a:r>
              <a:rPr lang="sl-SI" altLang="sl-SI" smtClean="0"/>
              <a:t>) je neinvazivna optična merilno-diagnostična metoda. izkorišča dve pomembni dejstvi: </a:t>
            </a:r>
          </a:p>
          <a:p>
            <a:r>
              <a:rPr lang="sl-SI" altLang="sl-SI" smtClean="0"/>
              <a:t>a)	tkiva so relativno prosojna za svetlobo v bližnje-infrardečem delu spektra (valovne dolžine približno med 700 in 1000 nm); </a:t>
            </a:r>
          </a:p>
          <a:p>
            <a:r>
              <a:rPr lang="sl-SI" altLang="sl-SI" smtClean="0"/>
              <a:t>b)	optične lastnosti nekaterih sestavin tkiva, ki nastopajo pri transportu, skladiščenju ali porabi kisika, so odvisne od tega, ali se nahajajo v oksigeniranem ali deoksigeniranem stanju oziroma v oksidiranem ali reduciranem stanju. Zato so optično merljive.</a:t>
            </a:r>
          </a:p>
          <a:p>
            <a:r>
              <a:rPr lang="sl-SI" altLang="sl-SI" smtClean="0"/>
              <a:t>Pri </a:t>
            </a:r>
            <a:r>
              <a:rPr lang="sl-SI" altLang="sl-SI" i="1" smtClean="0"/>
              <a:t>n </a:t>
            </a:r>
            <a:r>
              <a:rPr lang="sl-SI" altLang="sl-SI" smtClean="0"/>
              <a:t>diskretnih valovnih dolžinah, do katerih pridemo bodisi z laserskim virom svetlobe ali pa s svetlobnim virom z zveznim spektrom in uporabo monokromatorja, merimo časovne</a:t>
            </a:r>
          </a:p>
          <a:p>
            <a:r>
              <a:rPr lang="sl-SI" altLang="sl-SI" smtClean="0"/>
              <a:t>spremembe v slabljenju svetlobe, do katerih pride zaradi sprememb v koncentracijah nekaterih snovi (kromoforov), ki nastopajo pri prenosu in porabi kisika.</a:t>
            </a:r>
          </a:p>
          <a:p>
            <a:r>
              <a:rPr lang="pl-PL" altLang="sl-SI" smtClean="0"/>
              <a:t>Koncentracije, ki nas zanimajo: </a:t>
            </a:r>
            <a:r>
              <a:rPr lang="sl-SI" altLang="sl-SI" i="1" smtClean="0"/>
              <a:t>oksigeniranega hemoglobina; deoksigeniranega hemoglobina; </a:t>
            </a:r>
            <a:r>
              <a:rPr lang="pl-PL" altLang="sl-SI" i="1" smtClean="0"/>
              <a:t>skupnega (totalnega) hemoglobina, </a:t>
            </a:r>
            <a:r>
              <a:rPr lang="pl-PL" altLang="sl-SI" smtClean="0"/>
              <a:t>ki je sorazmerna </a:t>
            </a:r>
            <a:r>
              <a:rPr lang="sl-SI" altLang="sl-SI" smtClean="0"/>
              <a:t>spremembi volumna krvi v tkivu; </a:t>
            </a:r>
            <a:r>
              <a:rPr lang="pl-PL" altLang="sl-SI" i="1" smtClean="0"/>
              <a:t>diferencialnega hemoglobina, </a:t>
            </a:r>
            <a:r>
              <a:rPr lang="pl-PL" altLang="sl-SI" smtClean="0"/>
              <a:t>ki povezan z </a:t>
            </a:r>
            <a:r>
              <a:rPr lang="sl-SI" altLang="sl-SI" smtClean="0"/>
              <a:t>oksigenacijskim indeksom (stopnjo oksigenacije) v tkivu</a:t>
            </a:r>
          </a:p>
          <a:p>
            <a:r>
              <a:rPr lang="sl-SI" altLang="sl-SI" smtClean="0"/>
              <a:t>Volumen tkiva, ki ga zajamemo: v splošnem je relativno velik (več cm3). Obsega kožo, podkožje in globje </a:t>
            </a:r>
            <a:r>
              <a:rPr lang="pt-BR" altLang="sl-SI" smtClean="0"/>
              <a:t>ležeča tkiva, na primer mišice ali možgane</a:t>
            </a:r>
            <a:endParaRPr lang="sl-SI" altLang="sl-SI" smtClean="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5848" indent="-286864">
              <a:defRPr sz="2400">
                <a:solidFill>
                  <a:schemeClr val="tx1"/>
                </a:solidFill>
                <a:latin typeface="Times New Roman" panose="02020603050405020304" pitchFamily="18" charset="0"/>
              </a:defRPr>
            </a:lvl2pPr>
            <a:lvl3pPr marL="1147458" indent="-229492">
              <a:defRPr sz="2400">
                <a:solidFill>
                  <a:schemeClr val="tx1"/>
                </a:solidFill>
                <a:latin typeface="Times New Roman" panose="02020603050405020304" pitchFamily="18" charset="0"/>
              </a:defRPr>
            </a:lvl3pPr>
            <a:lvl4pPr marL="1606441" indent="-229492">
              <a:defRPr sz="2400">
                <a:solidFill>
                  <a:schemeClr val="tx1"/>
                </a:solidFill>
                <a:latin typeface="Times New Roman" panose="02020603050405020304" pitchFamily="18" charset="0"/>
              </a:defRPr>
            </a:lvl4pPr>
            <a:lvl5pPr marL="2065424" indent="-229492">
              <a:defRPr sz="2400">
                <a:solidFill>
                  <a:schemeClr val="tx1"/>
                </a:solidFill>
                <a:latin typeface="Times New Roman" panose="02020603050405020304" pitchFamily="18" charset="0"/>
              </a:defRPr>
            </a:lvl5pPr>
            <a:lvl6pPr marL="2524407" indent="-229492" eaLnBrk="0" fontAlgn="base" hangingPunct="0">
              <a:spcBef>
                <a:spcPct val="0"/>
              </a:spcBef>
              <a:spcAft>
                <a:spcPct val="0"/>
              </a:spcAft>
              <a:defRPr sz="2400">
                <a:solidFill>
                  <a:schemeClr val="tx1"/>
                </a:solidFill>
                <a:latin typeface="Times New Roman" panose="02020603050405020304" pitchFamily="18" charset="0"/>
              </a:defRPr>
            </a:lvl6pPr>
            <a:lvl7pPr marL="2983390" indent="-229492" eaLnBrk="0" fontAlgn="base" hangingPunct="0">
              <a:spcBef>
                <a:spcPct val="0"/>
              </a:spcBef>
              <a:spcAft>
                <a:spcPct val="0"/>
              </a:spcAft>
              <a:defRPr sz="2400">
                <a:solidFill>
                  <a:schemeClr val="tx1"/>
                </a:solidFill>
                <a:latin typeface="Times New Roman" panose="02020603050405020304" pitchFamily="18" charset="0"/>
              </a:defRPr>
            </a:lvl7pPr>
            <a:lvl8pPr marL="3442373" indent="-229492" eaLnBrk="0" fontAlgn="base" hangingPunct="0">
              <a:spcBef>
                <a:spcPct val="0"/>
              </a:spcBef>
              <a:spcAft>
                <a:spcPct val="0"/>
              </a:spcAft>
              <a:defRPr sz="2400">
                <a:solidFill>
                  <a:schemeClr val="tx1"/>
                </a:solidFill>
                <a:latin typeface="Times New Roman" panose="02020603050405020304" pitchFamily="18" charset="0"/>
              </a:defRPr>
            </a:lvl8pPr>
            <a:lvl9pPr marL="3901356" indent="-229492" eaLnBrk="0" fontAlgn="base" hangingPunct="0">
              <a:spcBef>
                <a:spcPct val="0"/>
              </a:spcBef>
              <a:spcAft>
                <a:spcPct val="0"/>
              </a:spcAft>
              <a:defRPr sz="2400">
                <a:solidFill>
                  <a:schemeClr val="tx1"/>
                </a:solidFill>
                <a:latin typeface="Times New Roman" panose="02020603050405020304" pitchFamily="18" charset="0"/>
              </a:defRPr>
            </a:lvl9pPr>
          </a:lstStyle>
          <a:p>
            <a:fld id="{0B213EB2-4D2B-43B1-BF0D-F9C2FB4E995E}" type="slidenum">
              <a:rPr lang="en-US" altLang="sl-SI" sz="1200"/>
              <a:pPr/>
              <a:t>2</a:t>
            </a:fld>
            <a:endParaRPr lang="en-US" altLang="sl-SI" sz="1200"/>
          </a:p>
        </p:txBody>
      </p:sp>
    </p:spTree>
    <p:extLst>
      <p:ext uri="{BB962C8B-B14F-4D97-AF65-F5344CB8AC3E}">
        <p14:creationId xmlns:p14="http://schemas.microsoft.com/office/powerpoint/2010/main" val="272980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17575" y="747713"/>
            <a:ext cx="4984750" cy="3740150"/>
          </a:xfrm>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l-SI" altLang="sl-SI" smtClean="0"/>
              <a:t>Pri metodi LDF (angl. </a:t>
            </a:r>
            <a:r>
              <a:rPr lang="sl-SI" altLang="sl-SI" i="1" smtClean="0"/>
              <a:t>laser Doppler flowmetry – LDF</a:t>
            </a:r>
            <a:r>
              <a:rPr lang="sl-SI" altLang="sl-SI" smtClean="0"/>
              <a:t>) merimo relativni pretok krvi (perfuzijo) na nivoju mikrocirkulacije v kapilarah [4]. Zaradi večje vdorne globine zopet uporabljamo svetlobo v bližnje-infrardečem delu spektra. Koherentna laserska svetloba se v tkivu sipa na različnih strukturah, ki predstavljajo optične nehomogenosti. Če pride do sipanja na delcih, ki se gibljejo relativno v smeri proti ali stran od incidenčnih fotonov, pride do zelo majhnih toda še vedno posredno merljivih sprememb valovne dolžine teh fotonov (Dopplerjev efekt). Rezultat je, da svetloba, ki pride iz tkiva, ni več monokromatska (ene valovne dolžine), ampak ima določeno zvezno porazdelitev različnih valovnih dolžin. V mirujočem tkivu večina urejenega gibanja odpade na premikanje krvnih celic (predvsem eritrocitov) zaradi pretoka krvi, ki ga tako lahko relativno ovrednotimo. S to metodo merimo SPREMEMBE v nivoju mikrocirkulacije, kar omogoča oceno stanja mikrožilja in primerjavo med različnimi merilnimi mesti ali osebami.</a:t>
            </a:r>
          </a:p>
          <a:p>
            <a:r>
              <a:rPr lang="sl-SI" altLang="sl-SI" smtClean="0"/>
              <a:t>Volumen tkiva, ki ga zajamemo, je relativno majhen (red velikosti mm3). Kadar meritev izvedemo neinvazivno s površine kože, izmerjeni signal izvira </a:t>
            </a:r>
            <a:r>
              <a:rPr lang="it-IT" altLang="sl-SI" smtClean="0"/>
              <a:t>iz kože in deloma podkožja</a:t>
            </a:r>
            <a:r>
              <a:rPr lang="sl-SI" altLang="sl-SI" smtClean="0"/>
              <a:t>.</a:t>
            </a: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5848" indent="-286864">
              <a:defRPr sz="2400">
                <a:solidFill>
                  <a:schemeClr val="tx1"/>
                </a:solidFill>
                <a:latin typeface="Times New Roman" panose="02020603050405020304" pitchFamily="18" charset="0"/>
              </a:defRPr>
            </a:lvl2pPr>
            <a:lvl3pPr marL="1147458" indent="-229492">
              <a:defRPr sz="2400">
                <a:solidFill>
                  <a:schemeClr val="tx1"/>
                </a:solidFill>
                <a:latin typeface="Times New Roman" panose="02020603050405020304" pitchFamily="18" charset="0"/>
              </a:defRPr>
            </a:lvl3pPr>
            <a:lvl4pPr marL="1606441" indent="-229492">
              <a:defRPr sz="2400">
                <a:solidFill>
                  <a:schemeClr val="tx1"/>
                </a:solidFill>
                <a:latin typeface="Times New Roman" panose="02020603050405020304" pitchFamily="18" charset="0"/>
              </a:defRPr>
            </a:lvl4pPr>
            <a:lvl5pPr marL="2065424" indent="-229492">
              <a:defRPr sz="2400">
                <a:solidFill>
                  <a:schemeClr val="tx1"/>
                </a:solidFill>
                <a:latin typeface="Times New Roman" panose="02020603050405020304" pitchFamily="18" charset="0"/>
              </a:defRPr>
            </a:lvl5pPr>
            <a:lvl6pPr marL="2524407" indent="-229492" eaLnBrk="0" fontAlgn="base" hangingPunct="0">
              <a:spcBef>
                <a:spcPct val="0"/>
              </a:spcBef>
              <a:spcAft>
                <a:spcPct val="0"/>
              </a:spcAft>
              <a:defRPr sz="2400">
                <a:solidFill>
                  <a:schemeClr val="tx1"/>
                </a:solidFill>
                <a:latin typeface="Times New Roman" panose="02020603050405020304" pitchFamily="18" charset="0"/>
              </a:defRPr>
            </a:lvl6pPr>
            <a:lvl7pPr marL="2983390" indent="-229492" eaLnBrk="0" fontAlgn="base" hangingPunct="0">
              <a:spcBef>
                <a:spcPct val="0"/>
              </a:spcBef>
              <a:spcAft>
                <a:spcPct val="0"/>
              </a:spcAft>
              <a:defRPr sz="2400">
                <a:solidFill>
                  <a:schemeClr val="tx1"/>
                </a:solidFill>
                <a:latin typeface="Times New Roman" panose="02020603050405020304" pitchFamily="18" charset="0"/>
              </a:defRPr>
            </a:lvl7pPr>
            <a:lvl8pPr marL="3442373" indent="-229492" eaLnBrk="0" fontAlgn="base" hangingPunct="0">
              <a:spcBef>
                <a:spcPct val="0"/>
              </a:spcBef>
              <a:spcAft>
                <a:spcPct val="0"/>
              </a:spcAft>
              <a:defRPr sz="2400">
                <a:solidFill>
                  <a:schemeClr val="tx1"/>
                </a:solidFill>
                <a:latin typeface="Times New Roman" panose="02020603050405020304" pitchFamily="18" charset="0"/>
              </a:defRPr>
            </a:lvl8pPr>
            <a:lvl9pPr marL="3901356" indent="-229492" eaLnBrk="0" fontAlgn="base" hangingPunct="0">
              <a:spcBef>
                <a:spcPct val="0"/>
              </a:spcBef>
              <a:spcAft>
                <a:spcPct val="0"/>
              </a:spcAft>
              <a:defRPr sz="2400">
                <a:solidFill>
                  <a:schemeClr val="tx1"/>
                </a:solidFill>
                <a:latin typeface="Times New Roman" panose="02020603050405020304" pitchFamily="18" charset="0"/>
              </a:defRPr>
            </a:lvl9pPr>
          </a:lstStyle>
          <a:p>
            <a:fld id="{F8DF9294-5F04-4DE8-82DC-ACD09757947E}" type="slidenum">
              <a:rPr lang="en-US" altLang="sl-SI" sz="1200"/>
              <a:pPr/>
              <a:t>3</a:t>
            </a:fld>
            <a:endParaRPr lang="en-US" altLang="sl-SI" sz="1200"/>
          </a:p>
        </p:txBody>
      </p:sp>
    </p:spTree>
    <p:extLst>
      <p:ext uri="{BB962C8B-B14F-4D97-AF65-F5344CB8AC3E}">
        <p14:creationId xmlns:p14="http://schemas.microsoft.com/office/powerpoint/2010/main" val="1916133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917575" y="747713"/>
            <a:ext cx="4984750" cy="3740150"/>
          </a:xfrm>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l-SI" altLang="sl-SI" smtClean="0"/>
              <a:t>merimo difuzijski tok molekularnega kisika iz tkiva do merilne sonde, ki je pritrjena na površino kože. Slika prikazuje princip delovanja za invazivno vstavljene elektrode. Difuzijo kisika omogočimo z lokalnim segrevanjem kože tik pod sondo. Kisik difundira skozi tkivo in proti merilni sondi. Preko selektivno prepustne membrane pride kisik do aktivne elektrode iz zlata, kjer se reducira (odda kisik oz sprejme elektrone od drugih snovi). Med aktivno elektrodo, ki je negativno polarizirana na približno –0,75 V, in referenčno elektrodo, ki je nameščena v neposredno bližino aktivne elektrode, teče zelo majhen električni tok (red velikosti med pA in nA). Ta tok je posledica redukcije kisika na merilni elektrodi in oksidacije tkivnega klora na referenčni srebrni elektrodi. Ko je difuzija kisika ustaljena, je električni tok linearno povezan z difuzijskim tokom kisika, ta pa s koncentracijo in s tem z delnim tlakom kisika v tkivu pod merilno sondo (pO</a:t>
            </a:r>
            <a:r>
              <a:rPr lang="sl-SI" altLang="sl-SI" baseline="-25000" smtClean="0"/>
              <a:t>2</a:t>
            </a:r>
            <a:r>
              <a:rPr lang="sl-SI" altLang="sl-SI" smtClean="0"/>
              <a:t>). Z metodo TcPO</a:t>
            </a:r>
            <a:r>
              <a:rPr lang="sl-SI" altLang="sl-SI" baseline="-25000" smtClean="0"/>
              <a:t>2</a:t>
            </a:r>
            <a:r>
              <a:rPr lang="sl-SI" altLang="sl-SI" smtClean="0"/>
              <a:t> zato v principu merimo absolutno vsebnost kisika v tkivu.</a:t>
            </a:r>
          </a:p>
          <a:p>
            <a:r>
              <a:rPr lang="sl-SI" altLang="sl-SI" smtClean="0"/>
              <a:t>Volumen tkiva, ki ga zajamemo: reda velikosti mm3 do cm3. Pretežni del signala izvira iz kože in podkožja. </a:t>
            </a: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5848" indent="-286864">
              <a:defRPr sz="2400">
                <a:solidFill>
                  <a:schemeClr val="tx1"/>
                </a:solidFill>
                <a:latin typeface="Times New Roman" panose="02020603050405020304" pitchFamily="18" charset="0"/>
              </a:defRPr>
            </a:lvl2pPr>
            <a:lvl3pPr marL="1147458" indent="-229492">
              <a:defRPr sz="2400">
                <a:solidFill>
                  <a:schemeClr val="tx1"/>
                </a:solidFill>
                <a:latin typeface="Times New Roman" panose="02020603050405020304" pitchFamily="18" charset="0"/>
              </a:defRPr>
            </a:lvl3pPr>
            <a:lvl4pPr marL="1606441" indent="-229492">
              <a:defRPr sz="2400">
                <a:solidFill>
                  <a:schemeClr val="tx1"/>
                </a:solidFill>
                <a:latin typeface="Times New Roman" panose="02020603050405020304" pitchFamily="18" charset="0"/>
              </a:defRPr>
            </a:lvl4pPr>
            <a:lvl5pPr marL="2065424" indent="-229492">
              <a:defRPr sz="2400">
                <a:solidFill>
                  <a:schemeClr val="tx1"/>
                </a:solidFill>
                <a:latin typeface="Times New Roman" panose="02020603050405020304" pitchFamily="18" charset="0"/>
              </a:defRPr>
            </a:lvl5pPr>
            <a:lvl6pPr marL="2524407" indent="-229492" eaLnBrk="0" fontAlgn="base" hangingPunct="0">
              <a:spcBef>
                <a:spcPct val="0"/>
              </a:spcBef>
              <a:spcAft>
                <a:spcPct val="0"/>
              </a:spcAft>
              <a:defRPr sz="2400">
                <a:solidFill>
                  <a:schemeClr val="tx1"/>
                </a:solidFill>
                <a:latin typeface="Times New Roman" panose="02020603050405020304" pitchFamily="18" charset="0"/>
              </a:defRPr>
            </a:lvl6pPr>
            <a:lvl7pPr marL="2983390" indent="-229492" eaLnBrk="0" fontAlgn="base" hangingPunct="0">
              <a:spcBef>
                <a:spcPct val="0"/>
              </a:spcBef>
              <a:spcAft>
                <a:spcPct val="0"/>
              </a:spcAft>
              <a:defRPr sz="2400">
                <a:solidFill>
                  <a:schemeClr val="tx1"/>
                </a:solidFill>
                <a:latin typeface="Times New Roman" panose="02020603050405020304" pitchFamily="18" charset="0"/>
              </a:defRPr>
            </a:lvl7pPr>
            <a:lvl8pPr marL="3442373" indent="-229492" eaLnBrk="0" fontAlgn="base" hangingPunct="0">
              <a:spcBef>
                <a:spcPct val="0"/>
              </a:spcBef>
              <a:spcAft>
                <a:spcPct val="0"/>
              </a:spcAft>
              <a:defRPr sz="2400">
                <a:solidFill>
                  <a:schemeClr val="tx1"/>
                </a:solidFill>
                <a:latin typeface="Times New Roman" panose="02020603050405020304" pitchFamily="18" charset="0"/>
              </a:defRPr>
            </a:lvl8pPr>
            <a:lvl9pPr marL="3901356" indent="-229492" eaLnBrk="0" fontAlgn="base" hangingPunct="0">
              <a:spcBef>
                <a:spcPct val="0"/>
              </a:spcBef>
              <a:spcAft>
                <a:spcPct val="0"/>
              </a:spcAft>
              <a:defRPr sz="2400">
                <a:solidFill>
                  <a:schemeClr val="tx1"/>
                </a:solidFill>
                <a:latin typeface="Times New Roman" panose="02020603050405020304" pitchFamily="18" charset="0"/>
              </a:defRPr>
            </a:lvl9pPr>
          </a:lstStyle>
          <a:p>
            <a:fld id="{3CBF9CC0-EFD6-4494-876D-9DF98DC973A5}" type="slidenum">
              <a:rPr lang="en-US" altLang="sl-SI" sz="1200"/>
              <a:pPr/>
              <a:t>4</a:t>
            </a:fld>
            <a:endParaRPr lang="en-US" altLang="sl-SI" sz="1200"/>
          </a:p>
        </p:txBody>
      </p:sp>
    </p:spTree>
    <p:extLst>
      <p:ext uri="{BB962C8B-B14F-4D97-AF65-F5344CB8AC3E}">
        <p14:creationId xmlns:p14="http://schemas.microsoft.com/office/powerpoint/2010/main" val="1080022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917575" y="747713"/>
            <a:ext cx="4984750" cy="3740150"/>
          </a:xfrm>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l-SI" altLang="sl-SI" smtClean="0"/>
              <a:t>Eden od testov za ugotavljanje stanja periferne cirkulacije v spodnjem udu vključuje ovrednotenje </a:t>
            </a:r>
            <a:r>
              <a:rPr lang="sl-SI" altLang="sl-SI" i="1" smtClean="0"/>
              <a:t>pookluzivne reaktivne hiperemije</a:t>
            </a:r>
            <a:r>
              <a:rPr lang="sl-SI" altLang="sl-SI" smtClean="0"/>
              <a:t> (angl. </a:t>
            </a:r>
            <a:r>
              <a:rPr lang="sl-SI" altLang="sl-SI" i="1" smtClean="0"/>
              <a:t>postocclusive reactive hyperaemia - PORH</a:t>
            </a:r>
            <a:r>
              <a:rPr lang="sl-SI" altLang="sl-SI" smtClean="0"/>
              <a:t>) na stopalu. Pojav PORH pomeni prehodno povečanje pretoka krvi skozi-v tem primeru-stopalo, v katerem smo predhodno za nekaj časa zaustavili pretok krvi. V našem primeru smo zaustavitev pretoka krvi izvedli z arterijskim zažemom na stegnu. </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5848" indent="-286864">
              <a:defRPr sz="2400">
                <a:solidFill>
                  <a:schemeClr val="tx1"/>
                </a:solidFill>
                <a:latin typeface="Times New Roman" panose="02020603050405020304" pitchFamily="18" charset="0"/>
              </a:defRPr>
            </a:lvl2pPr>
            <a:lvl3pPr marL="1147458" indent="-229492">
              <a:defRPr sz="2400">
                <a:solidFill>
                  <a:schemeClr val="tx1"/>
                </a:solidFill>
                <a:latin typeface="Times New Roman" panose="02020603050405020304" pitchFamily="18" charset="0"/>
              </a:defRPr>
            </a:lvl3pPr>
            <a:lvl4pPr marL="1606441" indent="-229492">
              <a:defRPr sz="2400">
                <a:solidFill>
                  <a:schemeClr val="tx1"/>
                </a:solidFill>
                <a:latin typeface="Times New Roman" panose="02020603050405020304" pitchFamily="18" charset="0"/>
              </a:defRPr>
            </a:lvl4pPr>
            <a:lvl5pPr marL="2065424" indent="-229492">
              <a:defRPr sz="2400">
                <a:solidFill>
                  <a:schemeClr val="tx1"/>
                </a:solidFill>
                <a:latin typeface="Times New Roman" panose="02020603050405020304" pitchFamily="18" charset="0"/>
              </a:defRPr>
            </a:lvl5pPr>
            <a:lvl6pPr marL="2524407" indent="-229492" eaLnBrk="0" fontAlgn="base" hangingPunct="0">
              <a:spcBef>
                <a:spcPct val="0"/>
              </a:spcBef>
              <a:spcAft>
                <a:spcPct val="0"/>
              </a:spcAft>
              <a:defRPr sz="2400">
                <a:solidFill>
                  <a:schemeClr val="tx1"/>
                </a:solidFill>
                <a:latin typeface="Times New Roman" panose="02020603050405020304" pitchFamily="18" charset="0"/>
              </a:defRPr>
            </a:lvl6pPr>
            <a:lvl7pPr marL="2983390" indent="-229492" eaLnBrk="0" fontAlgn="base" hangingPunct="0">
              <a:spcBef>
                <a:spcPct val="0"/>
              </a:spcBef>
              <a:spcAft>
                <a:spcPct val="0"/>
              </a:spcAft>
              <a:defRPr sz="2400">
                <a:solidFill>
                  <a:schemeClr val="tx1"/>
                </a:solidFill>
                <a:latin typeface="Times New Roman" panose="02020603050405020304" pitchFamily="18" charset="0"/>
              </a:defRPr>
            </a:lvl7pPr>
            <a:lvl8pPr marL="3442373" indent="-229492" eaLnBrk="0" fontAlgn="base" hangingPunct="0">
              <a:spcBef>
                <a:spcPct val="0"/>
              </a:spcBef>
              <a:spcAft>
                <a:spcPct val="0"/>
              </a:spcAft>
              <a:defRPr sz="2400">
                <a:solidFill>
                  <a:schemeClr val="tx1"/>
                </a:solidFill>
                <a:latin typeface="Times New Roman" panose="02020603050405020304" pitchFamily="18" charset="0"/>
              </a:defRPr>
            </a:lvl8pPr>
            <a:lvl9pPr marL="3901356" indent="-229492" eaLnBrk="0" fontAlgn="base" hangingPunct="0">
              <a:spcBef>
                <a:spcPct val="0"/>
              </a:spcBef>
              <a:spcAft>
                <a:spcPct val="0"/>
              </a:spcAft>
              <a:defRPr sz="2400">
                <a:solidFill>
                  <a:schemeClr val="tx1"/>
                </a:solidFill>
                <a:latin typeface="Times New Roman" panose="02020603050405020304" pitchFamily="18" charset="0"/>
              </a:defRPr>
            </a:lvl9pPr>
          </a:lstStyle>
          <a:p>
            <a:fld id="{BD8F631C-FEFB-4C45-90D9-343D5C8F7D42}" type="slidenum">
              <a:rPr lang="en-US" altLang="sl-SI" sz="1200"/>
              <a:pPr/>
              <a:t>5</a:t>
            </a:fld>
            <a:endParaRPr lang="en-US" altLang="sl-SI" sz="1200"/>
          </a:p>
        </p:txBody>
      </p:sp>
    </p:spTree>
    <p:extLst>
      <p:ext uri="{BB962C8B-B14F-4D97-AF65-F5344CB8AC3E}">
        <p14:creationId xmlns:p14="http://schemas.microsoft.com/office/powerpoint/2010/main" val="199135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917575" y="747713"/>
            <a:ext cx="4984750" cy="3740150"/>
          </a:xfrm>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l-SI" altLang="sl-SI" smtClean="0"/>
              <a:t>slika 5 pa tipičen potek signalov O</a:t>
            </a:r>
            <a:r>
              <a:rPr lang="sl-SI" altLang="sl-SI" baseline="-25000" smtClean="0"/>
              <a:t>2</a:t>
            </a:r>
            <a:r>
              <a:rPr lang="sl-SI" altLang="sl-SI" smtClean="0"/>
              <a:t>Hb, LDF in TcPO</a:t>
            </a:r>
            <a:r>
              <a:rPr lang="sl-SI" altLang="sl-SI" baseline="-25000" smtClean="0"/>
              <a:t>2</a:t>
            </a:r>
            <a:r>
              <a:rPr lang="sl-SI" altLang="sl-SI" smtClean="0"/>
              <a:t>, ki jih izmerimo na stopalu tik pred, med in po stegenskem arterijskem zažemu [6]. Pojav PORH je viden v času po zažemu. Vidimo, da je potek signalov treh merilnih metod do neke mere podoben, vendar obstajajo tudi velike razlike tako v dinamiki kot amplitudi izzvanih sprememb.</a:t>
            </a: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5848" indent="-286864">
              <a:defRPr sz="2400">
                <a:solidFill>
                  <a:schemeClr val="tx1"/>
                </a:solidFill>
                <a:latin typeface="Times New Roman" panose="02020603050405020304" pitchFamily="18" charset="0"/>
              </a:defRPr>
            </a:lvl2pPr>
            <a:lvl3pPr marL="1147458" indent="-229492">
              <a:defRPr sz="2400">
                <a:solidFill>
                  <a:schemeClr val="tx1"/>
                </a:solidFill>
                <a:latin typeface="Times New Roman" panose="02020603050405020304" pitchFamily="18" charset="0"/>
              </a:defRPr>
            </a:lvl3pPr>
            <a:lvl4pPr marL="1606441" indent="-229492">
              <a:defRPr sz="2400">
                <a:solidFill>
                  <a:schemeClr val="tx1"/>
                </a:solidFill>
                <a:latin typeface="Times New Roman" panose="02020603050405020304" pitchFamily="18" charset="0"/>
              </a:defRPr>
            </a:lvl4pPr>
            <a:lvl5pPr marL="2065424" indent="-229492">
              <a:defRPr sz="2400">
                <a:solidFill>
                  <a:schemeClr val="tx1"/>
                </a:solidFill>
                <a:latin typeface="Times New Roman" panose="02020603050405020304" pitchFamily="18" charset="0"/>
              </a:defRPr>
            </a:lvl5pPr>
            <a:lvl6pPr marL="2524407" indent="-229492" eaLnBrk="0" fontAlgn="base" hangingPunct="0">
              <a:spcBef>
                <a:spcPct val="0"/>
              </a:spcBef>
              <a:spcAft>
                <a:spcPct val="0"/>
              </a:spcAft>
              <a:defRPr sz="2400">
                <a:solidFill>
                  <a:schemeClr val="tx1"/>
                </a:solidFill>
                <a:latin typeface="Times New Roman" panose="02020603050405020304" pitchFamily="18" charset="0"/>
              </a:defRPr>
            </a:lvl6pPr>
            <a:lvl7pPr marL="2983390" indent="-229492" eaLnBrk="0" fontAlgn="base" hangingPunct="0">
              <a:spcBef>
                <a:spcPct val="0"/>
              </a:spcBef>
              <a:spcAft>
                <a:spcPct val="0"/>
              </a:spcAft>
              <a:defRPr sz="2400">
                <a:solidFill>
                  <a:schemeClr val="tx1"/>
                </a:solidFill>
                <a:latin typeface="Times New Roman" panose="02020603050405020304" pitchFamily="18" charset="0"/>
              </a:defRPr>
            </a:lvl7pPr>
            <a:lvl8pPr marL="3442373" indent="-229492" eaLnBrk="0" fontAlgn="base" hangingPunct="0">
              <a:spcBef>
                <a:spcPct val="0"/>
              </a:spcBef>
              <a:spcAft>
                <a:spcPct val="0"/>
              </a:spcAft>
              <a:defRPr sz="2400">
                <a:solidFill>
                  <a:schemeClr val="tx1"/>
                </a:solidFill>
                <a:latin typeface="Times New Roman" panose="02020603050405020304" pitchFamily="18" charset="0"/>
              </a:defRPr>
            </a:lvl8pPr>
            <a:lvl9pPr marL="3901356" indent="-229492" eaLnBrk="0" fontAlgn="base" hangingPunct="0">
              <a:spcBef>
                <a:spcPct val="0"/>
              </a:spcBef>
              <a:spcAft>
                <a:spcPct val="0"/>
              </a:spcAft>
              <a:defRPr sz="2400">
                <a:solidFill>
                  <a:schemeClr val="tx1"/>
                </a:solidFill>
                <a:latin typeface="Times New Roman" panose="02020603050405020304" pitchFamily="18" charset="0"/>
              </a:defRPr>
            </a:lvl9pPr>
          </a:lstStyle>
          <a:p>
            <a:fld id="{3CEB94C2-D3C4-4187-9FB7-9F4196F54718}" type="slidenum">
              <a:rPr lang="en-US" altLang="sl-SI" sz="1200"/>
              <a:pPr/>
              <a:t>6</a:t>
            </a:fld>
            <a:endParaRPr lang="en-US" altLang="sl-SI" sz="1200"/>
          </a:p>
        </p:txBody>
      </p:sp>
    </p:spTree>
    <p:extLst>
      <p:ext uri="{BB962C8B-B14F-4D97-AF65-F5344CB8AC3E}">
        <p14:creationId xmlns:p14="http://schemas.microsoft.com/office/powerpoint/2010/main" val="119980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917575" y="747713"/>
            <a:ext cx="4984750" cy="3740150"/>
          </a:xfrm>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l-SI" altLang="sl-SI" smtClean="0"/>
              <a:t>slika 5 pa tipičen potek signalov O</a:t>
            </a:r>
            <a:r>
              <a:rPr lang="sl-SI" altLang="sl-SI" baseline="-25000" smtClean="0"/>
              <a:t>2</a:t>
            </a:r>
            <a:r>
              <a:rPr lang="sl-SI" altLang="sl-SI" smtClean="0"/>
              <a:t>Hb, LDF in TcPO</a:t>
            </a:r>
            <a:r>
              <a:rPr lang="sl-SI" altLang="sl-SI" baseline="-25000" smtClean="0"/>
              <a:t>2</a:t>
            </a:r>
            <a:r>
              <a:rPr lang="sl-SI" altLang="sl-SI" smtClean="0"/>
              <a:t>, ki jih izmerimo na stopalu tik pred, med in po stegenskem arterijskem zažemu [6]. Pojav PORH je viden v času po zažemu. Vidimo, da je potek signalov treh merilnih metod do neke mere podoben, vendar obstajajo tudi velike razlike tako v dinamiki kot amplitudi izzvanih sprememb.</a:t>
            </a: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5848" indent="-286864">
              <a:defRPr sz="2400">
                <a:solidFill>
                  <a:schemeClr val="tx1"/>
                </a:solidFill>
                <a:latin typeface="Times New Roman" panose="02020603050405020304" pitchFamily="18" charset="0"/>
              </a:defRPr>
            </a:lvl2pPr>
            <a:lvl3pPr marL="1147458" indent="-229492">
              <a:defRPr sz="2400">
                <a:solidFill>
                  <a:schemeClr val="tx1"/>
                </a:solidFill>
                <a:latin typeface="Times New Roman" panose="02020603050405020304" pitchFamily="18" charset="0"/>
              </a:defRPr>
            </a:lvl3pPr>
            <a:lvl4pPr marL="1606441" indent="-229492">
              <a:defRPr sz="2400">
                <a:solidFill>
                  <a:schemeClr val="tx1"/>
                </a:solidFill>
                <a:latin typeface="Times New Roman" panose="02020603050405020304" pitchFamily="18" charset="0"/>
              </a:defRPr>
            </a:lvl4pPr>
            <a:lvl5pPr marL="2065424" indent="-229492">
              <a:defRPr sz="2400">
                <a:solidFill>
                  <a:schemeClr val="tx1"/>
                </a:solidFill>
                <a:latin typeface="Times New Roman" panose="02020603050405020304" pitchFamily="18" charset="0"/>
              </a:defRPr>
            </a:lvl5pPr>
            <a:lvl6pPr marL="2524407" indent="-229492" eaLnBrk="0" fontAlgn="base" hangingPunct="0">
              <a:spcBef>
                <a:spcPct val="0"/>
              </a:spcBef>
              <a:spcAft>
                <a:spcPct val="0"/>
              </a:spcAft>
              <a:defRPr sz="2400">
                <a:solidFill>
                  <a:schemeClr val="tx1"/>
                </a:solidFill>
                <a:latin typeface="Times New Roman" panose="02020603050405020304" pitchFamily="18" charset="0"/>
              </a:defRPr>
            </a:lvl6pPr>
            <a:lvl7pPr marL="2983390" indent="-229492" eaLnBrk="0" fontAlgn="base" hangingPunct="0">
              <a:spcBef>
                <a:spcPct val="0"/>
              </a:spcBef>
              <a:spcAft>
                <a:spcPct val="0"/>
              </a:spcAft>
              <a:defRPr sz="2400">
                <a:solidFill>
                  <a:schemeClr val="tx1"/>
                </a:solidFill>
                <a:latin typeface="Times New Roman" panose="02020603050405020304" pitchFamily="18" charset="0"/>
              </a:defRPr>
            </a:lvl7pPr>
            <a:lvl8pPr marL="3442373" indent="-229492" eaLnBrk="0" fontAlgn="base" hangingPunct="0">
              <a:spcBef>
                <a:spcPct val="0"/>
              </a:spcBef>
              <a:spcAft>
                <a:spcPct val="0"/>
              </a:spcAft>
              <a:defRPr sz="2400">
                <a:solidFill>
                  <a:schemeClr val="tx1"/>
                </a:solidFill>
                <a:latin typeface="Times New Roman" panose="02020603050405020304" pitchFamily="18" charset="0"/>
              </a:defRPr>
            </a:lvl8pPr>
            <a:lvl9pPr marL="3901356" indent="-229492" eaLnBrk="0" fontAlgn="base" hangingPunct="0">
              <a:spcBef>
                <a:spcPct val="0"/>
              </a:spcBef>
              <a:spcAft>
                <a:spcPct val="0"/>
              </a:spcAft>
              <a:defRPr sz="2400">
                <a:solidFill>
                  <a:schemeClr val="tx1"/>
                </a:solidFill>
                <a:latin typeface="Times New Roman" panose="02020603050405020304" pitchFamily="18" charset="0"/>
              </a:defRPr>
            </a:lvl9pPr>
          </a:lstStyle>
          <a:p>
            <a:fld id="{3CEB94C2-D3C4-4187-9FB7-9F4196F54718}" type="slidenum">
              <a:rPr lang="en-US" altLang="sl-SI" sz="1200"/>
              <a:pPr/>
              <a:t>7</a:t>
            </a:fld>
            <a:endParaRPr lang="en-US" altLang="sl-SI" sz="1200"/>
          </a:p>
        </p:txBody>
      </p:sp>
    </p:spTree>
    <p:extLst>
      <p:ext uri="{BB962C8B-B14F-4D97-AF65-F5344CB8AC3E}">
        <p14:creationId xmlns:p14="http://schemas.microsoft.com/office/powerpoint/2010/main" val="315310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917575" y="747713"/>
            <a:ext cx="4984750" cy="3740150"/>
          </a:xfrm>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l-SI" altLang="sl-SI" smtClean="0"/>
              <a:t>slika 5 pa tipičen potek signalov O</a:t>
            </a:r>
            <a:r>
              <a:rPr lang="sl-SI" altLang="sl-SI" baseline="-25000" smtClean="0"/>
              <a:t>2</a:t>
            </a:r>
            <a:r>
              <a:rPr lang="sl-SI" altLang="sl-SI" smtClean="0"/>
              <a:t>Hb, LDF in TcPO</a:t>
            </a:r>
            <a:r>
              <a:rPr lang="sl-SI" altLang="sl-SI" baseline="-25000" smtClean="0"/>
              <a:t>2</a:t>
            </a:r>
            <a:r>
              <a:rPr lang="sl-SI" altLang="sl-SI" smtClean="0"/>
              <a:t>, ki jih izmerimo na stopalu tik pred, med in po stegenskem arterijskem zažemu [6]. Pojav PORH je viden v času po zažemu. Vidimo, da je potek signalov treh merilnih metod do neke mere podoben, vendar obstajajo tudi velike razlike tako v dinamiki kot amplitudi izzvanih sprememb.</a:t>
            </a: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5848" indent="-286864">
              <a:defRPr sz="2400">
                <a:solidFill>
                  <a:schemeClr val="tx1"/>
                </a:solidFill>
                <a:latin typeface="Times New Roman" panose="02020603050405020304" pitchFamily="18" charset="0"/>
              </a:defRPr>
            </a:lvl2pPr>
            <a:lvl3pPr marL="1147458" indent="-229492">
              <a:defRPr sz="2400">
                <a:solidFill>
                  <a:schemeClr val="tx1"/>
                </a:solidFill>
                <a:latin typeface="Times New Roman" panose="02020603050405020304" pitchFamily="18" charset="0"/>
              </a:defRPr>
            </a:lvl3pPr>
            <a:lvl4pPr marL="1606441" indent="-229492">
              <a:defRPr sz="2400">
                <a:solidFill>
                  <a:schemeClr val="tx1"/>
                </a:solidFill>
                <a:latin typeface="Times New Roman" panose="02020603050405020304" pitchFamily="18" charset="0"/>
              </a:defRPr>
            </a:lvl4pPr>
            <a:lvl5pPr marL="2065424" indent="-229492">
              <a:defRPr sz="2400">
                <a:solidFill>
                  <a:schemeClr val="tx1"/>
                </a:solidFill>
                <a:latin typeface="Times New Roman" panose="02020603050405020304" pitchFamily="18" charset="0"/>
              </a:defRPr>
            </a:lvl5pPr>
            <a:lvl6pPr marL="2524407" indent="-229492" eaLnBrk="0" fontAlgn="base" hangingPunct="0">
              <a:spcBef>
                <a:spcPct val="0"/>
              </a:spcBef>
              <a:spcAft>
                <a:spcPct val="0"/>
              </a:spcAft>
              <a:defRPr sz="2400">
                <a:solidFill>
                  <a:schemeClr val="tx1"/>
                </a:solidFill>
                <a:latin typeface="Times New Roman" panose="02020603050405020304" pitchFamily="18" charset="0"/>
              </a:defRPr>
            </a:lvl6pPr>
            <a:lvl7pPr marL="2983390" indent="-229492" eaLnBrk="0" fontAlgn="base" hangingPunct="0">
              <a:spcBef>
                <a:spcPct val="0"/>
              </a:spcBef>
              <a:spcAft>
                <a:spcPct val="0"/>
              </a:spcAft>
              <a:defRPr sz="2400">
                <a:solidFill>
                  <a:schemeClr val="tx1"/>
                </a:solidFill>
                <a:latin typeface="Times New Roman" panose="02020603050405020304" pitchFamily="18" charset="0"/>
              </a:defRPr>
            </a:lvl7pPr>
            <a:lvl8pPr marL="3442373" indent="-229492" eaLnBrk="0" fontAlgn="base" hangingPunct="0">
              <a:spcBef>
                <a:spcPct val="0"/>
              </a:spcBef>
              <a:spcAft>
                <a:spcPct val="0"/>
              </a:spcAft>
              <a:defRPr sz="2400">
                <a:solidFill>
                  <a:schemeClr val="tx1"/>
                </a:solidFill>
                <a:latin typeface="Times New Roman" panose="02020603050405020304" pitchFamily="18" charset="0"/>
              </a:defRPr>
            </a:lvl8pPr>
            <a:lvl9pPr marL="3901356" indent="-229492" eaLnBrk="0" fontAlgn="base" hangingPunct="0">
              <a:spcBef>
                <a:spcPct val="0"/>
              </a:spcBef>
              <a:spcAft>
                <a:spcPct val="0"/>
              </a:spcAft>
              <a:defRPr sz="2400">
                <a:solidFill>
                  <a:schemeClr val="tx1"/>
                </a:solidFill>
                <a:latin typeface="Times New Roman" panose="02020603050405020304" pitchFamily="18" charset="0"/>
              </a:defRPr>
            </a:lvl9pPr>
          </a:lstStyle>
          <a:p>
            <a:fld id="{3CEB94C2-D3C4-4187-9FB7-9F4196F54718}" type="slidenum">
              <a:rPr lang="en-US" altLang="sl-SI" sz="1200"/>
              <a:pPr/>
              <a:t>8</a:t>
            </a:fld>
            <a:endParaRPr lang="en-US" altLang="sl-SI" sz="1200"/>
          </a:p>
        </p:txBody>
      </p:sp>
    </p:spTree>
    <p:extLst>
      <p:ext uri="{BB962C8B-B14F-4D97-AF65-F5344CB8AC3E}">
        <p14:creationId xmlns:p14="http://schemas.microsoft.com/office/powerpoint/2010/main" val="965863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917575" y="747713"/>
            <a:ext cx="4984750" cy="3740150"/>
          </a:xfrm>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l-SI" altLang="sl-SI" dirty="0" smtClean="0"/>
              <a:t>*Najprej naredite kopijo datotek na svoj delovni direktorij.</a:t>
            </a:r>
          </a:p>
          <a:p>
            <a:r>
              <a:rPr lang="sl-SI" altLang="sl-SI" dirty="0" smtClean="0"/>
              <a:t>*Preberite vsebino datotek v okolje MATLAB in izrišite vse krivulje (ne na isti graf!). Ker so podatki za pO</a:t>
            </a:r>
            <a:r>
              <a:rPr lang="sl-SI" altLang="sl-SI" baseline="-25000" dirty="0" smtClean="0"/>
              <a:t>2</a:t>
            </a:r>
            <a:r>
              <a:rPr lang="sl-SI" altLang="sl-SI" dirty="0" smtClean="0"/>
              <a:t> podani v enoti </a:t>
            </a:r>
            <a:r>
              <a:rPr lang="sl-SI" altLang="sl-SI" dirty="0" err="1" smtClean="0"/>
              <a:t>mmHg</a:t>
            </a:r>
            <a:r>
              <a:rPr lang="sl-SI" altLang="sl-SI" dirty="0" smtClean="0"/>
              <a:t>, jih najprej preračunajte v pascale (1 </a:t>
            </a:r>
            <a:r>
              <a:rPr lang="sl-SI" altLang="sl-SI" dirty="0" err="1" smtClean="0"/>
              <a:t>mmHg</a:t>
            </a:r>
            <a:r>
              <a:rPr lang="sl-SI" altLang="sl-SI" dirty="0" smtClean="0"/>
              <a:t> = 133,3 Pa).</a:t>
            </a:r>
          </a:p>
          <a:p>
            <a:r>
              <a:rPr lang="sl-SI" altLang="sl-SI" dirty="0" smtClean="0"/>
              <a:t>*Glede na definicije v tabeli 1 in na sliki 5 ocenite vrednosti vseh parametrov za vse osebe. </a:t>
            </a:r>
          </a:p>
          <a:p>
            <a:r>
              <a:rPr lang="sl-SI" altLang="sl-SI" dirty="0" smtClean="0"/>
              <a:t>*Za vsak parameter iz tabele 1 posebej (razen za "porabo kisika") </a:t>
            </a:r>
            <a:r>
              <a:rPr lang="sl-SI" altLang="sl-SI" dirty="0" err="1" smtClean="0"/>
              <a:t>rangirajte</a:t>
            </a:r>
            <a:r>
              <a:rPr lang="sl-SI" altLang="sl-SI" dirty="0" smtClean="0"/>
              <a:t> osebe glede na vrednost parametra od najbolj "zdrave" do najbolj "bolne". Pri vsakem od teh parametrov podelite najbolj "zdravi" osebi eno točko, naslednji najbolj zdravi dve točki itd. do najbolj "bolne" osebe, ki dobi šest točk. </a:t>
            </a:r>
          </a:p>
          <a:p>
            <a:r>
              <a:rPr lang="sl-SI" altLang="sl-SI" dirty="0" smtClean="0"/>
              <a:t>*Glede na ocene iz prejšnjega koraka razdelite osebe na "zdrave" in "bolne" za vsak parameter posebej. Ali je odločitev pri vseh parametrih enaka? Komentirajte.</a:t>
            </a:r>
          </a:p>
          <a:p>
            <a:r>
              <a:rPr lang="sl-SI" altLang="sl-SI" dirty="0" smtClean="0"/>
              <a:t>*Seštejte vse točke pri vsaki osebi za vsak izmerjeni signal posebej:</a:t>
            </a:r>
          </a:p>
          <a:p>
            <a:r>
              <a:rPr lang="sl-SI" altLang="sl-SI" dirty="0" smtClean="0"/>
              <a:t>*Glede na seštevke točk iz prejšnjega koraka podajte "diagnozo" za vsako merilno metodo posebej: katere osebe so bolniki in katere ne? Katera oseba se zdi glede na ovrednotene parametre posamezne metode najbolj zdrava in katera ima najbolj napredovano PAOB? </a:t>
            </a:r>
          </a:p>
          <a:p>
            <a:r>
              <a:rPr lang="sl-SI" altLang="sl-SI" dirty="0" smtClean="0"/>
              <a:t>*Seštejte točke vseh treh metod za vsako osebo posebej in podajte "končno diagnozo".</a:t>
            </a:r>
          </a:p>
          <a:p>
            <a:r>
              <a:rPr lang="sl-SI" altLang="sl-SI" dirty="0" smtClean="0"/>
              <a:t>*Glede na "končno diagnozo" preverite, ali tudi parameter "poraba kisika", ki ga do sedaj niste uporabili, omogoča razdelitev oseb na bolne in zdrave.</a:t>
            </a:r>
          </a:p>
          <a:p>
            <a:r>
              <a:rPr lang="sl-SI" altLang="sl-SI" dirty="0" smtClean="0"/>
              <a:t>*Glede na vse rezultate predlagajte, katera vrsta parametrov (tisti, ki se nanašajo na amplitudo sprememb ali tisti, ki se nanašajo na časovno dinamiko sprememb) je bolj primerna za razlikovanje med osebami z in brez PAOB in posledično tudi za ovrednotenje stopnje napredovanja PAOB.</a:t>
            </a: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5848" indent="-286864">
              <a:defRPr sz="2400">
                <a:solidFill>
                  <a:schemeClr val="tx1"/>
                </a:solidFill>
                <a:latin typeface="Times New Roman" panose="02020603050405020304" pitchFamily="18" charset="0"/>
              </a:defRPr>
            </a:lvl2pPr>
            <a:lvl3pPr marL="1147458" indent="-229492">
              <a:defRPr sz="2400">
                <a:solidFill>
                  <a:schemeClr val="tx1"/>
                </a:solidFill>
                <a:latin typeface="Times New Roman" panose="02020603050405020304" pitchFamily="18" charset="0"/>
              </a:defRPr>
            </a:lvl3pPr>
            <a:lvl4pPr marL="1606441" indent="-229492">
              <a:defRPr sz="2400">
                <a:solidFill>
                  <a:schemeClr val="tx1"/>
                </a:solidFill>
                <a:latin typeface="Times New Roman" panose="02020603050405020304" pitchFamily="18" charset="0"/>
              </a:defRPr>
            </a:lvl4pPr>
            <a:lvl5pPr marL="2065424" indent="-229492">
              <a:defRPr sz="2400">
                <a:solidFill>
                  <a:schemeClr val="tx1"/>
                </a:solidFill>
                <a:latin typeface="Times New Roman" panose="02020603050405020304" pitchFamily="18" charset="0"/>
              </a:defRPr>
            </a:lvl5pPr>
            <a:lvl6pPr marL="2524407" indent="-229492" eaLnBrk="0" fontAlgn="base" hangingPunct="0">
              <a:spcBef>
                <a:spcPct val="0"/>
              </a:spcBef>
              <a:spcAft>
                <a:spcPct val="0"/>
              </a:spcAft>
              <a:defRPr sz="2400">
                <a:solidFill>
                  <a:schemeClr val="tx1"/>
                </a:solidFill>
                <a:latin typeface="Times New Roman" panose="02020603050405020304" pitchFamily="18" charset="0"/>
              </a:defRPr>
            </a:lvl6pPr>
            <a:lvl7pPr marL="2983390" indent="-229492" eaLnBrk="0" fontAlgn="base" hangingPunct="0">
              <a:spcBef>
                <a:spcPct val="0"/>
              </a:spcBef>
              <a:spcAft>
                <a:spcPct val="0"/>
              </a:spcAft>
              <a:defRPr sz="2400">
                <a:solidFill>
                  <a:schemeClr val="tx1"/>
                </a:solidFill>
                <a:latin typeface="Times New Roman" panose="02020603050405020304" pitchFamily="18" charset="0"/>
              </a:defRPr>
            </a:lvl7pPr>
            <a:lvl8pPr marL="3442373" indent="-229492" eaLnBrk="0" fontAlgn="base" hangingPunct="0">
              <a:spcBef>
                <a:spcPct val="0"/>
              </a:spcBef>
              <a:spcAft>
                <a:spcPct val="0"/>
              </a:spcAft>
              <a:defRPr sz="2400">
                <a:solidFill>
                  <a:schemeClr val="tx1"/>
                </a:solidFill>
                <a:latin typeface="Times New Roman" panose="02020603050405020304" pitchFamily="18" charset="0"/>
              </a:defRPr>
            </a:lvl8pPr>
            <a:lvl9pPr marL="3901356" indent="-229492" eaLnBrk="0" fontAlgn="base" hangingPunct="0">
              <a:spcBef>
                <a:spcPct val="0"/>
              </a:spcBef>
              <a:spcAft>
                <a:spcPct val="0"/>
              </a:spcAft>
              <a:defRPr sz="2400">
                <a:solidFill>
                  <a:schemeClr val="tx1"/>
                </a:solidFill>
                <a:latin typeface="Times New Roman" panose="02020603050405020304" pitchFamily="18" charset="0"/>
              </a:defRPr>
            </a:lvl9pPr>
          </a:lstStyle>
          <a:p>
            <a:fld id="{25EBDFAD-5DA4-4714-BA59-0159CFEB86F6}" type="slidenum">
              <a:rPr lang="en-US" altLang="sl-SI" sz="1200"/>
              <a:pPr/>
              <a:t>10</a:t>
            </a:fld>
            <a:endParaRPr lang="en-US" altLang="sl-SI" sz="1200"/>
          </a:p>
        </p:txBody>
      </p:sp>
    </p:spTree>
    <p:extLst>
      <p:ext uri="{BB962C8B-B14F-4D97-AF65-F5344CB8AC3E}">
        <p14:creationId xmlns:p14="http://schemas.microsoft.com/office/powerpoint/2010/main" val="234097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62466" name="Rectangle 2"/>
          <p:cNvSpPr>
            <a:spLocks noGrp="1" noChangeArrowheads="1"/>
          </p:cNvSpPr>
          <p:nvPr>
            <p:ph type="ctrTitle"/>
          </p:nvPr>
        </p:nvSpPr>
        <p:spPr>
          <a:xfrm>
            <a:off x="685800" y="990600"/>
            <a:ext cx="7772400" cy="1371600"/>
          </a:xfrm>
        </p:spPr>
        <p:txBody>
          <a:bodyPr/>
          <a:lstStyle>
            <a:lvl1pPr>
              <a:defRPr sz="3200"/>
            </a:lvl1pPr>
          </a:lstStyle>
          <a:p>
            <a:r>
              <a:rPr lang="sl-SI"/>
              <a:t>Kliknite, če želite urediti slog naslova matrice</a:t>
            </a:r>
          </a:p>
        </p:txBody>
      </p:sp>
      <p:sp>
        <p:nvSpPr>
          <p:cNvPr id="6246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sl-SI"/>
              <a:t>Kliknite, če želite urediti slog podnaslova matrice</a:t>
            </a:r>
          </a:p>
        </p:txBody>
      </p:sp>
      <p:sp>
        <p:nvSpPr>
          <p:cNvPr id="5" name="Rectangle 9"/>
          <p:cNvSpPr>
            <a:spLocks noGrp="1" noChangeArrowheads="1"/>
          </p:cNvSpPr>
          <p:nvPr>
            <p:ph type="dt" sz="half" idx="10"/>
          </p:nvPr>
        </p:nvSpPr>
        <p:spPr>
          <a:xfrm>
            <a:off x="685800" y="6248400"/>
            <a:ext cx="1905000" cy="457200"/>
          </a:xfrm>
        </p:spPr>
        <p:txBody>
          <a:bodyPr/>
          <a:lstStyle>
            <a:lvl1pPr>
              <a:defRPr/>
            </a:lvl1pPr>
          </a:lstStyle>
          <a:p>
            <a:pPr>
              <a:defRPr/>
            </a:pPr>
            <a:r>
              <a:rPr lang="sl-SI" smtClean="0"/>
              <a:t>17.3.2016</a:t>
            </a:r>
            <a:endParaRPr lang="sl-SI"/>
          </a:p>
        </p:txBody>
      </p:sp>
      <p:sp>
        <p:nvSpPr>
          <p:cNvPr id="6" name="Rectangle 10"/>
          <p:cNvSpPr>
            <a:spLocks noGrp="1" noChangeArrowheads="1"/>
          </p:cNvSpPr>
          <p:nvPr>
            <p:ph type="ftr" sz="quarter" idx="11"/>
          </p:nvPr>
        </p:nvSpPr>
        <p:spPr>
          <a:xfrm>
            <a:off x="3124200" y="6248400"/>
            <a:ext cx="2895600" cy="457200"/>
          </a:xfrm>
        </p:spPr>
        <p:txBody>
          <a:bodyPr/>
          <a:lstStyle>
            <a:lvl1pPr>
              <a:defRPr/>
            </a:lvl1pPr>
          </a:lstStyle>
          <a:p>
            <a:pPr>
              <a:defRPr/>
            </a:pPr>
            <a:r>
              <a:rPr lang="sv-SE" smtClean="0"/>
              <a:t>Obdelava biomedicinskih signalov – 3. VAJA</a:t>
            </a:r>
            <a:endParaRPr lang="sl-SI"/>
          </a:p>
        </p:txBody>
      </p:sp>
      <p:sp>
        <p:nvSpPr>
          <p:cNvPr id="7" name="Rectangle 11"/>
          <p:cNvSpPr>
            <a:spLocks noGrp="1" noChangeArrowheads="1"/>
          </p:cNvSpPr>
          <p:nvPr>
            <p:ph type="sldNum" sz="quarter" idx="12"/>
          </p:nvPr>
        </p:nvSpPr>
        <p:spPr>
          <a:xfrm>
            <a:off x="6553200" y="6248400"/>
            <a:ext cx="1905000" cy="457200"/>
          </a:xfrm>
        </p:spPr>
        <p:txBody>
          <a:bodyPr/>
          <a:lstStyle>
            <a:lvl1pPr>
              <a:defRPr/>
            </a:lvl1pPr>
          </a:lstStyle>
          <a:p>
            <a:fld id="{F4BE1419-592A-4C22-A756-335DF7C1B2D3}" type="slidenum">
              <a:rPr lang="sl-SI" altLang="en-US"/>
              <a:pPr/>
              <a:t>‹#›</a:t>
            </a:fld>
            <a:endParaRPr lang="sl-SI" altLang="en-US"/>
          </a:p>
        </p:txBody>
      </p:sp>
    </p:spTree>
    <p:extLst>
      <p:ext uri="{BB962C8B-B14F-4D97-AF65-F5344CB8AC3E}">
        <p14:creationId xmlns:p14="http://schemas.microsoft.com/office/powerpoint/2010/main" val="3151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Rectangle 6"/>
          <p:cNvSpPr>
            <a:spLocks noGrp="1" noChangeArrowheads="1"/>
          </p:cNvSpPr>
          <p:nvPr>
            <p:ph type="dt" sz="half" idx="10"/>
          </p:nvPr>
        </p:nvSpPr>
        <p:spPr>
          <a:ln/>
        </p:spPr>
        <p:txBody>
          <a:bodyPr/>
          <a:lstStyle>
            <a:lvl1pPr>
              <a:defRPr/>
            </a:lvl1pPr>
          </a:lstStyle>
          <a:p>
            <a:pPr>
              <a:defRPr/>
            </a:pPr>
            <a:r>
              <a:rPr lang="sl-SI" smtClean="0"/>
              <a:t>17.3.2016</a:t>
            </a:r>
            <a:endParaRPr lang="sl-SI"/>
          </a:p>
        </p:txBody>
      </p:sp>
      <p:sp>
        <p:nvSpPr>
          <p:cNvPr id="5" name="Rectangle 7"/>
          <p:cNvSpPr>
            <a:spLocks noGrp="1" noChangeArrowheads="1"/>
          </p:cNvSpPr>
          <p:nvPr>
            <p:ph type="ftr" sz="quarter" idx="11"/>
          </p:nvPr>
        </p:nvSpPr>
        <p:spPr>
          <a:ln/>
        </p:spPr>
        <p:txBody>
          <a:bodyPr/>
          <a:lstStyle>
            <a:lvl1pPr>
              <a:defRPr/>
            </a:lvl1pPr>
          </a:lstStyle>
          <a:p>
            <a:pPr>
              <a:defRPr/>
            </a:pPr>
            <a:r>
              <a:rPr lang="sv-SE" smtClean="0"/>
              <a:t>Obdelava biomedicinskih signalov – 3. VAJA</a:t>
            </a:r>
            <a:endParaRPr lang="sl-SI"/>
          </a:p>
        </p:txBody>
      </p:sp>
      <p:sp>
        <p:nvSpPr>
          <p:cNvPr id="6" name="Rectangle 8"/>
          <p:cNvSpPr>
            <a:spLocks noGrp="1" noChangeArrowheads="1"/>
          </p:cNvSpPr>
          <p:nvPr>
            <p:ph type="sldNum" sz="quarter" idx="12"/>
          </p:nvPr>
        </p:nvSpPr>
        <p:spPr>
          <a:ln/>
        </p:spPr>
        <p:txBody>
          <a:bodyPr/>
          <a:lstStyle>
            <a:lvl1pPr>
              <a:defRPr/>
            </a:lvl1pPr>
          </a:lstStyle>
          <a:p>
            <a:fld id="{3BDF7D04-484E-4D1D-BA62-3EA93E986053}" type="slidenum">
              <a:rPr lang="sl-SI" altLang="en-US"/>
              <a:pPr/>
              <a:t>‹#›</a:t>
            </a:fld>
            <a:endParaRPr lang="sl-SI" altLang="en-US"/>
          </a:p>
        </p:txBody>
      </p:sp>
    </p:spTree>
    <p:extLst>
      <p:ext uri="{BB962C8B-B14F-4D97-AF65-F5344CB8AC3E}">
        <p14:creationId xmlns:p14="http://schemas.microsoft.com/office/powerpoint/2010/main" val="254551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1138" y="0"/>
            <a:ext cx="2006600" cy="6019800"/>
          </a:xfrm>
        </p:spPr>
        <p:txBody>
          <a:bodyPr vert="eaVert"/>
          <a:lstStyle/>
          <a:p>
            <a:r>
              <a:rPr lang="en-US" smtClean="0"/>
              <a:t>Click to edit Master title style</a:t>
            </a:r>
            <a:endParaRPr lang="sl-SI"/>
          </a:p>
        </p:txBody>
      </p:sp>
      <p:sp>
        <p:nvSpPr>
          <p:cNvPr id="3" name="Vertical Text Placeholder 2"/>
          <p:cNvSpPr>
            <a:spLocks noGrp="1"/>
          </p:cNvSpPr>
          <p:nvPr>
            <p:ph type="body" orient="vert" idx="1"/>
          </p:nvPr>
        </p:nvSpPr>
        <p:spPr>
          <a:xfrm>
            <a:off x="539750" y="0"/>
            <a:ext cx="5868988"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Rectangle 6"/>
          <p:cNvSpPr>
            <a:spLocks noGrp="1" noChangeArrowheads="1"/>
          </p:cNvSpPr>
          <p:nvPr>
            <p:ph type="dt" sz="half" idx="10"/>
          </p:nvPr>
        </p:nvSpPr>
        <p:spPr>
          <a:ln/>
        </p:spPr>
        <p:txBody>
          <a:bodyPr/>
          <a:lstStyle>
            <a:lvl1pPr>
              <a:defRPr/>
            </a:lvl1pPr>
          </a:lstStyle>
          <a:p>
            <a:pPr>
              <a:defRPr/>
            </a:pPr>
            <a:r>
              <a:rPr lang="sl-SI" smtClean="0"/>
              <a:t>17.3.2016</a:t>
            </a:r>
            <a:endParaRPr lang="sl-SI"/>
          </a:p>
        </p:txBody>
      </p:sp>
      <p:sp>
        <p:nvSpPr>
          <p:cNvPr id="5" name="Rectangle 7"/>
          <p:cNvSpPr>
            <a:spLocks noGrp="1" noChangeArrowheads="1"/>
          </p:cNvSpPr>
          <p:nvPr>
            <p:ph type="ftr" sz="quarter" idx="11"/>
          </p:nvPr>
        </p:nvSpPr>
        <p:spPr>
          <a:ln/>
        </p:spPr>
        <p:txBody>
          <a:bodyPr/>
          <a:lstStyle>
            <a:lvl1pPr>
              <a:defRPr/>
            </a:lvl1pPr>
          </a:lstStyle>
          <a:p>
            <a:pPr>
              <a:defRPr/>
            </a:pPr>
            <a:r>
              <a:rPr lang="sv-SE" smtClean="0"/>
              <a:t>Obdelava biomedicinskih signalov – 3. VAJA</a:t>
            </a:r>
            <a:endParaRPr lang="sl-SI"/>
          </a:p>
        </p:txBody>
      </p:sp>
      <p:sp>
        <p:nvSpPr>
          <p:cNvPr id="6" name="Rectangle 8"/>
          <p:cNvSpPr>
            <a:spLocks noGrp="1" noChangeArrowheads="1"/>
          </p:cNvSpPr>
          <p:nvPr>
            <p:ph type="sldNum" sz="quarter" idx="12"/>
          </p:nvPr>
        </p:nvSpPr>
        <p:spPr>
          <a:ln/>
        </p:spPr>
        <p:txBody>
          <a:bodyPr/>
          <a:lstStyle>
            <a:lvl1pPr>
              <a:defRPr/>
            </a:lvl1pPr>
          </a:lstStyle>
          <a:p>
            <a:fld id="{A1A2020F-626A-4A60-B9C6-48EAB7D16DB0}" type="slidenum">
              <a:rPr lang="sl-SI" altLang="en-US"/>
              <a:pPr/>
              <a:t>‹#›</a:t>
            </a:fld>
            <a:endParaRPr lang="sl-SI" altLang="en-US"/>
          </a:p>
        </p:txBody>
      </p:sp>
    </p:spTree>
    <p:extLst>
      <p:ext uri="{BB962C8B-B14F-4D97-AF65-F5344CB8AC3E}">
        <p14:creationId xmlns:p14="http://schemas.microsoft.com/office/powerpoint/2010/main" val="111820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p:cNvSpPr>
            <a:spLocks noGrp="1"/>
          </p:cNvSpPr>
          <p:nvPr>
            <p:ph type="ctrTitle"/>
          </p:nvPr>
        </p:nvSpPr>
        <p:spPr>
          <a:xfrm>
            <a:off x="1143000" y="1122363"/>
            <a:ext cx="6858000" cy="2387600"/>
          </a:xfrm>
        </p:spPr>
        <p:txBody>
          <a:bodyPr anchor="b"/>
          <a:lstStyle>
            <a:lvl1pPr algn="ctr">
              <a:defRPr sz="6000"/>
            </a:lvl1pPr>
          </a:lstStyle>
          <a:p>
            <a:r>
              <a:rPr lang="sl-SI" smtClean="0"/>
              <a:t>Uredite slog naslova matrice</a:t>
            </a:r>
            <a:endParaRPr lang="sl-SI"/>
          </a:p>
        </p:txBody>
      </p:sp>
      <p:sp>
        <p:nvSpPr>
          <p:cNvPr id="3" name="Podnaslov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smtClean="0"/>
              <a:t>Uredite slog podnaslova matrice</a:t>
            </a:r>
            <a:endParaRPr lang="sl-SI"/>
          </a:p>
        </p:txBody>
      </p:sp>
      <p:sp>
        <p:nvSpPr>
          <p:cNvPr id="4" name="Označba mesta datuma 3"/>
          <p:cNvSpPr>
            <a:spLocks noGrp="1"/>
          </p:cNvSpPr>
          <p:nvPr>
            <p:ph type="dt" sz="half" idx="10"/>
          </p:nvPr>
        </p:nvSpPr>
        <p:spPr/>
        <p:txBody>
          <a:bodyPr/>
          <a:lstStyle/>
          <a:p>
            <a:fld id="{2B821363-E058-4E34-BC22-1C069B06F32A}" type="datetimeFigureOut">
              <a:rPr lang="sl-SI" smtClean="0"/>
              <a:t>4. 04. 2019</a:t>
            </a:fld>
            <a:endParaRPr lang="sl-SI"/>
          </a:p>
        </p:txBody>
      </p:sp>
      <p:sp>
        <p:nvSpPr>
          <p:cNvPr id="5" name="Označba mesta noge 4"/>
          <p:cNvSpPr>
            <a:spLocks noGrp="1"/>
          </p:cNvSpPr>
          <p:nvPr>
            <p:ph type="ftr" sz="quarter" idx="11"/>
          </p:nvPr>
        </p:nvSpPr>
        <p:spPr/>
        <p:txBody>
          <a:bodyPr/>
          <a:lstStyle/>
          <a:p>
            <a:endParaRPr lang="sl-SI"/>
          </a:p>
        </p:txBody>
      </p:sp>
      <p:sp>
        <p:nvSpPr>
          <p:cNvPr id="6" name="Označba mesta številke diapozitiva 5"/>
          <p:cNvSpPr>
            <a:spLocks noGrp="1"/>
          </p:cNvSpPr>
          <p:nvPr>
            <p:ph type="sldNum" sz="quarter" idx="12"/>
          </p:nvPr>
        </p:nvSpPr>
        <p:spPr/>
        <p:txBody>
          <a:bodyPr/>
          <a:lstStyle/>
          <a:p>
            <a:fld id="{DE383D84-53AA-45DA-9B45-70C0897A430F}" type="slidenum">
              <a:rPr lang="sl-SI" smtClean="0"/>
              <a:t>‹#›</a:t>
            </a:fld>
            <a:endParaRPr lang="sl-SI"/>
          </a:p>
        </p:txBody>
      </p:sp>
    </p:spTree>
    <p:extLst>
      <p:ext uri="{BB962C8B-B14F-4D97-AF65-F5344CB8AC3E}">
        <p14:creationId xmlns:p14="http://schemas.microsoft.com/office/powerpoint/2010/main" val="626909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Označba mesta vsebine 2"/>
          <p:cNvSpPr>
            <a:spLocks noGrp="1"/>
          </p:cNvSpPr>
          <p:nvPr>
            <p:ph idx="1"/>
          </p:nvPr>
        </p:nvSpPr>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značba mesta datuma 3"/>
          <p:cNvSpPr>
            <a:spLocks noGrp="1"/>
          </p:cNvSpPr>
          <p:nvPr>
            <p:ph type="dt" sz="half" idx="10"/>
          </p:nvPr>
        </p:nvSpPr>
        <p:spPr/>
        <p:txBody>
          <a:bodyPr/>
          <a:lstStyle/>
          <a:p>
            <a:fld id="{2B821363-E058-4E34-BC22-1C069B06F32A}" type="datetimeFigureOut">
              <a:rPr lang="sl-SI" smtClean="0"/>
              <a:t>4. 04. 2019</a:t>
            </a:fld>
            <a:endParaRPr lang="sl-SI"/>
          </a:p>
        </p:txBody>
      </p:sp>
      <p:sp>
        <p:nvSpPr>
          <p:cNvPr id="5" name="Označba mesta noge 4"/>
          <p:cNvSpPr>
            <a:spLocks noGrp="1"/>
          </p:cNvSpPr>
          <p:nvPr>
            <p:ph type="ftr" sz="quarter" idx="11"/>
          </p:nvPr>
        </p:nvSpPr>
        <p:spPr/>
        <p:txBody>
          <a:bodyPr/>
          <a:lstStyle/>
          <a:p>
            <a:endParaRPr lang="sl-SI"/>
          </a:p>
        </p:txBody>
      </p:sp>
      <p:sp>
        <p:nvSpPr>
          <p:cNvPr id="6" name="Označba mesta številke diapozitiva 5"/>
          <p:cNvSpPr>
            <a:spLocks noGrp="1"/>
          </p:cNvSpPr>
          <p:nvPr>
            <p:ph type="sldNum" sz="quarter" idx="12"/>
          </p:nvPr>
        </p:nvSpPr>
        <p:spPr/>
        <p:txBody>
          <a:bodyPr/>
          <a:lstStyle/>
          <a:p>
            <a:fld id="{DE383D84-53AA-45DA-9B45-70C0897A430F}" type="slidenum">
              <a:rPr lang="sl-SI" smtClean="0"/>
              <a:t>‹#›</a:t>
            </a:fld>
            <a:endParaRPr lang="sl-SI"/>
          </a:p>
        </p:txBody>
      </p:sp>
    </p:spTree>
    <p:extLst>
      <p:ext uri="{BB962C8B-B14F-4D97-AF65-F5344CB8AC3E}">
        <p14:creationId xmlns:p14="http://schemas.microsoft.com/office/powerpoint/2010/main" val="3701413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p:cNvSpPr>
            <a:spLocks noGrp="1"/>
          </p:cNvSpPr>
          <p:nvPr>
            <p:ph type="title"/>
          </p:nvPr>
        </p:nvSpPr>
        <p:spPr>
          <a:xfrm>
            <a:off x="623888" y="1709738"/>
            <a:ext cx="7886700" cy="2852737"/>
          </a:xfrm>
        </p:spPr>
        <p:txBody>
          <a:bodyPr anchor="b"/>
          <a:lstStyle>
            <a:lvl1pPr>
              <a:defRPr sz="6000"/>
            </a:lvl1pPr>
          </a:lstStyle>
          <a:p>
            <a:r>
              <a:rPr lang="sl-SI" smtClean="0"/>
              <a:t>Uredite slog naslova matrice</a:t>
            </a:r>
            <a:endParaRPr lang="sl-SI"/>
          </a:p>
        </p:txBody>
      </p:sp>
      <p:sp>
        <p:nvSpPr>
          <p:cNvPr id="3" name="Označba mesta besedila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smtClean="0"/>
              <a:t>Uredite sloge besedila matrice</a:t>
            </a:r>
          </a:p>
        </p:txBody>
      </p:sp>
      <p:sp>
        <p:nvSpPr>
          <p:cNvPr id="4" name="Označba mesta datuma 3"/>
          <p:cNvSpPr>
            <a:spLocks noGrp="1"/>
          </p:cNvSpPr>
          <p:nvPr>
            <p:ph type="dt" sz="half" idx="10"/>
          </p:nvPr>
        </p:nvSpPr>
        <p:spPr/>
        <p:txBody>
          <a:bodyPr/>
          <a:lstStyle/>
          <a:p>
            <a:fld id="{2B821363-E058-4E34-BC22-1C069B06F32A}" type="datetimeFigureOut">
              <a:rPr lang="sl-SI" smtClean="0"/>
              <a:t>4. 04. 2019</a:t>
            </a:fld>
            <a:endParaRPr lang="sl-SI"/>
          </a:p>
        </p:txBody>
      </p:sp>
      <p:sp>
        <p:nvSpPr>
          <p:cNvPr id="5" name="Označba mesta noge 4"/>
          <p:cNvSpPr>
            <a:spLocks noGrp="1"/>
          </p:cNvSpPr>
          <p:nvPr>
            <p:ph type="ftr" sz="quarter" idx="11"/>
          </p:nvPr>
        </p:nvSpPr>
        <p:spPr/>
        <p:txBody>
          <a:bodyPr/>
          <a:lstStyle/>
          <a:p>
            <a:endParaRPr lang="sl-SI"/>
          </a:p>
        </p:txBody>
      </p:sp>
      <p:sp>
        <p:nvSpPr>
          <p:cNvPr id="6" name="Označba mesta številke diapozitiva 5"/>
          <p:cNvSpPr>
            <a:spLocks noGrp="1"/>
          </p:cNvSpPr>
          <p:nvPr>
            <p:ph type="sldNum" sz="quarter" idx="12"/>
          </p:nvPr>
        </p:nvSpPr>
        <p:spPr/>
        <p:txBody>
          <a:bodyPr/>
          <a:lstStyle/>
          <a:p>
            <a:fld id="{DE383D84-53AA-45DA-9B45-70C0897A430F}" type="slidenum">
              <a:rPr lang="sl-SI" smtClean="0"/>
              <a:t>‹#›</a:t>
            </a:fld>
            <a:endParaRPr lang="sl-SI"/>
          </a:p>
        </p:txBody>
      </p:sp>
    </p:spTree>
    <p:extLst>
      <p:ext uri="{BB962C8B-B14F-4D97-AF65-F5344CB8AC3E}">
        <p14:creationId xmlns:p14="http://schemas.microsoft.com/office/powerpoint/2010/main" val="840263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Označba mesta vsebine 2"/>
          <p:cNvSpPr>
            <a:spLocks noGrp="1"/>
          </p:cNvSpPr>
          <p:nvPr>
            <p:ph sz="half" idx="1"/>
          </p:nvPr>
        </p:nvSpPr>
        <p:spPr>
          <a:xfrm>
            <a:off x="628650" y="1825625"/>
            <a:ext cx="3867150" cy="4351338"/>
          </a:xfrm>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značba mesta vsebine 3"/>
          <p:cNvSpPr>
            <a:spLocks noGrp="1"/>
          </p:cNvSpPr>
          <p:nvPr>
            <p:ph sz="half" idx="2"/>
          </p:nvPr>
        </p:nvSpPr>
        <p:spPr>
          <a:xfrm>
            <a:off x="4648200" y="1825625"/>
            <a:ext cx="3867150" cy="4351338"/>
          </a:xfrm>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5" name="Označba mesta datuma 4"/>
          <p:cNvSpPr>
            <a:spLocks noGrp="1"/>
          </p:cNvSpPr>
          <p:nvPr>
            <p:ph type="dt" sz="half" idx="10"/>
          </p:nvPr>
        </p:nvSpPr>
        <p:spPr/>
        <p:txBody>
          <a:bodyPr/>
          <a:lstStyle/>
          <a:p>
            <a:fld id="{2B821363-E058-4E34-BC22-1C069B06F32A}" type="datetimeFigureOut">
              <a:rPr lang="sl-SI" smtClean="0"/>
              <a:t>4. 04. 2019</a:t>
            </a:fld>
            <a:endParaRPr lang="sl-SI"/>
          </a:p>
        </p:txBody>
      </p:sp>
      <p:sp>
        <p:nvSpPr>
          <p:cNvPr id="6" name="Označba mesta noge 5"/>
          <p:cNvSpPr>
            <a:spLocks noGrp="1"/>
          </p:cNvSpPr>
          <p:nvPr>
            <p:ph type="ftr" sz="quarter" idx="11"/>
          </p:nvPr>
        </p:nvSpPr>
        <p:spPr/>
        <p:txBody>
          <a:bodyPr/>
          <a:lstStyle/>
          <a:p>
            <a:endParaRPr lang="sl-SI"/>
          </a:p>
        </p:txBody>
      </p:sp>
      <p:sp>
        <p:nvSpPr>
          <p:cNvPr id="7" name="Označba mesta številke diapozitiva 6"/>
          <p:cNvSpPr>
            <a:spLocks noGrp="1"/>
          </p:cNvSpPr>
          <p:nvPr>
            <p:ph type="sldNum" sz="quarter" idx="12"/>
          </p:nvPr>
        </p:nvSpPr>
        <p:spPr/>
        <p:txBody>
          <a:bodyPr/>
          <a:lstStyle/>
          <a:p>
            <a:fld id="{DE383D84-53AA-45DA-9B45-70C0897A430F}" type="slidenum">
              <a:rPr lang="sl-SI" smtClean="0"/>
              <a:t>‹#›</a:t>
            </a:fld>
            <a:endParaRPr lang="sl-SI"/>
          </a:p>
        </p:txBody>
      </p:sp>
    </p:spTree>
    <p:extLst>
      <p:ext uri="{BB962C8B-B14F-4D97-AF65-F5344CB8AC3E}">
        <p14:creationId xmlns:p14="http://schemas.microsoft.com/office/powerpoint/2010/main" val="319303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p:cNvSpPr>
            <a:spLocks noGrp="1"/>
          </p:cNvSpPr>
          <p:nvPr>
            <p:ph type="title"/>
          </p:nvPr>
        </p:nvSpPr>
        <p:spPr>
          <a:xfrm>
            <a:off x="630238" y="365125"/>
            <a:ext cx="7886700" cy="1325563"/>
          </a:xfrm>
        </p:spPr>
        <p:txBody>
          <a:bodyPr/>
          <a:lstStyle/>
          <a:p>
            <a:r>
              <a:rPr lang="sl-SI" smtClean="0"/>
              <a:t>Uredite slog naslova matrice</a:t>
            </a:r>
            <a:endParaRPr lang="sl-SI"/>
          </a:p>
        </p:txBody>
      </p:sp>
      <p:sp>
        <p:nvSpPr>
          <p:cNvPr id="3" name="Označba mesta besedila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smtClean="0"/>
              <a:t>Uredite sloge besedila matrice</a:t>
            </a:r>
          </a:p>
        </p:txBody>
      </p:sp>
      <p:sp>
        <p:nvSpPr>
          <p:cNvPr id="4" name="Označba mesta vsebine 3"/>
          <p:cNvSpPr>
            <a:spLocks noGrp="1"/>
          </p:cNvSpPr>
          <p:nvPr>
            <p:ph sz="half" idx="2"/>
          </p:nvPr>
        </p:nvSpPr>
        <p:spPr>
          <a:xfrm>
            <a:off x="630238" y="2505075"/>
            <a:ext cx="3868737" cy="3684588"/>
          </a:xfrm>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5" name="Označba mesta besedila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smtClean="0"/>
              <a:t>Uredite sloge besedila matrice</a:t>
            </a:r>
          </a:p>
        </p:txBody>
      </p:sp>
      <p:sp>
        <p:nvSpPr>
          <p:cNvPr id="6" name="Označba mesta vsebine 5"/>
          <p:cNvSpPr>
            <a:spLocks noGrp="1"/>
          </p:cNvSpPr>
          <p:nvPr>
            <p:ph sz="quarter" idx="4"/>
          </p:nvPr>
        </p:nvSpPr>
        <p:spPr>
          <a:xfrm>
            <a:off x="4629150" y="2505075"/>
            <a:ext cx="3887788" cy="3684588"/>
          </a:xfrm>
        </p:spPr>
        <p:txBody>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7" name="Označba mesta datuma 6"/>
          <p:cNvSpPr>
            <a:spLocks noGrp="1"/>
          </p:cNvSpPr>
          <p:nvPr>
            <p:ph type="dt" sz="half" idx="10"/>
          </p:nvPr>
        </p:nvSpPr>
        <p:spPr/>
        <p:txBody>
          <a:bodyPr/>
          <a:lstStyle/>
          <a:p>
            <a:fld id="{2B821363-E058-4E34-BC22-1C069B06F32A}" type="datetimeFigureOut">
              <a:rPr lang="sl-SI" smtClean="0"/>
              <a:t>4. 04. 2019</a:t>
            </a:fld>
            <a:endParaRPr lang="sl-SI"/>
          </a:p>
        </p:txBody>
      </p:sp>
      <p:sp>
        <p:nvSpPr>
          <p:cNvPr id="8" name="Označba mesta noge 7"/>
          <p:cNvSpPr>
            <a:spLocks noGrp="1"/>
          </p:cNvSpPr>
          <p:nvPr>
            <p:ph type="ftr" sz="quarter" idx="11"/>
          </p:nvPr>
        </p:nvSpPr>
        <p:spPr/>
        <p:txBody>
          <a:bodyPr/>
          <a:lstStyle/>
          <a:p>
            <a:endParaRPr lang="sl-SI"/>
          </a:p>
        </p:txBody>
      </p:sp>
      <p:sp>
        <p:nvSpPr>
          <p:cNvPr id="9" name="Označba mesta številke diapozitiva 8"/>
          <p:cNvSpPr>
            <a:spLocks noGrp="1"/>
          </p:cNvSpPr>
          <p:nvPr>
            <p:ph type="sldNum" sz="quarter" idx="12"/>
          </p:nvPr>
        </p:nvSpPr>
        <p:spPr/>
        <p:txBody>
          <a:bodyPr/>
          <a:lstStyle/>
          <a:p>
            <a:fld id="{DE383D84-53AA-45DA-9B45-70C0897A430F}" type="slidenum">
              <a:rPr lang="sl-SI" smtClean="0"/>
              <a:t>‹#›</a:t>
            </a:fld>
            <a:endParaRPr lang="sl-SI"/>
          </a:p>
        </p:txBody>
      </p:sp>
    </p:spTree>
    <p:extLst>
      <p:ext uri="{BB962C8B-B14F-4D97-AF65-F5344CB8AC3E}">
        <p14:creationId xmlns:p14="http://schemas.microsoft.com/office/powerpoint/2010/main" val="2949726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Označba mesta datuma 2"/>
          <p:cNvSpPr>
            <a:spLocks noGrp="1"/>
          </p:cNvSpPr>
          <p:nvPr>
            <p:ph type="dt" sz="half" idx="10"/>
          </p:nvPr>
        </p:nvSpPr>
        <p:spPr/>
        <p:txBody>
          <a:bodyPr/>
          <a:lstStyle/>
          <a:p>
            <a:fld id="{2B821363-E058-4E34-BC22-1C069B06F32A}" type="datetimeFigureOut">
              <a:rPr lang="sl-SI" smtClean="0"/>
              <a:t>4. 04. 2019</a:t>
            </a:fld>
            <a:endParaRPr lang="sl-SI"/>
          </a:p>
        </p:txBody>
      </p:sp>
      <p:sp>
        <p:nvSpPr>
          <p:cNvPr id="4" name="Označba mesta noge 3"/>
          <p:cNvSpPr>
            <a:spLocks noGrp="1"/>
          </p:cNvSpPr>
          <p:nvPr>
            <p:ph type="ftr" sz="quarter" idx="11"/>
          </p:nvPr>
        </p:nvSpPr>
        <p:spPr/>
        <p:txBody>
          <a:bodyPr/>
          <a:lstStyle/>
          <a:p>
            <a:endParaRPr lang="sl-SI"/>
          </a:p>
        </p:txBody>
      </p:sp>
      <p:sp>
        <p:nvSpPr>
          <p:cNvPr id="5" name="Označba mesta številke diapozitiva 4"/>
          <p:cNvSpPr>
            <a:spLocks noGrp="1"/>
          </p:cNvSpPr>
          <p:nvPr>
            <p:ph type="sldNum" sz="quarter" idx="12"/>
          </p:nvPr>
        </p:nvSpPr>
        <p:spPr/>
        <p:txBody>
          <a:bodyPr/>
          <a:lstStyle/>
          <a:p>
            <a:fld id="{DE383D84-53AA-45DA-9B45-70C0897A430F}" type="slidenum">
              <a:rPr lang="sl-SI" smtClean="0"/>
              <a:t>‹#›</a:t>
            </a:fld>
            <a:endParaRPr lang="sl-SI"/>
          </a:p>
        </p:txBody>
      </p:sp>
    </p:spTree>
    <p:extLst>
      <p:ext uri="{BB962C8B-B14F-4D97-AF65-F5344CB8AC3E}">
        <p14:creationId xmlns:p14="http://schemas.microsoft.com/office/powerpoint/2010/main" val="3188741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p:cNvSpPr>
            <a:spLocks noGrp="1"/>
          </p:cNvSpPr>
          <p:nvPr>
            <p:ph type="dt" sz="half" idx="10"/>
          </p:nvPr>
        </p:nvSpPr>
        <p:spPr/>
        <p:txBody>
          <a:bodyPr/>
          <a:lstStyle/>
          <a:p>
            <a:fld id="{2B821363-E058-4E34-BC22-1C069B06F32A}" type="datetimeFigureOut">
              <a:rPr lang="sl-SI" smtClean="0"/>
              <a:t>4. 04. 2019</a:t>
            </a:fld>
            <a:endParaRPr lang="sl-SI"/>
          </a:p>
        </p:txBody>
      </p:sp>
      <p:sp>
        <p:nvSpPr>
          <p:cNvPr id="3" name="Označba mesta noge 2"/>
          <p:cNvSpPr>
            <a:spLocks noGrp="1"/>
          </p:cNvSpPr>
          <p:nvPr>
            <p:ph type="ftr" sz="quarter" idx="11"/>
          </p:nvPr>
        </p:nvSpPr>
        <p:spPr/>
        <p:txBody>
          <a:bodyPr/>
          <a:lstStyle/>
          <a:p>
            <a:endParaRPr lang="sl-SI"/>
          </a:p>
        </p:txBody>
      </p:sp>
      <p:sp>
        <p:nvSpPr>
          <p:cNvPr id="4" name="Označba mesta številke diapozitiva 3"/>
          <p:cNvSpPr>
            <a:spLocks noGrp="1"/>
          </p:cNvSpPr>
          <p:nvPr>
            <p:ph type="sldNum" sz="quarter" idx="12"/>
          </p:nvPr>
        </p:nvSpPr>
        <p:spPr/>
        <p:txBody>
          <a:bodyPr/>
          <a:lstStyle/>
          <a:p>
            <a:fld id="{DE383D84-53AA-45DA-9B45-70C0897A430F}" type="slidenum">
              <a:rPr lang="sl-SI" smtClean="0"/>
              <a:t>‹#›</a:t>
            </a:fld>
            <a:endParaRPr lang="sl-SI"/>
          </a:p>
        </p:txBody>
      </p:sp>
    </p:spTree>
    <p:extLst>
      <p:ext uri="{BB962C8B-B14F-4D97-AF65-F5344CB8AC3E}">
        <p14:creationId xmlns:p14="http://schemas.microsoft.com/office/powerpoint/2010/main" val="326719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a:xfrm>
            <a:off x="630238" y="457200"/>
            <a:ext cx="2949575" cy="1600200"/>
          </a:xfrm>
        </p:spPr>
        <p:txBody>
          <a:bodyPr anchor="b"/>
          <a:lstStyle>
            <a:lvl1pPr>
              <a:defRPr sz="3200"/>
            </a:lvl1pPr>
          </a:lstStyle>
          <a:p>
            <a:r>
              <a:rPr lang="sl-SI" smtClean="0"/>
              <a:t>Uredite slog naslova matrice</a:t>
            </a:r>
            <a:endParaRPr lang="sl-SI"/>
          </a:p>
        </p:txBody>
      </p:sp>
      <p:sp>
        <p:nvSpPr>
          <p:cNvPr id="3" name="Označba mesta vsebin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značba mesta besedila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smtClean="0"/>
              <a:t>Uredite sloge besedila matrice</a:t>
            </a:r>
          </a:p>
        </p:txBody>
      </p:sp>
      <p:sp>
        <p:nvSpPr>
          <p:cNvPr id="5" name="Označba mesta datuma 4"/>
          <p:cNvSpPr>
            <a:spLocks noGrp="1"/>
          </p:cNvSpPr>
          <p:nvPr>
            <p:ph type="dt" sz="half" idx="10"/>
          </p:nvPr>
        </p:nvSpPr>
        <p:spPr/>
        <p:txBody>
          <a:bodyPr/>
          <a:lstStyle/>
          <a:p>
            <a:fld id="{2B821363-E058-4E34-BC22-1C069B06F32A}" type="datetimeFigureOut">
              <a:rPr lang="sl-SI" smtClean="0"/>
              <a:t>4. 04. 2019</a:t>
            </a:fld>
            <a:endParaRPr lang="sl-SI"/>
          </a:p>
        </p:txBody>
      </p:sp>
      <p:sp>
        <p:nvSpPr>
          <p:cNvPr id="6" name="Označba mesta noge 5"/>
          <p:cNvSpPr>
            <a:spLocks noGrp="1"/>
          </p:cNvSpPr>
          <p:nvPr>
            <p:ph type="ftr" sz="quarter" idx="11"/>
          </p:nvPr>
        </p:nvSpPr>
        <p:spPr/>
        <p:txBody>
          <a:bodyPr/>
          <a:lstStyle/>
          <a:p>
            <a:endParaRPr lang="sl-SI"/>
          </a:p>
        </p:txBody>
      </p:sp>
      <p:sp>
        <p:nvSpPr>
          <p:cNvPr id="7" name="Označba mesta številke diapozitiva 6"/>
          <p:cNvSpPr>
            <a:spLocks noGrp="1"/>
          </p:cNvSpPr>
          <p:nvPr>
            <p:ph type="sldNum" sz="quarter" idx="12"/>
          </p:nvPr>
        </p:nvSpPr>
        <p:spPr/>
        <p:txBody>
          <a:bodyPr/>
          <a:lstStyle/>
          <a:p>
            <a:fld id="{DE383D84-53AA-45DA-9B45-70C0897A430F}" type="slidenum">
              <a:rPr lang="sl-SI" smtClean="0"/>
              <a:t>‹#›</a:t>
            </a:fld>
            <a:endParaRPr lang="sl-SI"/>
          </a:p>
        </p:txBody>
      </p:sp>
    </p:spTree>
    <p:extLst>
      <p:ext uri="{BB962C8B-B14F-4D97-AF65-F5344CB8AC3E}">
        <p14:creationId xmlns:p14="http://schemas.microsoft.com/office/powerpoint/2010/main" val="30896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Rectangle 6"/>
          <p:cNvSpPr>
            <a:spLocks noGrp="1" noChangeArrowheads="1"/>
          </p:cNvSpPr>
          <p:nvPr>
            <p:ph type="dt" sz="half" idx="10"/>
          </p:nvPr>
        </p:nvSpPr>
        <p:spPr>
          <a:ln/>
        </p:spPr>
        <p:txBody>
          <a:bodyPr/>
          <a:lstStyle>
            <a:lvl1pPr>
              <a:defRPr/>
            </a:lvl1pPr>
          </a:lstStyle>
          <a:p>
            <a:pPr>
              <a:defRPr/>
            </a:pPr>
            <a:r>
              <a:rPr lang="sl-SI" smtClean="0"/>
              <a:t>17.3.2016</a:t>
            </a:r>
            <a:endParaRPr lang="sl-SI"/>
          </a:p>
        </p:txBody>
      </p:sp>
      <p:sp>
        <p:nvSpPr>
          <p:cNvPr id="5" name="Rectangle 7"/>
          <p:cNvSpPr>
            <a:spLocks noGrp="1" noChangeArrowheads="1"/>
          </p:cNvSpPr>
          <p:nvPr>
            <p:ph type="ftr" sz="quarter" idx="11"/>
          </p:nvPr>
        </p:nvSpPr>
        <p:spPr>
          <a:ln/>
        </p:spPr>
        <p:txBody>
          <a:bodyPr/>
          <a:lstStyle>
            <a:lvl1pPr>
              <a:defRPr/>
            </a:lvl1pPr>
          </a:lstStyle>
          <a:p>
            <a:pPr>
              <a:defRPr/>
            </a:pPr>
            <a:r>
              <a:rPr lang="sv-SE" smtClean="0"/>
              <a:t>Obdelava biomedicinskih signalov – 3. VAJA</a:t>
            </a:r>
            <a:endParaRPr lang="sl-SI"/>
          </a:p>
        </p:txBody>
      </p:sp>
      <p:sp>
        <p:nvSpPr>
          <p:cNvPr id="6" name="Rectangle 8"/>
          <p:cNvSpPr>
            <a:spLocks noGrp="1" noChangeArrowheads="1"/>
          </p:cNvSpPr>
          <p:nvPr>
            <p:ph type="sldNum" sz="quarter" idx="12"/>
          </p:nvPr>
        </p:nvSpPr>
        <p:spPr>
          <a:ln/>
        </p:spPr>
        <p:txBody>
          <a:bodyPr/>
          <a:lstStyle>
            <a:lvl1pPr>
              <a:defRPr/>
            </a:lvl1pPr>
          </a:lstStyle>
          <a:p>
            <a:fld id="{57AE032A-84CB-453D-9F78-E276B4061AC3}" type="slidenum">
              <a:rPr lang="sl-SI" altLang="en-US"/>
              <a:pPr/>
              <a:t>‹#›</a:t>
            </a:fld>
            <a:endParaRPr lang="sl-SI" altLang="en-US"/>
          </a:p>
        </p:txBody>
      </p:sp>
    </p:spTree>
    <p:extLst>
      <p:ext uri="{BB962C8B-B14F-4D97-AF65-F5344CB8AC3E}">
        <p14:creationId xmlns:p14="http://schemas.microsoft.com/office/powerpoint/2010/main" val="1828089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p:cNvSpPr>
            <a:spLocks noGrp="1"/>
          </p:cNvSpPr>
          <p:nvPr>
            <p:ph type="title"/>
          </p:nvPr>
        </p:nvSpPr>
        <p:spPr>
          <a:xfrm>
            <a:off x="630238" y="457200"/>
            <a:ext cx="2949575" cy="1600200"/>
          </a:xfrm>
        </p:spPr>
        <p:txBody>
          <a:bodyPr anchor="b"/>
          <a:lstStyle>
            <a:lvl1pPr>
              <a:defRPr sz="3200"/>
            </a:lvl1pPr>
          </a:lstStyle>
          <a:p>
            <a:r>
              <a:rPr lang="sl-SI" smtClean="0"/>
              <a:t>Uredite slog naslova matrice</a:t>
            </a:r>
            <a:endParaRPr lang="sl-SI"/>
          </a:p>
        </p:txBody>
      </p:sp>
      <p:sp>
        <p:nvSpPr>
          <p:cNvPr id="3" name="Označba mesta slik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smtClean="0"/>
              <a:t>Uredite sloge besedila matrice</a:t>
            </a:r>
          </a:p>
        </p:txBody>
      </p:sp>
      <p:sp>
        <p:nvSpPr>
          <p:cNvPr id="5" name="Označba mesta datuma 4"/>
          <p:cNvSpPr>
            <a:spLocks noGrp="1"/>
          </p:cNvSpPr>
          <p:nvPr>
            <p:ph type="dt" sz="half" idx="10"/>
          </p:nvPr>
        </p:nvSpPr>
        <p:spPr/>
        <p:txBody>
          <a:bodyPr/>
          <a:lstStyle/>
          <a:p>
            <a:fld id="{2B821363-E058-4E34-BC22-1C069B06F32A}" type="datetimeFigureOut">
              <a:rPr lang="sl-SI" smtClean="0"/>
              <a:t>4. 04. 2019</a:t>
            </a:fld>
            <a:endParaRPr lang="sl-SI"/>
          </a:p>
        </p:txBody>
      </p:sp>
      <p:sp>
        <p:nvSpPr>
          <p:cNvPr id="6" name="Označba mesta noge 5"/>
          <p:cNvSpPr>
            <a:spLocks noGrp="1"/>
          </p:cNvSpPr>
          <p:nvPr>
            <p:ph type="ftr" sz="quarter" idx="11"/>
          </p:nvPr>
        </p:nvSpPr>
        <p:spPr/>
        <p:txBody>
          <a:bodyPr/>
          <a:lstStyle/>
          <a:p>
            <a:endParaRPr lang="sl-SI"/>
          </a:p>
        </p:txBody>
      </p:sp>
      <p:sp>
        <p:nvSpPr>
          <p:cNvPr id="7" name="Označba mesta številke diapozitiva 6"/>
          <p:cNvSpPr>
            <a:spLocks noGrp="1"/>
          </p:cNvSpPr>
          <p:nvPr>
            <p:ph type="sldNum" sz="quarter" idx="12"/>
          </p:nvPr>
        </p:nvSpPr>
        <p:spPr/>
        <p:txBody>
          <a:bodyPr/>
          <a:lstStyle/>
          <a:p>
            <a:fld id="{DE383D84-53AA-45DA-9B45-70C0897A430F}" type="slidenum">
              <a:rPr lang="sl-SI" smtClean="0"/>
              <a:t>‹#›</a:t>
            </a:fld>
            <a:endParaRPr lang="sl-SI"/>
          </a:p>
        </p:txBody>
      </p:sp>
    </p:spTree>
    <p:extLst>
      <p:ext uri="{BB962C8B-B14F-4D97-AF65-F5344CB8AC3E}">
        <p14:creationId xmlns:p14="http://schemas.microsoft.com/office/powerpoint/2010/main" val="3196409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smtClean="0"/>
              <a:t>Uredite slog naslova matrice</a:t>
            </a:r>
            <a:endParaRPr lang="sl-SI"/>
          </a:p>
        </p:txBody>
      </p:sp>
      <p:sp>
        <p:nvSpPr>
          <p:cNvPr id="3" name="Označba mesta navpičnega besedila 2"/>
          <p:cNvSpPr>
            <a:spLocks noGrp="1"/>
          </p:cNvSpPr>
          <p:nvPr>
            <p:ph type="body" orient="vert" idx="1"/>
          </p:nvPr>
        </p:nvSpPr>
        <p:spPr/>
        <p:txBody>
          <a:bodyPr vert="eaVert"/>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značba mesta datuma 3"/>
          <p:cNvSpPr>
            <a:spLocks noGrp="1"/>
          </p:cNvSpPr>
          <p:nvPr>
            <p:ph type="dt" sz="half" idx="10"/>
          </p:nvPr>
        </p:nvSpPr>
        <p:spPr/>
        <p:txBody>
          <a:bodyPr/>
          <a:lstStyle/>
          <a:p>
            <a:fld id="{2B821363-E058-4E34-BC22-1C069B06F32A}" type="datetimeFigureOut">
              <a:rPr lang="sl-SI" smtClean="0"/>
              <a:t>4. 04. 2019</a:t>
            </a:fld>
            <a:endParaRPr lang="sl-SI"/>
          </a:p>
        </p:txBody>
      </p:sp>
      <p:sp>
        <p:nvSpPr>
          <p:cNvPr id="5" name="Označba mesta noge 4"/>
          <p:cNvSpPr>
            <a:spLocks noGrp="1"/>
          </p:cNvSpPr>
          <p:nvPr>
            <p:ph type="ftr" sz="quarter" idx="11"/>
          </p:nvPr>
        </p:nvSpPr>
        <p:spPr/>
        <p:txBody>
          <a:bodyPr/>
          <a:lstStyle/>
          <a:p>
            <a:endParaRPr lang="sl-SI"/>
          </a:p>
        </p:txBody>
      </p:sp>
      <p:sp>
        <p:nvSpPr>
          <p:cNvPr id="6" name="Označba mesta številke diapozitiva 5"/>
          <p:cNvSpPr>
            <a:spLocks noGrp="1"/>
          </p:cNvSpPr>
          <p:nvPr>
            <p:ph type="sldNum" sz="quarter" idx="12"/>
          </p:nvPr>
        </p:nvSpPr>
        <p:spPr/>
        <p:txBody>
          <a:bodyPr/>
          <a:lstStyle/>
          <a:p>
            <a:fld id="{DE383D84-53AA-45DA-9B45-70C0897A430F}" type="slidenum">
              <a:rPr lang="sl-SI" smtClean="0"/>
              <a:t>‹#›</a:t>
            </a:fld>
            <a:endParaRPr lang="sl-SI"/>
          </a:p>
        </p:txBody>
      </p:sp>
    </p:spTree>
    <p:extLst>
      <p:ext uri="{BB962C8B-B14F-4D97-AF65-F5344CB8AC3E}">
        <p14:creationId xmlns:p14="http://schemas.microsoft.com/office/powerpoint/2010/main" val="1690339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p:cNvSpPr>
            <a:spLocks noGrp="1"/>
          </p:cNvSpPr>
          <p:nvPr>
            <p:ph type="title" orient="vert"/>
          </p:nvPr>
        </p:nvSpPr>
        <p:spPr>
          <a:xfrm>
            <a:off x="6543675" y="365125"/>
            <a:ext cx="1971675" cy="5811838"/>
          </a:xfrm>
        </p:spPr>
        <p:txBody>
          <a:bodyPr vert="eaVert"/>
          <a:lstStyle/>
          <a:p>
            <a:r>
              <a:rPr lang="sl-SI" smtClean="0"/>
              <a:t>Uredite slog naslova matrice</a:t>
            </a:r>
            <a:endParaRPr lang="sl-SI"/>
          </a:p>
        </p:txBody>
      </p:sp>
      <p:sp>
        <p:nvSpPr>
          <p:cNvPr id="3" name="Označba mesta navpičnega besedila 2"/>
          <p:cNvSpPr>
            <a:spLocks noGrp="1"/>
          </p:cNvSpPr>
          <p:nvPr>
            <p:ph type="body" orient="vert" idx="1"/>
          </p:nvPr>
        </p:nvSpPr>
        <p:spPr>
          <a:xfrm>
            <a:off x="628650" y="365125"/>
            <a:ext cx="5762625" cy="5811838"/>
          </a:xfrm>
        </p:spPr>
        <p:txBody>
          <a:bodyPr vert="eaVert"/>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značba mesta datuma 3"/>
          <p:cNvSpPr>
            <a:spLocks noGrp="1"/>
          </p:cNvSpPr>
          <p:nvPr>
            <p:ph type="dt" sz="half" idx="10"/>
          </p:nvPr>
        </p:nvSpPr>
        <p:spPr/>
        <p:txBody>
          <a:bodyPr/>
          <a:lstStyle/>
          <a:p>
            <a:fld id="{2B821363-E058-4E34-BC22-1C069B06F32A}" type="datetimeFigureOut">
              <a:rPr lang="sl-SI" smtClean="0"/>
              <a:t>4. 04. 2019</a:t>
            </a:fld>
            <a:endParaRPr lang="sl-SI"/>
          </a:p>
        </p:txBody>
      </p:sp>
      <p:sp>
        <p:nvSpPr>
          <p:cNvPr id="5" name="Označba mesta noge 4"/>
          <p:cNvSpPr>
            <a:spLocks noGrp="1"/>
          </p:cNvSpPr>
          <p:nvPr>
            <p:ph type="ftr" sz="quarter" idx="11"/>
          </p:nvPr>
        </p:nvSpPr>
        <p:spPr/>
        <p:txBody>
          <a:bodyPr/>
          <a:lstStyle/>
          <a:p>
            <a:endParaRPr lang="sl-SI"/>
          </a:p>
        </p:txBody>
      </p:sp>
      <p:sp>
        <p:nvSpPr>
          <p:cNvPr id="6" name="Označba mesta številke diapozitiva 5"/>
          <p:cNvSpPr>
            <a:spLocks noGrp="1"/>
          </p:cNvSpPr>
          <p:nvPr>
            <p:ph type="sldNum" sz="quarter" idx="12"/>
          </p:nvPr>
        </p:nvSpPr>
        <p:spPr/>
        <p:txBody>
          <a:bodyPr/>
          <a:lstStyle/>
          <a:p>
            <a:fld id="{DE383D84-53AA-45DA-9B45-70C0897A430F}" type="slidenum">
              <a:rPr lang="sl-SI" smtClean="0"/>
              <a:t>‹#›</a:t>
            </a:fld>
            <a:endParaRPr lang="sl-SI"/>
          </a:p>
        </p:txBody>
      </p:sp>
    </p:spTree>
    <p:extLst>
      <p:ext uri="{BB962C8B-B14F-4D97-AF65-F5344CB8AC3E}">
        <p14:creationId xmlns:p14="http://schemas.microsoft.com/office/powerpoint/2010/main" val="203114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l-SI"/>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r>
              <a:rPr lang="sl-SI" smtClean="0"/>
              <a:t>17.3.2016</a:t>
            </a:r>
            <a:endParaRPr lang="sl-SI"/>
          </a:p>
        </p:txBody>
      </p:sp>
      <p:sp>
        <p:nvSpPr>
          <p:cNvPr id="5" name="Rectangle 7"/>
          <p:cNvSpPr>
            <a:spLocks noGrp="1" noChangeArrowheads="1"/>
          </p:cNvSpPr>
          <p:nvPr>
            <p:ph type="ftr" sz="quarter" idx="11"/>
          </p:nvPr>
        </p:nvSpPr>
        <p:spPr>
          <a:ln/>
        </p:spPr>
        <p:txBody>
          <a:bodyPr/>
          <a:lstStyle>
            <a:lvl1pPr>
              <a:defRPr/>
            </a:lvl1pPr>
          </a:lstStyle>
          <a:p>
            <a:pPr>
              <a:defRPr/>
            </a:pPr>
            <a:r>
              <a:rPr lang="sv-SE" smtClean="0"/>
              <a:t>Obdelava biomedicinskih signalov – 3. VAJA</a:t>
            </a:r>
            <a:endParaRPr lang="sl-SI"/>
          </a:p>
        </p:txBody>
      </p:sp>
      <p:sp>
        <p:nvSpPr>
          <p:cNvPr id="6" name="Rectangle 8"/>
          <p:cNvSpPr>
            <a:spLocks noGrp="1" noChangeArrowheads="1"/>
          </p:cNvSpPr>
          <p:nvPr>
            <p:ph type="sldNum" sz="quarter" idx="12"/>
          </p:nvPr>
        </p:nvSpPr>
        <p:spPr>
          <a:ln/>
        </p:spPr>
        <p:txBody>
          <a:bodyPr/>
          <a:lstStyle>
            <a:lvl1pPr>
              <a:defRPr/>
            </a:lvl1pPr>
          </a:lstStyle>
          <a:p>
            <a:fld id="{5B8D0EFC-C89A-48A0-81E7-E1D1AC3C0BB3}" type="slidenum">
              <a:rPr lang="sl-SI" altLang="en-US"/>
              <a:pPr/>
              <a:t>‹#›</a:t>
            </a:fld>
            <a:endParaRPr lang="sl-SI" altLang="en-US"/>
          </a:p>
        </p:txBody>
      </p:sp>
    </p:spTree>
    <p:extLst>
      <p:ext uri="{BB962C8B-B14F-4D97-AF65-F5344CB8AC3E}">
        <p14:creationId xmlns:p14="http://schemas.microsoft.com/office/powerpoint/2010/main" val="336274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sz="half" idx="1"/>
          </p:nvPr>
        </p:nvSpPr>
        <p:spPr>
          <a:xfrm>
            <a:off x="566738" y="1557338"/>
            <a:ext cx="3924300" cy="4462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4643438" y="1557338"/>
            <a:ext cx="3924300" cy="4462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Rectangle 6"/>
          <p:cNvSpPr>
            <a:spLocks noGrp="1" noChangeArrowheads="1"/>
          </p:cNvSpPr>
          <p:nvPr>
            <p:ph type="dt" sz="half" idx="10"/>
          </p:nvPr>
        </p:nvSpPr>
        <p:spPr>
          <a:ln/>
        </p:spPr>
        <p:txBody>
          <a:bodyPr/>
          <a:lstStyle>
            <a:lvl1pPr>
              <a:defRPr/>
            </a:lvl1pPr>
          </a:lstStyle>
          <a:p>
            <a:pPr>
              <a:defRPr/>
            </a:pPr>
            <a:r>
              <a:rPr lang="sl-SI" smtClean="0"/>
              <a:t>17.3.2016</a:t>
            </a:r>
            <a:endParaRPr lang="sl-SI"/>
          </a:p>
        </p:txBody>
      </p:sp>
      <p:sp>
        <p:nvSpPr>
          <p:cNvPr id="6" name="Rectangle 7"/>
          <p:cNvSpPr>
            <a:spLocks noGrp="1" noChangeArrowheads="1"/>
          </p:cNvSpPr>
          <p:nvPr>
            <p:ph type="ftr" sz="quarter" idx="11"/>
          </p:nvPr>
        </p:nvSpPr>
        <p:spPr>
          <a:ln/>
        </p:spPr>
        <p:txBody>
          <a:bodyPr/>
          <a:lstStyle>
            <a:lvl1pPr>
              <a:defRPr/>
            </a:lvl1pPr>
          </a:lstStyle>
          <a:p>
            <a:pPr>
              <a:defRPr/>
            </a:pPr>
            <a:r>
              <a:rPr lang="sv-SE" smtClean="0"/>
              <a:t>Obdelava biomedicinskih signalov – 3. VAJA</a:t>
            </a:r>
            <a:endParaRPr lang="sl-SI"/>
          </a:p>
        </p:txBody>
      </p:sp>
      <p:sp>
        <p:nvSpPr>
          <p:cNvPr id="7" name="Rectangle 8"/>
          <p:cNvSpPr>
            <a:spLocks noGrp="1" noChangeArrowheads="1"/>
          </p:cNvSpPr>
          <p:nvPr>
            <p:ph type="sldNum" sz="quarter" idx="12"/>
          </p:nvPr>
        </p:nvSpPr>
        <p:spPr>
          <a:ln/>
        </p:spPr>
        <p:txBody>
          <a:bodyPr/>
          <a:lstStyle>
            <a:lvl1pPr>
              <a:defRPr/>
            </a:lvl1pPr>
          </a:lstStyle>
          <a:p>
            <a:fld id="{E237737E-DB04-4A61-9D3A-187BDAEBC046}" type="slidenum">
              <a:rPr lang="sl-SI" altLang="en-US"/>
              <a:pPr/>
              <a:t>‹#›</a:t>
            </a:fld>
            <a:endParaRPr lang="sl-SI" altLang="en-US"/>
          </a:p>
        </p:txBody>
      </p:sp>
    </p:spTree>
    <p:extLst>
      <p:ext uri="{BB962C8B-B14F-4D97-AF65-F5344CB8AC3E}">
        <p14:creationId xmlns:p14="http://schemas.microsoft.com/office/powerpoint/2010/main" val="24565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l-SI"/>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7" name="Rectangle 6"/>
          <p:cNvSpPr>
            <a:spLocks noGrp="1" noChangeArrowheads="1"/>
          </p:cNvSpPr>
          <p:nvPr>
            <p:ph type="dt" sz="half" idx="10"/>
          </p:nvPr>
        </p:nvSpPr>
        <p:spPr>
          <a:ln/>
        </p:spPr>
        <p:txBody>
          <a:bodyPr/>
          <a:lstStyle>
            <a:lvl1pPr>
              <a:defRPr/>
            </a:lvl1pPr>
          </a:lstStyle>
          <a:p>
            <a:pPr>
              <a:defRPr/>
            </a:pPr>
            <a:r>
              <a:rPr lang="sl-SI" smtClean="0"/>
              <a:t>17.3.2016</a:t>
            </a:r>
            <a:endParaRPr lang="sl-SI"/>
          </a:p>
        </p:txBody>
      </p:sp>
      <p:sp>
        <p:nvSpPr>
          <p:cNvPr id="8" name="Rectangle 7"/>
          <p:cNvSpPr>
            <a:spLocks noGrp="1" noChangeArrowheads="1"/>
          </p:cNvSpPr>
          <p:nvPr>
            <p:ph type="ftr" sz="quarter" idx="11"/>
          </p:nvPr>
        </p:nvSpPr>
        <p:spPr>
          <a:ln/>
        </p:spPr>
        <p:txBody>
          <a:bodyPr/>
          <a:lstStyle>
            <a:lvl1pPr>
              <a:defRPr/>
            </a:lvl1pPr>
          </a:lstStyle>
          <a:p>
            <a:pPr>
              <a:defRPr/>
            </a:pPr>
            <a:r>
              <a:rPr lang="sv-SE" smtClean="0"/>
              <a:t>Obdelava biomedicinskih signalov – 3. VAJA</a:t>
            </a:r>
            <a:endParaRPr lang="sl-SI"/>
          </a:p>
        </p:txBody>
      </p:sp>
      <p:sp>
        <p:nvSpPr>
          <p:cNvPr id="9" name="Rectangle 8"/>
          <p:cNvSpPr>
            <a:spLocks noGrp="1" noChangeArrowheads="1"/>
          </p:cNvSpPr>
          <p:nvPr>
            <p:ph type="sldNum" sz="quarter" idx="12"/>
          </p:nvPr>
        </p:nvSpPr>
        <p:spPr>
          <a:ln/>
        </p:spPr>
        <p:txBody>
          <a:bodyPr/>
          <a:lstStyle>
            <a:lvl1pPr>
              <a:defRPr/>
            </a:lvl1pPr>
          </a:lstStyle>
          <a:p>
            <a:fld id="{9CFBEEEC-282D-4109-9161-BDBA725ED944}" type="slidenum">
              <a:rPr lang="sl-SI" altLang="en-US"/>
              <a:pPr/>
              <a:t>‹#›</a:t>
            </a:fld>
            <a:endParaRPr lang="sl-SI" altLang="en-US"/>
          </a:p>
        </p:txBody>
      </p:sp>
    </p:spTree>
    <p:extLst>
      <p:ext uri="{BB962C8B-B14F-4D97-AF65-F5344CB8AC3E}">
        <p14:creationId xmlns:p14="http://schemas.microsoft.com/office/powerpoint/2010/main" val="382370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Rectangle 6"/>
          <p:cNvSpPr>
            <a:spLocks noGrp="1" noChangeArrowheads="1"/>
          </p:cNvSpPr>
          <p:nvPr>
            <p:ph type="dt" sz="half" idx="10"/>
          </p:nvPr>
        </p:nvSpPr>
        <p:spPr>
          <a:ln/>
        </p:spPr>
        <p:txBody>
          <a:bodyPr/>
          <a:lstStyle>
            <a:lvl1pPr>
              <a:defRPr/>
            </a:lvl1pPr>
          </a:lstStyle>
          <a:p>
            <a:pPr>
              <a:defRPr/>
            </a:pPr>
            <a:r>
              <a:rPr lang="sl-SI" smtClean="0"/>
              <a:t>17.3.2016</a:t>
            </a:r>
            <a:endParaRPr lang="sl-SI"/>
          </a:p>
        </p:txBody>
      </p:sp>
      <p:sp>
        <p:nvSpPr>
          <p:cNvPr id="4" name="Rectangle 7"/>
          <p:cNvSpPr>
            <a:spLocks noGrp="1" noChangeArrowheads="1"/>
          </p:cNvSpPr>
          <p:nvPr>
            <p:ph type="ftr" sz="quarter" idx="11"/>
          </p:nvPr>
        </p:nvSpPr>
        <p:spPr>
          <a:ln/>
        </p:spPr>
        <p:txBody>
          <a:bodyPr/>
          <a:lstStyle>
            <a:lvl1pPr>
              <a:defRPr/>
            </a:lvl1pPr>
          </a:lstStyle>
          <a:p>
            <a:pPr>
              <a:defRPr/>
            </a:pPr>
            <a:r>
              <a:rPr lang="sv-SE" smtClean="0"/>
              <a:t>Obdelava biomedicinskih signalov – 3. VAJA</a:t>
            </a:r>
            <a:endParaRPr lang="sl-SI"/>
          </a:p>
        </p:txBody>
      </p:sp>
      <p:sp>
        <p:nvSpPr>
          <p:cNvPr id="5" name="Rectangle 8"/>
          <p:cNvSpPr>
            <a:spLocks noGrp="1" noChangeArrowheads="1"/>
          </p:cNvSpPr>
          <p:nvPr>
            <p:ph type="sldNum" sz="quarter" idx="12"/>
          </p:nvPr>
        </p:nvSpPr>
        <p:spPr>
          <a:ln/>
        </p:spPr>
        <p:txBody>
          <a:bodyPr/>
          <a:lstStyle>
            <a:lvl1pPr>
              <a:defRPr/>
            </a:lvl1pPr>
          </a:lstStyle>
          <a:p>
            <a:fld id="{5535268B-29A0-4E67-BA2D-3A402B50DA50}" type="slidenum">
              <a:rPr lang="sl-SI" altLang="en-US"/>
              <a:pPr/>
              <a:t>‹#›</a:t>
            </a:fld>
            <a:endParaRPr lang="sl-SI" altLang="en-US"/>
          </a:p>
        </p:txBody>
      </p:sp>
    </p:spTree>
    <p:extLst>
      <p:ext uri="{BB962C8B-B14F-4D97-AF65-F5344CB8AC3E}">
        <p14:creationId xmlns:p14="http://schemas.microsoft.com/office/powerpoint/2010/main" val="293186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r>
              <a:rPr lang="sl-SI" smtClean="0"/>
              <a:t>17.3.2016</a:t>
            </a:r>
            <a:endParaRPr lang="sl-SI"/>
          </a:p>
        </p:txBody>
      </p:sp>
      <p:sp>
        <p:nvSpPr>
          <p:cNvPr id="3" name="Rectangle 7"/>
          <p:cNvSpPr>
            <a:spLocks noGrp="1" noChangeArrowheads="1"/>
          </p:cNvSpPr>
          <p:nvPr>
            <p:ph type="ftr" sz="quarter" idx="11"/>
          </p:nvPr>
        </p:nvSpPr>
        <p:spPr>
          <a:ln/>
        </p:spPr>
        <p:txBody>
          <a:bodyPr/>
          <a:lstStyle>
            <a:lvl1pPr>
              <a:defRPr/>
            </a:lvl1pPr>
          </a:lstStyle>
          <a:p>
            <a:pPr>
              <a:defRPr/>
            </a:pPr>
            <a:r>
              <a:rPr lang="sv-SE" smtClean="0"/>
              <a:t>Obdelava biomedicinskih signalov – 3. VAJA</a:t>
            </a:r>
            <a:endParaRPr lang="sl-SI"/>
          </a:p>
        </p:txBody>
      </p:sp>
      <p:sp>
        <p:nvSpPr>
          <p:cNvPr id="4" name="Rectangle 8"/>
          <p:cNvSpPr>
            <a:spLocks noGrp="1" noChangeArrowheads="1"/>
          </p:cNvSpPr>
          <p:nvPr>
            <p:ph type="sldNum" sz="quarter" idx="12"/>
          </p:nvPr>
        </p:nvSpPr>
        <p:spPr>
          <a:ln/>
        </p:spPr>
        <p:txBody>
          <a:bodyPr/>
          <a:lstStyle>
            <a:lvl1pPr>
              <a:defRPr/>
            </a:lvl1pPr>
          </a:lstStyle>
          <a:p>
            <a:fld id="{2F5874D8-E06B-43D1-86E0-198BC072DDA1}" type="slidenum">
              <a:rPr lang="sl-SI" altLang="en-US"/>
              <a:pPr/>
              <a:t>‹#›</a:t>
            </a:fld>
            <a:endParaRPr lang="sl-SI" altLang="en-US"/>
          </a:p>
        </p:txBody>
      </p:sp>
    </p:spTree>
    <p:extLst>
      <p:ext uri="{BB962C8B-B14F-4D97-AF65-F5344CB8AC3E}">
        <p14:creationId xmlns:p14="http://schemas.microsoft.com/office/powerpoint/2010/main" val="297923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l-SI"/>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r>
              <a:rPr lang="sl-SI" smtClean="0"/>
              <a:t>17.3.2016</a:t>
            </a:r>
            <a:endParaRPr lang="sl-SI"/>
          </a:p>
        </p:txBody>
      </p:sp>
      <p:sp>
        <p:nvSpPr>
          <p:cNvPr id="6" name="Rectangle 7"/>
          <p:cNvSpPr>
            <a:spLocks noGrp="1" noChangeArrowheads="1"/>
          </p:cNvSpPr>
          <p:nvPr>
            <p:ph type="ftr" sz="quarter" idx="11"/>
          </p:nvPr>
        </p:nvSpPr>
        <p:spPr>
          <a:ln/>
        </p:spPr>
        <p:txBody>
          <a:bodyPr/>
          <a:lstStyle>
            <a:lvl1pPr>
              <a:defRPr/>
            </a:lvl1pPr>
          </a:lstStyle>
          <a:p>
            <a:pPr>
              <a:defRPr/>
            </a:pPr>
            <a:r>
              <a:rPr lang="sv-SE" smtClean="0"/>
              <a:t>Obdelava biomedicinskih signalov – 3. VAJA</a:t>
            </a:r>
            <a:endParaRPr lang="sl-SI"/>
          </a:p>
        </p:txBody>
      </p:sp>
      <p:sp>
        <p:nvSpPr>
          <p:cNvPr id="7" name="Rectangle 8"/>
          <p:cNvSpPr>
            <a:spLocks noGrp="1" noChangeArrowheads="1"/>
          </p:cNvSpPr>
          <p:nvPr>
            <p:ph type="sldNum" sz="quarter" idx="12"/>
          </p:nvPr>
        </p:nvSpPr>
        <p:spPr>
          <a:ln/>
        </p:spPr>
        <p:txBody>
          <a:bodyPr/>
          <a:lstStyle>
            <a:lvl1pPr>
              <a:defRPr/>
            </a:lvl1pPr>
          </a:lstStyle>
          <a:p>
            <a:fld id="{6F48097C-9318-4419-893B-C951CDDCD156}" type="slidenum">
              <a:rPr lang="sl-SI" altLang="en-US"/>
              <a:pPr/>
              <a:t>‹#›</a:t>
            </a:fld>
            <a:endParaRPr lang="sl-SI" altLang="en-US"/>
          </a:p>
        </p:txBody>
      </p:sp>
    </p:spTree>
    <p:extLst>
      <p:ext uri="{BB962C8B-B14F-4D97-AF65-F5344CB8AC3E}">
        <p14:creationId xmlns:p14="http://schemas.microsoft.com/office/powerpoint/2010/main" val="330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l-SI"/>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l-SI"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r>
              <a:rPr lang="sl-SI" smtClean="0"/>
              <a:t>17.3.2016</a:t>
            </a:r>
            <a:endParaRPr lang="sl-SI"/>
          </a:p>
        </p:txBody>
      </p:sp>
      <p:sp>
        <p:nvSpPr>
          <p:cNvPr id="6" name="Rectangle 7"/>
          <p:cNvSpPr>
            <a:spLocks noGrp="1" noChangeArrowheads="1"/>
          </p:cNvSpPr>
          <p:nvPr>
            <p:ph type="ftr" sz="quarter" idx="11"/>
          </p:nvPr>
        </p:nvSpPr>
        <p:spPr>
          <a:ln/>
        </p:spPr>
        <p:txBody>
          <a:bodyPr/>
          <a:lstStyle>
            <a:lvl1pPr>
              <a:defRPr/>
            </a:lvl1pPr>
          </a:lstStyle>
          <a:p>
            <a:pPr>
              <a:defRPr/>
            </a:pPr>
            <a:r>
              <a:rPr lang="sv-SE" smtClean="0"/>
              <a:t>Obdelava biomedicinskih signalov – 3. VAJA</a:t>
            </a:r>
            <a:endParaRPr lang="sl-SI"/>
          </a:p>
        </p:txBody>
      </p:sp>
      <p:sp>
        <p:nvSpPr>
          <p:cNvPr id="7" name="Rectangle 8"/>
          <p:cNvSpPr>
            <a:spLocks noGrp="1" noChangeArrowheads="1"/>
          </p:cNvSpPr>
          <p:nvPr>
            <p:ph type="sldNum" sz="quarter" idx="12"/>
          </p:nvPr>
        </p:nvSpPr>
        <p:spPr>
          <a:ln/>
        </p:spPr>
        <p:txBody>
          <a:bodyPr/>
          <a:lstStyle>
            <a:lvl1pPr>
              <a:defRPr/>
            </a:lvl1pPr>
          </a:lstStyle>
          <a:p>
            <a:fld id="{9F022B60-03B7-4F0C-85A5-D38E774F8B86}" type="slidenum">
              <a:rPr lang="sl-SI" altLang="en-US"/>
              <a:pPr/>
              <a:t>‹#›</a:t>
            </a:fld>
            <a:endParaRPr lang="sl-SI" altLang="en-US"/>
          </a:p>
        </p:txBody>
      </p:sp>
    </p:spTree>
    <p:extLst>
      <p:ext uri="{BB962C8B-B14F-4D97-AF65-F5344CB8AC3E}">
        <p14:creationId xmlns:p14="http://schemas.microsoft.com/office/powerpoint/2010/main" val="291001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sl-SI" altLang="en-US" smtClean="0"/>
              <a:t>Kliknite, če želite urediti slog naslova matrice</a:t>
            </a:r>
          </a:p>
        </p:txBody>
      </p:sp>
      <p:sp>
        <p:nvSpPr>
          <p:cNvPr id="1027" name="Rectangle 3"/>
          <p:cNvSpPr>
            <a:spLocks noGrp="1" noChangeArrowheads="1"/>
          </p:cNvSpPr>
          <p:nvPr>
            <p:ph type="body" idx="1"/>
          </p:nvPr>
        </p:nvSpPr>
        <p:spPr bwMode="auto">
          <a:xfrm>
            <a:off x="566738" y="1557338"/>
            <a:ext cx="8001000"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l-SI" altLang="en-US" smtClean="0"/>
              <a:t>Kliknite, če želite urediti sloge besedila matrice</a:t>
            </a:r>
          </a:p>
          <a:p>
            <a:pPr lvl="1"/>
            <a:r>
              <a:rPr lang="sl-SI" altLang="en-US" smtClean="0"/>
              <a:t>Druga raven</a:t>
            </a:r>
          </a:p>
          <a:p>
            <a:pPr lvl="2"/>
            <a:r>
              <a:rPr lang="sl-SI" altLang="en-US" smtClean="0"/>
              <a:t>Tretja raven</a:t>
            </a:r>
          </a:p>
          <a:p>
            <a:pPr lvl="3"/>
            <a:r>
              <a:rPr lang="sl-SI" altLang="en-US" smtClean="0"/>
              <a:t>Četrta raven</a:t>
            </a:r>
          </a:p>
          <a:p>
            <a:pPr lvl="4"/>
            <a:r>
              <a:rPr lang="sl-SI" altLang="en-US" smtClean="0"/>
              <a:t>Peta raven</a:t>
            </a:r>
          </a:p>
        </p:txBody>
      </p:sp>
      <p:sp>
        <p:nvSpPr>
          <p:cNvPr id="1028" name="AutoShape 4"/>
          <p:cNvSpPr>
            <a:spLocks noChangeArrowheads="1"/>
          </p:cNvSpPr>
          <p:nvPr/>
        </p:nvSpPr>
        <p:spPr bwMode="auto">
          <a:xfrm>
            <a:off x="611188" y="1341438"/>
            <a:ext cx="7958137"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p:cNvSpPr>
            <a:spLocks noChangeShapeType="1"/>
          </p:cNvSpPr>
          <p:nvPr/>
        </p:nvSpPr>
        <p:spPr bwMode="auto">
          <a:xfrm flipV="1">
            <a:off x="609600" y="6308725"/>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46" name="Rectangle 6"/>
          <p:cNvSpPr>
            <a:spLocks noGrp="1" noChangeArrowheads="1"/>
          </p:cNvSpPr>
          <p:nvPr>
            <p:ph type="dt" sz="half" idx="2"/>
          </p:nvPr>
        </p:nvSpPr>
        <p:spPr bwMode="auto">
          <a:xfrm>
            <a:off x="609600" y="6381750"/>
            <a:ext cx="19812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200" b="0">
                <a:cs typeface="+mn-cs"/>
              </a:defRPr>
            </a:lvl1pPr>
          </a:lstStyle>
          <a:p>
            <a:pPr>
              <a:defRPr/>
            </a:pPr>
            <a:r>
              <a:rPr lang="sl-SI" smtClean="0"/>
              <a:t>17.3.2016</a:t>
            </a:r>
            <a:endParaRPr lang="sl-SI"/>
          </a:p>
        </p:txBody>
      </p:sp>
      <p:sp>
        <p:nvSpPr>
          <p:cNvPr id="61447" name="Rectangle 7"/>
          <p:cNvSpPr>
            <a:spLocks noGrp="1" noChangeArrowheads="1"/>
          </p:cNvSpPr>
          <p:nvPr>
            <p:ph type="ftr" sz="quarter" idx="3"/>
          </p:nvPr>
        </p:nvSpPr>
        <p:spPr bwMode="auto">
          <a:xfrm>
            <a:off x="3124200" y="6381750"/>
            <a:ext cx="28956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sz="1200" b="0">
                <a:cs typeface="+mn-cs"/>
              </a:defRPr>
            </a:lvl1pPr>
          </a:lstStyle>
          <a:p>
            <a:pPr>
              <a:defRPr/>
            </a:pPr>
            <a:r>
              <a:rPr lang="sv-SE" smtClean="0"/>
              <a:t>Obdelava biomedicinskih signalov – 3. VAJA</a:t>
            </a:r>
            <a:endParaRPr lang="sl-SI"/>
          </a:p>
        </p:txBody>
      </p:sp>
      <p:sp>
        <p:nvSpPr>
          <p:cNvPr id="61448" name="Rectangle 8"/>
          <p:cNvSpPr>
            <a:spLocks noGrp="1" noChangeArrowheads="1"/>
          </p:cNvSpPr>
          <p:nvPr>
            <p:ph type="sldNum" sz="quarter" idx="4"/>
          </p:nvPr>
        </p:nvSpPr>
        <p:spPr bwMode="auto">
          <a:xfrm>
            <a:off x="6553200" y="6381750"/>
            <a:ext cx="19812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fld id="{E1680625-0560-42A8-BCE0-7DBDD49654E5}" type="slidenum">
              <a:rPr lang="sl-SI" altLang="en-US"/>
              <a:pPr/>
              <a:t>‹#›</a:t>
            </a:fld>
            <a:endParaRPr lang="sl-SI" altLang="en-US"/>
          </a:p>
        </p:txBody>
      </p:sp>
    </p:spTree>
  </p:cSld>
  <p:clrMap bg1="lt1" tx1="dk1" bg2="lt2" tx2="dk2" accent1="accent1" accent2="accent2" accent3="accent3" accent4="accent4" accent5="accent5" accent6="accent6" hlink="hlink" folHlink="folHlink"/>
  <p:sldLayoutIdLst>
    <p:sldLayoutId id="2147484124"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itchFamily="34" charset="0"/>
        </a:defRPr>
      </a:lvl2pPr>
      <a:lvl3pPr algn="l" rtl="0" eaLnBrk="0" fontAlgn="base" hangingPunct="0">
        <a:spcBef>
          <a:spcPct val="0"/>
        </a:spcBef>
        <a:spcAft>
          <a:spcPct val="0"/>
        </a:spcAft>
        <a:defRPr sz="3000">
          <a:solidFill>
            <a:schemeClr val="tx2"/>
          </a:solidFill>
          <a:latin typeface="Verdana" pitchFamily="34" charset="0"/>
        </a:defRPr>
      </a:lvl3pPr>
      <a:lvl4pPr algn="l" rtl="0" eaLnBrk="0" fontAlgn="base" hangingPunct="0">
        <a:spcBef>
          <a:spcPct val="0"/>
        </a:spcBef>
        <a:spcAft>
          <a:spcPct val="0"/>
        </a:spcAft>
        <a:defRPr sz="3000">
          <a:solidFill>
            <a:schemeClr val="tx2"/>
          </a:solidFill>
          <a:latin typeface="Verdana" pitchFamily="34" charset="0"/>
        </a:defRPr>
      </a:lvl4pPr>
      <a:lvl5pPr algn="l" rtl="0" eaLnBrk="0" fontAlgn="base" hangingPunct="0">
        <a:spcBef>
          <a:spcPct val="0"/>
        </a:spcBef>
        <a:spcAft>
          <a:spcPct val="0"/>
        </a:spcAft>
        <a:defRPr sz="3000">
          <a:solidFill>
            <a:schemeClr val="tx2"/>
          </a:solidFill>
          <a:latin typeface="Verdana" pitchFamily="34" charset="0"/>
        </a:defRPr>
      </a:lvl5pPr>
      <a:lvl6pPr marL="457200" algn="l" rtl="0" fontAlgn="base">
        <a:spcBef>
          <a:spcPct val="0"/>
        </a:spcBef>
        <a:spcAft>
          <a:spcPct val="0"/>
        </a:spcAft>
        <a:defRPr sz="3000">
          <a:solidFill>
            <a:schemeClr val="tx2"/>
          </a:solidFill>
          <a:latin typeface="Verdana" pitchFamily="34" charset="0"/>
        </a:defRPr>
      </a:lvl6pPr>
      <a:lvl7pPr marL="914400" algn="l" rtl="0" fontAlgn="base">
        <a:spcBef>
          <a:spcPct val="0"/>
        </a:spcBef>
        <a:spcAft>
          <a:spcPct val="0"/>
        </a:spcAft>
        <a:defRPr sz="3000">
          <a:solidFill>
            <a:schemeClr val="tx2"/>
          </a:solidFill>
          <a:latin typeface="Verdana" pitchFamily="34" charset="0"/>
        </a:defRPr>
      </a:lvl7pPr>
      <a:lvl8pPr marL="1371600" algn="l" rtl="0" fontAlgn="base">
        <a:spcBef>
          <a:spcPct val="0"/>
        </a:spcBef>
        <a:spcAft>
          <a:spcPct val="0"/>
        </a:spcAft>
        <a:defRPr sz="3000">
          <a:solidFill>
            <a:schemeClr val="tx2"/>
          </a:solidFill>
          <a:latin typeface="Verdana" pitchFamily="34" charset="0"/>
        </a:defRPr>
      </a:lvl8pPr>
      <a:lvl9pPr marL="1828800" algn="l" rtl="0" fontAlgn="base">
        <a:spcBef>
          <a:spcPct val="0"/>
        </a:spcBef>
        <a:spcAft>
          <a:spcPct val="0"/>
        </a:spcAft>
        <a:defRPr sz="30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značba mesta naslova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sl-SI" smtClean="0"/>
              <a:t>Uredite slog naslova matrice</a:t>
            </a:r>
            <a:endParaRPr lang="sl-SI"/>
          </a:p>
        </p:txBody>
      </p:sp>
      <p:sp>
        <p:nvSpPr>
          <p:cNvPr id="3" name="Označba mesta besedila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sl-SI"/>
          </a:p>
        </p:txBody>
      </p:sp>
      <p:sp>
        <p:nvSpPr>
          <p:cNvPr id="4" name="Označba mesta datum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21363-E058-4E34-BC22-1C069B06F32A}" type="datetimeFigureOut">
              <a:rPr lang="sl-SI" smtClean="0"/>
              <a:t>4. 04. 2019</a:t>
            </a:fld>
            <a:endParaRPr lang="sl-SI"/>
          </a:p>
        </p:txBody>
      </p:sp>
      <p:sp>
        <p:nvSpPr>
          <p:cNvPr id="5" name="Označba mesta nog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83D84-53AA-45DA-9B45-70C0897A430F}" type="slidenum">
              <a:rPr lang="sl-SI" smtClean="0"/>
              <a:t>‹#›</a:t>
            </a:fld>
            <a:endParaRPr lang="sl-SI"/>
          </a:p>
        </p:txBody>
      </p:sp>
    </p:spTree>
    <p:extLst>
      <p:ext uri="{BB962C8B-B14F-4D97-AF65-F5344CB8AC3E}">
        <p14:creationId xmlns:p14="http://schemas.microsoft.com/office/powerpoint/2010/main" val="80683927"/>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601663" y="476250"/>
            <a:ext cx="6162675" cy="666750"/>
          </a:xfrm>
        </p:spPr>
        <p:txBody>
          <a:bodyPr/>
          <a:lstStyle/>
          <a:p>
            <a:pPr eaLnBrk="1" hangingPunct="1"/>
            <a:r>
              <a:rPr lang="sl-SI" altLang="en-US" sz="3200" dirty="0" smtClean="0"/>
              <a:t>3. LABORATORIJSKA VAJA</a:t>
            </a:r>
          </a:p>
        </p:txBody>
      </p:sp>
      <p:sp>
        <p:nvSpPr>
          <p:cNvPr id="10" name="Footer Placeholder 5"/>
          <p:cNvSpPr>
            <a:spLocks noGrp="1"/>
          </p:cNvSpPr>
          <p:nvPr>
            <p:ph type="ftr" sz="quarter" idx="11"/>
          </p:nvPr>
        </p:nvSpPr>
        <p:spPr>
          <a:xfrm>
            <a:off x="2071688" y="6381750"/>
            <a:ext cx="5429250" cy="339725"/>
          </a:xfrm>
        </p:spPr>
        <p:txBody>
          <a:bodyPr/>
          <a:lstStyle/>
          <a:p>
            <a:pPr>
              <a:defRPr/>
            </a:pPr>
            <a:r>
              <a:rPr lang="sv-SE" dirty="0" smtClean="0"/>
              <a:t>Obdelava biomedicinskih signalov – 3. VAJA</a:t>
            </a:r>
            <a:endParaRPr lang="en-GB" dirty="0" smtClean="0"/>
          </a:p>
        </p:txBody>
      </p:sp>
      <p:sp>
        <p:nvSpPr>
          <p:cNvPr id="307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n-US" altLang="en-US" sz="2100"/>
          </a:p>
        </p:txBody>
      </p:sp>
      <p:sp>
        <p:nvSpPr>
          <p:cNvPr id="3078"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n-US" altLang="en-US" sz="2100"/>
          </a:p>
        </p:txBody>
      </p:sp>
      <p:sp>
        <p:nvSpPr>
          <p:cNvPr id="30" name="Rectangle 3"/>
          <p:cNvSpPr txBox="1">
            <a:spLocks noChangeArrowheads="1"/>
          </p:cNvSpPr>
          <p:nvPr/>
        </p:nvSpPr>
        <p:spPr bwMode="auto">
          <a:xfrm>
            <a:off x="214313" y="2357438"/>
            <a:ext cx="8715375" cy="1571625"/>
          </a:xfrm>
          <a:prstGeom prst="rect">
            <a:avLst/>
          </a:prstGeom>
          <a:noFill/>
          <a:ln w="9525">
            <a:noFill/>
            <a:miter lim="800000"/>
            <a:headEnd/>
            <a:tailEnd/>
          </a:ln>
        </p:spPr>
        <p:txBody>
          <a:bodyPr/>
          <a:lstStyle/>
          <a:p>
            <a:pPr marL="469900" indent="-469900" algn="ctr">
              <a:spcBef>
                <a:spcPct val="20000"/>
              </a:spcBef>
              <a:buClr>
                <a:schemeClr val="accent2"/>
              </a:buClr>
              <a:defRPr/>
            </a:pPr>
            <a:endParaRPr lang="sl-SI" sz="2400" b="0" kern="0" dirty="0" smtClean="0">
              <a:solidFill>
                <a:srgbClr val="0066CC"/>
              </a:solidFill>
              <a:latin typeface="+mn-lt"/>
              <a:cs typeface="+mn-cs"/>
              <a:sym typeface="Wingdings" pitchFamily="2" charset="2"/>
            </a:endParaRPr>
          </a:p>
          <a:p>
            <a:pPr marL="469900" indent="-469900" algn="ctr">
              <a:spcBef>
                <a:spcPct val="20000"/>
              </a:spcBef>
              <a:buClr>
                <a:schemeClr val="accent2"/>
              </a:buClr>
              <a:defRPr/>
            </a:pPr>
            <a:r>
              <a:rPr lang="sl-SI" sz="3600" b="0" kern="0" dirty="0" smtClean="0">
                <a:solidFill>
                  <a:srgbClr val="0066CC"/>
                </a:solidFill>
                <a:latin typeface="+mn-lt"/>
                <a:cs typeface="+mn-cs"/>
                <a:sym typeface="Wingdings" pitchFamily="2" charset="2"/>
              </a:rPr>
              <a:t> </a:t>
            </a:r>
            <a:r>
              <a:rPr lang="sl-SI" sz="3600" b="0" kern="0" dirty="0" smtClean="0">
                <a:solidFill>
                  <a:srgbClr val="C00000"/>
                </a:solidFill>
                <a:effectLst>
                  <a:outerShdw blurRad="38100" dist="38100" dir="2700000" algn="tl">
                    <a:srgbClr val="000000">
                      <a:alpha val="43137"/>
                    </a:srgbClr>
                  </a:outerShdw>
                </a:effectLst>
                <a:latin typeface="+mn-lt"/>
                <a:cs typeface="+mn-cs"/>
                <a:sym typeface="Wingdings" pitchFamily="2" charset="2"/>
              </a:rPr>
              <a:t>Ovrednotenje periferne </a:t>
            </a:r>
            <a:r>
              <a:rPr lang="sl-SI" sz="3600" b="0" kern="0" smtClean="0">
                <a:solidFill>
                  <a:srgbClr val="C00000"/>
                </a:solidFill>
                <a:effectLst>
                  <a:outerShdw blurRad="38100" dist="38100" dir="2700000" algn="tl">
                    <a:srgbClr val="000000">
                      <a:alpha val="43137"/>
                    </a:srgbClr>
                  </a:outerShdw>
                </a:effectLst>
                <a:latin typeface="+mn-lt"/>
                <a:cs typeface="+mn-cs"/>
                <a:sym typeface="Wingdings" pitchFamily="2" charset="2"/>
              </a:rPr>
              <a:t>vaskularne bolezni</a:t>
            </a:r>
            <a:endParaRPr lang="sl-SI" sz="2000" b="0" kern="0" dirty="0" smtClean="0">
              <a:solidFill>
                <a:srgbClr val="C00000"/>
              </a:solidFill>
              <a:effectLst>
                <a:outerShdw blurRad="38100" dist="38100" dir="2700000" algn="tl">
                  <a:srgbClr val="000000">
                    <a:alpha val="43137"/>
                  </a:srgbClr>
                </a:outerShdw>
              </a:effectLst>
              <a:latin typeface="+mn-lt"/>
              <a:cs typeface="+mn-cs"/>
              <a:sym typeface="Wingdings" pitchFamily="2" charset="2"/>
            </a:endParaRPr>
          </a:p>
          <a:p>
            <a:pPr marL="469900" indent="-469900">
              <a:spcBef>
                <a:spcPct val="20000"/>
              </a:spcBef>
              <a:buClr>
                <a:schemeClr val="accent2"/>
              </a:buClr>
              <a:buFont typeface="Wingdings" pitchFamily="2" charset="2"/>
              <a:buNone/>
              <a:defRPr/>
            </a:pPr>
            <a:endParaRPr lang="sl-SI" sz="1500" b="0" kern="0" dirty="0" smtClean="0">
              <a:solidFill>
                <a:srgbClr val="000000"/>
              </a:solidFill>
              <a:latin typeface="+mn-lt"/>
              <a:cs typeface="+mn-cs"/>
              <a:sym typeface="Wingdings" pitchFamily="2" charset="2"/>
            </a:endParaRPr>
          </a:p>
          <a:p>
            <a:pPr marL="908050" lvl="1" indent="-436563">
              <a:spcBef>
                <a:spcPct val="20000"/>
              </a:spcBef>
              <a:buClr>
                <a:schemeClr val="accent2"/>
              </a:buClr>
              <a:buFont typeface="Wingdings" pitchFamily="2" charset="2"/>
              <a:buChar char="n"/>
              <a:defRPr/>
            </a:pPr>
            <a:endParaRPr lang="sl-SI" sz="1500" b="0" kern="0" dirty="0">
              <a:solidFill>
                <a:srgbClr val="000000"/>
              </a:solidFill>
              <a:latin typeface="+mn-lt"/>
              <a:cs typeface="Arial" charset="0"/>
              <a:sym typeface="Wingdings" pitchFamily="2" charset="2"/>
            </a:endParaRPr>
          </a:p>
        </p:txBody>
      </p:sp>
      <p:sp>
        <p:nvSpPr>
          <p:cNvPr id="11" name="Rectangle 2"/>
          <p:cNvSpPr txBox="1">
            <a:spLocks noChangeArrowheads="1"/>
          </p:cNvSpPr>
          <p:nvPr/>
        </p:nvSpPr>
        <p:spPr bwMode="auto">
          <a:xfrm>
            <a:off x="1071563" y="4500563"/>
            <a:ext cx="7072312" cy="1071562"/>
          </a:xfrm>
          <a:prstGeom prst="rect">
            <a:avLst/>
          </a:prstGeom>
          <a:noFill/>
          <a:ln w="9525">
            <a:noFill/>
            <a:miter lim="800000"/>
            <a:headEnd/>
            <a:tailEnd/>
          </a:ln>
        </p:spPr>
        <p:txBody>
          <a:bodyPr anchor="b"/>
          <a:lstStyle/>
          <a:p>
            <a:pPr algn="ctr">
              <a:defRPr/>
            </a:pPr>
            <a:r>
              <a:rPr lang="sl-SI" sz="2400" b="0" kern="0" dirty="0">
                <a:solidFill>
                  <a:schemeClr val="tx2"/>
                </a:solidFill>
                <a:latin typeface="+mj-lt"/>
                <a:ea typeface="+mj-ea"/>
                <a:cs typeface="+mj-cs"/>
              </a:rPr>
              <a:t>Obdelava biomedicinskih </a:t>
            </a:r>
            <a:r>
              <a:rPr lang="sl-SI" sz="2400" b="0" kern="0" dirty="0" smtClean="0">
                <a:solidFill>
                  <a:schemeClr val="tx2"/>
                </a:solidFill>
                <a:latin typeface="+mj-lt"/>
                <a:ea typeface="+mj-ea"/>
                <a:cs typeface="+mj-cs"/>
              </a:rPr>
              <a:t>signalov</a:t>
            </a:r>
            <a:endParaRPr lang="sl-SI" sz="2400" b="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611560" y="2833484"/>
            <a:ext cx="7754937" cy="1938992"/>
          </a:xfrm>
          <a:prstGeom prst="rect">
            <a:avLst/>
          </a:prstGeom>
          <a:noFill/>
          <a:ln w="9525">
            <a:noFill/>
            <a:miter lim="800000"/>
            <a:headEnd/>
            <a:tailEnd/>
          </a:ln>
        </p:spPr>
        <p:txBody>
          <a:bodyPr anchor="ctr">
            <a:spAutoFit/>
          </a:bodyPr>
          <a:lstStyle/>
          <a:p>
            <a:pPr marL="171450" indent="-171450">
              <a:buFont typeface="Arial" pitchFamily="34" charset="0"/>
              <a:buChar char="•"/>
              <a:defRPr/>
            </a:pPr>
            <a:r>
              <a:rPr lang="sl-SI" sz="2000" b="0" dirty="0" smtClean="0">
                <a:latin typeface="+mn-lt"/>
              </a:rPr>
              <a:t>Vsebina </a:t>
            </a:r>
            <a:r>
              <a:rPr lang="sl-SI" sz="2000" b="0" dirty="0">
                <a:latin typeface="+mn-lt"/>
              </a:rPr>
              <a:t>datotek → MATLAB, izrišite krivulje (preračunajte v Pascale</a:t>
            </a:r>
            <a:r>
              <a:rPr lang="sl-SI" sz="2000" b="0" dirty="0" smtClean="0">
                <a:latin typeface="+mn-lt"/>
              </a:rPr>
              <a:t>) </a:t>
            </a:r>
            <a:endParaRPr lang="en-GB" sz="2000" b="0" dirty="0" smtClean="0">
              <a:latin typeface="+mn-lt"/>
            </a:endParaRPr>
          </a:p>
          <a:p>
            <a:pPr marL="171450" indent="-171450">
              <a:buFont typeface="Arial" pitchFamily="34" charset="0"/>
              <a:buChar char="•"/>
              <a:defRPr/>
            </a:pPr>
            <a:r>
              <a:rPr lang="sl-SI" sz="2000" b="0" dirty="0" smtClean="0">
                <a:latin typeface="+mn-lt"/>
              </a:rPr>
              <a:t>Ocenite </a:t>
            </a:r>
            <a:r>
              <a:rPr lang="sl-SI" sz="2000" b="0" dirty="0">
                <a:latin typeface="+mn-lt"/>
              </a:rPr>
              <a:t>vrednosti vseh parametrov za vse osebe</a:t>
            </a:r>
            <a:r>
              <a:rPr lang="sl-SI" sz="2000" b="0" dirty="0" smtClean="0">
                <a:latin typeface="+mn-lt"/>
              </a:rPr>
              <a:t>. </a:t>
            </a:r>
            <a:endParaRPr lang="en-GB" sz="2000" b="0" dirty="0" smtClean="0">
              <a:latin typeface="+mn-lt"/>
            </a:endParaRPr>
          </a:p>
          <a:p>
            <a:pPr marL="171450" indent="-171450">
              <a:buFont typeface="Arial" pitchFamily="34" charset="0"/>
              <a:buChar char="•"/>
              <a:defRPr/>
            </a:pPr>
            <a:r>
              <a:rPr lang="sl-SI" sz="2000" b="0" dirty="0" smtClean="0">
                <a:latin typeface="+mn-lt"/>
              </a:rPr>
              <a:t>Za </a:t>
            </a:r>
            <a:r>
              <a:rPr lang="sl-SI" sz="2000" b="0" dirty="0">
                <a:latin typeface="+mn-lt"/>
              </a:rPr>
              <a:t>vsak parameter rangirajte osebe glede na vrednost parametra od najbolj "zdrave" (1 točka) do najbolj "bolne“ (6 točk). </a:t>
            </a:r>
          </a:p>
        </p:txBody>
      </p:sp>
      <p:sp>
        <p:nvSpPr>
          <p:cNvPr id="5" name="Naslov 1"/>
          <p:cNvSpPr>
            <a:spLocks noGrp="1"/>
          </p:cNvSpPr>
          <p:nvPr>
            <p:ph type="title"/>
          </p:nvPr>
        </p:nvSpPr>
        <p:spPr>
          <a:xfrm>
            <a:off x="539750" y="0"/>
            <a:ext cx="8001000" cy="1216025"/>
          </a:xfrm>
        </p:spPr>
        <p:txBody>
          <a:bodyPr/>
          <a:lstStyle/>
          <a:p>
            <a:r>
              <a:rPr lang="sl-SI" dirty="0" smtClean="0"/>
              <a:t>Naloge</a:t>
            </a:r>
            <a:endParaRPr lang="sl-SI" dirty="0"/>
          </a:p>
        </p:txBody>
      </p:sp>
    </p:spTree>
    <p:extLst>
      <p:ext uri="{BB962C8B-B14F-4D97-AF65-F5344CB8AC3E}">
        <p14:creationId xmlns:p14="http://schemas.microsoft.com/office/powerpoint/2010/main" val="77735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611560" y="1910155"/>
            <a:ext cx="7754937" cy="3785652"/>
          </a:xfrm>
          <a:prstGeom prst="rect">
            <a:avLst/>
          </a:prstGeom>
          <a:noFill/>
          <a:ln w="9525">
            <a:noFill/>
            <a:miter lim="800000"/>
            <a:headEnd/>
            <a:tailEnd/>
          </a:ln>
        </p:spPr>
        <p:txBody>
          <a:bodyPr anchor="ctr">
            <a:spAutoFit/>
          </a:bodyPr>
          <a:lstStyle/>
          <a:p>
            <a:pPr marL="171450" indent="-171450">
              <a:buFont typeface="Arial" pitchFamily="34" charset="0"/>
              <a:buChar char="•"/>
              <a:defRPr/>
            </a:pPr>
            <a:r>
              <a:rPr lang="sl-SI" sz="2000" b="0" dirty="0" smtClean="0"/>
              <a:t>Razdelite </a:t>
            </a:r>
            <a:r>
              <a:rPr lang="sl-SI" sz="2000" b="0" dirty="0"/>
              <a:t>osebe na "zdrave" in "bolne" za vsak parameter posebej.</a:t>
            </a:r>
          </a:p>
          <a:p>
            <a:pPr marL="171450" indent="-171450">
              <a:buFont typeface="Arial" pitchFamily="34" charset="0"/>
              <a:buChar char="•"/>
              <a:defRPr/>
            </a:pPr>
            <a:r>
              <a:rPr lang="sl-SI" sz="2000" b="0" dirty="0"/>
              <a:t>Seštejte vse točke pri vsaki osebi za vsak izmerjeni signal posebej.</a:t>
            </a:r>
          </a:p>
          <a:p>
            <a:pPr marL="171450" indent="-171450">
              <a:buFont typeface="Arial" pitchFamily="34" charset="0"/>
              <a:buChar char="•"/>
              <a:defRPr/>
            </a:pPr>
            <a:r>
              <a:rPr lang="sl-SI" sz="2000" b="0" dirty="0"/>
              <a:t>Podajte "diagnozo" za vsako merilno metodo posebej.</a:t>
            </a:r>
          </a:p>
          <a:p>
            <a:pPr marL="171450" indent="-171450">
              <a:buFont typeface="Arial" pitchFamily="34" charset="0"/>
              <a:buChar char="•"/>
              <a:defRPr/>
            </a:pPr>
            <a:r>
              <a:rPr lang="sl-SI" sz="2000" b="0" dirty="0"/>
              <a:t>Seštejte točke vseh treh metod za vsako osebo posebej in podajte "končno diagnozo".</a:t>
            </a:r>
          </a:p>
          <a:p>
            <a:pPr marL="171450" indent="-171450">
              <a:buFont typeface="Arial" pitchFamily="34" charset="0"/>
              <a:buChar char="•"/>
              <a:defRPr/>
            </a:pPr>
            <a:r>
              <a:rPr lang="sl-SI" sz="2000" b="0" dirty="0"/>
              <a:t>Ali tudi parameter "poraba kisika” omogoča razdelitev oseb na bolne in zdrave?</a:t>
            </a:r>
          </a:p>
          <a:p>
            <a:pPr marL="171450" indent="-171450">
              <a:buFont typeface="Arial" pitchFamily="34" charset="0"/>
              <a:buChar char="•"/>
              <a:defRPr/>
            </a:pPr>
            <a:r>
              <a:rPr lang="sl-SI" sz="2000" b="0" dirty="0" smtClean="0"/>
              <a:t>Katera vrsta </a:t>
            </a:r>
            <a:r>
              <a:rPr lang="sl-SI" sz="2000" b="0" dirty="0"/>
              <a:t>parametrov (amplitudo sprememb ali časovna dinamika sprememb) je bolj primerna za diagnozo bolezni?</a:t>
            </a:r>
            <a:endParaRPr lang="sl-SI" sz="2000" b="0" dirty="0">
              <a:latin typeface="+mn-lt"/>
            </a:endParaRPr>
          </a:p>
        </p:txBody>
      </p:sp>
      <p:sp>
        <p:nvSpPr>
          <p:cNvPr id="5" name="Naslov 1"/>
          <p:cNvSpPr>
            <a:spLocks noGrp="1"/>
          </p:cNvSpPr>
          <p:nvPr>
            <p:ph type="title"/>
          </p:nvPr>
        </p:nvSpPr>
        <p:spPr>
          <a:xfrm>
            <a:off x="539750" y="0"/>
            <a:ext cx="8001000" cy="1216025"/>
          </a:xfrm>
        </p:spPr>
        <p:txBody>
          <a:bodyPr/>
          <a:lstStyle/>
          <a:p>
            <a:r>
              <a:rPr lang="en-GB" dirty="0" err="1" smtClean="0"/>
              <a:t>Naloge</a:t>
            </a:r>
            <a:r>
              <a:rPr lang="en-GB" dirty="0" smtClean="0"/>
              <a:t> - </a:t>
            </a:r>
            <a:r>
              <a:rPr lang="en-GB" dirty="0" err="1" smtClean="0"/>
              <a:t>nadaljevanje</a:t>
            </a:r>
            <a:endParaRPr lang="sl-SI" dirty="0"/>
          </a:p>
        </p:txBody>
      </p:sp>
    </p:spTree>
    <p:extLst>
      <p:ext uri="{BB962C8B-B14F-4D97-AF65-F5344CB8AC3E}">
        <p14:creationId xmlns:p14="http://schemas.microsoft.com/office/powerpoint/2010/main" val="1087003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ka 3"/>
          <p:cNvPicPr>
            <a:picLocks noChangeAspect="1"/>
          </p:cNvPicPr>
          <p:nvPr/>
        </p:nvPicPr>
        <p:blipFill rotWithShape="1">
          <a:blip r:embed="rId3"/>
          <a:srcRect t="-321"/>
          <a:stretch/>
        </p:blipFill>
        <p:spPr>
          <a:xfrm>
            <a:off x="1979712" y="-13059"/>
            <a:ext cx="5184576" cy="6716091"/>
          </a:xfrm>
          <a:prstGeom prst="rect">
            <a:avLst/>
          </a:prstGeom>
        </p:spPr>
      </p:pic>
    </p:spTree>
    <p:extLst>
      <p:ext uri="{BB962C8B-B14F-4D97-AF65-F5344CB8AC3E}">
        <p14:creationId xmlns:p14="http://schemas.microsoft.com/office/powerpoint/2010/main" val="289855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l-SI" altLang="sl-SI"/>
          </a:p>
        </p:txBody>
      </p:sp>
      <p:sp>
        <p:nvSpPr>
          <p:cNvPr id="5125"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l-SI" altLang="sl-SI"/>
          </a:p>
        </p:txBody>
      </p:sp>
      <p:sp>
        <p:nvSpPr>
          <p:cNvPr id="5126"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l-SI" altLang="sl-SI"/>
          </a:p>
        </p:txBody>
      </p:sp>
      <p:sp>
        <p:nvSpPr>
          <p:cNvPr id="5127" name="Rectangle 3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l-SI" altLang="sl-SI"/>
          </a:p>
        </p:txBody>
      </p:sp>
      <p:sp>
        <p:nvSpPr>
          <p:cNvPr id="5128" name="Rectangle 3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l-SI" altLang="sl-SI"/>
          </a:p>
        </p:txBody>
      </p:sp>
      <p:sp>
        <p:nvSpPr>
          <p:cNvPr id="5129" name="Rectangle 3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l-SI" altLang="sl-SI"/>
          </a:p>
        </p:txBody>
      </p:sp>
      <p:sp>
        <p:nvSpPr>
          <p:cNvPr id="5130" name="Rectangle 9"/>
          <p:cNvSpPr>
            <a:spLocks noChangeArrowheads="1"/>
          </p:cNvSpPr>
          <p:nvPr/>
        </p:nvSpPr>
        <p:spPr bwMode="auto">
          <a:xfrm>
            <a:off x="0" y="2709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l-SI" altLang="sl-SI"/>
          </a:p>
        </p:txBody>
      </p:sp>
      <p:sp>
        <p:nvSpPr>
          <p:cNvPr id="5131" name="Rectangle 11"/>
          <p:cNvSpPr>
            <a:spLocks noChangeArrowheads="1"/>
          </p:cNvSpPr>
          <p:nvPr/>
        </p:nvSpPr>
        <p:spPr bwMode="auto">
          <a:xfrm>
            <a:off x="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l-SI" altLang="sl-SI"/>
          </a:p>
        </p:txBody>
      </p:sp>
      <p:sp>
        <p:nvSpPr>
          <p:cNvPr id="5132" name="Rectangle 12"/>
          <p:cNvSpPr>
            <a:spLocks noChangeArrowheads="1"/>
          </p:cNvSpPr>
          <p:nvPr/>
        </p:nvSpPr>
        <p:spPr bwMode="auto">
          <a:xfrm>
            <a:off x="0" y="3795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l-SI" altLang="sl-SI"/>
          </a:p>
        </p:txBody>
      </p:sp>
      <p:sp>
        <p:nvSpPr>
          <p:cNvPr id="27" name="Rectangle 7"/>
          <p:cNvSpPr>
            <a:spLocks noGrp="1" noChangeArrowheads="1"/>
          </p:cNvSpPr>
          <p:nvPr>
            <p:ph type="title"/>
          </p:nvPr>
        </p:nvSpPr>
        <p:spPr>
          <a:xfrm>
            <a:off x="628650" y="119062"/>
            <a:ext cx="7772400" cy="1131888"/>
          </a:xfrm>
        </p:spPr>
        <p:txBody>
          <a:bodyPr/>
          <a:lstStyle/>
          <a:p>
            <a:pPr algn="l">
              <a:defRPr/>
            </a:pPr>
            <a:r>
              <a:rPr lang="sl-SI" sz="3600" dirty="0" smtClean="0">
                <a:latin typeface="+mn-lt"/>
              </a:rPr>
              <a:t>NIRS – </a:t>
            </a:r>
            <a:r>
              <a:rPr lang="sl-SI" sz="2400" dirty="0" smtClean="0">
                <a:latin typeface="+mn-lt"/>
              </a:rPr>
              <a:t>bližnje-infrardeča spektroskopija</a:t>
            </a:r>
            <a:endParaRPr lang="en-GB" sz="2400" dirty="0">
              <a:latin typeface="+mn-lt"/>
            </a:endParaRPr>
          </a:p>
        </p:txBody>
      </p:sp>
      <p:sp>
        <p:nvSpPr>
          <p:cNvPr id="17" name="Rectangle 16"/>
          <p:cNvSpPr/>
          <p:nvPr/>
        </p:nvSpPr>
        <p:spPr>
          <a:xfrm>
            <a:off x="628650" y="2406650"/>
            <a:ext cx="7803739" cy="1077218"/>
          </a:xfrm>
          <a:prstGeom prst="rect">
            <a:avLst/>
          </a:prstGeom>
        </p:spPr>
        <p:txBody>
          <a:bodyPr wrap="none">
            <a:spAutoFit/>
          </a:bodyPr>
          <a:lstStyle/>
          <a:p>
            <a:pPr>
              <a:defRPr/>
            </a:pPr>
            <a:r>
              <a:rPr lang="sl-SI" sz="1600" dirty="0">
                <a:latin typeface="+mn-lt"/>
              </a:rPr>
              <a:t>Izkorišča dve pomembni dejstvi:</a:t>
            </a:r>
          </a:p>
          <a:p>
            <a:pPr>
              <a:buFont typeface="Arial" pitchFamily="34" charset="0"/>
              <a:buChar char="•"/>
              <a:defRPr/>
            </a:pPr>
            <a:r>
              <a:rPr lang="sl-SI" sz="1600" dirty="0">
                <a:latin typeface="+mn-lt"/>
              </a:rPr>
              <a:t>  tkiva so relativno prosojna za svetlobo v bližnje-IR delu spektra</a:t>
            </a:r>
          </a:p>
          <a:p>
            <a:pPr>
              <a:buFont typeface="Arial" pitchFamily="34" charset="0"/>
              <a:buChar char="•"/>
              <a:defRPr/>
            </a:pPr>
            <a:r>
              <a:rPr lang="sl-SI" sz="1600" dirty="0">
                <a:latin typeface="+mn-lt"/>
              </a:rPr>
              <a:t>  optične lastnosti tkiva se spreminjajo </a:t>
            </a:r>
          </a:p>
          <a:p>
            <a:pPr>
              <a:defRPr/>
            </a:pPr>
            <a:endParaRPr lang="sl-SI" sz="1600" dirty="0">
              <a:latin typeface="+mn-lt"/>
            </a:endParaRPr>
          </a:p>
        </p:txBody>
      </p:sp>
      <p:sp>
        <p:nvSpPr>
          <p:cNvPr id="18" name="Down Arrow 17"/>
          <p:cNvSpPr/>
          <p:nvPr/>
        </p:nvSpPr>
        <p:spPr>
          <a:xfrm>
            <a:off x="3111500" y="3721100"/>
            <a:ext cx="401638" cy="912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l-SI"/>
          </a:p>
        </p:txBody>
      </p:sp>
      <p:sp>
        <p:nvSpPr>
          <p:cNvPr id="19" name="Rectangle 18"/>
          <p:cNvSpPr/>
          <p:nvPr/>
        </p:nvSpPr>
        <p:spPr>
          <a:xfrm>
            <a:off x="847725" y="5046663"/>
            <a:ext cx="7529625" cy="584775"/>
          </a:xfrm>
          <a:prstGeom prst="rect">
            <a:avLst/>
          </a:prstGeom>
        </p:spPr>
        <p:txBody>
          <a:bodyPr wrap="none">
            <a:spAutoFit/>
          </a:bodyPr>
          <a:lstStyle/>
          <a:p>
            <a:pPr>
              <a:defRPr/>
            </a:pPr>
            <a:r>
              <a:rPr lang="sl-SI" sz="1600" dirty="0">
                <a:latin typeface="+mn-lt"/>
              </a:rPr>
              <a:t>Slabljenje svetlobe zaradi sprememb koncentracij hemoglobina</a:t>
            </a:r>
          </a:p>
          <a:p>
            <a:pPr>
              <a:defRPr/>
            </a:pPr>
            <a:r>
              <a:rPr lang="sl-SI" sz="1600" dirty="0">
                <a:latin typeface="+mn-lt"/>
              </a:rPr>
              <a:t>(časovne spremembe)</a:t>
            </a:r>
          </a:p>
        </p:txBody>
      </p:sp>
    </p:spTree>
    <p:extLst>
      <p:ext uri="{BB962C8B-B14F-4D97-AF65-F5344CB8AC3E}">
        <p14:creationId xmlns:p14="http://schemas.microsoft.com/office/powerpoint/2010/main" val="2284193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661255" y="284163"/>
            <a:ext cx="7772400" cy="990600"/>
          </a:xfrm>
        </p:spPr>
        <p:txBody>
          <a:bodyPr/>
          <a:lstStyle/>
          <a:p>
            <a:pPr algn="l"/>
            <a:r>
              <a:rPr lang="sl-SI" altLang="sl-SI" sz="3600" dirty="0" smtClean="0"/>
              <a:t>LDF – </a:t>
            </a:r>
            <a:r>
              <a:rPr lang="sl-SI" altLang="sl-SI" sz="2000" dirty="0" smtClean="0"/>
              <a:t>Laser-</a:t>
            </a:r>
            <a:r>
              <a:rPr lang="sl-SI" altLang="sl-SI" sz="2000" dirty="0" err="1" smtClean="0"/>
              <a:t>Dopplersko</a:t>
            </a:r>
            <a:r>
              <a:rPr lang="sl-SI" altLang="sl-SI" sz="2000" dirty="0" smtClean="0"/>
              <a:t> merjenje pretoka krvi</a:t>
            </a:r>
            <a:endParaRPr lang="en-GB" altLang="sl-SI" sz="2000" dirty="0" smtClean="0"/>
          </a:p>
        </p:txBody>
      </p:sp>
      <p:pic>
        <p:nvPicPr>
          <p:cNvPr id="6149" name="Picture 5" descr="LDF_B&amp;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2175" y="1858963"/>
            <a:ext cx="4210050" cy="281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28650" y="2235200"/>
            <a:ext cx="4052888" cy="646113"/>
          </a:xfrm>
          <a:prstGeom prst="rect">
            <a:avLst/>
          </a:prstGeom>
        </p:spPr>
        <p:txBody>
          <a:bodyPr>
            <a:spAutoFit/>
          </a:bodyPr>
          <a:lstStyle/>
          <a:p>
            <a:pPr>
              <a:defRPr/>
            </a:pPr>
            <a:r>
              <a:rPr lang="sl-SI" sz="1800" dirty="0">
                <a:latin typeface="+mn-lt"/>
              </a:rPr>
              <a:t>Merimo relativni pretok krvi (perfuzijo) na nivoju mikrocirkulacije v kapilarah </a:t>
            </a:r>
          </a:p>
        </p:txBody>
      </p:sp>
      <p:sp>
        <p:nvSpPr>
          <p:cNvPr id="8" name="Rectangle 7"/>
          <p:cNvSpPr/>
          <p:nvPr/>
        </p:nvSpPr>
        <p:spPr>
          <a:xfrm>
            <a:off x="628650" y="3465513"/>
            <a:ext cx="4016375" cy="2586037"/>
          </a:xfrm>
          <a:prstGeom prst="rect">
            <a:avLst/>
          </a:prstGeom>
        </p:spPr>
        <p:txBody>
          <a:bodyPr>
            <a:spAutoFit/>
          </a:bodyPr>
          <a:lstStyle/>
          <a:p>
            <a:pPr>
              <a:defRPr/>
            </a:pPr>
            <a:r>
              <a:rPr lang="sl-SI" sz="1800" dirty="0">
                <a:latin typeface="+mn-lt"/>
              </a:rPr>
              <a:t>Sipanje svetlobe na delcih (premikanje krvnih celic, predvsem eritrocitov) </a:t>
            </a:r>
          </a:p>
          <a:p>
            <a:pPr>
              <a:defRPr/>
            </a:pPr>
            <a:endParaRPr lang="sl-SI" sz="1800" dirty="0">
              <a:latin typeface="+mn-lt"/>
            </a:endParaRPr>
          </a:p>
          <a:p>
            <a:pPr>
              <a:defRPr/>
            </a:pPr>
            <a:endParaRPr lang="sl-SI" sz="1800" dirty="0">
              <a:latin typeface="+mn-lt"/>
            </a:endParaRPr>
          </a:p>
          <a:p>
            <a:pPr>
              <a:defRPr/>
            </a:pPr>
            <a:endParaRPr lang="sl-SI" sz="1800" dirty="0">
              <a:latin typeface="+mn-lt"/>
            </a:endParaRPr>
          </a:p>
          <a:p>
            <a:pPr>
              <a:defRPr/>
            </a:pPr>
            <a:endParaRPr lang="sl-SI" sz="1800" dirty="0">
              <a:latin typeface="+mn-lt"/>
            </a:endParaRPr>
          </a:p>
          <a:p>
            <a:pPr>
              <a:defRPr/>
            </a:pPr>
            <a:endParaRPr lang="sl-SI" sz="1800" dirty="0">
              <a:latin typeface="+mn-lt"/>
            </a:endParaRPr>
          </a:p>
          <a:p>
            <a:pPr>
              <a:defRPr/>
            </a:pPr>
            <a:r>
              <a:rPr lang="sl-SI" sz="1800" dirty="0">
                <a:latin typeface="+mn-lt"/>
              </a:rPr>
              <a:t>Spremembe valovnih dolžin</a:t>
            </a:r>
          </a:p>
          <a:p>
            <a:pPr>
              <a:defRPr/>
            </a:pPr>
            <a:r>
              <a:rPr lang="sl-SI" sz="1800" dirty="0">
                <a:latin typeface="+mn-lt"/>
              </a:rPr>
              <a:t>(Dopplerjev efekt) </a:t>
            </a:r>
          </a:p>
        </p:txBody>
      </p:sp>
      <p:sp>
        <p:nvSpPr>
          <p:cNvPr id="9" name="Down Arrow 8"/>
          <p:cNvSpPr/>
          <p:nvPr/>
        </p:nvSpPr>
        <p:spPr>
          <a:xfrm>
            <a:off x="2123728" y="4509120"/>
            <a:ext cx="401638" cy="912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l-SI"/>
          </a:p>
        </p:txBody>
      </p:sp>
    </p:spTree>
    <p:extLst>
      <p:ext uri="{BB962C8B-B14F-4D97-AF65-F5344CB8AC3E}">
        <p14:creationId xmlns:p14="http://schemas.microsoft.com/office/powerpoint/2010/main" val="4108635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xfrm>
            <a:off x="665163" y="152203"/>
            <a:ext cx="7772400" cy="990600"/>
          </a:xfrm>
        </p:spPr>
        <p:txBody>
          <a:bodyPr/>
          <a:lstStyle/>
          <a:p>
            <a:pPr algn="l"/>
            <a:r>
              <a:rPr lang="sl-SI" altLang="sl-SI" sz="3600" dirty="0" smtClean="0"/>
              <a:t>TcPO</a:t>
            </a:r>
            <a:r>
              <a:rPr lang="sl-SI" altLang="sl-SI" sz="3600" baseline="-25000" dirty="0" smtClean="0"/>
              <a:t>2</a:t>
            </a:r>
            <a:r>
              <a:rPr lang="sl-SI" altLang="sl-SI" sz="3600" dirty="0" smtClean="0"/>
              <a:t> – </a:t>
            </a:r>
            <a:r>
              <a:rPr lang="sl-SI" altLang="sl-SI" sz="2400" dirty="0" err="1" smtClean="0"/>
              <a:t>prekokožna</a:t>
            </a:r>
            <a:r>
              <a:rPr lang="sl-SI" altLang="sl-SI" sz="2400" dirty="0" smtClean="0"/>
              <a:t> </a:t>
            </a:r>
            <a:r>
              <a:rPr lang="sl-SI" altLang="sl-SI" sz="2400" dirty="0" err="1" smtClean="0"/>
              <a:t>oksimetrija</a:t>
            </a:r>
            <a:endParaRPr lang="en-GB" altLang="sl-SI" sz="2400" dirty="0" smtClean="0"/>
          </a:p>
        </p:txBody>
      </p:sp>
      <p:pic>
        <p:nvPicPr>
          <p:cNvPr id="7173" name="Picture 5" descr="TcPO2_B&amp;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2463" y="1785938"/>
            <a:ext cx="4157662"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 Box 6"/>
          <p:cNvSpPr txBox="1">
            <a:spLocks noChangeArrowheads="1"/>
          </p:cNvSpPr>
          <p:nvPr/>
        </p:nvSpPr>
        <p:spPr bwMode="auto">
          <a:xfrm>
            <a:off x="4489450" y="4086225"/>
            <a:ext cx="2163763" cy="1077218"/>
          </a:xfrm>
          <a:prstGeom prst="rect">
            <a:avLst/>
          </a:prstGeom>
          <a:solidFill>
            <a:srgbClr val="000066"/>
          </a:solidFill>
          <a:ln w="25400">
            <a:solidFill>
              <a:schemeClr val="hlink"/>
            </a:solidFill>
            <a:miter lim="800000"/>
            <a:headEnd/>
            <a:tailEnd/>
          </a:ln>
        </p:spPr>
        <p:txBody>
          <a:bodyPr>
            <a:spAutoFit/>
          </a:bodyPr>
          <a:lstStyle/>
          <a:p>
            <a:pPr>
              <a:defRPr/>
            </a:pPr>
            <a:r>
              <a:rPr lang="sl-SI" sz="1600" b="0" dirty="0">
                <a:solidFill>
                  <a:schemeClr val="bg1"/>
                </a:solidFill>
                <a:latin typeface="+mn-lt"/>
              </a:rPr>
              <a:t>Katoda (redukcija O</a:t>
            </a:r>
            <a:r>
              <a:rPr lang="sl-SI" sz="1600" b="0" baseline="-25000" dirty="0">
                <a:solidFill>
                  <a:schemeClr val="bg1"/>
                </a:solidFill>
                <a:latin typeface="+mn-lt"/>
              </a:rPr>
              <a:t>2</a:t>
            </a:r>
            <a:r>
              <a:rPr lang="sl-SI" sz="1600" b="0" dirty="0">
                <a:solidFill>
                  <a:schemeClr val="bg1"/>
                </a:solidFill>
                <a:latin typeface="+mn-lt"/>
              </a:rPr>
              <a:t>):</a:t>
            </a:r>
          </a:p>
          <a:p>
            <a:pPr>
              <a:defRPr/>
            </a:pPr>
            <a:r>
              <a:rPr lang="sl-SI" sz="1600" b="0" dirty="0">
                <a:solidFill>
                  <a:schemeClr val="bg1"/>
                </a:solidFill>
                <a:latin typeface="+mn-lt"/>
              </a:rPr>
              <a:t>O</a:t>
            </a:r>
            <a:r>
              <a:rPr lang="sl-SI" sz="1600" b="0" baseline="-25000" dirty="0">
                <a:solidFill>
                  <a:schemeClr val="bg1"/>
                </a:solidFill>
                <a:latin typeface="+mn-lt"/>
              </a:rPr>
              <a:t>2</a:t>
            </a:r>
            <a:r>
              <a:rPr lang="sl-SI" sz="1600" b="0" dirty="0">
                <a:solidFill>
                  <a:schemeClr val="bg1"/>
                </a:solidFill>
                <a:latin typeface="+mn-lt"/>
              </a:rPr>
              <a:t> + H</a:t>
            </a:r>
            <a:r>
              <a:rPr lang="sl-SI" sz="1600" b="0" baseline="-25000" dirty="0">
                <a:solidFill>
                  <a:schemeClr val="bg1"/>
                </a:solidFill>
                <a:latin typeface="+mn-lt"/>
              </a:rPr>
              <a:t>2</a:t>
            </a:r>
            <a:r>
              <a:rPr lang="sl-SI" sz="1600" b="0" dirty="0">
                <a:solidFill>
                  <a:schemeClr val="bg1"/>
                </a:solidFill>
                <a:latin typeface="+mn-lt"/>
              </a:rPr>
              <a:t>O + 4e</a:t>
            </a:r>
            <a:r>
              <a:rPr lang="sl-SI" sz="1600" b="0" baseline="30000" dirty="0">
                <a:solidFill>
                  <a:schemeClr val="bg1"/>
                </a:solidFill>
                <a:latin typeface="+mn-lt"/>
              </a:rPr>
              <a:t>-</a:t>
            </a:r>
            <a:r>
              <a:rPr lang="sl-SI" sz="1600" b="0" dirty="0">
                <a:solidFill>
                  <a:schemeClr val="bg1"/>
                </a:solidFill>
                <a:latin typeface="+mn-lt"/>
              </a:rPr>
              <a:t> </a:t>
            </a:r>
            <a:r>
              <a:rPr lang="sl-SI" sz="1600" b="0" dirty="0">
                <a:solidFill>
                  <a:schemeClr val="bg1"/>
                </a:solidFill>
                <a:latin typeface="+mn-lt"/>
                <a:sym typeface="Symbol" pitchFamily="18" charset="2"/>
              </a:rPr>
              <a:t> 4OH</a:t>
            </a:r>
            <a:r>
              <a:rPr lang="sl-SI" sz="1600" b="0" baseline="30000" dirty="0">
                <a:solidFill>
                  <a:schemeClr val="bg1"/>
                </a:solidFill>
                <a:latin typeface="+mn-lt"/>
              </a:rPr>
              <a:t>-</a:t>
            </a:r>
            <a:endParaRPr lang="en-GB" sz="1600" b="0" dirty="0">
              <a:solidFill>
                <a:schemeClr val="bg1"/>
              </a:solidFill>
              <a:latin typeface="+mn-lt"/>
            </a:endParaRPr>
          </a:p>
        </p:txBody>
      </p:sp>
      <p:sp>
        <p:nvSpPr>
          <p:cNvPr id="7176" name="Text Box 7"/>
          <p:cNvSpPr txBox="1">
            <a:spLocks noChangeArrowheads="1"/>
          </p:cNvSpPr>
          <p:nvPr/>
        </p:nvSpPr>
        <p:spPr bwMode="auto">
          <a:xfrm>
            <a:off x="6770688" y="4086225"/>
            <a:ext cx="2255837" cy="1077218"/>
          </a:xfrm>
          <a:prstGeom prst="rect">
            <a:avLst/>
          </a:prstGeom>
          <a:solidFill>
            <a:srgbClr val="FF0000"/>
          </a:solidFill>
          <a:ln w="25400">
            <a:solidFill>
              <a:srgbClr val="FF9D9D"/>
            </a:solidFill>
            <a:miter lim="800000"/>
            <a:headEnd/>
            <a:tailEnd/>
          </a:ln>
        </p:spPr>
        <p:txBody>
          <a:bodyPr>
            <a:spAutoFit/>
          </a:bodyPr>
          <a:lstStyle/>
          <a:p>
            <a:pPr>
              <a:defRPr/>
            </a:pPr>
            <a:r>
              <a:rPr lang="sl-SI" sz="1600" b="0" dirty="0">
                <a:solidFill>
                  <a:schemeClr val="bg1"/>
                </a:solidFill>
                <a:latin typeface="+mn-lt"/>
              </a:rPr>
              <a:t>Anoda (oksidacija Ag):</a:t>
            </a:r>
          </a:p>
          <a:p>
            <a:pPr>
              <a:defRPr/>
            </a:pPr>
            <a:r>
              <a:rPr lang="sl-SI" sz="1600" b="0" dirty="0">
                <a:solidFill>
                  <a:schemeClr val="bg1"/>
                </a:solidFill>
                <a:latin typeface="+mn-lt"/>
              </a:rPr>
              <a:t>4Ag + 4Cl</a:t>
            </a:r>
            <a:r>
              <a:rPr lang="sl-SI" sz="1600" b="0" baseline="30000" dirty="0">
                <a:solidFill>
                  <a:schemeClr val="bg1"/>
                </a:solidFill>
                <a:latin typeface="+mn-lt"/>
              </a:rPr>
              <a:t>-</a:t>
            </a:r>
            <a:r>
              <a:rPr lang="sl-SI" sz="1600" b="0" dirty="0">
                <a:solidFill>
                  <a:schemeClr val="bg1"/>
                </a:solidFill>
                <a:latin typeface="+mn-lt"/>
              </a:rPr>
              <a:t> </a:t>
            </a:r>
            <a:r>
              <a:rPr lang="sl-SI" sz="1600" b="0" dirty="0">
                <a:solidFill>
                  <a:schemeClr val="bg1"/>
                </a:solidFill>
                <a:latin typeface="+mn-lt"/>
                <a:sym typeface="Symbol" pitchFamily="18" charset="2"/>
              </a:rPr>
              <a:t></a:t>
            </a:r>
            <a:r>
              <a:rPr lang="sl-SI" sz="1600" b="0" dirty="0">
                <a:solidFill>
                  <a:schemeClr val="bg1"/>
                </a:solidFill>
                <a:latin typeface="+mn-lt"/>
              </a:rPr>
              <a:t> 4AgCl + 4e</a:t>
            </a:r>
            <a:r>
              <a:rPr lang="sl-SI" sz="1600" b="0" baseline="30000" dirty="0">
                <a:solidFill>
                  <a:schemeClr val="bg1"/>
                </a:solidFill>
                <a:latin typeface="+mn-lt"/>
              </a:rPr>
              <a:t>-</a:t>
            </a:r>
            <a:endParaRPr lang="en-GB" sz="1600" b="0" baseline="30000" dirty="0">
              <a:solidFill>
                <a:schemeClr val="bg1"/>
              </a:solidFill>
              <a:latin typeface="+mn-lt"/>
            </a:endParaRPr>
          </a:p>
        </p:txBody>
      </p:sp>
      <p:sp>
        <p:nvSpPr>
          <p:cNvPr id="9" name="Rectangle 8"/>
          <p:cNvSpPr/>
          <p:nvPr/>
        </p:nvSpPr>
        <p:spPr>
          <a:xfrm>
            <a:off x="665163" y="2078038"/>
            <a:ext cx="3578225" cy="4247317"/>
          </a:xfrm>
          <a:prstGeom prst="rect">
            <a:avLst/>
          </a:prstGeom>
        </p:spPr>
        <p:txBody>
          <a:bodyPr>
            <a:spAutoFit/>
          </a:bodyPr>
          <a:lstStyle/>
          <a:p>
            <a:pPr>
              <a:defRPr/>
            </a:pPr>
            <a:r>
              <a:rPr lang="sl-SI" sz="1800" b="0" dirty="0">
                <a:latin typeface="+mn-lt"/>
              </a:rPr>
              <a:t>Difuzija kisika zaradi lokalnega segrevanja kože</a:t>
            </a:r>
          </a:p>
          <a:p>
            <a:pPr>
              <a:defRPr/>
            </a:pPr>
            <a:endParaRPr lang="sl-SI" sz="1800" b="0" dirty="0">
              <a:latin typeface="+mn-lt"/>
            </a:endParaRPr>
          </a:p>
          <a:p>
            <a:pPr>
              <a:defRPr/>
            </a:pPr>
            <a:endParaRPr lang="sl-SI" sz="1800" b="0" dirty="0">
              <a:latin typeface="+mn-lt"/>
            </a:endParaRPr>
          </a:p>
          <a:p>
            <a:pPr>
              <a:defRPr/>
            </a:pPr>
            <a:r>
              <a:rPr lang="sl-SI" sz="1800" b="0" dirty="0">
                <a:latin typeface="+mn-lt"/>
              </a:rPr>
              <a:t>Na aktivni elektrodi iz zlata: redukcija kisika (odda kisik oz sprejme elektrone)</a:t>
            </a:r>
          </a:p>
          <a:p>
            <a:pPr>
              <a:defRPr/>
            </a:pPr>
            <a:endParaRPr lang="sl-SI" sz="1800" b="0" dirty="0">
              <a:latin typeface="+mn-lt"/>
            </a:endParaRPr>
          </a:p>
          <a:p>
            <a:pPr>
              <a:defRPr/>
            </a:pPr>
            <a:endParaRPr lang="sl-SI" sz="1800" b="0" dirty="0">
              <a:latin typeface="+mn-lt"/>
            </a:endParaRPr>
          </a:p>
          <a:p>
            <a:pPr>
              <a:defRPr/>
            </a:pPr>
            <a:r>
              <a:rPr lang="sl-SI" sz="1800" b="0" dirty="0">
                <a:latin typeface="+mn-lt"/>
              </a:rPr>
              <a:t>Majhen električni tok</a:t>
            </a:r>
          </a:p>
          <a:p>
            <a:pPr>
              <a:defRPr/>
            </a:pPr>
            <a:endParaRPr lang="sl-SI" sz="1800" b="0" dirty="0">
              <a:latin typeface="+mn-lt"/>
            </a:endParaRPr>
          </a:p>
          <a:p>
            <a:pPr>
              <a:defRPr/>
            </a:pPr>
            <a:endParaRPr lang="sl-SI" sz="1800" b="0" dirty="0">
              <a:latin typeface="+mn-lt"/>
            </a:endParaRPr>
          </a:p>
          <a:p>
            <a:pPr>
              <a:defRPr/>
            </a:pPr>
            <a:r>
              <a:rPr lang="sl-SI" sz="1800" b="0" dirty="0">
                <a:latin typeface="+mn-lt"/>
              </a:rPr>
              <a:t>Linearno povezan z difuzijskim tokom kisika – z delnim tlakom kisika (pO</a:t>
            </a:r>
            <a:r>
              <a:rPr lang="sl-SI" sz="1800" b="0" baseline="-25000" dirty="0">
                <a:latin typeface="+mn-lt"/>
              </a:rPr>
              <a:t>2</a:t>
            </a:r>
            <a:r>
              <a:rPr lang="sl-SI" sz="1800" b="0" dirty="0">
                <a:latin typeface="+mn-lt"/>
              </a:rPr>
              <a:t>)</a:t>
            </a:r>
          </a:p>
        </p:txBody>
      </p:sp>
      <p:sp>
        <p:nvSpPr>
          <p:cNvPr id="11" name="Down Arrow 10"/>
          <p:cNvSpPr/>
          <p:nvPr/>
        </p:nvSpPr>
        <p:spPr>
          <a:xfrm>
            <a:off x="1724025" y="2735263"/>
            <a:ext cx="182563" cy="47466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l-SI"/>
          </a:p>
        </p:txBody>
      </p:sp>
      <p:sp>
        <p:nvSpPr>
          <p:cNvPr id="12" name="Down Arrow 11"/>
          <p:cNvSpPr/>
          <p:nvPr/>
        </p:nvSpPr>
        <p:spPr>
          <a:xfrm>
            <a:off x="1724025" y="4086225"/>
            <a:ext cx="182563" cy="47466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l-SI"/>
          </a:p>
        </p:txBody>
      </p:sp>
      <p:sp>
        <p:nvSpPr>
          <p:cNvPr id="15" name="Down Arrow 14"/>
          <p:cNvSpPr/>
          <p:nvPr/>
        </p:nvSpPr>
        <p:spPr>
          <a:xfrm>
            <a:off x="1724025" y="4926013"/>
            <a:ext cx="182563" cy="47466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l-SI"/>
          </a:p>
        </p:txBody>
      </p:sp>
    </p:spTree>
    <p:extLst>
      <p:ext uri="{BB962C8B-B14F-4D97-AF65-F5344CB8AC3E}">
        <p14:creationId xmlns:p14="http://schemas.microsoft.com/office/powerpoint/2010/main" val="418957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title"/>
          </p:nvPr>
        </p:nvSpPr>
        <p:spPr>
          <a:xfrm>
            <a:off x="395551" y="584995"/>
            <a:ext cx="7511305" cy="588962"/>
          </a:xfrm>
        </p:spPr>
        <p:txBody>
          <a:bodyPr/>
          <a:lstStyle/>
          <a:p>
            <a:pPr algn="l">
              <a:defRPr/>
            </a:pPr>
            <a:r>
              <a:rPr lang="sl-SI" sz="3200" dirty="0" smtClean="0">
                <a:latin typeface="+mn-lt"/>
              </a:rPr>
              <a:t>Eksperimentalni protokol</a:t>
            </a:r>
            <a:endParaRPr lang="en-GB" sz="3200" dirty="0">
              <a:latin typeface="+mn-lt"/>
            </a:endParaRPr>
          </a:p>
        </p:txBody>
      </p:sp>
      <p:pic>
        <p:nvPicPr>
          <p:cNvPr id="8197" name="Picture 5" descr="exp_setup_B&am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922588"/>
            <a:ext cx="7921625"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409575" y="1541463"/>
            <a:ext cx="5075238" cy="646112"/>
          </a:xfrm>
          <a:prstGeom prst="rect">
            <a:avLst/>
          </a:prstGeom>
        </p:spPr>
        <p:txBody>
          <a:bodyPr>
            <a:spAutoFit/>
          </a:bodyPr>
          <a:lstStyle/>
          <a:p>
            <a:pPr>
              <a:defRPr/>
            </a:pPr>
            <a:r>
              <a:rPr lang="sl-SI" sz="1800" dirty="0">
                <a:latin typeface="+mn-lt"/>
              </a:rPr>
              <a:t>ovrednotenje </a:t>
            </a:r>
            <a:r>
              <a:rPr lang="sl-SI" sz="1800" i="1" dirty="0">
                <a:latin typeface="+mn-lt"/>
              </a:rPr>
              <a:t>pookluzivne reaktivne hiperemije</a:t>
            </a:r>
            <a:r>
              <a:rPr lang="sl-SI" sz="1800" dirty="0">
                <a:latin typeface="+mn-lt"/>
              </a:rPr>
              <a:t> (angl. </a:t>
            </a:r>
            <a:r>
              <a:rPr lang="sl-SI" sz="1800" i="1" dirty="0">
                <a:latin typeface="+mn-lt"/>
              </a:rPr>
              <a:t>postocclusive reactive hyperaemia - PORH</a:t>
            </a:r>
            <a:r>
              <a:rPr lang="sl-SI" sz="1800" dirty="0">
                <a:latin typeface="+mn-lt"/>
              </a:rPr>
              <a:t>)</a:t>
            </a:r>
          </a:p>
        </p:txBody>
      </p:sp>
    </p:spTree>
    <p:extLst>
      <p:ext uri="{BB962C8B-B14F-4D97-AF65-F5344CB8AC3E}">
        <p14:creationId xmlns:p14="http://schemas.microsoft.com/office/powerpoint/2010/main" val="1864426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4"/>
          <p:cNvSpPr>
            <a:spLocks noGrp="1" noChangeArrowheads="1"/>
          </p:cNvSpPr>
          <p:nvPr>
            <p:ph type="title"/>
          </p:nvPr>
        </p:nvSpPr>
        <p:spPr>
          <a:xfrm>
            <a:off x="300038" y="116632"/>
            <a:ext cx="5712122" cy="990600"/>
          </a:xfrm>
        </p:spPr>
        <p:txBody>
          <a:bodyPr/>
          <a:lstStyle/>
          <a:p>
            <a:pPr algn="l"/>
            <a:r>
              <a:rPr lang="sl-SI" altLang="sl-SI" sz="3200" dirty="0" smtClean="0"/>
              <a:t>Teoretični signali - NIRS</a:t>
            </a:r>
            <a:endParaRPr lang="en-GB" altLang="sl-SI" sz="3200" dirty="0" smtClean="0"/>
          </a:p>
        </p:txBody>
      </p:sp>
      <p:pic>
        <p:nvPicPr>
          <p:cNvPr id="2" name="Slika 1"/>
          <p:cNvPicPr>
            <a:picLocks noChangeAspect="1"/>
          </p:cNvPicPr>
          <p:nvPr/>
        </p:nvPicPr>
        <p:blipFill rotWithShape="1">
          <a:blip r:embed="rId3"/>
          <a:srcRect b="67939"/>
          <a:stretch/>
        </p:blipFill>
        <p:spPr>
          <a:xfrm>
            <a:off x="612000" y="1789639"/>
            <a:ext cx="7920000" cy="3278723"/>
          </a:xfrm>
          <a:prstGeom prst="rect">
            <a:avLst/>
          </a:prstGeom>
        </p:spPr>
      </p:pic>
    </p:spTree>
    <p:extLst>
      <p:ext uri="{BB962C8B-B14F-4D97-AF65-F5344CB8AC3E}">
        <p14:creationId xmlns:p14="http://schemas.microsoft.com/office/powerpoint/2010/main" val="1872368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4"/>
          <p:cNvSpPr>
            <a:spLocks noGrp="1" noChangeArrowheads="1"/>
          </p:cNvSpPr>
          <p:nvPr>
            <p:ph type="title"/>
          </p:nvPr>
        </p:nvSpPr>
        <p:spPr>
          <a:xfrm>
            <a:off x="300038" y="116632"/>
            <a:ext cx="5712122" cy="990600"/>
          </a:xfrm>
        </p:spPr>
        <p:txBody>
          <a:bodyPr/>
          <a:lstStyle/>
          <a:p>
            <a:pPr algn="l"/>
            <a:r>
              <a:rPr lang="sl-SI" altLang="sl-SI" sz="3200" dirty="0" smtClean="0"/>
              <a:t>Teoretični signali - LDF</a:t>
            </a:r>
            <a:endParaRPr lang="en-GB" altLang="sl-SI" sz="3200" dirty="0" smtClean="0"/>
          </a:p>
        </p:txBody>
      </p:sp>
      <p:pic>
        <p:nvPicPr>
          <p:cNvPr id="3" name="Slika 2"/>
          <p:cNvPicPr>
            <a:picLocks noChangeAspect="1"/>
          </p:cNvPicPr>
          <p:nvPr/>
        </p:nvPicPr>
        <p:blipFill rotWithShape="1">
          <a:blip r:embed="rId3"/>
          <a:srcRect t="32061" b="35879"/>
          <a:stretch/>
        </p:blipFill>
        <p:spPr>
          <a:xfrm>
            <a:off x="612000" y="1789639"/>
            <a:ext cx="7920000" cy="3278723"/>
          </a:xfrm>
          <a:prstGeom prst="rect">
            <a:avLst/>
          </a:prstGeom>
        </p:spPr>
      </p:pic>
    </p:spTree>
    <p:extLst>
      <p:ext uri="{BB962C8B-B14F-4D97-AF65-F5344CB8AC3E}">
        <p14:creationId xmlns:p14="http://schemas.microsoft.com/office/powerpoint/2010/main" val="3419849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4"/>
          <p:cNvSpPr>
            <a:spLocks noGrp="1" noChangeArrowheads="1"/>
          </p:cNvSpPr>
          <p:nvPr>
            <p:ph type="title"/>
          </p:nvPr>
        </p:nvSpPr>
        <p:spPr>
          <a:xfrm>
            <a:off x="300038" y="116632"/>
            <a:ext cx="5712122" cy="990600"/>
          </a:xfrm>
        </p:spPr>
        <p:txBody>
          <a:bodyPr/>
          <a:lstStyle/>
          <a:p>
            <a:pPr algn="l"/>
            <a:r>
              <a:rPr lang="sl-SI" altLang="sl-SI" sz="3200" dirty="0" smtClean="0"/>
              <a:t>Teoretični signali – TcPO</a:t>
            </a:r>
            <a:r>
              <a:rPr lang="sl-SI" altLang="sl-SI" sz="3200" baseline="-25000" dirty="0" smtClean="0"/>
              <a:t>2</a:t>
            </a:r>
            <a:endParaRPr lang="en-GB" altLang="sl-SI" sz="3200" baseline="-25000" dirty="0" smtClean="0"/>
          </a:p>
        </p:txBody>
      </p:sp>
      <p:pic>
        <p:nvPicPr>
          <p:cNvPr id="4" name="Slika 3"/>
          <p:cNvPicPr>
            <a:picLocks noChangeAspect="1"/>
          </p:cNvPicPr>
          <p:nvPr/>
        </p:nvPicPr>
        <p:blipFill rotWithShape="1">
          <a:blip r:embed="rId3"/>
          <a:srcRect t="64121"/>
          <a:stretch/>
        </p:blipFill>
        <p:spPr>
          <a:xfrm>
            <a:off x="612000" y="1594383"/>
            <a:ext cx="7920000" cy="3669235"/>
          </a:xfrm>
          <a:prstGeom prst="rect">
            <a:avLst/>
          </a:prstGeom>
        </p:spPr>
      </p:pic>
    </p:spTree>
    <p:extLst>
      <p:ext uri="{BB962C8B-B14F-4D97-AF65-F5344CB8AC3E}">
        <p14:creationId xmlns:p14="http://schemas.microsoft.com/office/powerpoint/2010/main" val="3962214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smtClean="0"/>
              <a:t>Parametri</a:t>
            </a:r>
            <a:endParaRPr lang="sl-SI" dirty="0"/>
          </a:p>
        </p:txBody>
      </p:sp>
      <p:sp>
        <p:nvSpPr>
          <p:cNvPr id="4" name="Označba mesta noge 3"/>
          <p:cNvSpPr>
            <a:spLocks noGrp="1"/>
          </p:cNvSpPr>
          <p:nvPr>
            <p:ph type="ftr" sz="quarter" idx="11"/>
          </p:nvPr>
        </p:nvSpPr>
        <p:spPr/>
        <p:txBody>
          <a:bodyPr/>
          <a:lstStyle/>
          <a:p>
            <a:pPr>
              <a:defRPr/>
            </a:pPr>
            <a:r>
              <a:rPr lang="sv-SE" smtClean="0"/>
              <a:t>Obdelava biomedicinskih signalov – 3. VAJA</a:t>
            </a:r>
            <a:endParaRPr lang="sl-SI"/>
          </a:p>
        </p:txBody>
      </p:sp>
      <p:graphicFrame>
        <p:nvGraphicFramePr>
          <p:cNvPr id="5" name="Object 2"/>
          <p:cNvGraphicFramePr>
            <a:graphicFrameLocks noGrp="1" noChangeAspect="1"/>
          </p:cNvGraphicFramePr>
          <p:nvPr>
            <p:ph idx="1"/>
            <p:extLst>
              <p:ext uri="{D42A27DB-BD31-4B8C-83A1-F6EECF244321}">
                <p14:modId xmlns:p14="http://schemas.microsoft.com/office/powerpoint/2010/main" val="3215700884"/>
              </p:ext>
            </p:extLst>
          </p:nvPr>
        </p:nvGraphicFramePr>
        <p:xfrm>
          <a:off x="2303765" y="1484784"/>
          <a:ext cx="4526947" cy="4908708"/>
        </p:xfrm>
        <a:graphic>
          <a:graphicData uri="http://schemas.openxmlformats.org/presentationml/2006/ole">
            <mc:AlternateContent xmlns:mc="http://schemas.openxmlformats.org/markup-compatibility/2006">
              <mc:Choice xmlns:v="urn:schemas-microsoft-com:vml" Requires="v">
                <p:oleObj spid="_x0000_s1035" name="Dokument" r:id="rId3" imgW="5835713" imgH="6327716" progId="Word.Document.8">
                  <p:embed/>
                </p:oleObj>
              </mc:Choice>
              <mc:Fallback>
                <p:oleObj name="Dokument" r:id="rId3" imgW="5835713" imgH="63277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765" y="1484784"/>
                        <a:ext cx="4526947" cy="4908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5635453"/>
      </p:ext>
    </p:extLst>
  </p:cSld>
  <p:clrMapOvr>
    <a:masterClrMapping/>
  </p:clrMapOvr>
</p:sld>
</file>

<file path=ppt/theme/theme1.xml><?xml version="1.0" encoding="utf-8"?>
<a:theme xmlns:a="http://schemas.openxmlformats.org/drawingml/2006/main" name="Profil">
  <a:themeElements>
    <a:clrScheme name="Pro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304925" marR="0" indent="-395288"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defRPr kumimoji="0" lang="sl-SI" sz="21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304925" marR="0" indent="-395288"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defRPr kumimoji="0" lang="sl-SI" sz="21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ačrt po meri">
  <a:themeElements>
    <a:clrScheme name="Pisarn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isar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16898</TotalTime>
  <Words>1808</Words>
  <Application>Microsoft Office PowerPoint</Application>
  <PresentationFormat>On-screen Show (4:3)</PresentationFormat>
  <Paragraphs>102</Paragraphs>
  <Slides>12</Slides>
  <Notes>11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2" baseType="lpstr">
      <vt:lpstr>Arial</vt:lpstr>
      <vt:lpstr>Calibri</vt:lpstr>
      <vt:lpstr>Calibri Light</vt:lpstr>
      <vt:lpstr>Symbol</vt:lpstr>
      <vt:lpstr>Times New Roman</vt:lpstr>
      <vt:lpstr>Verdana</vt:lpstr>
      <vt:lpstr>Wingdings</vt:lpstr>
      <vt:lpstr>Profil</vt:lpstr>
      <vt:lpstr>Načrt po meri</vt:lpstr>
      <vt:lpstr>Dokument</vt:lpstr>
      <vt:lpstr>3. LABORATORIJSKA VAJA</vt:lpstr>
      <vt:lpstr>NIRS – bližnje-infrardeča spektroskopija</vt:lpstr>
      <vt:lpstr>LDF – Laser-Dopplersko merjenje pretoka krvi</vt:lpstr>
      <vt:lpstr>TcPO2 – prekokožna oksimetrija</vt:lpstr>
      <vt:lpstr>Eksperimentalni protokol</vt:lpstr>
      <vt:lpstr>Teoretični signali - NIRS</vt:lpstr>
      <vt:lpstr>Teoretični signali - LDF</vt:lpstr>
      <vt:lpstr>Teoretični signali – TcPO2</vt:lpstr>
      <vt:lpstr>Parametri</vt:lpstr>
      <vt:lpstr>Naloge</vt:lpstr>
      <vt:lpstr>Naloge - nadaljevanje</vt:lpstr>
      <vt:lpstr>PowerPoint Presentation</vt:lpstr>
    </vt:vector>
  </TitlesOfParts>
  <Company>Doma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Kakovostno visoko šolstvo in konkurenčnost slovenskega gospodarstva</dc:title>
  <dc:creator>Barbara Mali</dc:creator>
  <cp:lastModifiedBy>Kos, Bor</cp:lastModifiedBy>
  <cp:revision>577</cp:revision>
  <cp:lastPrinted>2019-04-04T11:28:42Z</cp:lastPrinted>
  <dcterms:created xsi:type="dcterms:W3CDTF">2005-11-19T17:30:33Z</dcterms:created>
  <dcterms:modified xsi:type="dcterms:W3CDTF">2019-04-04T11:33:25Z</dcterms:modified>
</cp:coreProperties>
</file>