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8"/>
  </p:notesMasterIdLst>
  <p:handoutMasterIdLst>
    <p:handoutMasterId r:id="rId19"/>
  </p:handoutMasterIdLst>
  <p:sldIdLst>
    <p:sldId id="257" r:id="rId3"/>
    <p:sldId id="279" r:id="rId4"/>
    <p:sldId id="272" r:id="rId5"/>
    <p:sldId id="277" r:id="rId6"/>
    <p:sldId id="265" r:id="rId7"/>
    <p:sldId id="275" r:id="rId8"/>
    <p:sldId id="258" r:id="rId9"/>
    <p:sldId id="280" r:id="rId10"/>
    <p:sldId id="286" r:id="rId11"/>
    <p:sldId id="282" r:id="rId12"/>
    <p:sldId id="283" r:id="rId13"/>
    <p:sldId id="284" r:id="rId14"/>
    <p:sldId id="267" r:id="rId15"/>
    <p:sldId id="264" r:id="rId16"/>
    <p:sldId id="278"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p:scale>
          <a:sx n="100" d="100"/>
          <a:sy n="100" d="100"/>
        </p:scale>
        <p:origin x="936" y="444"/>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55" d="100"/>
          <a:sy n="55" d="100"/>
        </p:scale>
        <p:origin x="307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BA5A207F-0F91-42F2-96D0-049C6003623B}" type="datetimeFigureOut">
              <a:rPr lang="en-US" altLang="zh-CN"/>
              <a:t>6/25/2017</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9C567D4A-04CB-4EDF-8FB1-342A02FC8EC5}" type="slidenum">
              <a:rPr lang="zh-CN"/>
              <a:t>‹#›</a:t>
            </a:fld>
            <a:endParaRPr lang="zh-CN"/>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48CC13F5-F2B1-464B-BE8F-27ABFBD2FBDE}" type="datetimeFigureOut">
              <a:t>2017/6/25</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2E61351F-DBB1-4664-ADA9-83BC7CB8848D}" type="slidenum">
              <a:t>‹#›</a:t>
            </a:fld>
            <a:endParaRPr lang="zh-CN"/>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2E61351F-DBB1-4664-ADA9-83BC7CB8848D}" type="slidenum">
              <a:rPr lang="en-US" altLang="zh-CN" smtClean="0"/>
              <a:t>13</a:t>
            </a:fld>
            <a:endParaRPr lang="zh-CN"/>
          </a:p>
        </p:txBody>
      </p:sp>
    </p:spTree>
    <p:extLst>
      <p:ext uri="{BB962C8B-B14F-4D97-AF65-F5344CB8AC3E}">
        <p14:creationId xmlns:p14="http://schemas.microsoft.com/office/powerpoint/2010/main" val="2255883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93814" y="990600"/>
            <a:ext cx="8458200" cy="3200400"/>
          </a:xfrm>
        </p:spPr>
        <p:txBody>
          <a:bodyPr>
            <a:normAutofit/>
          </a:bodyPr>
          <a:lstStyle>
            <a:lvl1pPr latinLnBrk="0">
              <a:defRPr lang="zh-CN" sz="6000"/>
            </a:lvl1pPr>
          </a:lstStyle>
          <a:p>
            <a:r>
              <a:rPr lang="zh-CN" altLang="en-US" smtClean="0"/>
              <a:t>单击此处编辑母版标题样式</a:t>
            </a:r>
            <a:endParaRPr lang="zh-CN"/>
          </a:p>
        </p:txBody>
      </p:sp>
      <p:sp>
        <p:nvSpPr>
          <p:cNvPr id="3" name="副标题 2"/>
          <p:cNvSpPr>
            <a:spLocks noGrp="1"/>
          </p:cNvSpPr>
          <p:nvPr>
            <p:ph type="subTitle" idx="1"/>
          </p:nvPr>
        </p:nvSpPr>
        <p:spPr>
          <a:xfrm>
            <a:off x="1293813" y="4267200"/>
            <a:ext cx="8458200" cy="1371600"/>
          </a:xfrm>
        </p:spPr>
        <p:txBody>
          <a:bodyPr>
            <a:normAutofit/>
          </a:bodyPr>
          <a:lstStyle>
            <a:lvl1pPr marL="0" indent="0" algn="l" latinLnBrk="0">
              <a:spcBef>
                <a:spcPts val="0"/>
              </a:spcBef>
              <a:buNone/>
              <a:defRPr lang="zh-CN" sz="2400">
                <a:solidFill>
                  <a:schemeClr val="tx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smtClean="0"/>
              <a:t>单击此处编辑母版副标题样式</a:t>
            </a:r>
            <a:endParaRPr lang="zh-CN"/>
          </a:p>
        </p:txBody>
      </p:sp>
      <p:sp>
        <p:nvSpPr>
          <p:cNvPr id="4" name="日期占位符 3"/>
          <p:cNvSpPr>
            <a:spLocks noGrp="1"/>
          </p:cNvSpPr>
          <p:nvPr>
            <p:ph type="dt" sz="half" idx="10"/>
          </p:nvPr>
        </p:nvSpPr>
        <p:spPr/>
        <p:txBody>
          <a:bodyPr/>
          <a:lstStyle/>
          <a:p>
            <a:fld id="{3CD9712D-992A-4AB1-A5C2-575F75921AA2}" type="datetimeFigureOut">
              <a:t>2017/6/25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81FEFA0A-2F20-4B60-98C6-5FFDA469AA1C}" type="slidenum">
              <a:t>‹#›</a:t>
            </a:fld>
            <a:endParaRPr lang="zh-CN"/>
          </a:p>
        </p:txBody>
      </p:sp>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lvl5pPr latinLnBrk="0">
              <a:defRPr lang="zh-CN"/>
            </a:lvl5pPr>
            <a:lvl6pPr marL="1600200" latinLnBrk="0">
              <a:defRPr lang="zh-CN"/>
            </a:lvl6pPr>
            <a:lvl7pPr marL="1874520" latinLnBrk="0">
              <a:defRPr lang="zh-CN"/>
            </a:lvl7pPr>
            <a:lvl8pPr marL="2148840" latinLnBrk="0">
              <a:defRPr lang="zh-CN"/>
            </a:lvl8pPr>
            <a:lvl9pPr marL="2423160" latinLnBrk="0">
              <a:defRPr lang="zh-CN"/>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3CD9712D-992A-4AB1-A5C2-575F75921AA2}" type="datetimeFigureOut">
              <a:t>2017/6/25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81FEFA0A-2F20-4B60-98C6-5FFDA469AA1C}" type="slidenum">
              <a:t>‹#›</a:t>
            </a:fld>
            <a:endParaRPr lang="zh-CN"/>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752014" y="381000"/>
            <a:ext cx="1904998" cy="5791200"/>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1293814" y="381000"/>
            <a:ext cx="8305800" cy="5791200"/>
          </a:xfrm>
        </p:spPr>
        <p:txBody>
          <a:bodyPr vert="eaVert"/>
          <a:lstStyle>
            <a:lvl5pPr latinLnBrk="0">
              <a:defRPr lang="zh-CN"/>
            </a:lvl5pPr>
            <a:lvl6pPr latinLnBrk="0">
              <a:defRPr lang="zh-CN"/>
            </a:lvl6pPr>
            <a:lvl7pPr latinLnBrk="0">
              <a:defRPr lang="zh-CN"/>
            </a:lvl7pPr>
            <a:lvl8pPr latinLnBrk="0">
              <a:defRPr lang="zh-CN"/>
            </a:lvl8pPr>
            <a:lvl9pPr latinLnBrk="0">
              <a:defRPr lang="zh-CN"/>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3CD9712D-992A-4AB1-A5C2-575F75921AA2}" type="datetimeFigureOut">
              <a:t>2017/6/25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81FEFA0A-2F20-4B60-98C6-5FFDA469AA1C}" type="slidenum">
              <a:t>‹#›</a:t>
            </a:fld>
            <a:endParaRPr lang="zh-CN"/>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idx="1"/>
          </p:nvPr>
        </p:nvSpPr>
        <p:spPr/>
        <p:txBody>
          <a:bodyPr/>
          <a:lstStyle>
            <a:lvl5pPr latinLnBrk="0">
              <a:defRPr lang="zh-CN"/>
            </a:lvl5pPr>
            <a:lvl6pPr latinLnBrk="0">
              <a:defRPr lang="zh-CN"/>
            </a:lvl6pPr>
            <a:lvl7pPr latinLnBrk="0">
              <a:defRPr lang="zh-CN"/>
            </a:lvl7pPr>
            <a:lvl8pPr latinLnBrk="0">
              <a:defRPr lang="zh-CN"/>
            </a:lvl8pPr>
            <a:lvl9pPr latinLnBrk="0">
              <a:defRPr lang="zh-CN"/>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3CD9712D-992A-4AB1-A5C2-575F75921AA2}" type="datetimeFigureOut">
              <a:t>2017/6/25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81FEFA0A-2F20-4B60-98C6-5FFDA469AA1C}" type="slidenum">
              <a:t>‹#›</a:t>
            </a:fld>
            <a:endParaRPr lang="zh-CN"/>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3813" y="2057400"/>
            <a:ext cx="8458201" cy="2666999"/>
          </a:xfrm>
        </p:spPr>
        <p:txBody>
          <a:bodyPr anchor="b">
            <a:normAutofit/>
          </a:bodyPr>
          <a:lstStyle>
            <a:lvl1pPr algn="l" latinLnBrk="0">
              <a:defRPr lang="zh-CN" sz="4800" b="0" cap="none" baseline="0"/>
            </a:lvl1pPr>
          </a:lstStyle>
          <a:p>
            <a:r>
              <a:rPr lang="zh-CN" altLang="en-US" smtClean="0"/>
              <a:t>单击此处编辑母版标题样式</a:t>
            </a:r>
            <a:endParaRPr lang="zh-CN"/>
          </a:p>
        </p:txBody>
      </p:sp>
      <p:sp>
        <p:nvSpPr>
          <p:cNvPr id="3" name="文本占位符 2"/>
          <p:cNvSpPr>
            <a:spLocks noGrp="1"/>
          </p:cNvSpPr>
          <p:nvPr>
            <p:ph type="body" idx="1"/>
          </p:nvPr>
        </p:nvSpPr>
        <p:spPr>
          <a:xfrm>
            <a:off x="1293813" y="4876800"/>
            <a:ext cx="8458201" cy="1143000"/>
          </a:xfrm>
        </p:spPr>
        <p:txBody>
          <a:bodyPr anchor="t">
            <a:normAutofit/>
          </a:bodyPr>
          <a:lstStyle>
            <a:lvl1pPr marL="0" indent="0" latinLnBrk="0">
              <a:spcBef>
                <a:spcPts val="0"/>
              </a:spcBef>
              <a:buNone/>
              <a:defRPr lang="zh-CN" sz="240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CD9712D-992A-4AB1-A5C2-575F75921AA2}" type="datetimeFigureOut">
              <a:t>2017/6/25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81FEFA0A-2F20-4B60-98C6-5FFDA469AA1C}" type="slidenum">
              <a:t>‹#›</a:t>
            </a:fld>
            <a:endParaRPr lang="zh-CN"/>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1293812" y="1676400"/>
            <a:ext cx="4700016" cy="44958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marL="1600200" latinLnBrk="0">
              <a:defRPr lang="zh-CN" sz="1600"/>
            </a:lvl6pPr>
            <a:lvl7pPr marL="1874520" latinLnBrk="0">
              <a:defRPr lang="zh-CN" sz="1600"/>
            </a:lvl7pPr>
            <a:lvl8pPr marL="2148840" latinLnBrk="0">
              <a:defRPr lang="zh-CN" sz="1600"/>
            </a:lvl8pPr>
            <a:lvl9pPr marL="2423160"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内容占位符 3"/>
          <p:cNvSpPr>
            <a:spLocks noGrp="1"/>
          </p:cNvSpPr>
          <p:nvPr>
            <p:ph sz="half" idx="2"/>
          </p:nvPr>
        </p:nvSpPr>
        <p:spPr>
          <a:xfrm>
            <a:off x="6202035" y="1676401"/>
            <a:ext cx="4700016" cy="44958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marL="1600200" latinLnBrk="0">
              <a:defRPr lang="zh-CN" sz="1600"/>
            </a:lvl6pPr>
            <a:lvl7pPr marL="1874520" latinLnBrk="0">
              <a:defRPr lang="zh-CN" sz="1600"/>
            </a:lvl7pPr>
            <a:lvl8pPr marL="2148840" latinLnBrk="0">
              <a:defRPr lang="zh-CN" sz="1600"/>
            </a:lvl8pPr>
            <a:lvl9pPr marL="2423160"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3CD9712D-992A-4AB1-A5C2-575F75921AA2}" type="datetimeFigureOut">
              <a:t>2017/6/25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81FEFA0A-2F20-4B60-98C6-5FFDA469AA1C}" type="slidenum">
              <a:t>‹#›</a:t>
            </a:fld>
            <a:endParaRPr lang="zh-CN"/>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93813" y="381000"/>
            <a:ext cx="9601200" cy="1143000"/>
          </a:xfrm>
        </p:spPr>
        <p:txBody>
          <a:bodyPr/>
          <a:lstStyle>
            <a:lvl1pPr latinLnBrk="0">
              <a:defRPr lang="zh-CN"/>
            </a:lvl1pPr>
          </a:lstStyle>
          <a:p>
            <a:r>
              <a:rPr lang="zh-CN" altLang="en-US" smtClean="0"/>
              <a:t>单击此处编辑母版标题样式</a:t>
            </a:r>
            <a:endParaRPr lang="zh-CN"/>
          </a:p>
        </p:txBody>
      </p:sp>
      <p:sp>
        <p:nvSpPr>
          <p:cNvPr id="3" name="文本占位符 2"/>
          <p:cNvSpPr>
            <a:spLocks noGrp="1"/>
          </p:cNvSpPr>
          <p:nvPr>
            <p:ph type="body" idx="1"/>
          </p:nvPr>
        </p:nvSpPr>
        <p:spPr>
          <a:xfrm>
            <a:off x="1293813" y="1676399"/>
            <a:ext cx="4701142" cy="762001"/>
          </a:xfrm>
        </p:spPr>
        <p:txBody>
          <a:bodyPr anchor="ctr">
            <a:noAutofit/>
          </a:bodyPr>
          <a:lstStyle>
            <a:lvl1pPr marL="0" indent="0" latinLnBrk="0">
              <a:spcBef>
                <a:spcPts val="0"/>
              </a:spcBef>
              <a:buNone/>
              <a:defRPr lang="zh-CN" sz="2400" b="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1293813" y="2516457"/>
            <a:ext cx="4701142" cy="3655743"/>
          </a:xfrm>
        </p:spPr>
        <p:txBody>
          <a:bodyPr/>
          <a:lstStyle>
            <a:lvl1pPr latinLnBrk="0">
              <a:defRPr lang="zh-CN" sz="2200"/>
            </a:lvl1pPr>
            <a:lvl2pPr latinLnBrk="0">
              <a:defRPr lang="zh-CN" sz="2000"/>
            </a:lvl2pPr>
            <a:lvl3pPr latinLnBrk="0">
              <a:defRPr lang="zh-CN" sz="1800"/>
            </a:lvl3pPr>
            <a:lvl4pPr latinLnBrk="0">
              <a:defRPr lang="zh-CN" sz="1600"/>
            </a:lvl4pPr>
            <a:lvl5pPr latinLnBrk="0">
              <a:defRPr lang="zh-CN" sz="1600"/>
            </a:lvl5pPr>
            <a:lvl6pPr marL="1600200" latinLnBrk="0">
              <a:defRPr lang="zh-CN" sz="1600"/>
            </a:lvl6pPr>
            <a:lvl7pPr marL="1874520" latinLnBrk="0">
              <a:defRPr lang="zh-CN" sz="1600"/>
            </a:lvl7pPr>
            <a:lvl8pPr marL="2148840" latinLnBrk="0">
              <a:defRPr lang="zh-CN" sz="1600"/>
            </a:lvl8pPr>
            <a:lvl9pPr marL="2423160"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文本占位符 4"/>
          <p:cNvSpPr>
            <a:spLocks noGrp="1"/>
          </p:cNvSpPr>
          <p:nvPr>
            <p:ph type="body" sz="quarter" idx="3"/>
          </p:nvPr>
        </p:nvSpPr>
        <p:spPr>
          <a:xfrm>
            <a:off x="6191754" y="1676399"/>
            <a:ext cx="4703259" cy="762001"/>
          </a:xfrm>
        </p:spPr>
        <p:txBody>
          <a:bodyPr anchor="ctr">
            <a:noAutofit/>
          </a:bodyPr>
          <a:lstStyle>
            <a:lvl1pPr marL="0" indent="0" latinLnBrk="0">
              <a:spcBef>
                <a:spcPts val="0"/>
              </a:spcBef>
              <a:buNone/>
              <a:defRPr lang="zh-CN" sz="2400" b="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1754" y="2516457"/>
            <a:ext cx="4703259" cy="3655743"/>
          </a:xfrm>
        </p:spPr>
        <p:txBody>
          <a:bodyPr/>
          <a:lstStyle>
            <a:lvl1pPr latinLnBrk="0">
              <a:defRPr lang="zh-CN" sz="2200"/>
            </a:lvl1pPr>
            <a:lvl2pPr latinLnBrk="0">
              <a:defRPr lang="zh-CN" sz="2000"/>
            </a:lvl2pPr>
            <a:lvl3pPr latinLnBrk="0">
              <a:defRPr lang="zh-CN" sz="1800"/>
            </a:lvl3pPr>
            <a:lvl4pPr latinLnBrk="0">
              <a:defRPr lang="zh-CN" sz="1600"/>
            </a:lvl4pPr>
            <a:lvl5pPr latinLnBrk="0">
              <a:defRPr lang="zh-CN" sz="1600"/>
            </a:lvl5pPr>
            <a:lvl6pPr marL="1600200" latinLnBrk="0">
              <a:defRPr lang="zh-CN" sz="1600"/>
            </a:lvl6pPr>
            <a:lvl7pPr marL="1874520" latinLnBrk="0">
              <a:defRPr lang="zh-CN" sz="1600"/>
            </a:lvl7pPr>
            <a:lvl8pPr marL="2148840" latinLnBrk="0">
              <a:defRPr lang="zh-CN" sz="1600"/>
            </a:lvl8pPr>
            <a:lvl9pPr marL="2423160"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3CD9712D-992A-4AB1-A5C2-575F75921AA2}" type="datetimeFigureOut">
              <a:t>2017/6/25</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81FEFA0A-2F20-4B60-98C6-5FFDA469AA1C}" type="slidenum">
              <a:t>‹#›</a:t>
            </a:fld>
            <a:endParaRPr lang="zh-CN"/>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3CD9712D-992A-4AB1-A5C2-575F75921AA2}" type="datetimeFigureOut">
              <a:t>2017/6/25</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81FEFA0A-2F20-4B60-98C6-5FFDA469AA1C}" type="slidenum">
              <a:t>‹#›</a:t>
            </a:fld>
            <a:endParaRPr lang="zh-CN"/>
          </a:p>
        </p:txBody>
      </p:sp>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D9712D-992A-4AB1-A5C2-575F75921AA2}" type="datetimeFigureOut">
              <a:t>2017/6/25</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81FEFA0A-2F20-4B60-98C6-5FFDA469AA1C}" type="slidenum">
              <a:t>‹#›</a:t>
            </a:fld>
            <a:endParaRPr lang="zh-CN"/>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770811" y="1676400"/>
            <a:ext cx="3810000" cy="2438400"/>
          </a:xfrm>
        </p:spPr>
        <p:txBody>
          <a:bodyPr anchor="b">
            <a:normAutofit/>
          </a:bodyPr>
          <a:lstStyle>
            <a:lvl1pPr algn="l" latinLnBrk="0">
              <a:defRPr lang="zh-CN" sz="3200" b="0"/>
            </a:lvl1pPr>
          </a:lstStyle>
          <a:p>
            <a:r>
              <a:rPr lang="zh-CN" altLang="en-US" smtClean="0"/>
              <a:t>单击此处编辑母版标题样式</a:t>
            </a:r>
            <a:endParaRPr lang="zh-CN"/>
          </a:p>
        </p:txBody>
      </p:sp>
      <p:sp>
        <p:nvSpPr>
          <p:cNvPr id="3" name="内容占位符 2"/>
          <p:cNvSpPr>
            <a:spLocks noGrp="1"/>
          </p:cNvSpPr>
          <p:nvPr>
            <p:ph idx="1"/>
          </p:nvPr>
        </p:nvSpPr>
        <p:spPr>
          <a:xfrm>
            <a:off x="1293813" y="685800"/>
            <a:ext cx="6172200" cy="5486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p:nvPr>
        </p:nvSpPr>
        <p:spPr>
          <a:xfrm>
            <a:off x="7770811" y="4191000"/>
            <a:ext cx="3810000" cy="1524000"/>
          </a:xfrm>
        </p:spPr>
        <p:txBody>
          <a:bodyPr>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CD9712D-992A-4AB1-A5C2-575F75921AA2}" type="datetimeFigureOut">
              <a:t>2017/6/25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81FEFA0A-2F20-4B60-98C6-5FFDA469AA1C}" type="slidenum">
              <a:t>‹#›</a:t>
            </a:fld>
            <a:endParaRPr lang="zh-CN"/>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770812" y="1676400"/>
            <a:ext cx="3810000" cy="2438400"/>
          </a:xfrm>
        </p:spPr>
        <p:txBody>
          <a:bodyPr anchor="b">
            <a:noAutofit/>
          </a:bodyPr>
          <a:lstStyle>
            <a:lvl1pPr algn="l" latinLnBrk="0">
              <a:defRPr lang="zh-CN" sz="3200" b="0"/>
            </a:lvl1pPr>
          </a:lstStyle>
          <a:p>
            <a:r>
              <a:rPr lang="zh-CN" altLang="en-US" smtClean="0"/>
              <a:t>单击此处编辑母版标题样式</a:t>
            </a:r>
            <a:endParaRPr lang="zh-CN"/>
          </a:p>
        </p:txBody>
      </p:sp>
      <p:sp>
        <p:nvSpPr>
          <p:cNvPr id="3" name="图片占位符 2"/>
          <p:cNvSpPr>
            <a:spLocks noGrp="1"/>
          </p:cNvSpPr>
          <p:nvPr>
            <p:ph type="pic" idx="1"/>
          </p:nvPr>
        </p:nvSpPr>
        <p:spPr>
          <a:xfrm>
            <a:off x="1522412" y="0"/>
            <a:ext cx="5943601" cy="6858000"/>
          </a:xfrm>
        </p:spPr>
        <p:txBody>
          <a:bodyPr tIns="91440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7770812" y="4191000"/>
            <a:ext cx="3810000" cy="1524000"/>
          </a:xfrm>
        </p:spPr>
        <p:txBody>
          <a:bodyPr>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latinLnBrk="0">
              <a:defRPr lang="zh-CN" sz="9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3CD9712D-992A-4AB1-A5C2-575F75921AA2}" type="datetimeFigureOut">
              <a:rPr lang="en-US" altLang="zh-CN" smtClean="0"/>
              <a:pPr/>
              <a:t>6/25/2017</a:t>
            </a:fld>
            <a:endParaRPr lang="zh-CN" altLang="en-US"/>
          </a:p>
        </p:txBody>
      </p:sp>
      <p:sp>
        <p:nvSpPr>
          <p:cNvPr id="5" name="页脚占位符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latinLnBrk="0">
              <a:defRPr lang="zh-CN" sz="900">
                <a:solidFill>
                  <a:schemeClr val="tx1">
                    <a:lumMod val="90000"/>
                    <a:lumOff val="1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latinLnBrk="0">
              <a:defRPr lang="zh-CN" sz="9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81FEFA0A-2F20-4B60-98C6-5FFDA469AA1C}" type="slidenum">
              <a:rPr lang="en-US" altLang="zh-CN" smtClean="0"/>
              <a:pPr/>
              <a:t>‹#›</a:t>
            </a:fld>
            <a:endParaRPr lang="en-US" altLang="zh-CN"/>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zh-CN" sz="36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lang="zh-CN"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Font typeface="Euphemia" pitchFamily="34"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2pPr>
      <a:lvl3pPr marL="777240" indent="-228600" algn="l" defTabSz="914400" rtl="0" eaLnBrk="1" latinLnBrk="0" hangingPunct="1">
        <a:lnSpc>
          <a:spcPct val="90000"/>
        </a:lnSpc>
        <a:spcBef>
          <a:spcPts val="600"/>
        </a:spcBef>
        <a:buFont typeface="Euphemia"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3pPr>
      <a:lvl4pPr marL="1051560" indent="-228600" algn="l" defTabSz="914400" rtl="0" eaLnBrk="1" latinLnBrk="0" hangingPunct="1">
        <a:lnSpc>
          <a:spcPct val="90000"/>
        </a:lnSpc>
        <a:spcBef>
          <a:spcPts val="600"/>
        </a:spcBef>
        <a:buFont typeface="Euphemia" pitchFamily="34" charset="0"/>
        <a:buChar char="–"/>
        <a:defRPr lang="zh-CN" sz="1600" kern="1200">
          <a:solidFill>
            <a:schemeClr val="tx1"/>
          </a:solidFill>
          <a:latin typeface="微软雅黑" panose="020B0503020204020204" pitchFamily="34" charset="-122"/>
          <a:ea typeface="微软雅黑" panose="020B0503020204020204" pitchFamily="34" charset="-122"/>
          <a:cs typeface="+mn-cs"/>
        </a:defRPr>
      </a:lvl4pPr>
      <a:lvl5pPr marL="1325880" indent="-228600" algn="l" defTabSz="914400" rtl="0" eaLnBrk="1" latinLnBrk="0" hangingPunct="1">
        <a:lnSpc>
          <a:spcPct val="90000"/>
        </a:lnSpc>
        <a:spcBef>
          <a:spcPts val="600"/>
        </a:spcBef>
        <a:buFont typeface="Euphemia" pitchFamily="34" charset="0"/>
        <a:buChar char="–"/>
        <a:defRPr lang="zh-CN" sz="1600" kern="1200">
          <a:solidFill>
            <a:schemeClr val="tx1"/>
          </a:solidFill>
          <a:latin typeface="微软雅黑" panose="020B0503020204020204" pitchFamily="34" charset="-122"/>
          <a:ea typeface="微软雅黑" panose="020B0503020204020204" pitchFamily="34" charset="-122"/>
          <a:cs typeface="+mn-cs"/>
        </a:defRPr>
      </a:lvl5pPr>
      <a:lvl6pPr marL="1600200" indent="-228600" algn="l" defTabSz="914400" rtl="0" eaLnBrk="1" latinLnBrk="0" hangingPunct="1">
        <a:spcBef>
          <a:spcPts val="600"/>
        </a:spcBef>
        <a:buFont typeface="Euphemia" pitchFamily="34" charset="0"/>
        <a:buChar char="–"/>
        <a:defRPr lang="zh-CN"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lang="zh-CN"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lang="zh-CN"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lang="zh-CN" sz="16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__3.vsdx"/><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__4.vsdx"/><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85900" y="1556792"/>
            <a:ext cx="8458200" cy="1698104"/>
          </a:xfrm>
        </p:spPr>
        <p:txBody>
          <a:bodyPr>
            <a:normAutofit/>
          </a:bodyPr>
          <a:lstStyle/>
          <a:p>
            <a:r>
              <a:rPr lang="zh-CN" altLang="en-US" sz="4400" b="1" dirty="0">
                <a:latin typeface="楷体" panose="02010609060101010101" pitchFamily="49" charset="-122"/>
                <a:ea typeface="楷体" panose="02010609060101010101" pitchFamily="49" charset="-122"/>
              </a:rPr>
              <a:t>多</a:t>
            </a:r>
            <a:r>
              <a:rPr lang="zh-CN" altLang="en-US" sz="4400" b="1" dirty="0" smtClean="0">
                <a:latin typeface="楷体" panose="02010609060101010101" pitchFamily="49" charset="-122"/>
                <a:ea typeface="楷体" panose="02010609060101010101" pitchFamily="49" charset="-122"/>
              </a:rPr>
              <a:t>移动机器人群体协同技术研究</a:t>
            </a:r>
            <a:endParaRPr lang="zh-CN" sz="4400" b="1" dirty="0">
              <a:latin typeface="楷体" panose="02010609060101010101" pitchFamily="49" charset="-122"/>
              <a:ea typeface="楷体" panose="02010609060101010101" pitchFamily="49" charset="-122"/>
            </a:endParaRPr>
          </a:p>
        </p:txBody>
      </p:sp>
      <p:sp>
        <p:nvSpPr>
          <p:cNvPr id="3" name="副标题 2"/>
          <p:cNvSpPr>
            <a:spLocks noGrp="1"/>
          </p:cNvSpPr>
          <p:nvPr>
            <p:ph type="subTitle" idx="1"/>
          </p:nvPr>
        </p:nvSpPr>
        <p:spPr>
          <a:xfrm>
            <a:off x="1197868" y="3861048"/>
            <a:ext cx="8458200" cy="1371600"/>
          </a:xfrm>
        </p:spPr>
        <p:txBody>
          <a:bodyPr>
            <a:normAutofit fontScale="62500" lnSpcReduction="20000"/>
          </a:bodyPr>
          <a:lstStyle/>
          <a:p>
            <a:pPr>
              <a:lnSpc>
                <a:spcPts val="2880"/>
              </a:lnSpc>
            </a:pPr>
            <a:r>
              <a:rPr lang="en-US" altLang="zh-CN" dirty="0" smtClean="0">
                <a:latin typeface="楷体" panose="02010609060101010101" pitchFamily="49" charset="-122"/>
                <a:ea typeface="楷体" panose="02010609060101010101" pitchFamily="49" charset="-122"/>
              </a:rPr>
              <a:t>					</a:t>
            </a:r>
            <a:r>
              <a:rPr lang="zh-CN" altLang="en-US" sz="3800" b="1" dirty="0" smtClean="0">
                <a:latin typeface="楷体" panose="02010609060101010101" pitchFamily="49" charset="-122"/>
                <a:ea typeface="楷体" panose="02010609060101010101" pitchFamily="49" charset="-122"/>
              </a:rPr>
              <a:t>导  师</a:t>
            </a:r>
            <a:r>
              <a:rPr lang="en-US" altLang="zh-CN" sz="3800" b="1" dirty="0" smtClean="0">
                <a:latin typeface="楷体" panose="02010609060101010101" pitchFamily="49" charset="-122"/>
                <a:ea typeface="楷体" panose="02010609060101010101" pitchFamily="49" charset="-122"/>
              </a:rPr>
              <a:t>: </a:t>
            </a:r>
            <a:r>
              <a:rPr lang="zh-CN" altLang="en-US" sz="3800" b="1" dirty="0" smtClean="0">
                <a:latin typeface="楷体" panose="02010609060101010101" pitchFamily="49" charset="-122"/>
                <a:ea typeface="楷体" panose="02010609060101010101" pitchFamily="49" charset="-122"/>
              </a:rPr>
              <a:t>徐</a:t>
            </a:r>
            <a:r>
              <a:rPr lang="zh-CN" altLang="en-US" sz="3800" b="1" dirty="0">
                <a:latin typeface="楷体" panose="02010609060101010101" pitchFamily="49" charset="-122"/>
                <a:ea typeface="楷体" panose="02010609060101010101" pitchFamily="49" charset="-122"/>
              </a:rPr>
              <a:t>小强（副教授）</a:t>
            </a:r>
            <a:endParaRPr lang="en-US" altLang="zh-CN" sz="3800" b="1" dirty="0">
              <a:latin typeface="楷体" panose="02010609060101010101" pitchFamily="49" charset="-122"/>
              <a:ea typeface="楷体" panose="02010609060101010101" pitchFamily="49" charset="-122"/>
            </a:endParaRPr>
          </a:p>
          <a:p>
            <a:pPr>
              <a:lnSpc>
                <a:spcPts val="2880"/>
              </a:lnSpc>
            </a:pPr>
            <a:r>
              <a:rPr lang="en-US" altLang="zh-CN" sz="3800" b="1" dirty="0" smtClean="0">
                <a:latin typeface="楷体" panose="02010609060101010101" pitchFamily="49" charset="-122"/>
                <a:ea typeface="楷体" panose="02010609060101010101" pitchFamily="49" charset="-122"/>
              </a:rPr>
              <a:t>					</a:t>
            </a:r>
            <a:r>
              <a:rPr lang="zh-CN" altLang="en-US" sz="3800" b="1" dirty="0" smtClean="0">
                <a:latin typeface="楷体" panose="02010609060101010101" pitchFamily="49" charset="-122"/>
                <a:ea typeface="楷体" panose="02010609060101010101" pitchFamily="49" charset="-122"/>
              </a:rPr>
              <a:t>答辩</a:t>
            </a:r>
            <a:r>
              <a:rPr lang="zh-CN" altLang="en-US" sz="3800" b="1" dirty="0">
                <a:latin typeface="楷体" panose="02010609060101010101" pitchFamily="49" charset="-122"/>
                <a:ea typeface="楷体" panose="02010609060101010101" pitchFamily="49" charset="-122"/>
              </a:rPr>
              <a:t>人：盛磊</a:t>
            </a:r>
            <a:endParaRPr lang="en-US" altLang="zh-CN" sz="3800" b="1" dirty="0">
              <a:latin typeface="楷体" panose="02010609060101010101" pitchFamily="49" charset="-122"/>
              <a:ea typeface="楷体" panose="02010609060101010101" pitchFamily="49" charset="-122"/>
            </a:endParaRPr>
          </a:p>
          <a:p>
            <a:pPr>
              <a:lnSpc>
                <a:spcPts val="2880"/>
              </a:lnSpc>
            </a:pPr>
            <a:r>
              <a:rPr lang="en-US" altLang="zh-CN" sz="3800" b="1" dirty="0" smtClean="0">
                <a:latin typeface="楷体" panose="02010609060101010101" pitchFamily="49" charset="-122"/>
                <a:ea typeface="楷体" panose="02010609060101010101" pitchFamily="49" charset="-122"/>
              </a:rPr>
              <a:t>					</a:t>
            </a:r>
            <a:r>
              <a:rPr lang="zh-CN" altLang="en-US" sz="3800" b="1" dirty="0" smtClean="0">
                <a:latin typeface="楷体" panose="02010609060101010101" pitchFamily="49" charset="-122"/>
                <a:ea typeface="楷体" panose="02010609060101010101" pitchFamily="49" charset="-122"/>
              </a:rPr>
              <a:t>日  期：</a:t>
            </a:r>
            <a:r>
              <a:rPr lang="en-US" altLang="zh-CN" sz="3800" b="1" dirty="0" smtClean="0">
                <a:latin typeface="楷体" panose="02010609060101010101" pitchFamily="49" charset="-122"/>
                <a:ea typeface="楷体" panose="02010609060101010101" pitchFamily="49" charset="-122"/>
              </a:rPr>
              <a:t>2017.06.26</a:t>
            </a:r>
            <a:endParaRPr lang="zh-CN" altLang="zh-CN" sz="3800" b="1" dirty="0">
              <a:latin typeface="楷体" panose="02010609060101010101" pitchFamily="49" charset="-122"/>
              <a:ea typeface="楷体" panose="02010609060101010101" pitchFamily="49" charset="-122"/>
            </a:endParaRPr>
          </a:p>
          <a:p>
            <a:r>
              <a:rPr lang="en-US" altLang="zh-CN" dirty="0" smtClean="0"/>
              <a:t>						</a:t>
            </a:r>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2162" y="1052736"/>
            <a:ext cx="8458201" cy="863351"/>
          </a:xfrm>
        </p:spPr>
        <p:txBody>
          <a:bodyPr>
            <a:normAutofit/>
          </a:bodyPr>
          <a:lstStyle/>
          <a:p>
            <a:r>
              <a:rPr lang="zh-CN" altLang="en-US" sz="3600" dirty="0" smtClean="0">
                <a:latin typeface="楷体" panose="02010609060101010101" pitchFamily="49" charset="-122"/>
                <a:ea typeface="楷体" panose="02010609060101010101" pitchFamily="49" charset="-122"/>
              </a:rPr>
              <a:t>（</a:t>
            </a:r>
            <a:r>
              <a:rPr lang="en-US" altLang="zh-CN" sz="3600" dirty="0" smtClean="0">
                <a:latin typeface="楷体" panose="02010609060101010101" pitchFamily="49" charset="-122"/>
                <a:ea typeface="楷体" panose="02010609060101010101" pitchFamily="49" charset="-122"/>
              </a:rPr>
              <a:t>3</a:t>
            </a:r>
            <a:r>
              <a:rPr lang="zh-CN" altLang="en-US" sz="3600" dirty="0" smtClean="0">
                <a:latin typeface="楷体" panose="02010609060101010101" pitchFamily="49" charset="-122"/>
                <a:ea typeface="楷体" panose="02010609060101010101" pitchFamily="49" charset="-122"/>
              </a:rPr>
              <a:t>）摄像头定位系统搭建</a:t>
            </a:r>
            <a:endParaRPr lang="zh-CN" altLang="en-US" sz="3600" dirty="0">
              <a:latin typeface="楷体" panose="02010609060101010101" pitchFamily="49" charset="-122"/>
              <a:ea typeface="楷体" panose="02010609060101010101" pitchFamily="49" charset="-122"/>
            </a:endParaRPr>
          </a:p>
        </p:txBody>
      </p:sp>
      <p:sp>
        <p:nvSpPr>
          <p:cNvPr id="4" name="Rectangle 2"/>
          <p:cNvSpPr>
            <a:spLocks noChangeArrowheads="1"/>
          </p:cNvSpPr>
          <p:nvPr/>
        </p:nvSpPr>
        <p:spPr bwMode="auto">
          <a:xfrm>
            <a:off x="2349996" y="2132856"/>
            <a:ext cx="162281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flipV="1">
            <a:off x="2638028" y="3113698"/>
            <a:ext cx="16052892" cy="47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302764803"/>
              </p:ext>
            </p:extLst>
          </p:nvPr>
        </p:nvGraphicFramePr>
        <p:xfrm>
          <a:off x="2351087" y="2178575"/>
          <a:ext cx="6408712" cy="3315301"/>
        </p:xfrm>
        <a:graphic>
          <a:graphicData uri="http://schemas.openxmlformats.org/presentationml/2006/ole">
            <mc:AlternateContent xmlns:mc="http://schemas.openxmlformats.org/markup-compatibility/2006">
              <mc:Choice xmlns:v="urn:schemas-microsoft-com:vml" Requires="v">
                <p:oleObj spid="_x0000_s4103" name="Visio" r:id="rId3" imgW="4676856" imgH="2419481" progId="Visio.Drawing.15">
                  <p:embed/>
                </p:oleObj>
              </mc:Choice>
              <mc:Fallback>
                <p:oleObj name="Visio" r:id="rId3" imgW="4676856" imgH="241948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087" y="2178575"/>
                        <a:ext cx="6408712" cy="3315301"/>
                      </a:xfrm>
                      <a:prstGeom prst="rect">
                        <a:avLst/>
                      </a:prstGeom>
                      <a:noFill/>
                    </p:spPr>
                  </p:pic>
                </p:oleObj>
              </mc:Fallback>
            </mc:AlternateContent>
          </a:graphicData>
        </a:graphic>
      </p:graphicFrame>
    </p:spTree>
    <p:extLst>
      <p:ext uri="{BB962C8B-B14F-4D97-AF65-F5344CB8AC3E}">
        <p14:creationId xmlns:p14="http://schemas.microsoft.com/office/powerpoint/2010/main" val="23747675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2162" y="1052736"/>
            <a:ext cx="8458201" cy="863351"/>
          </a:xfrm>
        </p:spPr>
        <p:txBody>
          <a:bodyPr>
            <a:normAutofit/>
          </a:bodyPr>
          <a:lstStyle/>
          <a:p>
            <a:r>
              <a:rPr lang="zh-CN" altLang="en-US" sz="3600" dirty="0" smtClean="0">
                <a:latin typeface="楷体" panose="02010609060101010101" pitchFamily="49" charset="-122"/>
                <a:ea typeface="楷体" panose="02010609060101010101" pitchFamily="49" charset="-122"/>
              </a:rPr>
              <a:t>（</a:t>
            </a:r>
            <a:r>
              <a:rPr lang="en-US" altLang="zh-CN" sz="3600" dirty="0">
                <a:latin typeface="楷体" panose="02010609060101010101" pitchFamily="49" charset="-122"/>
                <a:ea typeface="楷体" panose="02010609060101010101" pitchFamily="49" charset="-122"/>
              </a:rPr>
              <a:t>4</a:t>
            </a:r>
            <a:r>
              <a:rPr lang="zh-CN" altLang="en-US" sz="3600" dirty="0" smtClean="0">
                <a:latin typeface="楷体" panose="02010609060101010101" pitchFamily="49" charset="-122"/>
                <a:ea typeface="楷体" panose="02010609060101010101" pitchFamily="49" charset="-122"/>
              </a:rPr>
              <a:t>）软件系统设计</a:t>
            </a:r>
            <a:endParaRPr lang="zh-CN" altLang="en-US" sz="3600" dirty="0">
              <a:latin typeface="楷体" panose="02010609060101010101" pitchFamily="49" charset="-122"/>
              <a:ea typeface="楷体" panose="02010609060101010101" pitchFamily="49" charset="-122"/>
            </a:endParaRPr>
          </a:p>
        </p:txBody>
      </p:sp>
      <p:sp>
        <p:nvSpPr>
          <p:cNvPr id="4" name="Rectangle 2"/>
          <p:cNvSpPr>
            <a:spLocks noChangeArrowheads="1"/>
          </p:cNvSpPr>
          <p:nvPr/>
        </p:nvSpPr>
        <p:spPr bwMode="auto">
          <a:xfrm>
            <a:off x="2349996" y="2132856"/>
            <a:ext cx="162281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flipV="1">
            <a:off x="2638028" y="3113698"/>
            <a:ext cx="16052892" cy="47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2"/>
          <a:stretch>
            <a:fillRect/>
          </a:stretch>
        </p:blipFill>
        <p:spPr>
          <a:xfrm>
            <a:off x="3646140" y="2132856"/>
            <a:ext cx="4536504" cy="3601500"/>
          </a:xfrm>
          <a:prstGeom prst="rect">
            <a:avLst/>
          </a:prstGeom>
        </p:spPr>
      </p:pic>
    </p:spTree>
    <p:extLst>
      <p:ext uri="{BB962C8B-B14F-4D97-AF65-F5344CB8AC3E}">
        <p14:creationId xmlns:p14="http://schemas.microsoft.com/office/powerpoint/2010/main" val="9966300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2162" y="1052736"/>
            <a:ext cx="8458201" cy="863351"/>
          </a:xfrm>
        </p:spPr>
        <p:txBody>
          <a:bodyPr>
            <a:normAutofit/>
          </a:bodyPr>
          <a:lstStyle/>
          <a:p>
            <a:r>
              <a:rPr lang="zh-CN" altLang="en-US" sz="3600" dirty="0" smtClean="0">
                <a:latin typeface="楷体" panose="02010609060101010101" pitchFamily="49" charset="-122"/>
                <a:ea typeface="楷体" panose="02010609060101010101" pitchFamily="49" charset="-122"/>
              </a:rPr>
              <a:t>（</a:t>
            </a:r>
            <a:r>
              <a:rPr lang="en-US" altLang="zh-CN" sz="3600" dirty="0" smtClean="0">
                <a:latin typeface="楷体" panose="02010609060101010101" pitchFamily="49" charset="-122"/>
                <a:ea typeface="楷体" panose="02010609060101010101" pitchFamily="49" charset="-122"/>
              </a:rPr>
              <a:t>5</a:t>
            </a:r>
            <a:r>
              <a:rPr lang="zh-CN" altLang="en-US" sz="3600" dirty="0" smtClean="0">
                <a:latin typeface="楷体" panose="02010609060101010101" pitchFamily="49" charset="-122"/>
                <a:ea typeface="楷体" panose="02010609060101010101" pitchFamily="49" charset="-122"/>
              </a:rPr>
              <a:t>）软硬件系统联合算法调试</a:t>
            </a:r>
            <a:endParaRPr lang="zh-CN" altLang="en-US" sz="3600" dirty="0">
              <a:latin typeface="楷体" panose="02010609060101010101" pitchFamily="49" charset="-122"/>
              <a:ea typeface="楷体" panose="02010609060101010101" pitchFamily="49" charset="-122"/>
            </a:endParaRPr>
          </a:p>
        </p:txBody>
      </p:sp>
      <p:sp>
        <p:nvSpPr>
          <p:cNvPr id="4" name="Rectangle 2"/>
          <p:cNvSpPr>
            <a:spLocks noChangeArrowheads="1"/>
          </p:cNvSpPr>
          <p:nvPr/>
        </p:nvSpPr>
        <p:spPr bwMode="auto">
          <a:xfrm>
            <a:off x="2349996" y="2132856"/>
            <a:ext cx="162281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flipV="1">
            <a:off x="2638028" y="3113698"/>
            <a:ext cx="16052892" cy="47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2422005" y="2178575"/>
            <a:ext cx="1430429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541210724"/>
              </p:ext>
            </p:extLst>
          </p:nvPr>
        </p:nvGraphicFramePr>
        <p:xfrm>
          <a:off x="2422004" y="2178575"/>
          <a:ext cx="6716835" cy="3904009"/>
        </p:xfrm>
        <a:graphic>
          <a:graphicData uri="http://schemas.openxmlformats.org/presentationml/2006/ole">
            <mc:AlternateContent xmlns:mc="http://schemas.openxmlformats.org/markup-compatibility/2006">
              <mc:Choice xmlns:v="urn:schemas-microsoft-com:vml" Requires="v">
                <p:oleObj spid="_x0000_s5126" name="Visio" r:id="rId3" imgW="4629275" imgH="3066919" progId="Visio.Drawing.15">
                  <p:embed/>
                </p:oleObj>
              </mc:Choice>
              <mc:Fallback>
                <p:oleObj name="Visio" r:id="rId3" imgW="4629275" imgH="306691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2004" y="2178575"/>
                        <a:ext cx="6716835" cy="3904009"/>
                      </a:xfrm>
                      <a:prstGeom prst="rect">
                        <a:avLst/>
                      </a:prstGeom>
                      <a:noFill/>
                    </p:spPr>
                  </p:pic>
                </p:oleObj>
              </mc:Fallback>
            </mc:AlternateContent>
          </a:graphicData>
        </a:graphic>
      </p:graphicFrame>
    </p:spTree>
    <p:extLst>
      <p:ext uri="{BB962C8B-B14F-4D97-AF65-F5344CB8AC3E}">
        <p14:creationId xmlns:p14="http://schemas.microsoft.com/office/powerpoint/2010/main" val="3662848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五、预期研究成果与创新点</a:t>
            </a:r>
            <a:endParaRPr lang="en-US" altLang="zh-CN" dirty="0">
              <a:latin typeface="楷体" panose="02010609060101010101" pitchFamily="49" charset="-122"/>
              <a:ea typeface="楷体" panose="02010609060101010101" pitchFamily="49" charset="-122"/>
            </a:endParaRPr>
          </a:p>
        </p:txBody>
      </p:sp>
      <p:sp>
        <p:nvSpPr>
          <p:cNvPr id="3" name="文本占位符 2"/>
          <p:cNvSpPr>
            <a:spLocks noGrp="1"/>
          </p:cNvSpPr>
          <p:nvPr>
            <p:ph type="body" idx="1"/>
          </p:nvPr>
        </p:nvSpPr>
        <p:spPr/>
        <p:txBody>
          <a:bodyPr/>
          <a:lstStyle/>
          <a:p>
            <a:r>
              <a:rPr lang="zh-CN" altLang="en-US" dirty="0" smtClean="0">
                <a:latin typeface="楷体" panose="02010609060101010101" pitchFamily="49" charset="-122"/>
                <a:ea typeface="楷体" panose="02010609060101010101" pitchFamily="49" charset="-122"/>
              </a:rPr>
              <a:t>预期研究成果</a:t>
            </a:r>
            <a:r>
              <a:rPr lang="en-US" altLang="zh-CN" dirty="0" smtClean="0">
                <a:latin typeface="楷体" panose="02010609060101010101" pitchFamily="49" charset="-122"/>
                <a:ea typeface="楷体" panose="02010609060101010101" pitchFamily="49" charset="-122"/>
              </a:rPr>
              <a:t>:</a:t>
            </a:r>
            <a:endParaRPr lang="zh-CN" dirty="0">
              <a:latin typeface="楷体" panose="02010609060101010101" pitchFamily="49" charset="-122"/>
              <a:ea typeface="楷体" panose="02010609060101010101" pitchFamily="49" charset="-122"/>
            </a:endParaRPr>
          </a:p>
        </p:txBody>
      </p:sp>
      <p:sp>
        <p:nvSpPr>
          <p:cNvPr id="4" name="内容占位符 3"/>
          <p:cNvSpPr>
            <a:spLocks noGrp="1"/>
          </p:cNvSpPr>
          <p:nvPr>
            <p:ph sz="half" idx="2"/>
          </p:nvPr>
        </p:nvSpPr>
        <p:spPr/>
        <p:txBody>
          <a:bodyPr>
            <a:normAutofit/>
          </a:bodyPr>
          <a:lstStyle/>
          <a:p>
            <a:pPr marL="342900" lvl="0" indent="-342900">
              <a:buFont typeface="+mj-lt"/>
              <a:buAutoNum type="arabicPeriod"/>
            </a:pPr>
            <a:r>
              <a:rPr lang="zh-CN" altLang="zh-CN" sz="1800" dirty="0" smtClean="0">
                <a:latin typeface="楷体" panose="02010609060101010101" pitchFamily="49" charset="-122"/>
                <a:ea typeface="楷体" panose="02010609060101010101" pitchFamily="49" charset="-122"/>
              </a:rPr>
              <a:t>完成</a:t>
            </a:r>
            <a:r>
              <a:rPr lang="zh-CN" altLang="zh-CN" sz="1800" dirty="0">
                <a:latin typeface="楷体" panose="02010609060101010101" pitchFamily="49" charset="-122"/>
                <a:ea typeface="楷体" panose="02010609060101010101" pitchFamily="49" charset="-122"/>
              </a:rPr>
              <a:t>一套基于</a:t>
            </a:r>
            <a:r>
              <a:rPr lang="en-US" altLang="zh-CN" sz="1800" dirty="0">
                <a:latin typeface="楷体" panose="02010609060101010101" pitchFamily="49" charset="-122"/>
                <a:ea typeface="楷体" panose="02010609060101010101" pitchFamily="49" charset="-122"/>
              </a:rPr>
              <a:t>ROS</a:t>
            </a:r>
            <a:r>
              <a:rPr lang="zh-CN" altLang="zh-CN" sz="1800" dirty="0">
                <a:latin typeface="楷体" panose="02010609060101010101" pitchFamily="49" charset="-122"/>
                <a:ea typeface="楷体" panose="02010609060101010101" pitchFamily="49" charset="-122"/>
              </a:rPr>
              <a:t>操作系统的多移动机器人小车控制</a:t>
            </a:r>
            <a:r>
              <a:rPr lang="zh-CN" altLang="zh-CN" sz="1800" dirty="0" smtClean="0">
                <a:latin typeface="楷体" panose="02010609060101010101" pitchFamily="49" charset="-122"/>
                <a:ea typeface="楷体" panose="02010609060101010101" pitchFamily="49" charset="-122"/>
              </a:rPr>
              <a:t>平台</a:t>
            </a:r>
            <a:endParaRPr lang="en-US" altLang="zh-CN" sz="1800" dirty="0" smtClean="0">
              <a:latin typeface="楷体" panose="02010609060101010101" pitchFamily="49" charset="-122"/>
              <a:ea typeface="楷体" panose="02010609060101010101" pitchFamily="49" charset="-122"/>
            </a:endParaRPr>
          </a:p>
          <a:p>
            <a:pPr marL="342900" indent="-342900">
              <a:buFont typeface="+mj-lt"/>
              <a:buAutoNum type="arabicPeriod"/>
            </a:pPr>
            <a:r>
              <a:rPr lang="zh-CN" altLang="zh-CN" sz="1800" dirty="0">
                <a:latin typeface="楷体" panose="02010609060101010101" pitchFamily="49" charset="-122"/>
                <a:ea typeface="楷体" panose="02010609060101010101" pitchFamily="49" charset="-122"/>
              </a:rPr>
              <a:t>完成基于摄像头进行定位的软硬件</a:t>
            </a:r>
            <a:r>
              <a:rPr lang="zh-CN" altLang="zh-CN" sz="1800" dirty="0" smtClean="0">
                <a:latin typeface="楷体" panose="02010609060101010101" pitchFamily="49" charset="-122"/>
                <a:ea typeface="楷体" panose="02010609060101010101" pitchFamily="49" charset="-122"/>
              </a:rPr>
              <a:t>系统</a:t>
            </a:r>
            <a:endParaRPr lang="en-US" altLang="zh-CN" sz="1800" dirty="0" smtClean="0">
              <a:latin typeface="楷体" panose="02010609060101010101" pitchFamily="49" charset="-122"/>
              <a:ea typeface="楷体" panose="02010609060101010101" pitchFamily="49" charset="-122"/>
            </a:endParaRPr>
          </a:p>
          <a:p>
            <a:pPr marL="342900" lvl="0" indent="-342900">
              <a:buFont typeface="+mj-lt"/>
              <a:buAutoNum type="arabicPeriod"/>
            </a:pPr>
            <a:r>
              <a:rPr lang="zh-CN" altLang="zh-CN" sz="1800" dirty="0">
                <a:latin typeface="楷体" panose="02010609060101010101" pitchFamily="49" charset="-122"/>
                <a:ea typeface="楷体" panose="02010609060101010101" pitchFamily="49" charset="-122"/>
              </a:rPr>
              <a:t>完成基于摄像头进行定位的软硬件</a:t>
            </a:r>
            <a:r>
              <a:rPr lang="zh-CN" altLang="zh-CN" sz="1800" dirty="0" smtClean="0">
                <a:latin typeface="楷体" panose="02010609060101010101" pitchFamily="49" charset="-122"/>
                <a:ea typeface="楷体" panose="02010609060101010101" pitchFamily="49" charset="-122"/>
              </a:rPr>
              <a:t>系统</a:t>
            </a:r>
            <a:endParaRPr lang="en-US" altLang="zh-CN" sz="1800" dirty="0" smtClean="0">
              <a:latin typeface="楷体" panose="02010609060101010101" pitchFamily="49" charset="-122"/>
              <a:ea typeface="楷体" panose="02010609060101010101" pitchFamily="49" charset="-122"/>
            </a:endParaRPr>
          </a:p>
          <a:p>
            <a:pPr marL="342900" indent="-342900">
              <a:buFont typeface="+mj-lt"/>
              <a:buAutoNum type="arabicPeriod"/>
            </a:pPr>
            <a:r>
              <a:rPr lang="zh-CN" altLang="zh-CN" sz="1800" dirty="0">
                <a:latin typeface="楷体" panose="02010609060101010101" pitchFamily="49" charset="-122"/>
                <a:ea typeface="楷体" panose="02010609060101010101" pitchFamily="49" charset="-122"/>
              </a:rPr>
              <a:t>完成多移动机器人间的路径规划</a:t>
            </a:r>
            <a:r>
              <a:rPr lang="zh-CN" altLang="zh-CN" sz="1800" dirty="0" smtClean="0">
                <a:latin typeface="楷体" panose="02010609060101010101" pitchFamily="49" charset="-122"/>
                <a:ea typeface="楷体" panose="02010609060101010101" pitchFamily="49" charset="-122"/>
              </a:rPr>
              <a:t>算法</a:t>
            </a:r>
            <a:endParaRPr lang="en-US" altLang="zh-CN" sz="1800" dirty="0" smtClean="0">
              <a:latin typeface="楷体" panose="02010609060101010101" pitchFamily="49" charset="-122"/>
              <a:ea typeface="楷体" panose="02010609060101010101" pitchFamily="49" charset="-122"/>
            </a:endParaRPr>
          </a:p>
          <a:p>
            <a:pPr marL="342900" lvl="0" indent="-342900">
              <a:buFont typeface="+mj-lt"/>
              <a:buAutoNum type="arabicPeriod"/>
            </a:pPr>
            <a:r>
              <a:rPr lang="zh-CN" altLang="zh-CN" sz="1800" dirty="0">
                <a:latin typeface="楷体" panose="02010609060101010101" pitchFamily="49" charset="-122"/>
                <a:ea typeface="楷体" panose="02010609060101010101" pitchFamily="49" charset="-122"/>
              </a:rPr>
              <a:t>完成多移动机器人间的群体协同控制控制算法</a:t>
            </a:r>
          </a:p>
          <a:p>
            <a:pPr marL="342900" indent="-342900">
              <a:buFont typeface="+mj-lt"/>
              <a:buAutoNum type="arabicPeriod"/>
            </a:pPr>
            <a:endParaRPr lang="zh-CN" altLang="zh-CN" sz="1800" dirty="0"/>
          </a:p>
          <a:p>
            <a:pPr marL="342900" lvl="0" indent="-342900">
              <a:buFont typeface="+mj-lt"/>
              <a:buAutoNum type="arabicPeriod"/>
            </a:pPr>
            <a:endParaRPr lang="zh-CN" altLang="zh-CN" sz="1800" dirty="0"/>
          </a:p>
          <a:p>
            <a:pPr marL="342900" indent="-342900">
              <a:buFont typeface="+mj-lt"/>
              <a:buAutoNum type="arabicPeriod"/>
            </a:pPr>
            <a:endParaRPr lang="zh-CN" altLang="zh-CN" sz="1800" dirty="0"/>
          </a:p>
          <a:p>
            <a:pPr marL="342900" lvl="0" indent="-342900">
              <a:buFont typeface="+mj-lt"/>
              <a:buAutoNum type="arabicPeriod"/>
            </a:pPr>
            <a:endParaRPr lang="zh-CN" altLang="zh-CN" sz="1800" dirty="0"/>
          </a:p>
          <a:p>
            <a:pPr marL="452438" indent="-457200">
              <a:buFont typeface="+mj-lt"/>
              <a:buAutoNum type="arabicPeriod"/>
            </a:pPr>
            <a:endParaRPr lang="zh-CN" dirty="0"/>
          </a:p>
        </p:txBody>
      </p:sp>
      <p:sp>
        <p:nvSpPr>
          <p:cNvPr id="5" name="文本占位符 4"/>
          <p:cNvSpPr>
            <a:spLocks noGrp="1"/>
          </p:cNvSpPr>
          <p:nvPr>
            <p:ph type="body" sz="quarter" idx="3"/>
          </p:nvPr>
        </p:nvSpPr>
        <p:spPr/>
        <p:txBody>
          <a:bodyPr/>
          <a:lstStyle/>
          <a:p>
            <a:r>
              <a:rPr lang="zh-CN" altLang="en-US" dirty="0" smtClean="0">
                <a:latin typeface="楷体" panose="02010609060101010101" pitchFamily="49" charset="-122"/>
                <a:ea typeface="楷体" panose="02010609060101010101" pitchFamily="49" charset="-122"/>
              </a:rPr>
              <a:t>创新点</a:t>
            </a:r>
            <a:r>
              <a:rPr lang="en-US" altLang="zh-CN" dirty="0" smtClean="0">
                <a:latin typeface="楷体" panose="02010609060101010101" pitchFamily="49" charset="-122"/>
                <a:ea typeface="楷体" panose="02010609060101010101" pitchFamily="49" charset="-122"/>
              </a:rPr>
              <a:t>:</a:t>
            </a:r>
            <a:endParaRPr lang="zh-CN" dirty="0">
              <a:latin typeface="楷体" panose="02010609060101010101" pitchFamily="49" charset="-122"/>
              <a:ea typeface="楷体" panose="02010609060101010101" pitchFamily="49" charset="-122"/>
            </a:endParaRPr>
          </a:p>
        </p:txBody>
      </p:sp>
      <p:sp>
        <p:nvSpPr>
          <p:cNvPr id="6" name="内容占位符 5"/>
          <p:cNvSpPr>
            <a:spLocks noGrp="1"/>
          </p:cNvSpPr>
          <p:nvPr>
            <p:ph sz="quarter" idx="4"/>
          </p:nvPr>
        </p:nvSpPr>
        <p:spPr/>
        <p:txBody>
          <a:bodyPr/>
          <a:lstStyle/>
          <a:p>
            <a:pPr marL="342900" lvl="0" indent="-342900">
              <a:buFont typeface="+mj-lt"/>
              <a:buAutoNum type="arabicPeriod"/>
            </a:pPr>
            <a:r>
              <a:rPr lang="zh-CN" altLang="zh-CN" sz="1800" dirty="0" smtClean="0">
                <a:latin typeface="楷体" panose="02010609060101010101" pitchFamily="49" charset="-122"/>
                <a:ea typeface="楷体" panose="02010609060101010101" pitchFamily="49" charset="-122"/>
              </a:rPr>
              <a:t>基于</a:t>
            </a:r>
            <a:r>
              <a:rPr lang="en-US" altLang="zh-CN" sz="1800" dirty="0">
                <a:latin typeface="楷体" panose="02010609060101010101" pitchFamily="49" charset="-122"/>
                <a:ea typeface="楷体" panose="02010609060101010101" pitchFamily="49" charset="-122"/>
              </a:rPr>
              <a:t>ROS</a:t>
            </a:r>
            <a:r>
              <a:rPr lang="zh-CN" altLang="zh-CN" sz="1800" dirty="0">
                <a:latin typeface="楷体" panose="02010609060101010101" pitchFamily="49" charset="-122"/>
                <a:ea typeface="楷体" panose="02010609060101010101" pitchFamily="49" charset="-122"/>
              </a:rPr>
              <a:t>操作系统的多移动机器人小车软硬件平台和联合</a:t>
            </a:r>
            <a:r>
              <a:rPr lang="en-US" altLang="zh-CN" sz="1800" dirty="0">
                <a:latin typeface="楷体" panose="02010609060101010101" pitchFamily="49" charset="-122"/>
                <a:ea typeface="楷体" panose="02010609060101010101" pitchFamily="49" charset="-122"/>
              </a:rPr>
              <a:t>ROS</a:t>
            </a:r>
            <a:r>
              <a:rPr lang="zh-CN" altLang="zh-CN" sz="1800" dirty="0">
                <a:latin typeface="楷体" panose="02010609060101010101" pitchFamily="49" charset="-122"/>
                <a:ea typeface="楷体" panose="02010609060101010101" pitchFamily="49" charset="-122"/>
              </a:rPr>
              <a:t>进行</a:t>
            </a:r>
            <a:r>
              <a:rPr lang="en-US" altLang="zh-CN" sz="1800" dirty="0">
                <a:latin typeface="楷体" panose="02010609060101010101" pitchFamily="49" charset="-122"/>
                <a:ea typeface="楷体" panose="02010609060101010101" pitchFamily="49" charset="-122"/>
              </a:rPr>
              <a:t>3D</a:t>
            </a:r>
            <a:r>
              <a:rPr lang="zh-CN" altLang="zh-CN" sz="1800" dirty="0">
                <a:latin typeface="楷体" panose="02010609060101010101" pitchFamily="49" charset="-122"/>
                <a:ea typeface="楷体" panose="02010609060101010101" pitchFamily="49" charset="-122"/>
              </a:rPr>
              <a:t>运动模型仿真，使得研究多移动机器人间路径规划算法和协同工作相关算法的研究提供了有利的</a:t>
            </a:r>
            <a:r>
              <a:rPr lang="zh-CN" altLang="zh-CN" sz="1800" dirty="0" smtClean="0">
                <a:latin typeface="楷体" panose="02010609060101010101" pitchFamily="49" charset="-122"/>
                <a:ea typeface="楷体" panose="02010609060101010101" pitchFamily="49" charset="-122"/>
              </a:rPr>
              <a:t>条件</a:t>
            </a:r>
            <a:endParaRPr lang="en-US" altLang="zh-CN" sz="1800" dirty="0" smtClean="0">
              <a:latin typeface="楷体" panose="02010609060101010101" pitchFamily="49" charset="-122"/>
              <a:ea typeface="楷体" panose="02010609060101010101" pitchFamily="49" charset="-122"/>
            </a:endParaRPr>
          </a:p>
          <a:p>
            <a:pPr marL="342900" indent="-342900">
              <a:buFont typeface="+mj-lt"/>
              <a:buAutoNum type="arabicPeriod"/>
            </a:pPr>
            <a:r>
              <a:rPr lang="zh-CN" altLang="zh-CN" sz="1800" dirty="0">
                <a:latin typeface="楷体" panose="02010609060101010101" pitchFamily="49" charset="-122"/>
                <a:ea typeface="楷体" panose="02010609060101010101" pitchFamily="49" charset="-122"/>
              </a:rPr>
              <a:t>多移动机器人间的路径规划算法和群体协同控制算法</a:t>
            </a:r>
          </a:p>
          <a:p>
            <a:pPr marL="0" lvl="0" indent="0">
              <a:buNone/>
            </a:pPr>
            <a:endParaRPr lang="zh-CN" altLang="zh-CN" sz="1800" dirty="0">
              <a:latin typeface="楷体" panose="02010609060101010101" pitchFamily="49" charset="-122"/>
              <a:ea typeface="楷体" panose="02010609060101010101" pitchFamily="49" charset="-122"/>
            </a:endParaRPr>
          </a:p>
          <a:p>
            <a:endParaRPr lang="zh-CN" dirty="0"/>
          </a:p>
        </p:txBody>
      </p:sp>
    </p:spTree>
    <p:extLst>
      <p:ext uri="{BB962C8B-B14F-4D97-AF65-F5344CB8AC3E}">
        <p14:creationId xmlns:p14="http://schemas.microsoft.com/office/powerpoint/2010/main" val="94268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六、研究进度安排</a:t>
            </a:r>
            <a:endParaRPr lang="zh-CN" altLang="zh-CN" dirty="0">
              <a:latin typeface="楷体" panose="02010609060101010101" pitchFamily="49" charset="-122"/>
              <a:ea typeface="楷体" panose="02010609060101010101" pitchFamily="49" charset="-122"/>
            </a:endParaRPr>
          </a:p>
        </p:txBody>
      </p:sp>
      <p:sp>
        <p:nvSpPr>
          <p:cNvPr id="3" name="文本框 2"/>
          <p:cNvSpPr txBox="1"/>
          <p:nvPr/>
        </p:nvSpPr>
        <p:spPr>
          <a:xfrm>
            <a:off x="1845940" y="1628800"/>
            <a:ext cx="7128792" cy="4247317"/>
          </a:xfrm>
          <a:prstGeom prst="rect">
            <a:avLst/>
          </a:prstGeom>
          <a:noFill/>
        </p:spPr>
        <p:txBody>
          <a:bodyPr wrap="square" rtlCol="0">
            <a:spAutoFit/>
          </a:bodyPr>
          <a:lstStyle/>
          <a:p>
            <a:r>
              <a:rPr lang="zh-CN" altLang="zh-CN" dirty="0" smtClean="0"/>
              <a:t>（</a:t>
            </a:r>
            <a:r>
              <a:rPr lang="en-US" altLang="zh-CN" dirty="0" smtClean="0"/>
              <a:t>1</a:t>
            </a:r>
            <a:r>
              <a:rPr lang="zh-CN" altLang="zh-CN" dirty="0" smtClean="0"/>
              <a:t>）</a:t>
            </a:r>
            <a:r>
              <a:rPr lang="en-US" altLang="zh-CN" dirty="0" smtClean="0"/>
              <a:t>2017</a:t>
            </a:r>
            <a:r>
              <a:rPr lang="zh-CN" altLang="zh-CN" dirty="0"/>
              <a:t>年</a:t>
            </a:r>
            <a:r>
              <a:rPr lang="en-US" altLang="zh-CN" dirty="0"/>
              <a:t>4</a:t>
            </a:r>
            <a:r>
              <a:rPr lang="zh-CN" altLang="zh-CN" dirty="0"/>
              <a:t>月～</a:t>
            </a:r>
            <a:r>
              <a:rPr lang="en-US" altLang="zh-CN" dirty="0"/>
              <a:t>2017</a:t>
            </a:r>
            <a:r>
              <a:rPr lang="zh-CN" altLang="zh-CN" dirty="0"/>
              <a:t>年</a:t>
            </a:r>
            <a:r>
              <a:rPr lang="en-US" altLang="zh-CN" dirty="0"/>
              <a:t>6</a:t>
            </a:r>
            <a:r>
              <a:rPr lang="zh-CN" altLang="zh-CN" dirty="0"/>
              <a:t>月</a:t>
            </a:r>
          </a:p>
          <a:p>
            <a:r>
              <a:rPr lang="en-US" altLang="zh-CN" dirty="0" smtClean="0"/>
              <a:t>     </a:t>
            </a:r>
            <a:r>
              <a:rPr lang="zh-CN" altLang="zh-CN" dirty="0" smtClean="0"/>
              <a:t>完成</a:t>
            </a:r>
            <a:r>
              <a:rPr lang="zh-CN" altLang="zh-CN" dirty="0"/>
              <a:t>课题调研、资料准备、文献查阅，确定详细的方案</a:t>
            </a:r>
            <a:r>
              <a:rPr lang="zh-CN" altLang="zh-CN" dirty="0" smtClean="0"/>
              <a:t>，</a:t>
            </a:r>
            <a:endParaRPr lang="en-US" altLang="zh-CN" dirty="0" smtClean="0"/>
          </a:p>
          <a:p>
            <a:r>
              <a:rPr lang="en-US" altLang="zh-CN" dirty="0"/>
              <a:t> </a:t>
            </a:r>
            <a:r>
              <a:rPr lang="en-US" altLang="zh-CN" dirty="0" smtClean="0"/>
              <a:t>    </a:t>
            </a:r>
            <a:r>
              <a:rPr lang="zh-CN" altLang="zh-CN" dirty="0" smtClean="0"/>
              <a:t>完成开</a:t>
            </a:r>
            <a:r>
              <a:rPr lang="zh-CN" altLang="zh-CN" dirty="0"/>
              <a:t>题报告。</a:t>
            </a:r>
          </a:p>
          <a:p>
            <a:r>
              <a:rPr lang="zh-CN" altLang="zh-CN" dirty="0"/>
              <a:t>（</a:t>
            </a:r>
            <a:r>
              <a:rPr lang="en-US" altLang="zh-CN" dirty="0"/>
              <a:t>2</a:t>
            </a:r>
            <a:r>
              <a:rPr lang="zh-CN" altLang="zh-CN" dirty="0"/>
              <a:t>）</a:t>
            </a:r>
            <a:r>
              <a:rPr lang="en-US" altLang="zh-CN" dirty="0"/>
              <a:t>2017</a:t>
            </a:r>
            <a:r>
              <a:rPr lang="zh-CN" altLang="zh-CN" dirty="0"/>
              <a:t>年</a:t>
            </a:r>
            <a:r>
              <a:rPr lang="en-US" altLang="zh-CN" dirty="0"/>
              <a:t>7</a:t>
            </a:r>
            <a:r>
              <a:rPr lang="zh-CN" altLang="zh-CN" dirty="0"/>
              <a:t>月～</a:t>
            </a:r>
            <a:r>
              <a:rPr lang="en-US" altLang="zh-CN" dirty="0"/>
              <a:t>2017</a:t>
            </a:r>
            <a:r>
              <a:rPr lang="zh-CN" altLang="zh-CN" dirty="0"/>
              <a:t>年</a:t>
            </a:r>
            <a:r>
              <a:rPr lang="en-US" altLang="zh-CN" dirty="0"/>
              <a:t>8</a:t>
            </a:r>
            <a:r>
              <a:rPr lang="zh-CN" altLang="zh-CN" dirty="0"/>
              <a:t>月</a:t>
            </a:r>
          </a:p>
          <a:p>
            <a:r>
              <a:rPr lang="en-US" altLang="zh-CN" dirty="0"/>
              <a:t>     </a:t>
            </a:r>
            <a:r>
              <a:rPr lang="zh-CN" altLang="zh-CN" dirty="0" smtClean="0"/>
              <a:t>完成</a:t>
            </a:r>
            <a:r>
              <a:rPr lang="zh-CN" altLang="zh-CN" dirty="0"/>
              <a:t>基于</a:t>
            </a:r>
            <a:r>
              <a:rPr lang="en-US" altLang="zh-CN" dirty="0"/>
              <a:t>ROS</a:t>
            </a:r>
            <a:r>
              <a:rPr lang="zh-CN" altLang="zh-CN" dirty="0"/>
              <a:t>操作系统的树莓派多移动机器人小车平台的搭建。</a:t>
            </a:r>
          </a:p>
          <a:p>
            <a:r>
              <a:rPr lang="zh-CN" altLang="zh-CN" dirty="0"/>
              <a:t>（</a:t>
            </a:r>
            <a:r>
              <a:rPr lang="en-US" altLang="zh-CN" dirty="0"/>
              <a:t>3</a:t>
            </a:r>
            <a:r>
              <a:rPr lang="zh-CN" altLang="zh-CN" dirty="0"/>
              <a:t>）</a:t>
            </a:r>
            <a:r>
              <a:rPr lang="en-US" altLang="zh-CN" dirty="0"/>
              <a:t>2017</a:t>
            </a:r>
            <a:r>
              <a:rPr lang="zh-CN" altLang="zh-CN" dirty="0"/>
              <a:t>年</a:t>
            </a:r>
            <a:r>
              <a:rPr lang="en-US" altLang="zh-CN" dirty="0"/>
              <a:t>9</a:t>
            </a:r>
            <a:r>
              <a:rPr lang="zh-CN" altLang="zh-CN" dirty="0"/>
              <a:t>月～</a:t>
            </a:r>
            <a:r>
              <a:rPr lang="en-US" altLang="zh-CN" dirty="0"/>
              <a:t>2017</a:t>
            </a:r>
            <a:r>
              <a:rPr lang="zh-CN" altLang="zh-CN" dirty="0"/>
              <a:t>年</a:t>
            </a:r>
            <a:r>
              <a:rPr lang="en-US" altLang="zh-CN" dirty="0"/>
              <a:t>10</a:t>
            </a:r>
            <a:r>
              <a:rPr lang="zh-CN" altLang="zh-CN" dirty="0"/>
              <a:t>月</a:t>
            </a:r>
          </a:p>
          <a:p>
            <a:r>
              <a:rPr lang="en-US" altLang="zh-CN" dirty="0" smtClean="0"/>
              <a:t>     </a:t>
            </a:r>
            <a:r>
              <a:rPr lang="zh-CN" altLang="zh-CN" dirty="0" smtClean="0"/>
              <a:t>根据</a:t>
            </a:r>
            <a:r>
              <a:rPr lang="zh-CN" altLang="zh-CN" dirty="0"/>
              <a:t>要求，学习相关理论知识和软件编程技术，设计基于</a:t>
            </a:r>
            <a:r>
              <a:rPr lang="zh-CN" altLang="zh-CN" dirty="0" smtClean="0"/>
              <a:t>摄像</a:t>
            </a:r>
            <a:endParaRPr lang="en-US" altLang="zh-CN" dirty="0" smtClean="0"/>
          </a:p>
          <a:p>
            <a:r>
              <a:rPr lang="en-US" altLang="zh-CN" dirty="0"/>
              <a:t> </a:t>
            </a:r>
            <a:r>
              <a:rPr lang="en-US" altLang="zh-CN" dirty="0" smtClean="0"/>
              <a:t>    </a:t>
            </a:r>
            <a:r>
              <a:rPr lang="zh-CN" altLang="zh-CN" dirty="0" smtClean="0"/>
              <a:t>头</a:t>
            </a:r>
            <a:r>
              <a:rPr lang="zh-CN" altLang="zh-CN" dirty="0"/>
              <a:t>的室内定位软件算法，同时完成多移动机器人的路径规划</a:t>
            </a:r>
            <a:r>
              <a:rPr lang="zh-CN" altLang="zh-CN" dirty="0" smtClean="0"/>
              <a:t>算</a:t>
            </a:r>
            <a:endParaRPr lang="en-US" altLang="zh-CN" dirty="0" smtClean="0"/>
          </a:p>
          <a:p>
            <a:r>
              <a:rPr lang="en-US" altLang="zh-CN" dirty="0"/>
              <a:t> </a:t>
            </a:r>
            <a:r>
              <a:rPr lang="en-US" altLang="zh-CN" dirty="0" smtClean="0"/>
              <a:t>    </a:t>
            </a:r>
            <a:r>
              <a:rPr lang="zh-CN" altLang="zh-CN" dirty="0" smtClean="0"/>
              <a:t>法</a:t>
            </a:r>
            <a:r>
              <a:rPr lang="zh-CN" altLang="zh-CN" dirty="0"/>
              <a:t>的设计。</a:t>
            </a:r>
          </a:p>
          <a:p>
            <a:r>
              <a:rPr lang="zh-CN" altLang="zh-CN" dirty="0"/>
              <a:t>（</a:t>
            </a:r>
            <a:r>
              <a:rPr lang="en-US" altLang="zh-CN" dirty="0"/>
              <a:t>4</a:t>
            </a:r>
            <a:r>
              <a:rPr lang="zh-CN" altLang="zh-CN" dirty="0"/>
              <a:t>）</a:t>
            </a:r>
            <a:r>
              <a:rPr lang="en-US" altLang="zh-CN" dirty="0"/>
              <a:t>2017</a:t>
            </a:r>
            <a:r>
              <a:rPr lang="zh-CN" altLang="zh-CN" dirty="0"/>
              <a:t>年</a:t>
            </a:r>
            <a:r>
              <a:rPr lang="en-US" altLang="zh-CN" dirty="0"/>
              <a:t>11</a:t>
            </a:r>
            <a:r>
              <a:rPr lang="zh-CN" altLang="zh-CN" dirty="0"/>
              <a:t>月～</a:t>
            </a:r>
            <a:r>
              <a:rPr lang="en-US" altLang="zh-CN" dirty="0"/>
              <a:t>2017</a:t>
            </a:r>
            <a:r>
              <a:rPr lang="zh-CN" altLang="zh-CN" dirty="0"/>
              <a:t>年</a:t>
            </a:r>
            <a:r>
              <a:rPr lang="en-US" altLang="zh-CN" dirty="0"/>
              <a:t>12</a:t>
            </a:r>
            <a:r>
              <a:rPr lang="zh-CN" altLang="zh-CN" dirty="0"/>
              <a:t>月</a:t>
            </a:r>
          </a:p>
          <a:p>
            <a:r>
              <a:rPr lang="en-US" altLang="zh-CN" dirty="0"/>
              <a:t>     </a:t>
            </a:r>
            <a:r>
              <a:rPr lang="zh-CN" altLang="zh-CN" dirty="0"/>
              <a:t>完成多移动机器人的协同控制算法，完成队形编队、任务分解</a:t>
            </a:r>
            <a:r>
              <a:rPr lang="zh-CN" altLang="zh-CN" dirty="0" smtClean="0"/>
              <a:t>、</a:t>
            </a:r>
            <a:endParaRPr lang="en-US" altLang="zh-CN" dirty="0" smtClean="0"/>
          </a:p>
          <a:p>
            <a:r>
              <a:rPr lang="en-US" altLang="zh-CN" dirty="0"/>
              <a:t> </a:t>
            </a:r>
            <a:r>
              <a:rPr lang="en-US" altLang="zh-CN" dirty="0" smtClean="0"/>
              <a:t>    </a:t>
            </a:r>
            <a:r>
              <a:rPr lang="zh-CN" altLang="zh-CN" dirty="0" smtClean="0"/>
              <a:t>搬运</a:t>
            </a:r>
            <a:r>
              <a:rPr lang="zh-CN" altLang="zh-CN" dirty="0"/>
              <a:t>货物等。搭建基于</a:t>
            </a:r>
            <a:r>
              <a:rPr lang="en-US" altLang="zh-CN" dirty="0"/>
              <a:t>ROS</a:t>
            </a:r>
            <a:r>
              <a:rPr lang="zh-CN" altLang="zh-CN" dirty="0"/>
              <a:t>的仿真平台，完成对算法设计的</a:t>
            </a:r>
            <a:r>
              <a:rPr lang="zh-CN" altLang="zh-CN" dirty="0" smtClean="0"/>
              <a:t>仿真</a:t>
            </a:r>
            <a:endParaRPr lang="en-US" altLang="zh-CN" dirty="0" smtClean="0"/>
          </a:p>
          <a:p>
            <a:r>
              <a:rPr lang="en-US" altLang="zh-CN" dirty="0"/>
              <a:t> </a:t>
            </a:r>
            <a:r>
              <a:rPr lang="en-US" altLang="zh-CN" dirty="0" smtClean="0"/>
              <a:t>    </a:t>
            </a:r>
            <a:r>
              <a:rPr lang="zh-CN" altLang="zh-CN" dirty="0" smtClean="0"/>
              <a:t>验证</a:t>
            </a:r>
            <a:r>
              <a:rPr lang="zh-CN" altLang="zh-CN" dirty="0"/>
              <a:t>。</a:t>
            </a:r>
          </a:p>
          <a:p>
            <a:r>
              <a:rPr lang="zh-CN" altLang="zh-CN" dirty="0"/>
              <a:t>（</a:t>
            </a:r>
            <a:r>
              <a:rPr lang="en-US" altLang="zh-CN" dirty="0"/>
              <a:t>5</a:t>
            </a:r>
            <a:r>
              <a:rPr lang="zh-CN" altLang="zh-CN" dirty="0"/>
              <a:t>）</a:t>
            </a:r>
            <a:r>
              <a:rPr lang="en-US" altLang="zh-CN" dirty="0"/>
              <a:t>2018</a:t>
            </a:r>
            <a:r>
              <a:rPr lang="zh-CN" altLang="zh-CN" dirty="0"/>
              <a:t>年</a:t>
            </a:r>
            <a:r>
              <a:rPr lang="en-US" altLang="zh-CN" dirty="0"/>
              <a:t>01</a:t>
            </a:r>
            <a:r>
              <a:rPr lang="zh-CN" altLang="zh-CN" dirty="0"/>
              <a:t>月～</a:t>
            </a:r>
            <a:r>
              <a:rPr lang="en-US" altLang="zh-CN" dirty="0"/>
              <a:t>2018</a:t>
            </a:r>
            <a:r>
              <a:rPr lang="zh-CN" altLang="zh-CN" dirty="0"/>
              <a:t>年</a:t>
            </a:r>
            <a:r>
              <a:rPr lang="en-US" altLang="zh-CN" dirty="0"/>
              <a:t>03</a:t>
            </a:r>
            <a:r>
              <a:rPr lang="zh-CN" altLang="zh-CN" dirty="0"/>
              <a:t>月</a:t>
            </a:r>
          </a:p>
          <a:p>
            <a:r>
              <a:rPr lang="en-US" altLang="zh-CN" dirty="0" smtClean="0"/>
              <a:t>     </a:t>
            </a:r>
            <a:r>
              <a:rPr lang="zh-CN" altLang="zh-CN" dirty="0" smtClean="0"/>
              <a:t>对</a:t>
            </a:r>
            <a:r>
              <a:rPr lang="zh-CN" altLang="zh-CN" dirty="0"/>
              <a:t>研究课题归纳、总结和完善</a:t>
            </a:r>
            <a:r>
              <a:rPr lang="en-US" altLang="zh-CN" dirty="0"/>
              <a:t>,</a:t>
            </a:r>
            <a:r>
              <a:rPr lang="zh-CN" altLang="zh-CN" dirty="0"/>
              <a:t>最后完成硕士论文。</a:t>
            </a:r>
          </a:p>
        </p:txBody>
      </p:sp>
    </p:spTree>
    <p:extLst>
      <p:ext uri="{BB962C8B-B14F-4D97-AF65-F5344CB8AC3E}">
        <p14:creationId xmlns:p14="http://schemas.microsoft.com/office/powerpoint/2010/main" val="237837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3852" y="2780928"/>
            <a:ext cx="4872607" cy="1295399"/>
          </a:xfrm>
        </p:spPr>
        <p:txBody>
          <a:bodyPr/>
          <a:lstStyle/>
          <a:p>
            <a:r>
              <a:rPr lang="en-US" altLang="zh-CN" dirty="0" smtClean="0">
                <a:latin typeface="Comic Sans MS" panose="030F0702030302020204" pitchFamily="66" charset="0"/>
              </a:rPr>
              <a:t>Thank </a:t>
            </a:r>
            <a:r>
              <a:rPr lang="en-US" altLang="zh-CN" dirty="0" smtClean="0">
                <a:latin typeface="Comic Sans MS" panose="030F0702030302020204" pitchFamily="66" charset="0"/>
              </a:rPr>
              <a:t>you !</a:t>
            </a:r>
            <a:endParaRPr lang="zh-CN" dirty="0">
              <a:latin typeface="Comic Sans MS" panose="030F0702030302020204" pitchFamily="66" charset="0"/>
            </a:endParaRPr>
          </a:p>
        </p:txBody>
      </p:sp>
      <p:sp>
        <p:nvSpPr>
          <p:cNvPr id="4" name="文本框 3"/>
          <p:cNvSpPr txBox="1"/>
          <p:nvPr/>
        </p:nvSpPr>
        <p:spPr>
          <a:xfrm>
            <a:off x="3586199" y="1700808"/>
            <a:ext cx="6552728" cy="757130"/>
          </a:xfrm>
          <a:prstGeom prst="rect">
            <a:avLst/>
          </a:prstGeom>
          <a:noFill/>
        </p:spPr>
        <p:txBody>
          <a:bodyPr wrap="square" rtlCol="0">
            <a:spAutoFit/>
          </a:bodyPr>
          <a:lstStyle/>
          <a:p>
            <a:pPr>
              <a:lnSpc>
                <a:spcPct val="90000"/>
              </a:lnSpc>
            </a:pPr>
            <a:r>
              <a:rPr lang="en-US" altLang="zh-CN" sz="4800" dirty="0">
                <a:latin typeface="Comic Sans MS" panose="030F0702030302020204" pitchFamily="66" charset="0"/>
                <a:ea typeface="微软雅黑" panose="020B0503020204020204" pitchFamily="34" charset="-122"/>
                <a:cs typeface="+mj-cs"/>
              </a:rPr>
              <a:t>Robots I </a:t>
            </a:r>
            <a:r>
              <a:rPr lang="en-US" altLang="zh-CN" sz="4800" dirty="0" smtClean="0">
                <a:latin typeface="Comic Sans MS" panose="030F0702030302020204" pitchFamily="66" charset="0"/>
                <a:ea typeface="微软雅黑" panose="020B0503020204020204" pitchFamily="34" charset="-122"/>
                <a:cs typeface="+mj-cs"/>
              </a:rPr>
              <a:t>am coming </a:t>
            </a:r>
            <a:r>
              <a:rPr lang="en-US" altLang="zh-CN" sz="4800" dirty="0">
                <a:latin typeface="Comic Sans MS" panose="030F0702030302020204" pitchFamily="66" charset="0"/>
                <a:ea typeface="微软雅黑" panose="020B0503020204020204" pitchFamily="34" charset="-122"/>
                <a:cs typeface="+mj-cs"/>
              </a:rPr>
              <a:t>...</a:t>
            </a:r>
            <a:endParaRPr lang="zh-CN" altLang="en-US" sz="4800" dirty="0">
              <a:latin typeface="Comic Sans MS" panose="030F0702030302020204" pitchFamily="66" charset="0"/>
              <a:ea typeface="微软雅黑" panose="020B0503020204020204" pitchFamily="34" charset="-122"/>
              <a:cs typeface="+mj-cs"/>
            </a:endParaRPr>
          </a:p>
        </p:txBody>
      </p:sp>
      <p:sp>
        <p:nvSpPr>
          <p:cNvPr id="5" name="文本框 4"/>
          <p:cNvSpPr txBox="1"/>
          <p:nvPr/>
        </p:nvSpPr>
        <p:spPr>
          <a:xfrm>
            <a:off x="4870276" y="4076327"/>
            <a:ext cx="6552728" cy="757130"/>
          </a:xfrm>
          <a:prstGeom prst="rect">
            <a:avLst/>
          </a:prstGeom>
          <a:noFill/>
        </p:spPr>
        <p:txBody>
          <a:bodyPr wrap="square" rtlCol="0">
            <a:spAutoFit/>
          </a:bodyPr>
          <a:lstStyle/>
          <a:p>
            <a:pPr>
              <a:lnSpc>
                <a:spcPct val="90000"/>
              </a:lnSpc>
            </a:pPr>
            <a:r>
              <a:rPr lang="en-US" altLang="zh-CN" sz="4800" dirty="0" smtClean="0">
                <a:latin typeface="Comic Sans MS" panose="030F0702030302020204" pitchFamily="66" charset="0"/>
                <a:ea typeface="微软雅黑" panose="020B0503020204020204" pitchFamily="34" charset="-122"/>
                <a:cs typeface="+mj-cs"/>
              </a:rPr>
              <a:t>Just do it funning...</a:t>
            </a:r>
            <a:endParaRPr lang="zh-CN" altLang="en-US" sz="4800" dirty="0">
              <a:latin typeface="Comic Sans MS" panose="030F0702030302020204" pitchFamily="66" charset="0"/>
              <a:ea typeface="微软雅黑" panose="020B0503020204020204" pitchFamily="34" charset="-122"/>
              <a:cs typeface="+mj-cs"/>
            </a:endParaRPr>
          </a:p>
        </p:txBody>
      </p:sp>
      <p:sp>
        <p:nvSpPr>
          <p:cNvPr id="6" name="文本框 5"/>
          <p:cNvSpPr txBox="1"/>
          <p:nvPr/>
        </p:nvSpPr>
        <p:spPr>
          <a:xfrm>
            <a:off x="7102524" y="5301208"/>
            <a:ext cx="3816424" cy="535531"/>
          </a:xfrm>
          <a:prstGeom prst="rect">
            <a:avLst/>
          </a:prstGeom>
          <a:noFill/>
        </p:spPr>
        <p:txBody>
          <a:bodyPr wrap="square" rtlCol="0">
            <a:spAutoFit/>
          </a:bodyPr>
          <a:lstStyle/>
          <a:p>
            <a:pPr>
              <a:lnSpc>
                <a:spcPct val="90000"/>
              </a:lnSpc>
            </a:pPr>
            <a:r>
              <a:rPr lang="en-US" altLang="zh-CN" sz="3200" dirty="0" smtClean="0">
                <a:latin typeface="Comic Sans MS" panose="030F0702030302020204" pitchFamily="66" charset="0"/>
                <a:ea typeface="微软雅黑" panose="020B0503020204020204" pitchFamily="34" charset="-122"/>
                <a:cs typeface="+mj-cs"/>
              </a:rPr>
              <a:t>@</a:t>
            </a:r>
            <a:r>
              <a:rPr lang="en-US" altLang="zh-CN" sz="3200" dirty="0" err="1" smtClean="0">
                <a:latin typeface="Comic Sans MS" panose="030F0702030302020204" pitchFamily="66" charset="0"/>
                <a:ea typeface="微软雅黑" panose="020B0503020204020204" pitchFamily="34" charset="-122"/>
                <a:cs typeface="+mj-cs"/>
              </a:rPr>
              <a:t>CycloneBoy</a:t>
            </a:r>
            <a:endParaRPr lang="zh-CN" altLang="en-US" sz="3200" dirty="0">
              <a:latin typeface="Comic Sans MS" panose="030F0702030302020204" pitchFamily="66" charset="0"/>
              <a:ea typeface="微软雅黑" panose="020B0503020204020204" pitchFamily="34" charset="-122"/>
              <a:cs typeface="+mj-cs"/>
            </a:endParaRPr>
          </a:p>
        </p:txBody>
      </p:sp>
    </p:spTree>
    <p:extLst>
      <p:ext uri="{BB962C8B-B14F-4D97-AF65-F5344CB8AC3E}">
        <p14:creationId xmlns:p14="http://schemas.microsoft.com/office/powerpoint/2010/main" val="181810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98068" y="2918725"/>
            <a:ext cx="4824536" cy="978729"/>
          </a:xfrm>
          <a:prstGeom prst="rect">
            <a:avLst/>
          </a:prstGeom>
          <a:noFill/>
        </p:spPr>
        <p:txBody>
          <a:bodyPr wrap="square" rtlCol="0">
            <a:spAutoFit/>
          </a:bodyPr>
          <a:lstStyle/>
          <a:p>
            <a:pPr algn="ctr">
              <a:lnSpc>
                <a:spcPct val="90000"/>
              </a:lnSpc>
            </a:pPr>
            <a:r>
              <a:rPr lang="en-US" altLang="zh-CN" sz="3200" b="1" dirty="0" smtClean="0">
                <a:latin typeface="楷体" panose="02010609060101010101" pitchFamily="49" charset="-122"/>
                <a:ea typeface="楷体" panose="02010609060101010101" pitchFamily="49" charset="-122"/>
              </a:rPr>
              <a:t>TODO:</a:t>
            </a:r>
            <a:r>
              <a:rPr lang="zh-CN" altLang="en-US" sz="3200" b="1" dirty="0" smtClean="0">
                <a:latin typeface="楷体" panose="02010609060101010101" pitchFamily="49" charset="-122"/>
                <a:ea typeface="楷体" panose="02010609060101010101" pitchFamily="49" charset="-122"/>
              </a:rPr>
              <a:t>打开视频进行演示</a:t>
            </a:r>
            <a:endParaRPr lang="en-US" altLang="zh-CN" sz="3200" b="1" dirty="0" smtClean="0">
              <a:latin typeface="楷体" panose="02010609060101010101" pitchFamily="49" charset="-122"/>
              <a:ea typeface="楷体" panose="02010609060101010101" pitchFamily="49" charset="-122"/>
            </a:endParaRPr>
          </a:p>
          <a:p>
            <a:pPr algn="ctr">
              <a:lnSpc>
                <a:spcPct val="90000"/>
              </a:lnSpc>
            </a:pPr>
            <a:r>
              <a:rPr lang="zh-CN" altLang="en-US" sz="3200" b="1" dirty="0" smtClean="0">
                <a:latin typeface="楷体" panose="02010609060101010101" pitchFamily="49" charset="-122"/>
                <a:ea typeface="楷体" panose="02010609060101010101" pitchFamily="49" charset="-122"/>
              </a:rPr>
              <a:t>多机器人群体协同作业</a:t>
            </a:r>
            <a:endParaRPr lang="zh-CN" altLang="en-US" sz="32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60743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2217949" y="404664"/>
            <a:ext cx="7752927" cy="1143000"/>
          </a:xfrm>
        </p:spPr>
        <p:txBody>
          <a:bodyPr/>
          <a:lstStyle/>
          <a:p>
            <a:r>
              <a:rPr lang="zh-CN" altLang="en-US" dirty="0" smtClean="0">
                <a:latin typeface="楷体" panose="02010609060101010101" pitchFamily="49" charset="-122"/>
                <a:ea typeface="楷体" panose="02010609060101010101" pitchFamily="49" charset="-122"/>
              </a:rPr>
              <a:t>主要内容：</a:t>
            </a:r>
            <a:endParaRPr lang="zh-CN" dirty="0">
              <a:latin typeface="楷体" panose="02010609060101010101" pitchFamily="49" charset="-122"/>
              <a:ea typeface="楷体" panose="02010609060101010101" pitchFamily="49" charset="-122"/>
            </a:endParaRPr>
          </a:p>
        </p:txBody>
      </p:sp>
      <p:sp>
        <p:nvSpPr>
          <p:cNvPr id="14" name="内容占位符 13"/>
          <p:cNvSpPr>
            <a:spLocks noGrp="1"/>
          </p:cNvSpPr>
          <p:nvPr>
            <p:ph idx="1"/>
          </p:nvPr>
        </p:nvSpPr>
        <p:spPr>
          <a:xfrm>
            <a:off x="2216275" y="1700808"/>
            <a:ext cx="8486649" cy="4495800"/>
          </a:xfrm>
        </p:spPr>
        <p:txBody>
          <a:bodyPr/>
          <a:lstStyle/>
          <a:p>
            <a:r>
              <a:rPr lang="zh-CN" altLang="en-US" dirty="0" smtClean="0">
                <a:latin typeface="楷体" panose="02010609060101010101" pitchFamily="49" charset="-122"/>
                <a:ea typeface="楷体" panose="02010609060101010101" pitchFamily="49" charset="-122"/>
              </a:rPr>
              <a:t>一、</a:t>
            </a:r>
            <a:r>
              <a:rPr lang="zh-CN" altLang="en-US" dirty="0" smtClean="0">
                <a:latin typeface="楷体" panose="02010609060101010101" pitchFamily="49" charset="-122"/>
                <a:ea typeface="楷体" panose="02010609060101010101" pitchFamily="49" charset="-122"/>
              </a:rPr>
              <a:t>选题目的与意义</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二、国内外研究现状</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三</a:t>
            </a:r>
            <a:r>
              <a:rPr lang="zh-CN" altLang="en-US" dirty="0" smtClean="0">
                <a:latin typeface="楷体" panose="02010609060101010101" pitchFamily="49" charset="-122"/>
                <a:ea typeface="楷体" panose="02010609060101010101" pitchFamily="49" charset="-122"/>
              </a:rPr>
              <a:t>、项目研究内容</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四、研究方法与技术路线</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五、预期研究成果与创新点</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六</a:t>
            </a:r>
            <a:r>
              <a:rPr lang="zh-CN" altLang="en-US" dirty="0" smtClean="0">
                <a:latin typeface="楷体" panose="02010609060101010101" pitchFamily="49" charset="-122"/>
                <a:ea typeface="楷体" panose="02010609060101010101" pitchFamily="49" charset="-122"/>
              </a:rPr>
              <a:t>、研究进度安排</a:t>
            </a:r>
            <a:endParaRPr 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708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一、选题目的与</a:t>
            </a:r>
            <a:r>
              <a:rPr lang="zh-CN" altLang="en-US" dirty="0" smtClean="0">
                <a:latin typeface="楷体" panose="02010609060101010101" pitchFamily="49" charset="-122"/>
                <a:ea typeface="楷体" panose="02010609060101010101" pitchFamily="49" charset="-122"/>
              </a:rPr>
              <a:t>意义</a:t>
            </a:r>
            <a:endParaRPr lang="zh-CN" altLang="en-US" dirty="0"/>
          </a:p>
        </p:txBody>
      </p:sp>
      <p:sp>
        <p:nvSpPr>
          <p:cNvPr id="5" name="文本框 4"/>
          <p:cNvSpPr txBox="1"/>
          <p:nvPr/>
        </p:nvSpPr>
        <p:spPr>
          <a:xfrm>
            <a:off x="1701924" y="1844824"/>
            <a:ext cx="8905055" cy="3333220"/>
          </a:xfrm>
          <a:prstGeom prst="rect">
            <a:avLst/>
          </a:prstGeom>
          <a:noFill/>
        </p:spPr>
        <p:txBody>
          <a:bodyPr wrap="square" rtlCol="0">
            <a:spAutoFit/>
          </a:bodyPr>
          <a:lstStyle/>
          <a:p>
            <a:pPr>
              <a:lnSpc>
                <a:spcPct val="90000"/>
              </a:lnSpc>
            </a:pPr>
            <a:r>
              <a:rPr lang="en-US" altLang="zh-CN" dirty="0" smtClean="0"/>
              <a:t>    </a:t>
            </a:r>
            <a:r>
              <a:rPr lang="zh-CN" altLang="en-US" dirty="0" smtClean="0"/>
              <a:t>随着机器人的应用范围不断扩大，从以前的完成简单的工业生产到现在负责的无人战场、医疗援助、家庭服务、工业生活应用等各个方面，单个机器人很难完成复杂的多项任务。</a:t>
            </a:r>
            <a:endParaRPr lang="en-US" altLang="zh-CN" dirty="0" smtClean="0"/>
          </a:p>
          <a:p>
            <a:pPr>
              <a:lnSpc>
                <a:spcPct val="90000"/>
              </a:lnSpc>
            </a:pPr>
            <a:r>
              <a:rPr lang="en-US" altLang="zh-CN" dirty="0" smtClean="0"/>
              <a:t>    </a:t>
            </a:r>
            <a:r>
              <a:rPr lang="zh-CN" altLang="zh-CN" dirty="0" smtClean="0"/>
              <a:t>这些</a:t>
            </a:r>
            <a:r>
              <a:rPr lang="zh-CN" altLang="zh-CN" dirty="0"/>
              <a:t>复杂的作业由单一机器人已难以完成，需要多个机器人协调与合作共同完成。在许多应用领域中，许多要求由多台机器人共同完成复杂</a:t>
            </a:r>
            <a:r>
              <a:rPr lang="zh-CN" altLang="zh-CN" dirty="0" smtClean="0"/>
              <a:t>任务</a:t>
            </a:r>
            <a:r>
              <a:rPr lang="zh-CN" altLang="en-US" dirty="0" smtClean="0"/>
              <a:t>。由此而引出了多机器人协同作业系统。</a:t>
            </a:r>
            <a:endParaRPr lang="en-US" altLang="zh-CN" dirty="0" smtClean="0"/>
          </a:p>
          <a:p>
            <a:pPr>
              <a:lnSpc>
                <a:spcPct val="90000"/>
              </a:lnSpc>
            </a:pPr>
            <a:r>
              <a:rPr lang="en-US" altLang="zh-CN" dirty="0"/>
              <a:t> </a:t>
            </a:r>
            <a:r>
              <a:rPr lang="en-US" altLang="zh-CN" dirty="0" smtClean="0"/>
              <a:t>   </a:t>
            </a:r>
            <a:r>
              <a:rPr lang="zh-CN" altLang="en-US" dirty="0" smtClean="0"/>
              <a:t>一个机器人相对容易控制，但是多个机器人对系统的设计就提出了新的挑战。如今，如何组织由多个机器人构成的群体去有效的执行复杂的任务成为</a:t>
            </a:r>
            <a:r>
              <a:rPr lang="zh-CN" altLang="zh-CN" dirty="0"/>
              <a:t>当前的机器人研究领域的一个新课题，具有重要的理论和现实意义</a:t>
            </a:r>
            <a:r>
              <a:rPr lang="zh-CN" altLang="zh-CN" dirty="0" smtClean="0"/>
              <a:t>。</a:t>
            </a:r>
            <a:endParaRPr lang="en-US" altLang="zh-CN" dirty="0" smtClean="0"/>
          </a:p>
          <a:p>
            <a:pPr>
              <a:lnSpc>
                <a:spcPct val="90000"/>
              </a:lnSpc>
            </a:pPr>
            <a:r>
              <a:rPr lang="en-US" altLang="zh-CN" dirty="0"/>
              <a:t> </a:t>
            </a:r>
            <a:r>
              <a:rPr lang="en-US" altLang="zh-CN" dirty="0" smtClean="0"/>
              <a:t>   </a:t>
            </a:r>
            <a:r>
              <a:rPr lang="zh-CN" altLang="en-US" dirty="0" smtClean="0"/>
              <a:t>由于移动机器人应用最为广泛，设计研究成本较低，故本课题选多移动机器人作为研究对象。</a:t>
            </a:r>
            <a:endParaRPr lang="zh-CN" altLang="zh-CN" dirty="0"/>
          </a:p>
          <a:p>
            <a:pPr>
              <a:lnSpc>
                <a:spcPct val="90000"/>
              </a:lnSpc>
            </a:pPr>
            <a:endParaRPr lang="en-US" altLang="zh-CN" dirty="0"/>
          </a:p>
          <a:p>
            <a:pPr>
              <a:lnSpc>
                <a:spcPct val="90000"/>
              </a:lnSpc>
            </a:pPr>
            <a:endParaRPr lang="zh-CN" altLang="en-US" dirty="0"/>
          </a:p>
        </p:txBody>
      </p:sp>
    </p:spTree>
    <p:extLst>
      <p:ext uri="{BB962C8B-B14F-4D97-AF65-F5344CB8AC3E}">
        <p14:creationId xmlns:p14="http://schemas.microsoft.com/office/powerpoint/2010/main" val="29715652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428" y="534649"/>
            <a:ext cx="3184964" cy="1405094"/>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0516" y="2170243"/>
            <a:ext cx="2246607" cy="1404904"/>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0796" y="548680"/>
            <a:ext cx="1854751" cy="1391063"/>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23392" y="2162925"/>
            <a:ext cx="2104222" cy="1412222"/>
          </a:xfrm>
          <a:prstGeom prst="rect">
            <a:avLst/>
          </a:prstGeom>
        </p:spPr>
      </p:pic>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二、国内外研究现状</a:t>
            </a:r>
            <a:endParaRPr lang="en-US" altLang="zh-CN" dirty="0">
              <a:latin typeface="楷体" panose="02010609060101010101" pitchFamily="49" charset="-122"/>
              <a:ea typeface="楷体" panose="02010609060101010101" pitchFamily="49" charset="-122"/>
            </a:endParaRPr>
          </a:p>
        </p:txBody>
      </p:sp>
      <p:sp>
        <p:nvSpPr>
          <p:cNvPr id="4" name="文本框 3"/>
          <p:cNvSpPr txBox="1"/>
          <p:nvPr/>
        </p:nvSpPr>
        <p:spPr>
          <a:xfrm>
            <a:off x="1485900" y="2060848"/>
            <a:ext cx="5544616" cy="2834622"/>
          </a:xfrm>
          <a:prstGeom prst="rect">
            <a:avLst/>
          </a:prstGeom>
          <a:noFill/>
        </p:spPr>
        <p:txBody>
          <a:bodyPr wrap="square" rtlCol="0">
            <a:spAutoFit/>
          </a:bodyPr>
          <a:lstStyle/>
          <a:p>
            <a:pPr>
              <a:lnSpc>
                <a:spcPct val="90000"/>
              </a:lnSpc>
            </a:pPr>
            <a:r>
              <a:rPr lang="zh-CN" altLang="en-US" dirty="0" smtClean="0"/>
              <a:t>国外：</a:t>
            </a:r>
            <a:endParaRPr lang="en-US" altLang="zh-CN" dirty="0" smtClean="0"/>
          </a:p>
          <a:p>
            <a:pPr>
              <a:lnSpc>
                <a:spcPct val="90000"/>
              </a:lnSpc>
            </a:pPr>
            <a:r>
              <a:rPr lang="en-US" altLang="zh-CN" dirty="0"/>
              <a:t> </a:t>
            </a:r>
            <a:r>
              <a:rPr lang="en-US" altLang="zh-CN" dirty="0" smtClean="0"/>
              <a:t>   </a:t>
            </a:r>
            <a:r>
              <a:rPr lang="zh-CN" altLang="en-US" dirty="0" smtClean="0"/>
              <a:t>国外研究起步较早，许多高校与科研机构都对多移动机器人系统进行了大量的研究，提出了很多多移动机器人的协同控制算法等。</a:t>
            </a:r>
            <a:endParaRPr lang="en-US" altLang="zh-CN" dirty="0"/>
          </a:p>
          <a:p>
            <a:pPr>
              <a:lnSpc>
                <a:spcPct val="90000"/>
              </a:lnSpc>
            </a:pPr>
            <a:endParaRPr lang="en-US" altLang="zh-CN" dirty="0" smtClean="0"/>
          </a:p>
          <a:p>
            <a:pPr>
              <a:lnSpc>
                <a:spcPct val="90000"/>
              </a:lnSpc>
            </a:pPr>
            <a:r>
              <a:rPr lang="zh-CN" altLang="en-US" dirty="0" smtClean="0"/>
              <a:t>国内</a:t>
            </a:r>
            <a:r>
              <a:rPr lang="en-US" altLang="zh-CN" dirty="0" smtClean="0"/>
              <a:t>:</a:t>
            </a:r>
          </a:p>
          <a:p>
            <a:pPr>
              <a:lnSpc>
                <a:spcPct val="90000"/>
              </a:lnSpc>
            </a:pPr>
            <a:r>
              <a:rPr lang="en-US" altLang="zh-CN" dirty="0" smtClean="0"/>
              <a:t>   </a:t>
            </a:r>
            <a:r>
              <a:rPr lang="zh-CN" altLang="zh-CN" dirty="0" smtClean="0"/>
              <a:t>国内</a:t>
            </a:r>
            <a:r>
              <a:rPr lang="zh-CN" altLang="en-US" dirty="0" smtClean="0"/>
              <a:t>起步较晚，但</a:t>
            </a:r>
            <a:r>
              <a:rPr lang="zh-CN" altLang="zh-CN" dirty="0" smtClean="0"/>
              <a:t>也</a:t>
            </a:r>
            <a:r>
              <a:rPr lang="zh-CN" altLang="zh-CN" dirty="0"/>
              <a:t>取得了一些较成熟的</a:t>
            </a:r>
            <a:r>
              <a:rPr lang="zh-CN" altLang="zh-CN" dirty="0" smtClean="0"/>
              <a:t>科研成果</a:t>
            </a:r>
            <a:r>
              <a:rPr lang="zh-CN" altLang="en-US" dirty="0" smtClean="0"/>
              <a:t>。</a:t>
            </a:r>
            <a:r>
              <a:rPr lang="zh-CN" altLang="zh-CN" dirty="0"/>
              <a:t>中国科学院沈阳自动化研究所建立了一套多机器人协作装配</a:t>
            </a:r>
            <a:r>
              <a:rPr lang="zh-CN" altLang="zh-CN" dirty="0" smtClean="0"/>
              <a:t>系统</a:t>
            </a:r>
            <a:r>
              <a:rPr lang="en-US" altLang="zh-CN" dirty="0"/>
              <a:t>(</a:t>
            </a:r>
            <a:r>
              <a:rPr lang="en-US" altLang="zh-CN" dirty="0" smtClean="0"/>
              <a:t>MRCAS</a:t>
            </a:r>
            <a:r>
              <a:rPr lang="en-US" altLang="zh-CN" dirty="0"/>
              <a:t>)</a:t>
            </a:r>
            <a:r>
              <a:rPr lang="zh-CN" altLang="zh-CN" dirty="0" smtClean="0"/>
              <a:t>，</a:t>
            </a:r>
            <a:r>
              <a:rPr lang="zh-CN" altLang="zh-CN" dirty="0"/>
              <a:t>具有较强的可重构性及</a:t>
            </a:r>
            <a:r>
              <a:rPr lang="zh-CN" altLang="zh-CN" dirty="0" smtClean="0"/>
              <a:t>适应性</a:t>
            </a:r>
            <a:r>
              <a:rPr lang="zh-CN" altLang="en-US" dirty="0" smtClean="0"/>
              <a:t>。国内其他高校也相继投入对多机器人系统的研究之中</a:t>
            </a:r>
            <a:endParaRPr lang="zh-CN" altLang="en-US" dirty="0"/>
          </a:p>
        </p:txBody>
      </p:sp>
      <p:pic>
        <p:nvPicPr>
          <p:cNvPr id="1026" name="Picture 2" descr="http://image.xinmin.cn/2017/06/18/149_302254_b2019587cee6750d66693711d3d9348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23392" y="3805647"/>
            <a:ext cx="1516882" cy="18317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imgsa.baidu.com/timg?image&amp;quality=80&amp;size=b9999_10000&amp;sec=1498377212822&amp;di=6974b896e07dcf0319485c2eb36fb287&amp;imgtype=0&amp;src=http%3A%2F%2Fimg.zzedu.net.cn%2Fimages%2Fxwzx%2F2016%2F03%2F29%2F0A15BD99407A10A724DCF1BD1B1F1BE9.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30516" y="3805647"/>
            <a:ext cx="1875869" cy="1476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67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三、项目研究内容</a:t>
            </a:r>
            <a:endParaRPr lang="en-US" altLang="zh-CN" dirty="0">
              <a:latin typeface="楷体" panose="02010609060101010101" pitchFamily="49" charset="-122"/>
              <a:ea typeface="楷体" panose="02010609060101010101" pitchFamily="49" charset="-122"/>
            </a:endParaRPr>
          </a:p>
        </p:txBody>
      </p:sp>
      <p:sp>
        <p:nvSpPr>
          <p:cNvPr id="5" name="内容占位符 4"/>
          <p:cNvSpPr>
            <a:spLocks noGrp="1"/>
          </p:cNvSpPr>
          <p:nvPr>
            <p:ph sz="half" idx="1"/>
          </p:nvPr>
        </p:nvSpPr>
        <p:spPr>
          <a:xfrm>
            <a:off x="1293813" y="1988840"/>
            <a:ext cx="8184976" cy="3816424"/>
          </a:xfrm>
        </p:spPr>
        <p:txBody>
          <a:bodyPr>
            <a:normAutofit/>
          </a:bodyPr>
          <a:lstStyle/>
          <a:p>
            <a:pPr marL="452438" lvl="0" indent="-457200">
              <a:buFont typeface="+mj-lt"/>
              <a:buAutoNum type="arabicPeriod"/>
            </a:pPr>
            <a:r>
              <a:rPr lang="zh-CN" altLang="zh-CN" dirty="0">
                <a:latin typeface="楷体" panose="02010609060101010101" pitchFamily="49" charset="-122"/>
                <a:ea typeface="楷体" panose="02010609060101010101" pitchFamily="49" charset="-122"/>
              </a:rPr>
              <a:t>搭建基于</a:t>
            </a:r>
            <a:r>
              <a:rPr lang="en-US" altLang="zh-CN" dirty="0">
                <a:latin typeface="楷体" panose="02010609060101010101" pitchFamily="49" charset="-122"/>
                <a:ea typeface="楷体" panose="02010609060101010101" pitchFamily="49" charset="-122"/>
              </a:rPr>
              <a:t>ROS</a:t>
            </a:r>
            <a:r>
              <a:rPr lang="zh-CN" altLang="zh-CN" dirty="0">
                <a:latin typeface="楷体" panose="02010609060101010101" pitchFamily="49" charset="-122"/>
                <a:ea typeface="楷体" panose="02010609060101010101" pitchFamily="49" charset="-122"/>
              </a:rPr>
              <a:t>的多移动机器人仿真</a:t>
            </a:r>
            <a:r>
              <a:rPr lang="zh-CN" altLang="zh-CN" dirty="0" smtClean="0">
                <a:latin typeface="楷体" panose="02010609060101010101" pitchFamily="49" charset="-122"/>
                <a:ea typeface="楷体" panose="02010609060101010101" pitchFamily="49" charset="-122"/>
              </a:rPr>
              <a:t>平台</a:t>
            </a:r>
            <a:endParaRPr lang="en-US" altLang="zh-CN" dirty="0" smtClean="0">
              <a:latin typeface="楷体" panose="02010609060101010101" pitchFamily="49" charset="-122"/>
              <a:ea typeface="楷体" panose="02010609060101010101" pitchFamily="49" charset="-122"/>
            </a:endParaRPr>
          </a:p>
          <a:p>
            <a:pPr marL="452438" indent="-457200">
              <a:buFont typeface="+mj-lt"/>
              <a:buAutoNum type="arabicPeriod"/>
            </a:pPr>
            <a:r>
              <a:rPr lang="zh-CN" altLang="zh-CN" dirty="0">
                <a:latin typeface="楷体" panose="02010609060101010101" pitchFamily="49" charset="-122"/>
                <a:ea typeface="楷体" panose="02010609060101010101" pitchFamily="49" charset="-122"/>
              </a:rPr>
              <a:t>实现多移动机器人间的全局定位系统并进行</a:t>
            </a:r>
            <a:r>
              <a:rPr lang="zh-CN" altLang="zh-CN" dirty="0" smtClean="0">
                <a:latin typeface="楷体" panose="02010609060101010101" pitchFamily="49" charset="-122"/>
                <a:ea typeface="楷体" panose="02010609060101010101" pitchFamily="49" charset="-122"/>
              </a:rPr>
              <a:t>验证</a:t>
            </a:r>
            <a:endParaRPr lang="en-US" altLang="zh-CN" dirty="0" smtClean="0">
              <a:latin typeface="楷体" panose="02010609060101010101" pitchFamily="49" charset="-122"/>
              <a:ea typeface="楷体" panose="02010609060101010101" pitchFamily="49" charset="-122"/>
            </a:endParaRPr>
          </a:p>
          <a:p>
            <a:pPr marL="452438" lvl="0" indent="-457200">
              <a:buFont typeface="+mj-lt"/>
              <a:buAutoNum type="arabicPeriod"/>
            </a:pPr>
            <a:r>
              <a:rPr lang="zh-CN" altLang="zh-CN" dirty="0">
                <a:latin typeface="楷体" panose="02010609060101010101" pitchFamily="49" charset="-122"/>
                <a:ea typeface="楷体" panose="02010609060101010101" pitchFamily="49" charset="-122"/>
              </a:rPr>
              <a:t>设计实现多移动机器人的路径规划</a:t>
            </a:r>
            <a:r>
              <a:rPr lang="zh-CN" altLang="zh-CN" dirty="0" smtClean="0">
                <a:latin typeface="楷体" panose="02010609060101010101" pitchFamily="49" charset="-122"/>
                <a:ea typeface="楷体" panose="02010609060101010101" pitchFamily="49" charset="-122"/>
              </a:rPr>
              <a:t>算法</a:t>
            </a:r>
            <a:endParaRPr lang="en-US" altLang="zh-CN" dirty="0" smtClean="0">
              <a:latin typeface="楷体" panose="02010609060101010101" pitchFamily="49" charset="-122"/>
              <a:ea typeface="楷体" panose="02010609060101010101" pitchFamily="49" charset="-122"/>
            </a:endParaRPr>
          </a:p>
          <a:p>
            <a:pPr marL="452438" indent="-457200">
              <a:buFont typeface="+mj-lt"/>
              <a:buAutoNum type="arabicPeriod"/>
            </a:pPr>
            <a:r>
              <a:rPr lang="zh-CN" altLang="zh-CN" dirty="0">
                <a:latin typeface="楷体" panose="02010609060101010101" pitchFamily="49" charset="-122"/>
                <a:ea typeface="楷体" panose="02010609060101010101" pitchFamily="49" charset="-122"/>
              </a:rPr>
              <a:t>设计相应的控制算法完成多移动机器人间的协同</a:t>
            </a:r>
            <a:r>
              <a:rPr lang="zh-CN" altLang="zh-CN" dirty="0" smtClean="0">
                <a:latin typeface="楷体" panose="02010609060101010101" pitchFamily="49" charset="-122"/>
                <a:ea typeface="楷体" panose="02010609060101010101" pitchFamily="49" charset="-122"/>
              </a:rPr>
              <a:t>控制</a:t>
            </a:r>
            <a:endParaRPr lang="en-US" altLang="zh-CN" dirty="0" smtClean="0">
              <a:latin typeface="楷体" panose="02010609060101010101" pitchFamily="49" charset="-122"/>
              <a:ea typeface="楷体" panose="02010609060101010101" pitchFamily="49" charset="-122"/>
            </a:endParaRPr>
          </a:p>
          <a:p>
            <a:pPr marL="452438" lvl="0" indent="-457200">
              <a:buFont typeface="+mj-lt"/>
              <a:buAutoNum type="arabicPeriod"/>
            </a:pPr>
            <a:r>
              <a:rPr lang="zh-CN" altLang="zh-CN" dirty="0">
                <a:latin typeface="楷体" panose="02010609060101010101" pitchFamily="49" charset="-122"/>
                <a:ea typeface="楷体" panose="02010609060101010101" pitchFamily="49" charset="-122"/>
              </a:rPr>
              <a:t>设计出一套基于</a:t>
            </a:r>
            <a:r>
              <a:rPr lang="en-US" altLang="zh-CN" dirty="0">
                <a:latin typeface="楷体" panose="02010609060101010101" pitchFamily="49" charset="-122"/>
                <a:ea typeface="楷体" panose="02010609060101010101" pitchFamily="49" charset="-122"/>
              </a:rPr>
              <a:t>ROS</a:t>
            </a:r>
            <a:r>
              <a:rPr lang="zh-CN" altLang="zh-CN" dirty="0">
                <a:latin typeface="楷体" panose="02010609060101010101" pitchFamily="49" charset="-122"/>
                <a:ea typeface="楷体" panose="02010609060101010101" pitchFamily="49" charset="-122"/>
              </a:rPr>
              <a:t>操作系统的多移动机器人硬件平台，并进行实物验证</a:t>
            </a:r>
          </a:p>
          <a:p>
            <a:pPr marL="0" indent="0">
              <a:buNone/>
            </a:pPr>
            <a:endParaRPr lang="zh-CN" altLang="zh-CN" dirty="0"/>
          </a:p>
          <a:p>
            <a:pPr marL="452438" lvl="0" indent="-457200">
              <a:buFont typeface="+mj-lt"/>
              <a:buAutoNum type="arabicPeriod"/>
            </a:pPr>
            <a:endParaRPr lang="en-US" altLang="zh-CN" dirty="0" smtClean="0"/>
          </a:p>
          <a:p>
            <a:pPr marL="452438" lvl="0" indent="-457200">
              <a:buFont typeface="+mj-lt"/>
              <a:buAutoNum type="arabicPeriod"/>
            </a:pPr>
            <a:endParaRPr lang="zh-CN" altLang="zh-CN" dirty="0"/>
          </a:p>
          <a:p>
            <a:pPr marL="452438" indent="-457200">
              <a:buFont typeface="+mj-lt"/>
              <a:buAutoNum type="arabicPeriod"/>
            </a:pPr>
            <a:endParaRPr lang="zh-CN" altLang="zh-CN" dirty="0"/>
          </a:p>
        </p:txBody>
      </p:sp>
    </p:spTree>
    <p:extLst>
      <p:ext uri="{BB962C8B-B14F-4D97-AF65-F5344CB8AC3E}">
        <p14:creationId xmlns:p14="http://schemas.microsoft.com/office/powerpoint/2010/main" val="154747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7908" y="692696"/>
            <a:ext cx="8458201" cy="863351"/>
          </a:xfrm>
        </p:spPr>
        <p:txBody>
          <a:bodyPr/>
          <a:lstStyle/>
          <a:p>
            <a:r>
              <a:rPr lang="zh-CN" altLang="en-US" dirty="0">
                <a:latin typeface="楷体" panose="02010609060101010101" pitchFamily="49" charset="-122"/>
                <a:ea typeface="楷体" panose="02010609060101010101" pitchFamily="49" charset="-122"/>
              </a:rPr>
              <a:t>四、研究方法与技术</a:t>
            </a:r>
            <a:r>
              <a:rPr lang="zh-CN" altLang="en-US" dirty="0" smtClean="0">
                <a:latin typeface="楷体" panose="02010609060101010101" pitchFamily="49" charset="-122"/>
                <a:ea typeface="楷体" panose="02010609060101010101" pitchFamily="49" charset="-122"/>
              </a:rPr>
              <a:t>路线</a:t>
            </a:r>
            <a:endParaRPr lang="zh-CN" dirty="0"/>
          </a:p>
        </p:txBody>
      </p:sp>
      <p:sp>
        <p:nvSpPr>
          <p:cNvPr id="4" name="Rectangle 2"/>
          <p:cNvSpPr>
            <a:spLocks noChangeArrowheads="1"/>
          </p:cNvSpPr>
          <p:nvPr/>
        </p:nvSpPr>
        <p:spPr bwMode="auto">
          <a:xfrm>
            <a:off x="3358108" y="867171"/>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14399619"/>
              </p:ext>
            </p:extLst>
          </p:nvPr>
        </p:nvGraphicFramePr>
        <p:xfrm>
          <a:off x="3357661" y="1412776"/>
          <a:ext cx="4181475" cy="4895850"/>
        </p:xfrm>
        <a:graphic>
          <a:graphicData uri="http://schemas.openxmlformats.org/presentationml/2006/ole">
            <mc:AlternateContent xmlns:mc="http://schemas.openxmlformats.org/markup-compatibility/2006">
              <mc:Choice xmlns:v="urn:schemas-microsoft-com:vml" Requires="v">
                <p:oleObj spid="_x0000_s2054" name="Visio" r:id="rId3" imgW="4181318" imgH="4895980" progId="Visio.Drawing.15">
                  <p:embed/>
                </p:oleObj>
              </mc:Choice>
              <mc:Fallback>
                <p:oleObj name="Visio" r:id="rId3" imgW="4181318" imgH="4895980" progId="Visio.Drawing.15">
                  <p:embed/>
                  <p:pic>
                    <p:nvPicPr>
                      <p:cNvPr id="0" name="Object 1"/>
                      <p:cNvPicPr>
                        <a:picLocks noChangeAspect="1" noChangeArrowheads="1"/>
                      </p:cNvPicPr>
                      <p:nvPr/>
                    </p:nvPicPr>
                    <p:blipFill>
                      <a:blip r:embed="rId4"/>
                      <a:srcRect/>
                      <a:stretch>
                        <a:fillRect/>
                      </a:stretch>
                    </p:blipFill>
                    <p:spPr bwMode="auto">
                      <a:xfrm>
                        <a:off x="3357661" y="1412776"/>
                        <a:ext cx="4181475" cy="489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3176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2162" y="1052736"/>
            <a:ext cx="8458201" cy="863351"/>
          </a:xfrm>
        </p:spPr>
        <p:txBody>
          <a:bodyPr>
            <a:normAutofit/>
          </a:bodyPr>
          <a:lstStyle/>
          <a:p>
            <a:r>
              <a:rPr lang="zh-CN" altLang="en-US" sz="3600" dirty="0" smtClean="0">
                <a:latin typeface="楷体" panose="02010609060101010101" pitchFamily="49" charset="-122"/>
                <a:ea typeface="楷体" panose="02010609060101010101" pitchFamily="49" charset="-122"/>
              </a:rPr>
              <a:t>（</a:t>
            </a:r>
            <a:r>
              <a:rPr lang="en-US" altLang="zh-CN" sz="3600" dirty="0" smtClean="0">
                <a:latin typeface="楷体" panose="02010609060101010101" pitchFamily="49" charset="-122"/>
                <a:ea typeface="楷体" panose="02010609060101010101" pitchFamily="49" charset="-122"/>
              </a:rPr>
              <a:t>1</a:t>
            </a:r>
            <a:r>
              <a:rPr lang="zh-CN" altLang="en-US" sz="3600" dirty="0" smtClean="0">
                <a:latin typeface="楷体" panose="02010609060101010101" pitchFamily="49" charset="-122"/>
                <a:ea typeface="楷体" panose="02010609060101010101" pitchFamily="49" charset="-122"/>
              </a:rPr>
              <a:t>）构建机器人</a:t>
            </a:r>
            <a:r>
              <a:rPr lang="en-US" altLang="zh-CN" sz="3600" dirty="0" smtClean="0">
                <a:latin typeface="楷体" panose="02010609060101010101" pitchFamily="49" charset="-122"/>
                <a:ea typeface="楷体" panose="02010609060101010101" pitchFamily="49" charset="-122"/>
              </a:rPr>
              <a:t>ROS</a:t>
            </a:r>
            <a:r>
              <a:rPr lang="zh-CN" altLang="en-US" sz="3600" dirty="0" smtClean="0">
                <a:latin typeface="楷体" panose="02010609060101010101" pitchFamily="49" charset="-122"/>
                <a:ea typeface="楷体" panose="02010609060101010101" pitchFamily="49" charset="-122"/>
              </a:rPr>
              <a:t>操作系统仿真平台</a:t>
            </a:r>
            <a:endParaRPr lang="zh-CN" altLang="en-US" sz="3600" dirty="0">
              <a:latin typeface="楷体" panose="02010609060101010101" pitchFamily="49" charset="-122"/>
              <a:ea typeface="楷体" panose="02010609060101010101" pitchFamily="49" charset="-122"/>
            </a:endParaRPr>
          </a:p>
        </p:txBody>
      </p:sp>
      <p:sp>
        <p:nvSpPr>
          <p:cNvPr id="4" name="Rectangle 2"/>
          <p:cNvSpPr>
            <a:spLocks noChangeArrowheads="1"/>
          </p:cNvSpPr>
          <p:nvPr/>
        </p:nvSpPr>
        <p:spPr bwMode="auto">
          <a:xfrm>
            <a:off x="2349996" y="2132856"/>
            <a:ext cx="162281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文本框 5"/>
          <p:cNvSpPr txBox="1"/>
          <p:nvPr/>
        </p:nvSpPr>
        <p:spPr>
          <a:xfrm>
            <a:off x="1845940" y="2492896"/>
            <a:ext cx="7632848" cy="2308324"/>
          </a:xfrm>
          <a:prstGeom prst="rect">
            <a:avLst/>
          </a:prstGeom>
          <a:noFill/>
        </p:spPr>
        <p:txBody>
          <a:bodyPr wrap="square" rtlCol="0">
            <a:spAutoFit/>
          </a:bodyPr>
          <a:lstStyle/>
          <a:p>
            <a:r>
              <a:rPr lang="en-US" altLang="zh-CN" sz="2000" dirty="0" smtClean="0"/>
              <a:t>   </a:t>
            </a:r>
            <a:r>
              <a:rPr lang="zh-CN" altLang="zh-CN" sz="2400" dirty="0" smtClean="0">
                <a:latin typeface="楷体" panose="02010609060101010101" pitchFamily="49" charset="-122"/>
                <a:ea typeface="楷体" panose="02010609060101010101" pitchFamily="49" charset="-122"/>
              </a:rPr>
              <a:t>基于</a:t>
            </a:r>
            <a:r>
              <a:rPr lang="en-US" altLang="zh-CN" sz="2400" dirty="0">
                <a:latin typeface="楷体" panose="02010609060101010101" pitchFamily="49" charset="-122"/>
                <a:ea typeface="楷体" panose="02010609060101010101" pitchFamily="49" charset="-122"/>
              </a:rPr>
              <a:t>ROS</a:t>
            </a:r>
            <a:r>
              <a:rPr lang="zh-CN" altLang="zh-CN" sz="2400" dirty="0">
                <a:latin typeface="楷体" panose="02010609060101010101" pitchFamily="49" charset="-122"/>
                <a:ea typeface="楷体" panose="02010609060101010101" pitchFamily="49" charset="-122"/>
              </a:rPr>
              <a:t>的多移动机器人仿真平台的搭建，建立起多移动机器人的运动模型，导入相应的模型参数和传感器接口，初步运行设计的算法，进行仿真验证路径规划算法和群体协同控制算分。系统选取合适的仿真场景，模拟各种复杂的任务情况进行仿真，反复改进算法后进行实物验证。</a:t>
            </a:r>
          </a:p>
        </p:txBody>
      </p:sp>
    </p:spTree>
    <p:extLst>
      <p:ext uri="{BB962C8B-B14F-4D97-AF65-F5344CB8AC3E}">
        <p14:creationId xmlns:p14="http://schemas.microsoft.com/office/powerpoint/2010/main" val="35365278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2162" y="1052736"/>
            <a:ext cx="8458201" cy="863351"/>
          </a:xfrm>
        </p:spPr>
        <p:txBody>
          <a:bodyPr>
            <a:normAutofit/>
          </a:bodyPr>
          <a:lstStyle/>
          <a:p>
            <a:r>
              <a:rPr lang="zh-CN" altLang="en-US" sz="3600" dirty="0" smtClean="0">
                <a:latin typeface="楷体" panose="02010609060101010101" pitchFamily="49" charset="-122"/>
                <a:ea typeface="楷体" panose="02010609060101010101" pitchFamily="49" charset="-122"/>
              </a:rPr>
              <a:t>（</a:t>
            </a:r>
            <a:r>
              <a:rPr lang="en-US" altLang="zh-CN" sz="3600" dirty="0">
                <a:latin typeface="楷体" panose="02010609060101010101" pitchFamily="49" charset="-122"/>
                <a:ea typeface="楷体" panose="02010609060101010101" pitchFamily="49" charset="-122"/>
              </a:rPr>
              <a:t>2</a:t>
            </a:r>
            <a:r>
              <a:rPr lang="zh-CN" altLang="en-US" sz="3600" dirty="0" smtClean="0">
                <a:latin typeface="楷体" panose="02010609060101010101" pitchFamily="49" charset="-122"/>
                <a:ea typeface="楷体" panose="02010609060101010101" pitchFamily="49" charset="-122"/>
              </a:rPr>
              <a:t>）移动机器人硬件平台搭建</a:t>
            </a:r>
            <a:endParaRPr lang="zh-CN" altLang="en-US" sz="3600" dirty="0">
              <a:latin typeface="楷体" panose="02010609060101010101" pitchFamily="49" charset="-122"/>
              <a:ea typeface="楷体" panose="02010609060101010101" pitchFamily="49" charset="-122"/>
            </a:endParaRPr>
          </a:p>
        </p:txBody>
      </p:sp>
      <p:sp>
        <p:nvSpPr>
          <p:cNvPr id="4" name="Rectangle 2"/>
          <p:cNvSpPr>
            <a:spLocks noChangeArrowheads="1"/>
          </p:cNvSpPr>
          <p:nvPr/>
        </p:nvSpPr>
        <p:spPr bwMode="auto">
          <a:xfrm>
            <a:off x="2349996" y="2132856"/>
            <a:ext cx="162281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809606293"/>
              </p:ext>
            </p:extLst>
          </p:nvPr>
        </p:nvGraphicFramePr>
        <p:xfrm>
          <a:off x="2349996" y="2132856"/>
          <a:ext cx="6264696" cy="3753745"/>
        </p:xfrm>
        <a:graphic>
          <a:graphicData uri="http://schemas.openxmlformats.org/presentationml/2006/ole">
            <mc:AlternateContent xmlns:mc="http://schemas.openxmlformats.org/markup-compatibility/2006">
              <mc:Choice xmlns:v="urn:schemas-microsoft-com:vml" Requires="v">
                <p:oleObj spid="_x0000_s7173" name="Visio" r:id="rId3" imgW="4705387" imgH="2819270" progId="Visio.Drawing.15">
                  <p:embed/>
                </p:oleObj>
              </mc:Choice>
              <mc:Fallback>
                <p:oleObj name="Visio" r:id="rId3" imgW="4705387" imgH="2819270"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9996" y="2132856"/>
                        <a:ext cx="6264696" cy="3753745"/>
                      </a:xfrm>
                      <a:prstGeom prst="rect">
                        <a:avLst/>
                      </a:prstGeom>
                      <a:noFill/>
                    </p:spPr>
                  </p:pic>
                </p:oleObj>
              </mc:Fallback>
            </mc:AlternateContent>
          </a:graphicData>
        </a:graphic>
      </p:graphicFrame>
    </p:spTree>
    <p:extLst>
      <p:ext uri="{BB962C8B-B14F-4D97-AF65-F5344CB8AC3E}">
        <p14:creationId xmlns:p14="http://schemas.microsoft.com/office/powerpoint/2010/main" val="16514431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erenity_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Serenity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theme>
</file>

<file path=ppt/theme/theme2.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Serenity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Serenity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FB096B0-BE20-479F-B38E-AA1BD80771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宁静演示文稿（宽屏）</Template>
  <TotalTime>0</TotalTime>
  <Words>842</Words>
  <Application>Microsoft Office PowerPoint</Application>
  <PresentationFormat>自定义</PresentationFormat>
  <Paragraphs>74</Paragraphs>
  <Slides>15</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2" baseType="lpstr">
      <vt:lpstr>Euphemia</vt:lpstr>
      <vt:lpstr>楷体</vt:lpstr>
      <vt:lpstr>微软雅黑</vt:lpstr>
      <vt:lpstr>Arial</vt:lpstr>
      <vt:lpstr>Comic Sans MS</vt:lpstr>
      <vt:lpstr>Serenity_16x9</vt:lpstr>
      <vt:lpstr>Microsoft Visio 绘图</vt:lpstr>
      <vt:lpstr>多移动机器人群体协同技术研究</vt:lpstr>
      <vt:lpstr>PowerPoint 演示文稿</vt:lpstr>
      <vt:lpstr>主要内容：</vt:lpstr>
      <vt:lpstr>一、选题目的与意义</vt:lpstr>
      <vt:lpstr>二、国内外研究现状</vt:lpstr>
      <vt:lpstr>三、项目研究内容</vt:lpstr>
      <vt:lpstr>四、研究方法与技术路线</vt:lpstr>
      <vt:lpstr>（1）构建机器人ROS操作系统仿真平台</vt:lpstr>
      <vt:lpstr>（2）移动机器人硬件平台搭建</vt:lpstr>
      <vt:lpstr>（3）摄像头定位系统搭建</vt:lpstr>
      <vt:lpstr>（4）软件系统设计</vt:lpstr>
      <vt:lpstr>（5）软硬件系统联合算法调试</vt:lpstr>
      <vt:lpstr>五、预期研究成果与创新点</vt:lpstr>
      <vt:lpstr>六、研究进度安排</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2017-06-25T02:11:35Z</dcterms:created>
  <dcterms:modified xsi:type="dcterms:W3CDTF">2017-06-25T05:32:15Z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TC028011099991</vt:lpwstr>
  </property>
</Properties>
</file>