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5"/>
  </p:notesMasterIdLst>
  <p:sldIdLst>
    <p:sldId id="10603" r:id="rId2"/>
    <p:sldId id="10618" r:id="rId3"/>
    <p:sldId id="10619" r:id="rId4"/>
    <p:sldId id="10620" r:id="rId5"/>
    <p:sldId id="10621" r:id="rId6"/>
    <p:sldId id="10622" r:id="rId7"/>
    <p:sldId id="10623" r:id="rId8"/>
    <p:sldId id="10625" r:id="rId9"/>
    <p:sldId id="10626" r:id="rId10"/>
    <p:sldId id="10627" r:id="rId11"/>
    <p:sldId id="10631" r:id="rId12"/>
    <p:sldId id="10632" r:id="rId13"/>
    <p:sldId id="10633" r:id="rId14"/>
    <p:sldId id="10634" r:id="rId15"/>
    <p:sldId id="10629" r:id="rId16"/>
    <p:sldId id="10590" r:id="rId17"/>
    <p:sldId id="10607" r:id="rId18"/>
    <p:sldId id="10604" r:id="rId19"/>
    <p:sldId id="10593" r:id="rId20"/>
    <p:sldId id="10606" r:id="rId21"/>
    <p:sldId id="10608" r:id="rId22"/>
    <p:sldId id="10610" r:id="rId23"/>
    <p:sldId id="10602" r:id="rId24"/>
    <p:sldId id="10600" r:id="rId25"/>
    <p:sldId id="10612" r:id="rId26"/>
    <p:sldId id="10605" r:id="rId27"/>
    <p:sldId id="10628" r:id="rId28"/>
    <p:sldId id="10601" r:id="rId29"/>
    <p:sldId id="10609" r:id="rId30"/>
    <p:sldId id="10582" r:id="rId31"/>
    <p:sldId id="10508" r:id="rId32"/>
    <p:sldId id="10564" r:id="rId33"/>
    <p:sldId id="10616" r:id="rId34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603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631"/>
            <p14:sldId id="10632"/>
            <p14:sldId id="10633"/>
            <p14:sldId id="10634"/>
            <p14:sldId id="10629"/>
            <p14:sldId id="10590"/>
            <p14:sldId id="10607"/>
            <p14:sldId id="10604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28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DC"/>
    <a:srgbClr val="1A397A"/>
    <a:srgbClr val="AAAAAA"/>
    <a:srgbClr val="BFBFBF"/>
    <a:srgbClr val="F2F2F2"/>
    <a:srgbClr val="595959"/>
    <a:srgbClr val="2D64D5"/>
    <a:srgbClr val="316CE5"/>
    <a:srgbClr val="65747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842"/>
  </p:normalViewPr>
  <p:slideViewPr>
    <p:cSldViewPr snapToGrid="0" snapToObjects="1">
      <p:cViewPr>
        <p:scale>
          <a:sx n="65" d="100"/>
          <a:sy n="65" d="100"/>
        </p:scale>
        <p:origin x="144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BA-2C36-D67C-F072-B749D009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C770-1E69-9BA8-26A2-C4DB540F3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05F3-5255-474C-31B9-A141D7E6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A567-3B3C-8F8D-DE20-6DD84964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D81C4-61D1-82A9-0ED6-0F355AD57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BCDF2-2A14-9AD5-550A-F7B72757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4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AB77-34CF-D457-F3D8-AFD969E2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CF01B-3DFC-7CB1-1E2C-6E3EDE597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1C4E9-1787-200E-51A3-1007114ED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77C0-A00C-3B12-19AC-AE3F515E5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3F5E6-7427-4FE2-3244-B2C5EA804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4AB247-5184-CC64-79D5-F217F2476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8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64-A705-6FA4-68BD-00095240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2DBC-E51F-C30C-0BE1-52125FC0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9E767-91DB-8A91-255D-6904E9EC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8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2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5D1-B071-B9D3-9D9D-087B8939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BD8FC-351C-F4C4-3E17-A426EA21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EFF9-B436-1035-A5FD-A0DF0841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8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person-individually-alone-icon-182414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CycloneDX v1.6 – Manufacturing BOM (MBOM)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C893-78D7-8C72-6171-BDC33FD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5067-154F-AA03-DEA2-49BDA8D495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232DD-138A-F53E-28C8-D30303F25B4C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7804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3302-5351-EE7E-4A50-E5B2998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35D3E03-A9BF-BEF4-1E90-CC71BE0264E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FFA95-5F9F-E511-0715-6C2656CA136A}"/>
              </a:ext>
            </a:extLst>
          </p:cNvPr>
          <p:cNvSpPr/>
          <p:nvPr/>
        </p:nvSpPr>
        <p:spPr>
          <a:xfrm>
            <a:off x="4124525" y="2846300"/>
            <a:ext cx="6510345" cy="177724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“timestamp”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2025-01-01T14:00:00+00:00”,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“name”: “make build”,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“description”: “Command line build”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E0A03-DF29-B84A-9494-F8B85AD6180E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Event-Trigger-Workflow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36480-D4DD-1F56-7215-3B72D532D6EE}"/>
              </a:ext>
            </a:extLst>
          </p:cNvPr>
          <p:cNvSpPr/>
          <p:nvPr/>
        </p:nvSpPr>
        <p:spPr>
          <a:xfrm>
            <a:off x="11532501" y="1848054"/>
            <a:ext cx="7789169" cy="377373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event content goes here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80EE5-208C-C208-3915-9B18D025EC24}"/>
              </a:ext>
            </a:extLst>
          </p:cNvPr>
          <p:cNvGrpSpPr/>
          <p:nvPr/>
        </p:nvGrpSpPr>
        <p:grpSpPr>
          <a:xfrm>
            <a:off x="1061381" y="2442595"/>
            <a:ext cx="1742886" cy="1993057"/>
            <a:chOff x="562813" y="2743199"/>
            <a:chExt cx="1742886" cy="19930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6D52CA5-6C5E-4F00-F0D7-CF64D758039D}"/>
                </a:ext>
              </a:extLst>
            </p:cNvPr>
            <p:cNvSpPr/>
            <p:nvPr/>
          </p:nvSpPr>
          <p:spPr>
            <a:xfrm>
              <a:off x="562813" y="2743199"/>
              <a:ext cx="1742886" cy="1993057"/>
            </a:xfrm>
            <a:prstGeom prst="roundRect">
              <a:avLst/>
            </a:prstGeom>
            <a:solidFill>
              <a:srgbClr val="1B8ADC">
                <a:alpha val="20000"/>
              </a:srgbClr>
            </a:solidFill>
            <a:ln w="2222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91440" rtlCol="0" anchor="b">
              <a:no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Event Source</a:t>
              </a:r>
            </a:p>
            <a:p>
              <a:pPr algn="ctr"/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(person)</a:t>
              </a:r>
              <a:endParaRPr lang="en-US" i="1" dirty="0">
                <a:latin typeface="IBM Plex Sans Medium" panose="020B0503050203000203" pitchFamily="34" charset="0"/>
              </a:endParaRPr>
            </a:p>
          </p:txBody>
        </p:sp>
        <p:pic>
          <p:nvPicPr>
            <p:cNvPr id="3" name="Picture 2" descr="A blue circle with a white person icon&#10;&#10;Description automatically generated">
              <a:extLst>
                <a:ext uri="{FF2B5EF4-FFF2-40B4-BE49-F238E27FC236}">
                  <a16:creationId xmlns:a16="http://schemas.microsoft.com/office/drawing/2014/main" id="{F32D4121-62D8-A910-7E70-386D80C9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28" y="2857193"/>
              <a:ext cx="1078657" cy="1078657"/>
            </a:xfrm>
            <a:prstGeom prst="rect">
              <a:avLst/>
            </a:prstGeom>
          </p:spPr>
        </p:pic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993B73-970C-7E3E-82E3-F6D911713DE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804267" y="3439124"/>
            <a:ext cx="1320258" cy="295799"/>
          </a:xfrm>
          <a:prstGeom prst="bentConnector3">
            <a:avLst/>
          </a:prstGeom>
          <a:ln w="635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2 (Border and Accent Bar) 34">
            <a:extLst>
              <a:ext uri="{FF2B5EF4-FFF2-40B4-BE49-F238E27FC236}">
                <a16:creationId xmlns:a16="http://schemas.microsoft.com/office/drawing/2014/main" id="{35943D95-3BEB-513A-0A14-C606D821C612}"/>
              </a:ext>
            </a:extLst>
          </p:cNvPr>
          <p:cNvSpPr/>
          <p:nvPr/>
        </p:nvSpPr>
        <p:spPr>
          <a:xfrm rot="5400000">
            <a:off x="2708565" y="4259312"/>
            <a:ext cx="675260" cy="2226745"/>
          </a:xfrm>
          <a:prstGeom prst="accentBorderCallout2">
            <a:avLst>
              <a:gd name="adj1" fmla="val 56045"/>
              <a:gd name="adj2" fmla="val -23052"/>
              <a:gd name="adj3" fmla="val 55798"/>
              <a:gd name="adj4" fmla="val -66711"/>
              <a:gd name="adj5" fmla="val 24622"/>
              <a:gd name="adj6" fmla="val -164418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91440" tIns="91440" rIns="91440" bIns="91440" rtlCol="0" anchor="ctr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$ make build</a:t>
            </a:r>
          </a:p>
        </p:txBody>
      </p:sp>
      <p:sp>
        <p:nvSpPr>
          <p:cNvPr id="461" name="Rectangle - workflow">
            <a:extLst>
              <a:ext uri="{FF2B5EF4-FFF2-40B4-BE49-F238E27FC236}">
                <a16:creationId xmlns:a16="http://schemas.microsoft.com/office/drawing/2014/main" id="{DECE76FF-3849-B950-BE1D-F6DD475A122D}"/>
              </a:ext>
            </a:extLst>
          </p:cNvPr>
          <p:cNvSpPr/>
          <p:nvPr/>
        </p:nvSpPr>
        <p:spPr>
          <a:xfrm>
            <a:off x="12547679" y="6474047"/>
            <a:ext cx="5780075" cy="2630196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[…],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DF306A-0E6C-73FF-9426-655A091182AE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10634871" y="3734921"/>
            <a:ext cx="897631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F1BA13-D48F-E41E-A05A-0DBD0E9BA32B}"/>
              </a:ext>
            </a:extLst>
          </p:cNvPr>
          <p:cNvCxnSpPr>
            <a:cxnSpLocks/>
            <a:stCxn id="461" idx="0"/>
            <a:endCxn id="26" idx="2"/>
          </p:cNvCxnSpPr>
          <p:nvPr/>
        </p:nvCxnSpPr>
        <p:spPr>
          <a:xfrm rot="16200000" flipV="1">
            <a:off x="15006274" y="6042603"/>
            <a:ext cx="852257" cy="1063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71B7-AB76-D2B5-81B3-DC35DF87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4F44041D-D7A4-B9F0-5E06-0EC54B4F792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5195F6-4C35-D74A-046F-FB24B33BE8E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Workflow-Task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C53-2FF8-AB89-EBB4-AC7DCF27073F}"/>
              </a:ext>
            </a:extLst>
          </p:cNvPr>
          <p:cNvSpPr/>
          <p:nvPr/>
        </p:nvSpPr>
        <p:spPr>
          <a:xfrm>
            <a:off x="9460291" y="6322116"/>
            <a:ext cx="6179029" cy="566986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"cdx:mbom:task:uuid:dbb6…",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”uuid:dbb6…",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“outputs”: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"steps": [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"name": "run make build",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"commands": [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"executed": "make build"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897C7-F81A-9755-7588-69D04426E053}"/>
              </a:ext>
            </a:extLst>
          </p:cNvPr>
          <p:cNvSpPr/>
          <p:nvPr/>
        </p:nvSpPr>
        <p:spPr>
          <a:xfrm>
            <a:off x="1245502" y="2029901"/>
            <a:ext cx="7818987" cy="3172177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C90CEA66-1FBA-B9A0-0F20-B205AFE766B9}"/>
              </a:ext>
            </a:extLst>
          </p:cNvPr>
          <p:cNvSpPr/>
          <p:nvPr/>
        </p:nvSpPr>
        <p:spPr>
          <a:xfrm>
            <a:off x="1752396" y="6157708"/>
            <a:ext cx="6815134" cy="600778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  // task content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[{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cdx:mbom:task:uuid:dbb6…"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trigger content goes here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[…],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814AAD-3FCF-FA5C-1F35-28169C22EB2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4679665" y="5677409"/>
            <a:ext cx="955630" cy="496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31EA426-FA3F-4574-F69B-6F7B2284081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8567530" y="9157046"/>
            <a:ext cx="892761" cy="455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B4E12-518C-2992-2148-105E8AD07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059ACF2E-E3B0-45E5-877C-24D726DA93CB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38C456-4267-F951-3425-7F80FA9D741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Formula-Workflow-Components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A0238-003E-FAAF-2C1C-AA6113E529A9}"/>
              </a:ext>
            </a:extLst>
          </p:cNvPr>
          <p:cNvSpPr/>
          <p:nvPr/>
        </p:nvSpPr>
        <p:spPr>
          <a:xfrm>
            <a:off x="9266381" y="2475367"/>
            <a:ext cx="7818987" cy="3172177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68C4673E-7861-F290-65BB-FD169B90B89A}"/>
              </a:ext>
            </a:extLst>
          </p:cNvPr>
          <p:cNvSpPr/>
          <p:nvPr/>
        </p:nvSpPr>
        <p:spPr>
          <a:xfrm>
            <a:off x="9266381" y="6548402"/>
            <a:ext cx="6815134" cy="600778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task content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68313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[{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cdx:mbom:task:uuid:dbb6…"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trigger content goes here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[…],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515346B-6990-D275-B92C-0F171BD5717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2474482" y="5847010"/>
            <a:ext cx="900858" cy="501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- workflow">
            <a:extLst>
              <a:ext uri="{FF2B5EF4-FFF2-40B4-BE49-F238E27FC236}">
                <a16:creationId xmlns:a16="http://schemas.microsoft.com/office/drawing/2014/main" id="{16E12D9B-09A9-2762-FFDB-CA00F93AD896}"/>
              </a:ext>
            </a:extLst>
          </p:cNvPr>
          <p:cNvSpPr/>
          <p:nvPr/>
        </p:nvSpPr>
        <p:spPr>
          <a:xfrm>
            <a:off x="1487353" y="3102837"/>
            <a:ext cx="6815134" cy="31721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components: [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 // components go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workflows: [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// workflow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]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1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D3C6A-AAD9-C000-173B-2F7E1838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9BCE4-E755-0DEB-44D1-C4F48BC3AF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6D61-E036-3DF3-530D-EA1CCC255A80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Proposal diagrams</a:t>
            </a:r>
          </a:p>
        </p:txBody>
      </p:sp>
    </p:spTree>
    <p:extLst>
      <p:ext uri="{BB962C8B-B14F-4D97-AF65-F5344CB8AC3E}">
        <p14:creationId xmlns:p14="http://schemas.microsoft.com/office/powerpoint/2010/main" val="119888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Goals</a:t>
            </a:r>
            <a:endParaRPr lang="en-US" sz="40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Reuse</a:t>
            </a:r>
            <a:r>
              <a:rPr lang="en-US" sz="4000" dirty="0"/>
              <a:t> : Encourage “reuse” of references to existing resources (via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`) and `</a:t>
            </a:r>
            <a:r>
              <a:rPr lang="en-US" sz="4000" dirty="0">
                <a:highlight>
                  <a:srgbClr val="CCD9ED"/>
                </a:highlight>
              </a:rPr>
              <a:t>dependency</a:t>
            </a:r>
            <a:r>
              <a:rPr lang="en-US" sz="4000" dirty="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Do not create more places (in the schema) to </a:t>
            </a:r>
            <a:r>
              <a:rPr lang="en-US" sz="3600" i="1" u="sng" dirty="0"/>
              <a:t>inline</a:t>
            </a:r>
            <a:r>
              <a:rPr lang="en-US" sz="3600" i="1" dirty="0"/>
              <a:t>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 dirty="0"/>
              <a:t>‘ or `</a:t>
            </a:r>
            <a:r>
              <a:rPr lang="en-US" sz="3600" i="1" dirty="0">
                <a:highlight>
                  <a:srgbClr val="CCD9ED"/>
                </a:highlight>
              </a:rPr>
              <a:t>service</a:t>
            </a:r>
            <a:r>
              <a:rPr lang="en-US" sz="3600" i="1" dirty="0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encourage (via schema) use of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 dirty="0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Meaningful External Refs </a:t>
            </a:r>
            <a:r>
              <a:rPr lang="en-US" sz="4000" dirty="0"/>
              <a:t>: Adopt use of and improve data within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as “the way” to point to dynamic or transient entities in CI/CD processes (e.g.,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 dirty="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recent proposal around including `</a:t>
            </a:r>
            <a:r>
              <a:rPr lang="en-US" sz="4000" i="1" dirty="0">
                <a:highlight>
                  <a:srgbClr val="CCD9ED"/>
                </a:highlight>
              </a:rPr>
              <a:t>schema</a:t>
            </a:r>
            <a:r>
              <a:rPr lang="en-US" sz="4000" i="1" dirty="0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Reference Choice</a:t>
            </a:r>
            <a:r>
              <a:rPr lang="en-US" sz="4000" dirty="0"/>
              <a:t>: Acknowledge that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 and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Perhaps deserves its own type (i.e</a:t>
            </a:r>
            <a:r>
              <a:rPr lang="en-US" sz="3600" i="1" dirty="0"/>
              <a:t>.,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 dirty="0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v1.6: </a:t>
            </a:r>
            <a:r>
              <a:rPr lang="en-US" sz="4000" b="1" dirty="0"/>
              <a:t>Shared Schema</a:t>
            </a:r>
            <a:r>
              <a:rPr lang="en-US" sz="4000" dirty="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 dirty="0"/>
              <a:t> and as we create more xBOM types (e.g.,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 dirty="0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Reduces errors in schema development (e.g., add `</a:t>
            </a:r>
            <a:r>
              <a:rPr lang="en-US" sz="4000" dirty="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 dirty="0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1787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v1.5: Proposal: New 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 dirty="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 dirty="0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25839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 dirty="0"/>
              <a:t>` captures a graph of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 dirty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 dirty="0">
                <a:latin typeface="IBM Plex Sans Medium" panose="020B0503050203000203" pitchFamily="34" charset="0"/>
              </a:rPr>
              <a:t>(i.e.,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 dirty="0">
                <a:latin typeface="IBM Plex Sans Medium" panose="020B0503050203000203" pitchFamily="34" charset="0"/>
              </a:rPr>
              <a:t>==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 dirty="0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 dirty="0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18289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Event Model: 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 dirty="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Referenced as </a:t>
            </a:r>
            <a:r>
              <a:rPr lang="en-US" sz="2800" b="1" dirty="0">
                <a:latin typeface="IBM Plex Sans" panose="020B0503050203000203" pitchFamily="34" charset="0"/>
              </a:rPr>
              <a:t>transient</a:t>
            </a:r>
            <a:r>
              <a:rPr lang="en-US" sz="2800" dirty="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IBM Plex Sans" panose="020B0503050203000203" pitchFamily="34" charset="0"/>
              </a:rPr>
              <a:t>Note: MUST</a:t>
            </a:r>
            <a:r>
              <a:rPr lang="en-US" sz="2800" dirty="0">
                <a:latin typeface="IBM Plex Sans" panose="020B0503050203000203" pitchFamily="34" charset="0"/>
              </a:rPr>
              <a:t> have ”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 dirty="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Internal</a:t>
            </a:r>
            <a:r>
              <a:rPr lang="en-US" sz="2800" dirty="0">
                <a:latin typeface="IBM Plex Sans" panose="020B0503050203000203" pitchFamily="34" charset="0"/>
              </a:rPr>
              <a:t>: ”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 dirty="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External</a:t>
            </a:r>
            <a:r>
              <a:rPr lang="en-US" sz="2800" dirty="0">
                <a:latin typeface="IBM Plex Sans" panose="020B0503050203000203" pitchFamily="34" charset="0"/>
              </a:rPr>
              <a:t>: “</a:t>
            </a:r>
            <a:r>
              <a:rPr lang="en-US" sz="2800" dirty="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 dirty="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v1.5: Abstract `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 dirty="0"/>
              <a:t>`</a:t>
            </a:r>
            <a:endParaRPr lang="en-US" sz="4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 dirty="0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Use a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to capture task execution environments 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Leverage “externalReferences” to runtime platforms/stack components as well as CycloneDX BOMLink to point to their respective BOMs: </a:t>
            </a:r>
            <a:r>
              <a:rPr lang="en-US" sz="3200" i="1" dirty="0">
                <a:hlinkClick r:id="rId3"/>
              </a:rPr>
              <a:t>https://cyclonedx.org/capabilities/bomlink/</a:t>
            </a:r>
            <a:endParaRPr lang="en-US" sz="4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Note</a:t>
            </a:r>
            <a:r>
              <a:rPr lang="en-US" sz="3600" i="1" dirty="0"/>
              <a:t>: </a:t>
            </a:r>
            <a:r>
              <a:rPr lang="en-US" sz="3600" i="1" dirty="0" err="1"/>
              <a:t>BOMLinks</a:t>
            </a:r>
            <a:r>
              <a:rPr lang="en-US" sz="3600" i="1" dirty="0"/>
              <a:t> are encoded using the `externalReferences` schema object; a second “externalReference”</a:t>
            </a:r>
          </a:p>
          <a:p>
            <a:r>
              <a:rPr lang="en-US" sz="3600" i="1" dirty="0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  <a:r>
              <a:rPr lang="en-US" sz="2000" dirty="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 Reuse: Referencing resources </a:t>
            </a:r>
            <a:r>
              <a:rPr lang="en-US" sz="440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82797-1E2F-AFE7-61CF-237C2C1D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3F9D0-599D-B707-4585-4CB8D132E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F9DCB-BA30-A1B4-6657-6239521D60B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112ED-3DC0-53B8-BF7A-183FF5142018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3429392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Usage Example: </a:t>
            </a:r>
            <a:r>
              <a:rPr lang="en-US" sz="4800" b="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 dirty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Schema</a:t>
            </a:r>
            <a:r>
              <a:rPr lang="en-US" sz="3600" b="1" i="1" dirty="0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Usage</a:t>
            </a:r>
            <a:r>
              <a:rPr lang="en-US" sz="3600" b="1" i="1" dirty="0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Example: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for a Tekton Container runtime on K8s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 dirty="0">
              <a:solidFill>
                <a:schemeClr val="bg2"/>
              </a:solidFill>
            </a:endParaRPr>
          </a:p>
          <a:p>
            <a:pPr algn="ctr"/>
            <a:endParaRPr lang="en-US" sz="8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33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 dirty="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https://github.com/brightzheng100/spring-boot-docker</a:t>
              </a:r>
              <a:endParaRPr lang="en-US" sz="1400" dirty="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227177</TotalTime>
  <Words>5330</Words>
  <Application>Microsoft Macintosh PowerPoint</Application>
  <PresentationFormat>Custom</PresentationFormat>
  <Paragraphs>1095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1695</cp:revision>
  <dcterms:modified xsi:type="dcterms:W3CDTF">2025-01-13T20:17:07Z</dcterms:modified>
  <cp:category/>
</cp:coreProperties>
</file>