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6"/>
  </p:notesMasterIdLst>
  <p:sldIdLst>
    <p:sldId id="10603" r:id="rId2"/>
    <p:sldId id="10618" r:id="rId3"/>
    <p:sldId id="10619" r:id="rId4"/>
    <p:sldId id="10620" r:id="rId5"/>
    <p:sldId id="10621" r:id="rId6"/>
    <p:sldId id="10622" r:id="rId7"/>
    <p:sldId id="10623" r:id="rId8"/>
    <p:sldId id="10625" r:id="rId9"/>
    <p:sldId id="10626" r:id="rId10"/>
    <p:sldId id="10627" r:id="rId11"/>
    <p:sldId id="10631" r:id="rId12"/>
    <p:sldId id="10632" r:id="rId13"/>
    <p:sldId id="10633" r:id="rId14"/>
    <p:sldId id="10634" r:id="rId15"/>
    <p:sldId id="10635" r:id="rId16"/>
    <p:sldId id="10629" r:id="rId17"/>
    <p:sldId id="10590" r:id="rId18"/>
    <p:sldId id="10607" r:id="rId19"/>
    <p:sldId id="10604" r:id="rId20"/>
    <p:sldId id="10593" r:id="rId21"/>
    <p:sldId id="10606" r:id="rId22"/>
    <p:sldId id="10608" r:id="rId23"/>
    <p:sldId id="10610" r:id="rId24"/>
    <p:sldId id="10602" r:id="rId25"/>
    <p:sldId id="10600" r:id="rId26"/>
    <p:sldId id="10612" r:id="rId27"/>
    <p:sldId id="10605" r:id="rId28"/>
    <p:sldId id="10628" r:id="rId29"/>
    <p:sldId id="10601" r:id="rId30"/>
    <p:sldId id="10609" r:id="rId31"/>
    <p:sldId id="10582" r:id="rId32"/>
    <p:sldId id="10508" r:id="rId33"/>
    <p:sldId id="10564" r:id="rId34"/>
    <p:sldId id="10616" r:id="rId35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603"/>
            <p14:sldId id="10618"/>
            <p14:sldId id="10619"/>
            <p14:sldId id="10620"/>
            <p14:sldId id="10621"/>
            <p14:sldId id="10622"/>
            <p14:sldId id="10623"/>
            <p14:sldId id="10625"/>
            <p14:sldId id="10626"/>
            <p14:sldId id="10627"/>
            <p14:sldId id="10631"/>
            <p14:sldId id="10632"/>
            <p14:sldId id="10633"/>
            <p14:sldId id="10634"/>
            <p14:sldId id="10635"/>
            <p14:sldId id="10629"/>
            <p14:sldId id="10590"/>
            <p14:sldId id="10607"/>
            <p14:sldId id="10604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28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DC"/>
    <a:srgbClr val="1A397A"/>
    <a:srgbClr val="AAAAAA"/>
    <a:srgbClr val="BFBFBF"/>
    <a:srgbClr val="F2F2F2"/>
    <a:srgbClr val="595959"/>
    <a:srgbClr val="2D64D5"/>
    <a:srgbClr val="316CE5"/>
    <a:srgbClr val="65747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/>
    <p:restoredTop sz="96842"/>
  </p:normalViewPr>
  <p:slideViewPr>
    <p:cSldViewPr snapToGrid="0" snapToObjects="1">
      <p:cViewPr>
        <p:scale>
          <a:sx n="65" d="100"/>
          <a:sy n="65" d="100"/>
        </p:scale>
        <p:origin x="-112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8334F-DBDB-4B2C-1B40-14C296A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6F9D7-F96F-BBE4-0A7C-B5FEBB5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71D24-4BA7-2AD3-05BF-AC91385A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BA-2C36-D67C-F072-B749D009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EC770-1E69-9BA8-26A2-C4DB540F3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E05F3-5255-474C-31B9-A141D7E68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A567-3B3C-8F8D-DE20-6DD84964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D81C4-61D1-82A9-0ED6-0F355AD57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BCDF2-2A14-9AD5-550A-F7B72757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AB77-34CF-D457-F3D8-AFD969E2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CF01B-3DFC-7CB1-1E2C-6E3EDE597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1C4E9-1787-200E-51A3-1007114ED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77C0-A00C-3B12-19AC-AE3F515E5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3F5E6-7427-4FE2-3244-B2C5EA804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4AB247-5184-CC64-79D5-F217F2476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02785-66D9-79F8-AC18-7B83A4C47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9490F1-F110-99FB-55E2-095CF31FA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F7A81-4BAB-8AED-E2D1-53F8A3616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22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B264-A705-6FA4-68BD-00095240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C2DBC-E51F-C30C-0BE1-52125FC0E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9E767-91DB-8A91-255D-6904E9ECE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6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Workspace source</a:t>
            </a:r>
          </a:p>
          <a:p>
            <a:pPr marL="342900" lvl="1" indent="-342900"/>
            <a:r>
              <a:rPr lang="en-US"/>
              <a:t>openwhisk-workspace: tasks/</a:t>
            </a:r>
            <a:r>
              <a:rPr lang="en-US">
                <a:hlinkClick r:id="rId3" tooltip="persistent-volume-claim.yaml"/>
              </a:rPr>
              <a:t>persistent-volume-claim.yaml</a:t>
            </a: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/>
              <a:t>clone-app-repo-to-workspace: tasks/</a:t>
            </a:r>
            <a:r>
              <a:rPr lang="en-US">
                <a:hlinkClick r:id="rId4" tooltip="00-clone-app-repo.yaml"/>
              </a:rPr>
              <a:t>00-clone-app-repo.yaml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/>
              <a:t>clone-runtime-repo-to-workspace: tasks/</a:t>
            </a:r>
            <a:r>
              <a:rPr lang="en-US">
                <a:hlinkClick r:id="rId5" tooltip="00-clone-runtime-repo.yaml"/>
              </a:rPr>
              <a:t>00-clone-runtime-repo.yaml</a:t>
            </a:r>
            <a:endParaRPr lang="en-US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Tasks/</a:t>
            </a:r>
            <a:r>
              <a:rPr lang="en-US">
                <a:hlinkClick r:id="rId6" tooltip="detect-runtimes.yaml"/>
              </a:rPr>
              <a:t>detect-runtimes.yaml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84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Workspace source</a:t>
            </a:r>
          </a:p>
          <a:p>
            <a:pPr marL="342900" lvl="1" indent="-342900"/>
            <a:r>
              <a:rPr lang="en-US"/>
              <a:t>openwhisk-workspace: tasks/</a:t>
            </a:r>
            <a:r>
              <a:rPr lang="en-US">
                <a:hlinkClick r:id="rId3" tooltip="persistent-volume-claim.yaml"/>
              </a:rPr>
              <a:t>persistent-volume-claim.yaml</a:t>
            </a: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/>
              <a:t>clone-app-repo-to-workspace: tasks/</a:t>
            </a:r>
            <a:r>
              <a:rPr lang="en-US">
                <a:hlinkClick r:id="rId4" tooltip="00-clone-app-repo.yaml"/>
              </a:rPr>
              <a:t>00-clone-app-repo.yaml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/>
              <a:t>clone-runtime-repo-to-workspace: tasks/</a:t>
            </a:r>
            <a:r>
              <a:rPr lang="en-US">
                <a:hlinkClick r:id="rId5" tooltip="00-clone-runtime-repo.yaml"/>
              </a:rPr>
              <a:t>00-clone-runtime-repo.yaml</a:t>
            </a:r>
            <a:endParaRPr lang="en-US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Tasks/</a:t>
            </a:r>
            <a:r>
              <a:rPr lang="en-US">
                <a:hlinkClick r:id="rId6" tooltip="detect-runtimes.yaml"/>
              </a:rPr>
              <a:t>detect-runtimes.yaml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5D1-B071-B9D3-9D9D-087B8939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BD8FC-351C-F4C4-3E17-A426EA21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EFF9-B436-1035-A5FD-A0DF0841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8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Workspace source</a:t>
            </a:r>
          </a:p>
          <a:p>
            <a:pPr marL="342900" lvl="1" indent="-342900"/>
            <a:r>
              <a:rPr lang="en-US"/>
              <a:t>openwhisk-workspace: tasks/</a:t>
            </a:r>
            <a:r>
              <a:rPr lang="en-US">
                <a:hlinkClick r:id="rId3" tooltip="persistent-volume-claim.yaml"/>
              </a:rPr>
              <a:t>persistent-volume-claim.yaml</a:t>
            </a:r>
            <a:endParaRPr lang="en-US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/>
              <a:t>clone-app-repo-to-workspace: tasks/</a:t>
            </a:r>
            <a:r>
              <a:rPr lang="en-US">
                <a:hlinkClick r:id="rId4" tooltip="00-clone-app-repo.yaml"/>
              </a:rPr>
              <a:t>00-clone-app-repo.yaml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/>
              <a:t>clone-runtime-repo-to-workspace: tasks/</a:t>
            </a:r>
            <a:r>
              <a:rPr lang="en-US">
                <a:hlinkClick r:id="rId5" tooltip="00-clone-runtime-repo.yaml"/>
              </a:rPr>
              <a:t>00-clone-runtime-repo.yaml</a:t>
            </a:r>
            <a:endParaRPr lang="en-US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Tasks/</a:t>
            </a:r>
            <a:r>
              <a:rPr lang="en-US">
                <a:hlinkClick r:id="rId6" tooltip="detect-runtimes.yaml"/>
              </a:rPr>
              <a:t>detect-runtimes.yaml</a:t>
            </a:r>
            <a:endParaRPr lang="en-US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00B4-566B-9367-A5E8-D8930522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4C4B-1A85-E3F1-72B0-C5376DF02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16DA-EA63-91E1-683B-4E360A3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3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3BCD-D4CF-5DEF-0C18-7196398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26A5-2CBC-CF2C-FB8A-B2C28FFE1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4BC68-5A30-5A8E-8887-023B3DB23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/>
          </a:p>
          <a:p>
            <a:pPr marL="3429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person-individually-alone-icon-1824144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7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CycloneDX v1.6 – Manufacturing BOM (MBOM)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E3CE-5FF5-8302-746D-51F836A6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4395F-082E-D42D-8B01-99C6D180D17F}"/>
              </a:ext>
            </a:extLst>
          </p:cNvPr>
          <p:cNvSpPr/>
          <p:nvPr/>
        </p:nvSpPr>
        <p:spPr>
          <a:xfrm>
            <a:off x="1152559" y="1275348"/>
            <a:ext cx="6518314" cy="156410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1CB1F-0A30-2620-729E-F4C1AD11BCAD}"/>
              </a:ext>
            </a:extLst>
          </p:cNvPr>
          <p:cNvSpPr/>
          <p:nvPr/>
        </p:nvSpPr>
        <p:spPr>
          <a:xfrm>
            <a:off x="8684328" y="2323743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refLinkType: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74BB0-C152-CEB6-6B43-A8FAE358AAD3}"/>
              </a:ext>
            </a:extLst>
          </p:cNvPr>
          <p:cNvSpPr/>
          <p:nvPr/>
        </p:nvSpPr>
        <p:spPr>
          <a:xfrm>
            <a:off x="8684327" y="4083165"/>
            <a:ext cx="5681377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bomLinkElementType: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D0452-EC0E-993D-8CD9-B7FD27B10983}"/>
              </a:ext>
            </a:extLst>
          </p:cNvPr>
          <p:cNvSpPr/>
          <p:nvPr/>
        </p:nvSpPr>
        <p:spPr>
          <a:xfrm>
            <a:off x="8684328" y="5842587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8D12573-1AAB-CB25-D28D-D08BA97B236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70873" y="2057401"/>
            <a:ext cx="1013455" cy="84905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DA4F9B-EABD-81F4-B0F8-1A62BD5C1A2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7670873" y="2057401"/>
            <a:ext cx="1013454" cy="26084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F641C56-F2E3-1A22-8041-0B0C138CF56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670873" y="2057401"/>
            <a:ext cx="1013455" cy="436789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9C893-78D7-8C72-6171-BDC33FD1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5067-154F-AA03-DEA2-49BDA8D495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232DD-138A-F53E-28C8-D30303F25B4C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7804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3302-5351-EE7E-4A50-E5B2998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35D3E03-A9BF-BEF4-1E90-CC71BE0264E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FFA95-5F9F-E511-0715-6C2656CA136A}"/>
              </a:ext>
            </a:extLst>
          </p:cNvPr>
          <p:cNvSpPr/>
          <p:nvPr/>
        </p:nvSpPr>
        <p:spPr>
          <a:xfrm>
            <a:off x="4124524" y="2961859"/>
            <a:ext cx="6675986" cy="232856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“timestamp”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“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2025-01-01T14:00:00+00:00”,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“name”: “make build”,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“description”: “Command line build”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E0A03-DF29-B84A-9494-F8B85AD6180E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Use Case: Simple Makefile: Event-Trigger-Workflow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36480-D4DD-1F56-7215-3B72D532D6EE}"/>
              </a:ext>
            </a:extLst>
          </p:cNvPr>
          <p:cNvSpPr/>
          <p:nvPr/>
        </p:nvSpPr>
        <p:spPr>
          <a:xfrm>
            <a:off x="11472865" y="1808298"/>
            <a:ext cx="6675986" cy="462599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event content goes here</a:t>
            </a:r>
          </a:p>
          <a:p>
            <a:pPr marL="8667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80EE5-208C-C208-3915-9B18D025EC24}"/>
              </a:ext>
            </a:extLst>
          </p:cNvPr>
          <p:cNvGrpSpPr/>
          <p:nvPr/>
        </p:nvGrpSpPr>
        <p:grpSpPr>
          <a:xfrm>
            <a:off x="1041503" y="3118459"/>
            <a:ext cx="1742886" cy="1993057"/>
            <a:chOff x="562813" y="2743199"/>
            <a:chExt cx="1742886" cy="19930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6D52CA5-6C5E-4F00-F0D7-CF64D758039D}"/>
                </a:ext>
              </a:extLst>
            </p:cNvPr>
            <p:cNvSpPr/>
            <p:nvPr/>
          </p:nvSpPr>
          <p:spPr>
            <a:xfrm>
              <a:off x="562813" y="2743199"/>
              <a:ext cx="1742886" cy="1993057"/>
            </a:xfrm>
            <a:prstGeom prst="roundRect">
              <a:avLst/>
            </a:prstGeom>
            <a:solidFill>
              <a:srgbClr val="1B8ADC">
                <a:alpha val="20000"/>
              </a:srgbClr>
            </a:solidFill>
            <a:ln w="2222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40" tIns="91440" rIns="91440" bIns="91440" rtlCol="0" anchor="b">
              <a:noAutofit/>
            </a:bodyPr>
            <a:lstStyle/>
            <a:p>
              <a:pPr algn="ctr"/>
              <a:r>
                <a:rPr lang="en-US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Event Source</a:t>
              </a:r>
            </a:p>
            <a:p>
              <a:pPr algn="ctr"/>
              <a:r>
                <a:rPr lang="en-US" i="1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(person)</a:t>
              </a:r>
              <a:endParaRPr lang="en-US" i="1">
                <a:latin typeface="IBM Plex Sans Medium" panose="020B0503050203000203" pitchFamily="34" charset="0"/>
              </a:endParaRPr>
            </a:p>
          </p:txBody>
        </p:sp>
        <p:pic>
          <p:nvPicPr>
            <p:cNvPr id="3" name="Picture 2" descr="A blue circle with a white person icon&#10;&#10;Description automatically generated">
              <a:extLst>
                <a:ext uri="{FF2B5EF4-FFF2-40B4-BE49-F238E27FC236}">
                  <a16:creationId xmlns:a16="http://schemas.microsoft.com/office/drawing/2014/main" id="{F32D4121-62D8-A910-7E70-386D80C9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28" y="2857193"/>
              <a:ext cx="1078657" cy="1078657"/>
            </a:xfrm>
            <a:prstGeom prst="rect">
              <a:avLst/>
            </a:prstGeom>
          </p:spPr>
        </p:pic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E993B73-970C-7E3E-82E3-F6D911713DE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784389" y="4114988"/>
            <a:ext cx="1340135" cy="11151"/>
          </a:xfrm>
          <a:prstGeom prst="bentConnector3">
            <a:avLst/>
          </a:prstGeom>
          <a:ln w="635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2 (Border and Accent Bar) 34">
            <a:extLst>
              <a:ext uri="{FF2B5EF4-FFF2-40B4-BE49-F238E27FC236}">
                <a16:creationId xmlns:a16="http://schemas.microsoft.com/office/drawing/2014/main" id="{35943D95-3BEB-513A-0A14-C606D821C612}"/>
              </a:ext>
            </a:extLst>
          </p:cNvPr>
          <p:cNvSpPr/>
          <p:nvPr/>
        </p:nvSpPr>
        <p:spPr>
          <a:xfrm rot="5400000">
            <a:off x="2446758" y="5125240"/>
            <a:ext cx="675260" cy="2226745"/>
          </a:xfrm>
          <a:prstGeom prst="accentBorderCallout2">
            <a:avLst>
              <a:gd name="adj1" fmla="val 56045"/>
              <a:gd name="adj2" fmla="val -23052"/>
              <a:gd name="adj3" fmla="val 55798"/>
              <a:gd name="adj4" fmla="val -66711"/>
              <a:gd name="adj5" fmla="val 14802"/>
              <a:gd name="adj6" fmla="val -238013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91440" tIns="91440" rIns="91440" bIns="91440" rtlCol="0" anchor="ctr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$ make build</a:t>
            </a:r>
          </a:p>
        </p:txBody>
      </p:sp>
      <p:sp>
        <p:nvSpPr>
          <p:cNvPr id="461" name="Rectangle - workflow">
            <a:extLst>
              <a:ext uri="{FF2B5EF4-FFF2-40B4-BE49-F238E27FC236}">
                <a16:creationId xmlns:a16="http://schemas.microsoft.com/office/drawing/2014/main" id="{DECE76FF-3849-B950-BE1D-F6DD475A122D}"/>
              </a:ext>
            </a:extLst>
          </p:cNvPr>
          <p:cNvSpPr/>
          <p:nvPr/>
        </p:nvSpPr>
        <p:spPr>
          <a:xfrm>
            <a:off x="11574016" y="7109071"/>
            <a:ext cx="6473686" cy="2929451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[…],</a:t>
            </a:r>
          </a:p>
          <a:p>
            <a:pPr lvl="1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DF306A-0E6C-73FF-9426-655A091182AE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10800511" y="4121295"/>
            <a:ext cx="672355" cy="4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F1BA13-D48F-E41E-A05A-0DBD0E9BA32B}"/>
              </a:ext>
            </a:extLst>
          </p:cNvPr>
          <p:cNvCxnSpPr>
            <a:cxnSpLocks/>
            <a:stCxn id="461" idx="0"/>
            <a:endCxn id="26" idx="2"/>
          </p:cNvCxnSpPr>
          <p:nvPr/>
        </p:nvCxnSpPr>
        <p:spPr>
          <a:xfrm rot="16200000" flipV="1">
            <a:off x="14473470" y="6771681"/>
            <a:ext cx="674779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71B7-AB76-D2B5-81B3-DC35DF87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4F44041D-D7A4-B9F0-5E06-0EC54B4F792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5195F6-4C35-D74A-046F-FB24B33BE8E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Use Case: Simple Makefile: Workflow-Task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56C53-2FF8-AB89-EBB4-AC7DCF27073F}"/>
              </a:ext>
            </a:extLst>
          </p:cNvPr>
          <p:cNvSpPr/>
          <p:nvPr/>
        </p:nvSpPr>
        <p:spPr>
          <a:xfrm>
            <a:off x="9619315" y="6167636"/>
            <a:ext cx="6179029" cy="54611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19050"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"cdx:mbom:task:uuid:dbb6…",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”uuid:dbb6…",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“outputs”: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"steps": [{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"name": "run make build",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"commands": [{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"executed": "make build”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19050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897C7-F81A-9755-7588-69D04426E053}"/>
              </a:ext>
            </a:extLst>
          </p:cNvPr>
          <p:cNvSpPr/>
          <p:nvPr/>
        </p:nvSpPr>
        <p:spPr>
          <a:xfrm>
            <a:off x="1384648" y="1729409"/>
            <a:ext cx="7818987" cy="3472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“timeActivated”: “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C90CEA66-1FBA-B9A0-0F20-B205AFE766B9}"/>
              </a:ext>
            </a:extLst>
          </p:cNvPr>
          <p:cNvSpPr/>
          <p:nvPr/>
        </p:nvSpPr>
        <p:spPr>
          <a:xfrm>
            <a:off x="1911420" y="6167635"/>
            <a:ext cx="6775380" cy="661408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19050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 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task content goes here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cdx:mbom:task:uuid:dbb6…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 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trigger content goes here 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[…],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 indent="-19050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19050" indent="-19050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814AAD-3FCF-FA5C-1F35-28169C22EB2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4813848" y="5682373"/>
            <a:ext cx="965557" cy="49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31EA426-FA3F-4574-F69B-6F7B2284081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8686800" y="8898210"/>
            <a:ext cx="932515" cy="57646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B4E12-518C-2992-2148-105E8AD07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059ACF2E-E3B0-45E5-877C-24D726DA93CB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38C456-4267-F951-3425-7F80FA9D741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Use Case: Simple Makefile: Formula-Workflow-Components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68C4673E-7861-F290-65BB-FD169B90B89A}"/>
              </a:ext>
            </a:extLst>
          </p:cNvPr>
          <p:cNvSpPr/>
          <p:nvPr/>
        </p:nvSpPr>
        <p:spPr>
          <a:xfrm>
            <a:off x="7750765" y="6275880"/>
            <a:ext cx="6780246" cy="366324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“tasks”:[…],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“taskDependencies”:[…],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{…},</a:t>
            </a:r>
          </a:p>
          <a:p>
            <a:pPr lvl="1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- workflow">
            <a:extLst>
              <a:ext uri="{FF2B5EF4-FFF2-40B4-BE49-F238E27FC236}">
                <a16:creationId xmlns:a16="http://schemas.microsoft.com/office/drawing/2014/main" id="{16E12D9B-09A9-2762-FFDB-CA00F93AD896}"/>
              </a:ext>
            </a:extLst>
          </p:cNvPr>
          <p:cNvSpPr/>
          <p:nvPr/>
        </p:nvSpPr>
        <p:spPr>
          <a:xfrm>
            <a:off x="7929668" y="2415732"/>
            <a:ext cx="6395715" cy="31852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components: [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component content goes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],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workflows: [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workflow content goes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]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AAB07-C3F3-3AE1-1456-B99D51BD1809}"/>
              </a:ext>
            </a:extLst>
          </p:cNvPr>
          <p:cNvSpPr/>
          <p:nvPr/>
        </p:nvSpPr>
        <p:spPr>
          <a:xfrm>
            <a:off x="934278" y="2415731"/>
            <a:ext cx="5837353" cy="63704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"bomFormat": "CycloneDX",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"specVersion": "1.6",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"serialNumber": "urn:uuid:2820...",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"metadata":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"component":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"type": "application",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"name": "simple-application",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},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"formulation: [{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// formula content goes here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}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1BFD135-DE84-6B5A-585E-86E32EEED240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6771631" y="4008347"/>
            <a:ext cx="1158037" cy="15926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5D29254-9638-B056-E629-610423383D6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10796748" y="5931740"/>
            <a:ext cx="674918" cy="133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- component">
            <a:extLst>
              <a:ext uri="{FF2B5EF4-FFF2-40B4-BE49-F238E27FC236}">
                <a16:creationId xmlns:a16="http://schemas.microsoft.com/office/drawing/2014/main" id="{F106E9BA-0FCA-732B-1D29-AC24717EB1AF}"/>
              </a:ext>
            </a:extLst>
          </p:cNvPr>
          <p:cNvGrpSpPr/>
          <p:nvPr/>
        </p:nvGrpSpPr>
        <p:grpSpPr>
          <a:xfrm>
            <a:off x="15139516" y="2668305"/>
            <a:ext cx="5335094" cy="2926829"/>
            <a:chOff x="1864236" y="7856021"/>
            <a:chExt cx="2432718" cy="1020255"/>
          </a:xfrm>
          <a:solidFill>
            <a:schemeClr val="bg1">
              <a:lumMod val="9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27CBFB-8824-D11A-F534-201A4FC6AF9E}"/>
                </a:ext>
              </a:extLst>
            </p:cNvPr>
            <p:cNvSpPr/>
            <p:nvPr/>
          </p:nvSpPr>
          <p:spPr>
            <a:xfrm>
              <a:off x="1965569" y="794048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8779A9-A80C-9E52-A423-E4D78DFED122}"/>
                </a:ext>
              </a:extLst>
            </p:cNvPr>
            <p:cNvSpPr/>
            <p:nvPr/>
          </p:nvSpPr>
          <p:spPr>
            <a:xfrm>
              <a:off x="1917929" y="7894786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719EB2-6627-D648-4DB6-2A869400158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{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"bom-ref": "file:///…/Makefile",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"type": "file",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"name": "Makefile",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...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}</a:t>
              </a:r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DCB40E4-FA43-B099-9B04-7A1B543609F6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14325383" y="4008347"/>
            <a:ext cx="814133" cy="22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1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B0C0-90D3-FC94-61B8-602A9669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8AC921-CD5C-CC6F-D748-5A3F102C96AE}"/>
              </a:ext>
            </a:extLst>
          </p:cNvPr>
          <p:cNvSpPr/>
          <p:nvPr/>
        </p:nvSpPr>
        <p:spPr>
          <a:xfrm>
            <a:off x="11111948" y="1689649"/>
            <a:ext cx="6420678" cy="10336697"/>
          </a:xfrm>
          <a:prstGeom prst="roundRect">
            <a:avLst>
              <a:gd name="adj" fmla="val 3853"/>
            </a:avLst>
          </a:prstGeom>
          <a:solidFill>
            <a:srgbClr val="1B8ADC">
              <a:alpha val="20000"/>
            </a:srgbClr>
          </a:solidFill>
          <a:ln w="2222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91440" rIns="91440" bIns="91440" rtlCol="0" anchor="t">
            <a:no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</a:rPr>
              <a:t>Runtime Topology</a:t>
            </a:r>
            <a:endParaRPr lang="en-US" sz="2400" i="1" dirty="0">
              <a:latin typeface="IBM Plex Sans Medium" panose="020B0503050203000203" pitchFamily="34" charset="0"/>
            </a:endParaRPr>
          </a:p>
        </p:txBody>
      </p:sp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0DF8A5CA-3702-45F1-A478-6B001870BF7F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15338B-032D-FC7E-52D5-A61F1993E4A3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Use Case: Simple Makefile: Runtime-Topology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2F058AA3-5281-54C2-6C54-8161E80FF279}"/>
              </a:ext>
            </a:extLst>
          </p:cNvPr>
          <p:cNvSpPr/>
          <p:nvPr/>
        </p:nvSpPr>
        <p:spPr>
          <a:xfrm>
            <a:off x="2945089" y="2284120"/>
            <a:ext cx="6775380" cy="848989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19050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</a:t>
            </a: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”: [{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file:///bin/bash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"dependsOn” :[{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”ref”: “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urn:cdx:os://macosx…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urn:cdx:os://macosx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…”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"dependsOn” :[{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”ref”: “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urn:cdx:device:sn:…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urn:cdx:device</a:t>
            </a:r>
            <a:r>
              <a:rPr lang="en-US" sz="21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:sn:…”,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76250" lvl="1" indent="-19050"/>
            <a:r>
              <a:rPr lang="en-US" sz="21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19050" indent="-19050"/>
            <a:r>
              <a:rPr lang="en-US" sz="21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1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F0114B-7EA3-2BBC-1A14-1C144D9598A2}"/>
              </a:ext>
            </a:extLst>
          </p:cNvPr>
          <p:cNvSpPr/>
          <p:nvPr/>
        </p:nvSpPr>
        <p:spPr>
          <a:xfrm>
            <a:off x="11402405" y="2485598"/>
            <a:ext cx="5573632" cy="26845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"bom-ref": "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file:///bin/bash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"type": "platform",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"name": "GNU bash",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"version": "3.2.57(1)…”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F505311-23F6-4E74-94EB-A55A8CB8CC8C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9720469" y="3827867"/>
            <a:ext cx="1681936" cy="270120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D4115-1A52-DE30-3686-478E14A3E7FE}"/>
              </a:ext>
            </a:extLst>
          </p:cNvPr>
          <p:cNvSpPr/>
          <p:nvPr/>
        </p:nvSpPr>
        <p:spPr>
          <a:xfrm>
            <a:off x="11601185" y="5759889"/>
            <a:ext cx="5454364" cy="26845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“bom-ref": "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urn:cdx:os://macosx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"type": "operating-system",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"name": "macOS",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"version": "14.6.1+23G93"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4F77F-1FF6-7B40-0A31-96F8106E4C05}"/>
              </a:ext>
            </a:extLst>
          </p:cNvPr>
          <p:cNvSpPr/>
          <p:nvPr/>
        </p:nvSpPr>
        <p:spPr>
          <a:xfrm>
            <a:off x="11799964" y="9040324"/>
            <a:ext cx="5335096" cy="26845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"bom-ref": "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urn:cdx:device:sn: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"type": "device",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"name": "Matt's MacBook Pro",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"description": "Apple M3 Max…”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45C010A-2F74-70ED-C551-52615A797F5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13963917" y="5395439"/>
            <a:ext cx="589754" cy="139146"/>
          </a:xfrm>
          <a:prstGeom prst="bentConnector3">
            <a:avLst/>
          </a:prstGeom>
          <a:ln w="4127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7597185-6518-D198-C226-BECF7320DF8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14099990" y="8672802"/>
            <a:ext cx="595898" cy="13914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E1B56D-B11A-2126-8E19-3A3B0A247297}"/>
              </a:ext>
            </a:extLst>
          </p:cNvPr>
          <p:cNvSpPr txBox="1"/>
          <p:nvPr/>
        </p:nvSpPr>
        <p:spPr>
          <a:xfrm>
            <a:off x="14339889" y="52671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E5005-97C1-21A7-CCA8-2F7DC61DE006}"/>
              </a:ext>
            </a:extLst>
          </p:cNvPr>
          <p:cNvSpPr txBox="1"/>
          <p:nvPr/>
        </p:nvSpPr>
        <p:spPr>
          <a:xfrm>
            <a:off x="14481183" y="85577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dependsOn</a:t>
            </a:r>
          </a:p>
        </p:txBody>
      </p:sp>
    </p:spTree>
    <p:extLst>
      <p:ext uri="{BB962C8B-B14F-4D97-AF65-F5344CB8AC3E}">
        <p14:creationId xmlns:p14="http://schemas.microsoft.com/office/powerpoint/2010/main" val="376291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D3C6A-AAD9-C000-173B-2F7E1838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9BCE4-E755-0DEB-44D1-C4F48BC3AF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56D61-E036-3DF3-530D-EA1CCC255A80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Proposal diagrams</a:t>
            </a:r>
          </a:p>
        </p:txBody>
      </p:sp>
    </p:spTree>
    <p:extLst>
      <p:ext uri="{BB962C8B-B14F-4D97-AF65-F5344CB8AC3E}">
        <p14:creationId xmlns:p14="http://schemas.microsoft.com/office/powerpoint/2010/main" val="119888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Goals</a:t>
            </a:r>
            <a:endParaRPr lang="en-US" sz="4000" i="1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/>
              <a:t>Reuse</a:t>
            </a:r>
            <a:r>
              <a:rPr lang="en-US" sz="4000"/>
              <a:t> : Encourage “reuse” of references to existing resources (via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/>
              <a:t>`) and `</a:t>
            </a:r>
            <a:r>
              <a:rPr lang="en-US" sz="4000">
                <a:highlight>
                  <a:srgbClr val="CCD9ED"/>
                </a:highlight>
              </a:rPr>
              <a:t>dependency</a:t>
            </a:r>
            <a:r>
              <a:rPr lang="en-US" sz="400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/>
              <a:t>Do not create more places (in the schema) to </a:t>
            </a:r>
            <a:r>
              <a:rPr lang="en-US" sz="3600" i="1" u="sng"/>
              <a:t>inline</a:t>
            </a:r>
            <a:r>
              <a:rPr lang="en-US" sz="3600" i="1"/>
              <a:t> `</a:t>
            </a:r>
            <a:r>
              <a:rPr lang="en-US" sz="36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/>
              <a:t>‘ or `</a:t>
            </a:r>
            <a:r>
              <a:rPr lang="en-US" sz="3600" i="1">
                <a:highlight>
                  <a:srgbClr val="CCD9ED"/>
                </a:highlight>
              </a:rPr>
              <a:t>service</a:t>
            </a:r>
            <a:r>
              <a:rPr lang="en-US" sz="3600" i="1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/>
              <a:t>encourage (via schema) use of `</a:t>
            </a:r>
            <a:r>
              <a:rPr lang="en-US" sz="36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/>
              <a:t>Meaningful External Refs </a:t>
            </a:r>
            <a:r>
              <a:rPr lang="en-US" sz="4000"/>
              <a:t>: Adopt use of and improve data within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/>
              <a:t>` as “the way” to point to dynamic or transient entities in CI/CD processes (e.g.,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e.g., recent proposal around including `</a:t>
            </a:r>
            <a:r>
              <a:rPr lang="en-US" sz="4000" i="1">
                <a:highlight>
                  <a:srgbClr val="CCD9ED"/>
                </a:highlight>
              </a:rPr>
              <a:t>schema</a:t>
            </a:r>
            <a:r>
              <a:rPr lang="en-US" sz="4000" i="1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/>
              <a:t>Reference Choice</a:t>
            </a:r>
            <a:r>
              <a:rPr lang="en-US" sz="4000"/>
              <a:t>: Acknowledge that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/>
              <a:t>` and `</a:t>
            </a:r>
            <a:r>
              <a:rPr lang="en-US" sz="40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Perhaps deserves its own type (i.e</a:t>
            </a:r>
            <a:r>
              <a:rPr lang="en-US" sz="3600" i="1"/>
              <a:t>., `</a:t>
            </a:r>
            <a:r>
              <a:rPr lang="en-US" sz="360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>
                <a:solidFill>
                  <a:srgbClr val="C00000"/>
                </a:solidFill>
              </a:rPr>
              <a:t>v1.6: </a:t>
            </a:r>
            <a:r>
              <a:rPr lang="en-US" sz="4000" b="1"/>
              <a:t>Shared Schema</a:t>
            </a:r>
            <a:r>
              <a:rPr lang="en-US" sz="400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e.g., </a:t>
            </a:r>
            <a:r>
              <a:rPr lang="en-US" sz="4000" i="1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/>
              <a:t>, </a:t>
            </a:r>
            <a:r>
              <a:rPr lang="en-US" sz="4000" i="1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/>
              <a:t> and as we create more xBOM types (e.g., </a:t>
            </a:r>
            <a:r>
              <a:rPr lang="en-US" sz="4000" i="1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/>
              <a:t>, </a:t>
            </a:r>
            <a:r>
              <a:rPr lang="en-US" sz="4000" i="1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/>
              <a:t>Reduces errors in schema development (e.g., add `</a:t>
            </a:r>
            <a:r>
              <a:rPr lang="en-US" sz="400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1787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/>
              <a:t>v1.5: Proposal: New </a:t>
            </a:r>
            <a:r>
              <a:rPr lang="en-US" sz="4800" b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25839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/>
              <a:t>Proposal: </a:t>
            </a:r>
            <a:r>
              <a:rPr lang="en-US" sz="4000" b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/>
              <a:t>` captures a graph of 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>
                <a:latin typeface="IBM Plex Sans Medium" panose="020B0503050203000203" pitchFamily="34" charset="0"/>
              </a:rPr>
              <a:t>(i.e., 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>
                <a:latin typeface="IBM Plex Sans Medium" panose="020B0503050203000203" pitchFamily="34" charset="0"/>
              </a:rPr>
              <a:t>== 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18289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Event Model:  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</a:t>
            </a:r>
            <a:r>
              <a:rPr lang="en-US" sz="4000" b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/>
              <a:t>schema: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</a:t>
            </a:r>
            <a:r>
              <a:rPr lang="en-US" sz="4000" b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/>
              <a:t>schema: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IBM Plex Sans" panose="020B0503050203000203" pitchFamily="34" charset="0"/>
              </a:rPr>
              <a:t>Referenced as </a:t>
            </a:r>
            <a:r>
              <a:rPr lang="en-US" sz="2800" b="1">
                <a:latin typeface="IBM Plex Sans" panose="020B0503050203000203" pitchFamily="34" charset="0"/>
              </a:rPr>
              <a:t>transient</a:t>
            </a:r>
            <a:r>
              <a:rPr lang="en-US" sz="280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>
                <a:latin typeface="IBM Plex Sans" panose="020B0503050203000203" pitchFamily="34" charset="0"/>
              </a:rPr>
              <a:t>Note: MUST</a:t>
            </a:r>
            <a:r>
              <a:rPr lang="en-US" sz="2800">
                <a:latin typeface="IBM Plex Sans" panose="020B0503050203000203" pitchFamily="34" charset="0"/>
              </a:rPr>
              <a:t> have ”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>
                <a:latin typeface="IBM Plex Sans" panose="020B0503050203000203" pitchFamily="34" charset="0"/>
              </a:rPr>
              <a:t>Internal</a:t>
            </a:r>
            <a:r>
              <a:rPr lang="en-US" sz="2800">
                <a:latin typeface="IBM Plex Sans" panose="020B0503050203000203" pitchFamily="34" charset="0"/>
              </a:rPr>
              <a:t>: ”</a:t>
            </a:r>
            <a:r>
              <a:rPr lang="en-US" sz="280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>
                <a:latin typeface="IBM Plex Sans" panose="020B0503050203000203" pitchFamily="34" charset="0"/>
              </a:rPr>
              <a:t>External</a:t>
            </a:r>
            <a:r>
              <a:rPr lang="en-US" sz="2800">
                <a:latin typeface="IBM Plex Sans" panose="020B0503050203000203" pitchFamily="34" charset="0"/>
              </a:rPr>
              <a:t>: “</a:t>
            </a:r>
            <a:r>
              <a:rPr lang="en-US" sz="280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/>
              <a:t>v1.5: Abstract `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/>
              <a:t>`</a:t>
            </a:r>
            <a:endParaRPr lang="en-US" sz="4400" i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Proposal: Use a 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/>
              <a:t>to capture task execution environments 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/>
              <a:t>Leverage “externalReferences” to runtime platforms/stack components as well as CycloneDX BOMLink to point to their respective BOMs: </a:t>
            </a:r>
            <a:r>
              <a:rPr lang="en-US" sz="3200" i="1">
                <a:hlinkClick r:id="rId3"/>
              </a:rPr>
              <a:t>https://cyclonedx.org/capabilities/bomlink/</a:t>
            </a:r>
            <a:endParaRPr lang="en-US" sz="4000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/>
              <a:t>Note</a:t>
            </a:r>
            <a:r>
              <a:rPr lang="en-US" sz="3600" i="1"/>
              <a:t>: </a:t>
            </a:r>
            <a:r>
              <a:rPr lang="en-US" sz="3600" i="1" err="1"/>
              <a:t>BOMLinks</a:t>
            </a:r>
            <a:r>
              <a:rPr lang="en-US" sz="3600" i="1"/>
              <a:t> are encoded using the `externalReferences` schema object; a second “externalReference”</a:t>
            </a:r>
          </a:p>
          <a:p>
            <a:r>
              <a:rPr lang="en-US" sz="3600" i="1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Syntax</a:t>
            </a:r>
            <a:r>
              <a:rPr lang="en-US" sz="200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Example</a:t>
            </a:r>
            <a:r>
              <a:rPr lang="en-US" sz="20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v1.5:  Reuse: Referencing resources </a:t>
            </a:r>
            <a:r>
              <a:rPr lang="en-US" sz="4400"/>
              <a:t>`</a:t>
            </a:r>
            <a:r>
              <a:rPr lang="en-US" sz="4800" b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82797-1E2F-AFE7-61CF-237C2C1D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13F9D0-599D-B707-4585-4CB8D132E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F9DCB-BA30-A1B4-6657-6239521D60B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112ED-3DC0-53B8-BF7A-183FF5142018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342939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29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v1.5: Usage Example: </a:t>
            </a:r>
            <a:r>
              <a:rPr lang="en-US" sz="4800" b="0"/>
              <a:t>`</a:t>
            </a:r>
            <a:r>
              <a:rPr lang="en-US" sz="4800" b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>
                <a:solidFill>
                  <a:srgbClr val="508DCA"/>
                </a:solidFill>
              </a:rPr>
              <a:t>Schema</a:t>
            </a:r>
            <a:r>
              <a:rPr lang="en-US" sz="3600" b="1" i="1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>
                <a:solidFill>
                  <a:srgbClr val="508DCA"/>
                </a:solidFill>
              </a:rPr>
              <a:t>Usage</a:t>
            </a:r>
            <a:r>
              <a:rPr lang="en-US" sz="3600" b="1" i="1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Example: </a:t>
            </a:r>
            <a:r>
              <a:rPr lang="en-US" sz="4400" b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/>
              <a:t>for a Tekton Container runtime on K8s</a:t>
            </a:r>
            <a:endParaRPr lang="en-US" sz="4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32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33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>
              <a:solidFill>
                <a:schemeClr val="bg2"/>
              </a:solidFill>
            </a:endParaRPr>
          </a:p>
          <a:p>
            <a:pPr algn="ctr"/>
            <a:endParaRPr lang="en-US" sz="8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34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>
                  <a:hlinkClick r:id="rId3"/>
                </a:rPr>
                <a:t>https://github.com/brightzheng100/spring-boot-docker</a:t>
              </a:r>
              <a:endParaRPr lang="en-US" sz="140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550507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5687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041281"/>
            <a:ext cx="4389120" cy="1709185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expression: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81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8204205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951493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622249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96978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D978-0F1A-49E2-BCCE-71BA434D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39E3-0F72-4FFF-1D7F-4760ABD221D0}"/>
              </a:ext>
            </a:extLst>
          </p:cNvPr>
          <p:cNvSpPr/>
          <p:nvPr/>
        </p:nvSpPr>
        <p:spPr>
          <a:xfrm>
            <a:off x="801456" y="701971"/>
            <a:ext cx="6679998" cy="3298628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environmentVars: []property | []string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8B141-78E4-8B23-F4DC-86A9EEFBCD58}"/>
              </a:ext>
            </a:extLst>
          </p:cNvPr>
          <p:cNvSpPr/>
          <p:nvPr/>
        </p:nvSpPr>
        <p:spPr>
          <a:xfrm>
            <a:off x="9093401" y="1852864"/>
            <a:ext cx="6518314" cy="1983620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285750"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i.e., for source, target, resource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B341C21-0A83-FD26-612A-0EBF945A837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81454" y="2351285"/>
            <a:ext cx="1611947" cy="49338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DBB53C-A274-3F7F-AF50-992DF988603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7481454" y="2351285"/>
            <a:ext cx="1611947" cy="27267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- workspace">
            <a:extLst>
              <a:ext uri="{FF2B5EF4-FFF2-40B4-BE49-F238E27FC236}">
                <a16:creationId xmlns:a16="http://schemas.microsoft.com/office/drawing/2014/main" id="{7244804E-B4D9-85C9-8D48-3BB09F01CAC8}"/>
              </a:ext>
            </a:extLst>
          </p:cNvPr>
          <p:cNvGrpSpPr/>
          <p:nvPr/>
        </p:nvGrpSpPr>
        <p:grpSpPr>
          <a:xfrm>
            <a:off x="9093401" y="4232171"/>
            <a:ext cx="4389120" cy="1980501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667ECD-729B-2EA9-A3D3-E22271966DD5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57A265-BA80-585A-D5FB-AF8F239EECBF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171A6-5A8B-F4A2-4887-429CDD66F3DF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parameter: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value: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datatype: string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03D58-9047-4D8B-DA54-B85F284FF89F}"/>
              </a:ext>
            </a:extLst>
          </p:cNvPr>
          <p:cNvSpPr/>
          <p:nvPr/>
        </p:nvSpPr>
        <p:spPr>
          <a:xfrm>
            <a:off x="9093401" y="6655111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D5E67D-ED9D-A506-8214-2345CCED32BF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7481454" y="2351285"/>
            <a:ext cx="1611947" cy="48865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A8B60-6F6D-4A71-5141-1DC475EA9BED}"/>
              </a:ext>
            </a:extLst>
          </p:cNvPr>
          <p:cNvSpPr/>
          <p:nvPr/>
        </p:nvSpPr>
        <p:spPr>
          <a:xfrm>
            <a:off x="9093401" y="8414533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attachment: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1FF2462-E129-B15B-391D-BC6465982050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7481454" y="2351285"/>
            <a:ext cx="1611947" cy="664595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7F21-E5C5-FFC3-034C-407A2F8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F8615-EA43-DE2C-56A8-EE3D5CD9DDE2}"/>
              </a:ext>
            </a:extLst>
          </p:cNvPr>
          <p:cNvSpPr/>
          <p:nvPr/>
        </p:nvSpPr>
        <p:spPr>
          <a:xfrm>
            <a:off x="801456" y="701971"/>
            <a:ext cx="6679998" cy="300375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170BAE7-F7C9-A190-2C56-D972B34F8E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481454" y="2203849"/>
            <a:ext cx="853442" cy="97053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9D499E-7CC2-0056-3D9C-18D122A92F91}"/>
              </a:ext>
            </a:extLst>
          </p:cNvPr>
          <p:cNvSpPr/>
          <p:nvPr/>
        </p:nvSpPr>
        <p:spPr>
          <a:xfrm>
            <a:off x="8334896" y="2643045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inputType object attribute definitions for those shared by outputType.</a:t>
            </a:r>
          </a:p>
        </p:txBody>
      </p:sp>
    </p:spTree>
    <p:extLst>
      <p:ext uri="{BB962C8B-B14F-4D97-AF65-F5344CB8AC3E}">
        <p14:creationId xmlns:p14="http://schemas.microsoft.com/office/powerpoint/2010/main" val="12910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228239</TotalTime>
  <Words>5624</Words>
  <Application>Microsoft Macintosh PowerPoint</Application>
  <PresentationFormat>Custom</PresentationFormat>
  <Paragraphs>1177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1734</cp:revision>
  <dcterms:modified xsi:type="dcterms:W3CDTF">2025-01-14T13:59:01Z</dcterms:modified>
  <cp:category/>
</cp:coreProperties>
</file>