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4"/>
  </p:notesMasterIdLst>
  <p:sldIdLst>
    <p:sldId id="10603" r:id="rId2"/>
    <p:sldId id="10618" r:id="rId3"/>
    <p:sldId id="10619" r:id="rId4"/>
    <p:sldId id="10620" r:id="rId5"/>
    <p:sldId id="10621" r:id="rId6"/>
    <p:sldId id="10622" r:id="rId7"/>
    <p:sldId id="10623" r:id="rId8"/>
    <p:sldId id="10625" r:id="rId9"/>
    <p:sldId id="10626" r:id="rId10"/>
    <p:sldId id="10627" r:id="rId11"/>
    <p:sldId id="10631" r:id="rId12"/>
    <p:sldId id="10632" r:id="rId13"/>
    <p:sldId id="10633" r:id="rId14"/>
    <p:sldId id="10629" r:id="rId15"/>
    <p:sldId id="10590" r:id="rId16"/>
    <p:sldId id="10607" r:id="rId17"/>
    <p:sldId id="10604" r:id="rId18"/>
    <p:sldId id="10593" r:id="rId19"/>
    <p:sldId id="10606" r:id="rId20"/>
    <p:sldId id="10608" r:id="rId21"/>
    <p:sldId id="10610" r:id="rId22"/>
    <p:sldId id="10602" r:id="rId23"/>
    <p:sldId id="10600" r:id="rId24"/>
    <p:sldId id="10612" r:id="rId25"/>
    <p:sldId id="10605" r:id="rId26"/>
    <p:sldId id="10628" r:id="rId27"/>
    <p:sldId id="10601" r:id="rId28"/>
    <p:sldId id="10609" r:id="rId29"/>
    <p:sldId id="10582" r:id="rId30"/>
    <p:sldId id="10508" r:id="rId31"/>
    <p:sldId id="10564" r:id="rId32"/>
    <p:sldId id="10616" r:id="rId33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6788D3-65A8-534E-9C1D-6572C0FA5285}">
          <p14:sldIdLst>
            <p14:sldId id="10603"/>
            <p14:sldId id="10618"/>
            <p14:sldId id="10619"/>
            <p14:sldId id="10620"/>
            <p14:sldId id="10621"/>
            <p14:sldId id="10622"/>
            <p14:sldId id="10623"/>
            <p14:sldId id="10625"/>
            <p14:sldId id="10626"/>
            <p14:sldId id="10627"/>
            <p14:sldId id="10631"/>
            <p14:sldId id="10632"/>
            <p14:sldId id="10633"/>
            <p14:sldId id="10629"/>
            <p14:sldId id="10590"/>
            <p14:sldId id="10607"/>
            <p14:sldId id="10604"/>
            <p14:sldId id="10593"/>
            <p14:sldId id="10606"/>
            <p14:sldId id="10608"/>
            <p14:sldId id="10610"/>
            <p14:sldId id="10602"/>
            <p14:sldId id="10600"/>
            <p14:sldId id="10612"/>
            <p14:sldId id="10605"/>
            <p14:sldId id="10628"/>
            <p14:sldId id="10601"/>
            <p14:sldId id="10609"/>
          </p14:sldIdLst>
        </p14:section>
        <p14:section name="Backup" id="{24E3C2A2-E855-B240-84CE-1A07C19612ED}">
          <p14:sldIdLst>
            <p14:sldId id="10582"/>
            <p14:sldId id="10508"/>
            <p14:sldId id="10564"/>
            <p14:sldId id="10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Mcgee" initials="JM" lastIdx="9" clrIdx="0">
    <p:extLst>
      <p:ext uri="{19B8F6BF-5375-455C-9EA6-DF929625EA0E}">
        <p15:presenceInfo xmlns:p15="http://schemas.microsoft.com/office/powerpoint/2012/main" userId="S::jrmcgee@us.ibm.com::4fe8cf0e-8eb3-4003-a430-0b75572da060" providerId="AD"/>
      </p:ext>
    </p:extLst>
  </p:cmAuthor>
  <p:cmAuthor id="2" name="Vanessa Wilburn" initials="VW" lastIdx="8" clrIdx="1">
    <p:extLst>
      <p:ext uri="{19B8F6BF-5375-455C-9EA6-DF929625EA0E}">
        <p15:presenceInfo xmlns:p15="http://schemas.microsoft.com/office/powerpoint/2012/main" userId="S::vwilburn@us.ibm.com::86aa5945-5837-4619-9002-8ae72d4377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DC"/>
    <a:srgbClr val="1A397A"/>
    <a:srgbClr val="AAAAAA"/>
    <a:srgbClr val="BFBFBF"/>
    <a:srgbClr val="F2F2F2"/>
    <a:srgbClr val="595959"/>
    <a:srgbClr val="2D64D5"/>
    <a:srgbClr val="316CE5"/>
    <a:srgbClr val="65747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/>
    <p:restoredTop sz="96842"/>
  </p:normalViewPr>
  <p:slideViewPr>
    <p:cSldViewPr snapToGrid="0" snapToObjects="1">
      <p:cViewPr>
        <p:scale>
          <a:sx n="65" d="100"/>
          <a:sy n="65" d="100"/>
        </p:scale>
        <p:origin x="144" y="1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296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31775" indent="-231775" defTabSz="457200" latinLnBrk="0">
      <a:lnSpc>
        <a:spcPct val="117999"/>
      </a:lnSpc>
      <a:buFont typeface="Arial" panose="020B0604020202020204" pitchFamily="34" charset="0"/>
      <a:buChar char="•"/>
      <a:tabLst/>
      <a:defRPr sz="2200">
        <a:latin typeface="IBM Plex Sans"/>
        <a:ea typeface="IBM Plex Sans"/>
        <a:cs typeface="IBM Plex Sans"/>
        <a:sym typeface="IBM Plex Sans"/>
      </a:defRPr>
    </a:lvl1pPr>
    <a:lvl2pPr marL="465138" indent="-233363" defTabSz="457200" latinLnBrk="0">
      <a:lnSpc>
        <a:spcPct val="117999"/>
      </a:lnSpc>
      <a:buFont typeface="System Font Regular"/>
      <a:buChar char="-"/>
      <a:tabLst/>
      <a:defRPr sz="2000">
        <a:latin typeface="IBM Plex Sans"/>
        <a:ea typeface="IBM Plex Sans"/>
        <a:cs typeface="IBM Plex Sans"/>
        <a:sym typeface="IBM Plex Sans"/>
      </a:defRPr>
    </a:lvl2pPr>
    <a:lvl3pPr indent="457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3pPr>
    <a:lvl4pPr indent="685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4pPr>
    <a:lvl5pPr indent="9144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5pPr>
    <a:lvl6pPr indent="11430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6pPr>
    <a:lvl7pPr indent="13716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7pPr>
    <a:lvl8pPr indent="1600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8pPr>
    <a:lvl9pPr indent="1828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8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8334F-DBDB-4B2C-1B40-14C296A3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6F9D7-F96F-BBE4-0A7C-B5FEBB5F6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71D24-4BA7-2AD3-05BF-AC91385A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BA-2C36-D67C-F072-B749D009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EC770-1E69-9BA8-26A2-C4DB540F3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E05F3-5255-474C-31B9-A141D7E68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2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EA567-3B3C-8F8D-DE20-6DD849643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D81C4-61D1-82A9-0ED6-0F355AD57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BCDF2-2A14-9AD5-550A-F7B727577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42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2AB77-34CF-D457-F3D8-AFD969E2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5CF01B-3DFC-7CB1-1E2C-6E3EDE597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1C4E9-1787-200E-51A3-1007114ED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91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B264-A705-6FA4-68BD-00095240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C2DBC-E51F-C30C-0BE1-52125FC0E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9E767-91DB-8A91-255D-6904E9ECE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1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84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21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0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57F0-0C00-A2A3-587C-D46C0E57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AFC54-BCF1-BA01-9890-D20A27BED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2CA11-3932-5425-99B0-3CAA64305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50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7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16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43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95D1-B071-B9D3-9D9D-087B8939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BD8FC-351C-F4C4-3E17-A426EA21F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3EFF9-B436-1035-A5FD-A0DF08411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88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8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Eclipse OMR: https://www.eclipse.org/omr/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What is OMR? https://www.eclipse.org/omr/starter/whatisomr.html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1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64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E58D-8CA3-4ECE-EDE1-2C7F3236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C3520-E931-1FF8-ADFA-7A390033D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5998D-915A-EE74-60BD-797FEABAB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A8DB-CD97-831D-D418-BCBDDD4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CC7B8-5025-310E-F961-3E0D0317D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D58D4-1453-D68C-CDAB-6216EC70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C426-312F-EF27-4008-FA998550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0B76C-D2A6-AB21-BF2D-A0C79EEF5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A2F6F-7C33-9F11-CFC5-C50F274EA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7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24F9-1D12-EF4D-A984-B279BD3A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2FEBB-7AEA-3D35-3D10-39F39DDD7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B2D2F-50F8-A665-006A-0B2BA5973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0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3B1D-6133-9779-EC24-43DC407A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5482E-7468-4910-D170-3A08B6F8E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6F33E-6E55-D928-4342-9C070466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00B4-566B-9367-A5E8-D8930522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64C4B-1A85-E3F1-72B0-C5376DF02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116DA-EA63-91E1-683B-4E360A39E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3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C3BCD-D4CF-5DEF-0C18-7196398E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26A5-2CBC-CF2C-FB8A-B2C28FFE1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4BC68-5A30-5A8E-8887-023B3DB23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0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7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FF930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Work Items</a:t>
            </a:r>
          </a:p>
        </p:txBody>
      </p:sp>
    </p:spTree>
    <p:extLst>
      <p:ext uri="{BB962C8B-B14F-4D97-AF65-F5344CB8AC3E}">
        <p14:creationId xmlns:p14="http://schemas.microsoft.com/office/powerpoint/2010/main" val="336117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706EA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6828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89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6191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 &amp; Goals</a:t>
            </a:r>
          </a:p>
        </p:txBody>
      </p:sp>
    </p:spTree>
    <p:extLst>
      <p:ext uri="{BB962C8B-B14F-4D97-AF65-F5344CB8AC3E}">
        <p14:creationId xmlns:p14="http://schemas.microsoft.com/office/powerpoint/2010/main" val="199623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78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BDAFD85E-72D7-584F-ADB5-517A7C2C220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9A9A0-52D0-8648-BE22-B25C67686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 algn="ctr"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12B9CE1-78F3-8440-A21F-2C586688AB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403941" y="13189496"/>
            <a:ext cx="14878754" cy="3657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© 2020 IBM Corporation</a:t>
            </a:r>
          </a:p>
        </p:txBody>
      </p:sp>
      <p:sp>
        <p:nvSpPr>
          <p:cNvPr id="6" name="Shape 86">
            <a:extLst>
              <a:ext uri="{FF2B5EF4-FFF2-40B4-BE49-F238E27FC236}">
                <a16:creationId xmlns:a16="http://schemas.microsoft.com/office/drawing/2014/main" id="{87D0C863-2A6B-C741-BF31-730310CEB0F1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xfrm>
            <a:off x="19980060" y="13189496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51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719DE-18AC-B44A-B0E7-E2BAD4E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2DD2-E60D-0741-BD22-BFFAA04B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hape 86">
            <a:extLst>
              <a:ext uri="{FF2B5EF4-FFF2-40B4-BE49-F238E27FC236}">
                <a16:creationId xmlns:a16="http://schemas.microsoft.com/office/drawing/2014/main" id="{2A19D6F8-19DF-4245-A0E4-ECFF0C2983AA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1" r:id="rId4"/>
    <p:sldLayoutId id="2147483694" r:id="rId5"/>
    <p:sldLayoutId id="2147483696" r:id="rId6"/>
    <p:sldLayoutId id="2147483697" r:id="rId7"/>
    <p:sldLayoutId id="2147483688" r:id="rId8"/>
    <p:sldLayoutId id="2147483695" r:id="rId9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ixabay.com/en/person-individually-alone-icon-1824144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wr.github.io/JsonSchema/spec/array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capabilities/bomlink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ightzheng100/tekton-pipeline-example/blob/master/Tasks/maven.yaml" TargetMode="External"/><Relationship Id="rId13" Type="http://schemas.openxmlformats.org/officeDocument/2006/relationships/hyperlink" Target="https://tekton.dev/docs/triggers/eventlisteners/#specifying-triggers" TargetMode="External"/><Relationship Id="rId18" Type="http://schemas.openxmlformats.org/officeDocument/2006/relationships/image" Target="../media/image15.png"/><Relationship Id="rId3" Type="http://schemas.openxmlformats.org/officeDocument/2006/relationships/hyperlink" Target="https://github.com/brightzheng100/spring-boot-docker" TargetMode="External"/><Relationship Id="rId21" Type="http://schemas.openxmlformats.org/officeDocument/2006/relationships/image" Target="../media/image17.svg"/><Relationship Id="rId7" Type="http://schemas.openxmlformats.org/officeDocument/2006/relationships/hyperlink" Target="https://github.com/tektoncd/pipeline/blob/master/docs/tasks.md#configuring-a-task" TargetMode="External"/><Relationship Id="rId12" Type="http://schemas.openxmlformats.org/officeDocument/2006/relationships/hyperlink" Target="https://github.com/brightzheng100/tekton-pipeline-example/blob/9c3257530a4db66abedba0dc212702994ddfe60b/Triggers/event-listener.yaml" TargetMode="External"/><Relationship Id="rId17" Type="http://schemas.microsoft.com/office/2007/relationships/hdphoto" Target="../media/hdphoto1.wdp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brightzheng100/tekton-pipeline-example/blob/master/Tasks/git-clone.ya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kubernetes.io/docs/concepts/storage/persistent-volumes/#persistentvolumeclaims" TargetMode="External"/><Relationship Id="rId15" Type="http://schemas.openxmlformats.org/officeDocument/2006/relationships/hyperlink" Target="https://github.com/brightzheng100/tekton-pipeline-example/blob/master/Triggers/trigger-binding.yaml" TargetMode="External"/><Relationship Id="rId10" Type="http://schemas.openxmlformats.org/officeDocument/2006/relationships/hyperlink" Target="https://github.com/brightzheng100/tekton-pipeline-example/blob/master/Tasks/kubernetes-actions.yaml" TargetMode="External"/><Relationship Id="rId19" Type="http://schemas.microsoft.com/office/2007/relationships/hdphoto" Target="../media/hdphoto2.wdp"/><Relationship Id="rId4" Type="http://schemas.openxmlformats.org/officeDocument/2006/relationships/hyperlink" Target="https://github.com/brightzheng100/tekton-pipeline-example/blob/master/Pipelines/pipeline-git-clone-build-push-deploy.yaml" TargetMode="External"/><Relationship Id="rId9" Type="http://schemas.openxmlformats.org/officeDocument/2006/relationships/hyperlink" Target="https://github.com/brightzheng100/tekton-pipeline-example/blob/master/Tasks/buildah.yaml" TargetMode="External"/><Relationship Id="rId14" Type="http://schemas.openxmlformats.org/officeDocument/2006/relationships/hyperlink" Target="https://github.com/brightzheng100/tekton-pipeline-example/blob/master/Triggers/trigger-template.ya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3196090" y="4303455"/>
            <a:ext cx="17294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CycloneDX v1.6 – Manufacturing BOM (MBOM) Object Diagrams</a:t>
            </a:r>
          </a:p>
        </p:txBody>
      </p:sp>
    </p:spTree>
    <p:extLst>
      <p:ext uri="{BB962C8B-B14F-4D97-AF65-F5344CB8AC3E}">
        <p14:creationId xmlns:p14="http://schemas.microsoft.com/office/powerpoint/2010/main" val="65075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6E3CE-5FF5-8302-746D-51F836A6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04395F-082E-D42D-8B01-99C6D180D17F}"/>
              </a:ext>
            </a:extLst>
          </p:cNvPr>
          <p:cNvSpPr/>
          <p:nvPr/>
        </p:nvSpPr>
        <p:spPr>
          <a:xfrm>
            <a:off x="1152559" y="1275348"/>
            <a:ext cx="6518314" cy="156410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1CB1F-0A30-2620-729E-F4C1AD11BCAD}"/>
              </a:ext>
            </a:extLst>
          </p:cNvPr>
          <p:cNvSpPr/>
          <p:nvPr/>
        </p:nvSpPr>
        <p:spPr>
          <a:xfrm>
            <a:off x="8684328" y="2323743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refLinkType: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974BB0-C152-CEB6-6B43-A8FAE358AAD3}"/>
              </a:ext>
            </a:extLst>
          </p:cNvPr>
          <p:cNvSpPr/>
          <p:nvPr/>
        </p:nvSpPr>
        <p:spPr>
          <a:xfrm>
            <a:off x="8684327" y="4083165"/>
            <a:ext cx="5681377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bomLinkElementType: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D0452-EC0E-993D-8CD9-B7FD27B10983}"/>
              </a:ext>
            </a:extLst>
          </p:cNvPr>
          <p:cNvSpPr/>
          <p:nvPr/>
        </p:nvSpPr>
        <p:spPr>
          <a:xfrm>
            <a:off x="8684328" y="5842587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8D12573-1AAB-CB25-D28D-D08BA97B236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70873" y="2057401"/>
            <a:ext cx="1013455" cy="84905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DA4F9B-EABD-81F4-B0F8-1A62BD5C1A2F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7670873" y="2057401"/>
            <a:ext cx="1013454" cy="26084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F641C56-F2E3-1A22-8041-0B0C138CF56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7670873" y="2057401"/>
            <a:ext cx="1013455" cy="436789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9C893-78D7-8C72-6171-BDC33FD1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75067-154F-AA03-DEA2-49BDA8D495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232DD-138A-F53E-28C8-D30303F25B4C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7804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3302-5351-EE7E-4A50-E5B2998E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35D3E03-A9BF-BEF4-1E90-CC71BE0264E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FFA95-5F9F-E511-0715-6C2656CA136A}"/>
              </a:ext>
            </a:extLst>
          </p:cNvPr>
          <p:cNvSpPr/>
          <p:nvPr/>
        </p:nvSpPr>
        <p:spPr>
          <a:xfrm>
            <a:off x="4124525" y="2846300"/>
            <a:ext cx="6510345" cy="177724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“timestamp”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2025-01-01T14:00:00+00:00”,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“name”: “make build”,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“description”: “Command line build”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5E0A03-DF29-B84A-9494-F8B85AD6180E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Event-Trigger-Workflow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836480-D4DD-1F56-7215-3B72D532D6EE}"/>
              </a:ext>
            </a:extLst>
          </p:cNvPr>
          <p:cNvSpPr/>
          <p:nvPr/>
        </p:nvSpPr>
        <p:spPr>
          <a:xfrm>
            <a:off x="11532501" y="1848054"/>
            <a:ext cx="7669899" cy="377373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// event goes here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880EE5-208C-C208-3915-9B18D025EC24}"/>
              </a:ext>
            </a:extLst>
          </p:cNvPr>
          <p:cNvGrpSpPr/>
          <p:nvPr/>
        </p:nvGrpSpPr>
        <p:grpSpPr>
          <a:xfrm>
            <a:off x="1061381" y="2442595"/>
            <a:ext cx="1742886" cy="1993057"/>
            <a:chOff x="562813" y="2743199"/>
            <a:chExt cx="1742886" cy="199305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6D52CA5-6C5E-4F00-F0D7-CF64D758039D}"/>
                </a:ext>
              </a:extLst>
            </p:cNvPr>
            <p:cNvSpPr/>
            <p:nvPr/>
          </p:nvSpPr>
          <p:spPr>
            <a:xfrm>
              <a:off x="562813" y="2743199"/>
              <a:ext cx="1742886" cy="1993057"/>
            </a:xfrm>
            <a:prstGeom prst="roundRect">
              <a:avLst/>
            </a:prstGeom>
            <a:solidFill>
              <a:srgbClr val="1B8ADC">
                <a:alpha val="20000"/>
              </a:srgbClr>
            </a:solidFill>
            <a:ln w="2222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40" tIns="91440" rIns="91440" bIns="91440" rtlCol="0" anchor="b">
              <a:no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Event Source</a:t>
              </a:r>
            </a:p>
            <a:p>
              <a:pPr algn="ctr"/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(person)</a:t>
              </a:r>
              <a:endParaRPr lang="en-US" i="1" dirty="0">
                <a:latin typeface="IBM Plex Sans Medium" panose="020B0503050203000203" pitchFamily="34" charset="0"/>
              </a:endParaRPr>
            </a:p>
          </p:txBody>
        </p:sp>
        <p:pic>
          <p:nvPicPr>
            <p:cNvPr id="3" name="Picture 2" descr="A blue circle with a white person icon&#10;&#10;Description automatically generated">
              <a:extLst>
                <a:ext uri="{FF2B5EF4-FFF2-40B4-BE49-F238E27FC236}">
                  <a16:creationId xmlns:a16="http://schemas.microsoft.com/office/drawing/2014/main" id="{F32D4121-62D8-A910-7E70-386D80C9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94928" y="2857193"/>
              <a:ext cx="1078657" cy="1078657"/>
            </a:xfrm>
            <a:prstGeom prst="rect">
              <a:avLst/>
            </a:prstGeom>
          </p:spPr>
        </p:pic>
      </p:grp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E993B73-970C-7E3E-82E3-F6D911713DE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804267" y="3439124"/>
            <a:ext cx="1320258" cy="295799"/>
          </a:xfrm>
          <a:prstGeom prst="bentConnector3">
            <a:avLst/>
          </a:prstGeom>
          <a:ln w="635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2 (Border and Accent Bar) 34">
            <a:extLst>
              <a:ext uri="{FF2B5EF4-FFF2-40B4-BE49-F238E27FC236}">
                <a16:creationId xmlns:a16="http://schemas.microsoft.com/office/drawing/2014/main" id="{35943D95-3BEB-513A-0A14-C606D821C612}"/>
              </a:ext>
            </a:extLst>
          </p:cNvPr>
          <p:cNvSpPr/>
          <p:nvPr/>
        </p:nvSpPr>
        <p:spPr>
          <a:xfrm rot="5400000">
            <a:off x="2708565" y="4259312"/>
            <a:ext cx="675260" cy="2226745"/>
          </a:xfrm>
          <a:prstGeom prst="accentBorderCallout2">
            <a:avLst>
              <a:gd name="adj1" fmla="val 56045"/>
              <a:gd name="adj2" fmla="val -23052"/>
              <a:gd name="adj3" fmla="val 55798"/>
              <a:gd name="adj4" fmla="val -66711"/>
              <a:gd name="adj5" fmla="val 24622"/>
              <a:gd name="adj6" fmla="val -164418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none" lIns="91440" tIns="91440" rIns="91440" bIns="91440" rtlCol="0" anchor="ctr"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$ make build</a:t>
            </a:r>
          </a:p>
        </p:txBody>
      </p:sp>
      <p:sp>
        <p:nvSpPr>
          <p:cNvPr id="461" name="Rectangle - workflow">
            <a:extLst>
              <a:ext uri="{FF2B5EF4-FFF2-40B4-BE49-F238E27FC236}">
                <a16:creationId xmlns:a16="http://schemas.microsoft.com/office/drawing/2014/main" id="{DECE76FF-3849-B950-BE1D-F6DD475A122D}"/>
              </a:ext>
            </a:extLst>
          </p:cNvPr>
          <p:cNvSpPr/>
          <p:nvPr/>
        </p:nvSpPr>
        <p:spPr>
          <a:xfrm>
            <a:off x="12309143" y="6474047"/>
            <a:ext cx="6116617" cy="32464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[…],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“resourceReferences”: […],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“runtimeTopology”: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DF306A-0E6C-73FF-9426-655A091182AE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rot="10800000" flipV="1">
            <a:off x="10634871" y="3734921"/>
            <a:ext cx="897631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F1BA13-D48F-E41E-A05A-0DBD0E9BA32B}"/>
              </a:ext>
            </a:extLst>
          </p:cNvPr>
          <p:cNvCxnSpPr>
            <a:cxnSpLocks/>
            <a:stCxn id="461" idx="0"/>
            <a:endCxn id="26" idx="2"/>
          </p:cNvCxnSpPr>
          <p:nvPr/>
        </p:nvCxnSpPr>
        <p:spPr>
          <a:xfrm rot="16200000" flipV="1">
            <a:off x="14941324" y="6047918"/>
            <a:ext cx="852257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2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71B7-AB76-D2B5-81B3-DC35DF87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4F44041D-D7A4-B9F0-5E06-0EC54B4F792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5195F6-4C35-D74A-046F-FB24B33BE8E7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Workflow-Task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56C53-2FF8-AB89-EBB4-AC7DCF27073F}"/>
              </a:ext>
            </a:extLst>
          </p:cNvPr>
          <p:cNvSpPr/>
          <p:nvPr/>
        </p:nvSpPr>
        <p:spPr>
          <a:xfrm>
            <a:off x="9102485" y="6386306"/>
            <a:ext cx="6179029" cy="566986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"cdx:mbom:task:uuid:dbb6…",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”uuid:dbb6…",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“inputs”: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“outputs”: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"steps": [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"name": "run make build",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"commands": [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"executed": "make build"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897C7-F81A-9755-7588-69D04426E053}"/>
              </a:ext>
            </a:extLst>
          </p:cNvPr>
          <p:cNvSpPr/>
          <p:nvPr/>
        </p:nvSpPr>
        <p:spPr>
          <a:xfrm>
            <a:off x="1006961" y="2029901"/>
            <a:ext cx="7669899" cy="3172177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C90CEA66-1FBA-B9A0-0F20-B205AFE766B9}"/>
              </a:ext>
            </a:extLst>
          </p:cNvPr>
          <p:cNvSpPr/>
          <p:nvPr/>
        </p:nvSpPr>
        <p:spPr>
          <a:xfrm>
            <a:off x="1752397" y="6137830"/>
            <a:ext cx="6179029" cy="600778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 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// task goes here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68313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 [{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cdx:mbom:task:uuid:dbb6…"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 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trigger goes here 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“resourceReferences”: […],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“runtimeTopology”: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814AAD-3FCF-FA5C-1F35-28169C22EB22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4374036" y="5669953"/>
            <a:ext cx="935752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31EA426-FA3F-4574-F69B-6F7B22840811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7931426" y="9141724"/>
            <a:ext cx="1171059" cy="7951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D3C6A-AAD9-C000-173B-2F7E18389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9BCE4-E755-0DEB-44D1-C4F48BC3AF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56D61-E036-3DF3-530D-EA1CCC255A80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Proposal diagrams</a:t>
            </a:r>
          </a:p>
        </p:txBody>
      </p:sp>
    </p:spTree>
    <p:extLst>
      <p:ext uri="{BB962C8B-B14F-4D97-AF65-F5344CB8AC3E}">
        <p14:creationId xmlns:p14="http://schemas.microsoft.com/office/powerpoint/2010/main" val="119888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3" y="502105"/>
            <a:ext cx="2340864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Proposal: Adopt Patterns for Referential Resource Types in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07876" y="1724548"/>
            <a:ext cx="23583394" cy="1112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Goals</a:t>
            </a:r>
            <a:endParaRPr lang="en-US" sz="40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Reuse</a:t>
            </a:r>
            <a:r>
              <a:rPr lang="en-US" sz="4000" dirty="0"/>
              <a:t> : Encourage “reuse” of references to existing resources (via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`) and `</a:t>
            </a:r>
            <a:r>
              <a:rPr lang="en-US" sz="4000" dirty="0">
                <a:highlight>
                  <a:srgbClr val="CCD9ED"/>
                </a:highlight>
              </a:rPr>
              <a:t>dependency</a:t>
            </a:r>
            <a:r>
              <a:rPr lang="en-US" sz="4000" dirty="0"/>
              <a:t>` relationships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Do not create more places (in the schema) to </a:t>
            </a:r>
            <a:r>
              <a:rPr lang="en-US" sz="3600" i="1" u="sng" dirty="0"/>
              <a:t>inline</a:t>
            </a:r>
            <a:r>
              <a:rPr lang="en-US" sz="3600" i="1" dirty="0"/>
              <a:t>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3600" i="1" dirty="0"/>
              <a:t>‘ or `</a:t>
            </a:r>
            <a:r>
              <a:rPr lang="en-US" sz="3600" i="1" dirty="0">
                <a:highlight>
                  <a:srgbClr val="CCD9ED"/>
                </a:highlight>
              </a:rPr>
              <a:t>service</a:t>
            </a:r>
            <a:r>
              <a:rPr lang="en-US" sz="3600" i="1" dirty="0"/>
              <a:t>` definitions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encourage (via schema) use of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3600" i="1" dirty="0"/>
              <a:t>` (i.e., bom-ref)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Meaningful External Refs </a:t>
            </a:r>
            <a:r>
              <a:rPr lang="en-US" sz="4000" dirty="0"/>
              <a:t>: Adopt use of and improve data within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as “the way” to point to dynamic or transient entities in CI/CD processes (e.g.,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4000" dirty="0"/>
              <a:t>` or `yaml` configurations not in base source code repository)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recent proposal around including `</a:t>
            </a:r>
            <a:r>
              <a:rPr lang="en-US" sz="4000" i="1" dirty="0">
                <a:highlight>
                  <a:srgbClr val="CCD9ED"/>
                </a:highlight>
              </a:rPr>
              <a:t>schema</a:t>
            </a:r>
            <a:r>
              <a:rPr lang="en-US" sz="4000" i="1" dirty="0"/>
              <a:t>` for the data pointed to by the URL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Reference Choice</a:t>
            </a:r>
            <a:r>
              <a:rPr lang="en-US" sz="4000" dirty="0"/>
              <a:t>: Acknowledge that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 and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often are are paired “choices” (like LicenseChoice) that will be reused heavily in formulation work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Perhaps deserves its own type (i.e</a:t>
            </a:r>
            <a:r>
              <a:rPr lang="en-US" sz="3600" i="1" dirty="0"/>
              <a:t>.,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ResourceChoice</a:t>
            </a:r>
            <a:r>
              <a:rPr lang="en-US" sz="3600" i="1" dirty="0"/>
              <a:t>`)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>
                <a:solidFill>
                  <a:srgbClr val="C00000"/>
                </a:solidFill>
              </a:rPr>
              <a:t>v1.6: </a:t>
            </a:r>
            <a:r>
              <a:rPr lang="en-US" sz="4000" b="1" dirty="0"/>
              <a:t>Shared Schema</a:t>
            </a:r>
            <a:r>
              <a:rPr lang="en-US" sz="4000" dirty="0"/>
              <a:t>: Formalize a shared `Resource` schema (abstract) type for use on existing concrete types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4000" i="1" dirty="0"/>
              <a:t> and as we create more xBOM types (e.g.,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en-US" sz="4000" i="1" dirty="0"/>
              <a:t>, etc.)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Reduces errors in schema development (e.g., add `</a:t>
            </a:r>
            <a:r>
              <a:rPr lang="en-US" sz="4000" dirty="0">
                <a:highlight>
                  <a:srgbClr val="D8E6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pedigree</a:t>
            </a:r>
            <a:r>
              <a:rPr lang="en-US" sz="4000" i="1" dirty="0"/>
              <a:t>` in one place)</a:t>
            </a:r>
          </a:p>
        </p:txBody>
      </p:sp>
    </p:spTree>
    <p:extLst>
      <p:ext uri="{BB962C8B-B14F-4D97-AF65-F5344CB8AC3E}">
        <p14:creationId xmlns:p14="http://schemas.microsoft.com/office/powerpoint/2010/main" val="1787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v1.5: Proposal: New 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`component` -&gt; `type` </a:t>
            </a:r>
            <a:r>
              <a:rPr lang="en-US" sz="4800" dirty="0"/>
              <a:t>enum values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F7B1A6-24E1-2452-A69E-46D86F73CC34}"/>
              </a:ext>
            </a:extLst>
          </p:cNvPr>
          <p:cNvGrpSpPr/>
          <p:nvPr/>
        </p:nvGrpSpPr>
        <p:grpSpPr>
          <a:xfrm>
            <a:off x="6308037" y="3433851"/>
            <a:ext cx="4862717" cy="2135502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010FDB-5DB6-20F3-5DEF-E5E35ED38B83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97DD49-F2BA-42E1-B0DA-E2889A77AD35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68CC5B-14C5-A9ED-4D70-9F7D0DCA9B09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[]services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[]workflow</a:t>
              </a:r>
            </a:p>
          </p:txBody>
        </p:sp>
      </p:grpSp>
      <p:sp>
        <p:nvSpPr>
          <p:cNvPr id="392" name="Line Callout 2 (Accent Bar) 391">
            <a:extLst>
              <a:ext uri="{FF2B5EF4-FFF2-40B4-BE49-F238E27FC236}">
                <a16:creationId xmlns:a16="http://schemas.microsoft.com/office/drawing/2014/main" id="{201D7006-D712-482A-11B9-D2EBC0D68F95}"/>
              </a:ext>
            </a:extLst>
          </p:cNvPr>
          <p:cNvSpPr/>
          <p:nvPr/>
        </p:nvSpPr>
        <p:spPr>
          <a:xfrm>
            <a:off x="13499388" y="2881569"/>
            <a:ext cx="10383542" cy="6640215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0430"/>
              <a:gd name="adj6" fmla="val -2859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support new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values. </a:t>
            </a: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Proposed minimum adds:  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includes K8s resource definitions (and downstream definitions from Knative, Tekton,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hardware or software to that was used in a task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Supports early examples where “tools” were special task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 designate workflow task “components” type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Could use “container” type for Tekton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(external,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 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solidFill>
                <a:srgbClr val="9437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source/target for input/output to tasks </a:t>
            </a:r>
            <a:r>
              <a:rPr lang="en-US" sz="2400" b="1" dirty="0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e.g., GitHub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Others (TBD)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(more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term)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(in-workflow,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ephemeral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0" name="Line Callout 2 (Accent Bar) 9">
            <a:extLst>
              <a:ext uri="{FF2B5EF4-FFF2-40B4-BE49-F238E27FC236}">
                <a16:creationId xmlns:a16="http://schemas.microsoft.com/office/drawing/2014/main" id="{FE2C34C2-8B9A-E6F9-A2B0-5A2D4CB743CE}"/>
              </a:ext>
            </a:extLst>
          </p:cNvPr>
          <p:cNvSpPr/>
          <p:nvPr/>
        </p:nvSpPr>
        <p:spPr>
          <a:xfrm>
            <a:off x="562814" y="6466034"/>
            <a:ext cx="7534325" cy="3055750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45653"/>
              <a:gd name="adj6" fmla="val 11800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</a:rPr>
              <a:t>workflows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are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specialized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orchestration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“task” types and all “tasks” have a “bom-ref” so that they can be defined once and reused.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(e.g., build matrices may use the same workflow subsets to scan code for example)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995AE-647C-5A5E-EE88-828D34CD0DBC}"/>
              </a:ext>
            </a:extLst>
          </p:cNvPr>
          <p:cNvSpPr txBox="1"/>
          <p:nvPr/>
        </p:nvSpPr>
        <p:spPr>
          <a:xfrm>
            <a:off x="521315" y="1366132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Workflows and tasks will use or interact with component types that are familiar to Cloud Native and CI/CD and Cloud Native domain concepts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3F4C3899-8BCE-9C5F-6010-968F80048298}"/>
              </a:ext>
            </a:extLst>
          </p:cNvPr>
          <p:cNvSpPr/>
          <p:nvPr/>
        </p:nvSpPr>
        <p:spPr>
          <a:xfrm>
            <a:off x="4817234" y="10350665"/>
            <a:ext cx="8843159" cy="2371422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21480"/>
              <a:gd name="adj6" fmla="val 120681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Note: (TBD)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MAY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need to mirror some of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when </a:t>
            </a: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 resources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are created or referenced during without a “component” declaration in the “formula”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source/target of inputs/outputs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one task creates a “resource” for another task</a:t>
            </a:r>
          </a:p>
        </p:txBody>
      </p:sp>
    </p:spTree>
    <p:extLst>
      <p:ext uri="{BB962C8B-B14F-4D97-AF65-F5344CB8AC3E}">
        <p14:creationId xmlns:p14="http://schemas.microsoft.com/office/powerpoint/2010/main" val="258392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0" y="345311"/>
            <a:ext cx="23408640" cy="8617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`workflow</a:t>
            </a:r>
            <a:r>
              <a:rPr lang="en-US" sz="4400" dirty="0"/>
              <a:t>` captures a graph of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`tasks` </a:t>
            </a:r>
            <a:r>
              <a:rPr lang="en-US" sz="4400" b="0" dirty="0">
                <a:latin typeface="IBM Plex Sans Medium" panose="020B0503050203000203" pitchFamily="34" charset="0"/>
                <a:cs typeface="Consolas" panose="020B0609020204030204" pitchFamily="49" charset="0"/>
              </a:rPr>
              <a:t>using workflow-specific components/services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95253" y="1488994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 is a specialized Task that serves as the entry point for all coordinated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56CBD-24AE-A773-AF19-299C969D9217}"/>
              </a:ext>
            </a:extLst>
          </p:cNvPr>
          <p:cNvSpPr txBox="1"/>
          <p:nvPr/>
        </p:nvSpPr>
        <p:spPr>
          <a:xfrm>
            <a:off x="430892" y="12742204"/>
            <a:ext cx="2184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latin typeface="IBM Plex Sans Medium" panose="020B0503050203000203" pitchFamily="34" charset="0"/>
              </a:rPr>
              <a:t>Parallels existing CycloneDX component compositions </a:t>
            </a:r>
            <a:r>
              <a:rPr lang="en-US" sz="3200" i="1" dirty="0">
                <a:latin typeface="IBM Plex Sans Medium" panose="020B0503050203000203" pitchFamily="34" charset="0"/>
              </a:rPr>
              <a:t>(i.e.,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`metadata.component` </a:t>
            </a:r>
            <a:r>
              <a:rPr lang="en-US" sz="3200" i="1" dirty="0">
                <a:latin typeface="IBM Plex Sans Medium" panose="020B0503050203000203" pitchFamily="34" charset="0"/>
              </a:rPr>
              <a:t>==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`formula.workflow`</a:t>
            </a:r>
            <a:r>
              <a:rPr lang="en-US" sz="3200" i="1" dirty="0">
                <a:latin typeface="IBM Plex Sans Medium" panose="020B0503050203000203" pitchFamily="34" charset="0"/>
                <a:cs typeface="Consolas" panose="020B0609020204030204" pitchFamily="49" charset="0"/>
              </a:rPr>
              <a:t>)</a:t>
            </a:r>
            <a:endParaRPr lang="en-US" sz="3600" i="1" dirty="0">
              <a:latin typeface="IBM Plex Sans Medium" panose="020B0503050203000203" pitchFamily="34" charset="0"/>
              <a:cs typeface="Consolas" panose="020B060902020403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E6AA92-5526-D4A6-FADD-B68FD490989E}"/>
              </a:ext>
            </a:extLst>
          </p:cNvPr>
          <p:cNvGrpSpPr/>
          <p:nvPr/>
        </p:nvGrpSpPr>
        <p:grpSpPr>
          <a:xfrm>
            <a:off x="7329283" y="3183601"/>
            <a:ext cx="4862717" cy="2135502"/>
            <a:chOff x="1198880" y="5249094"/>
            <a:chExt cx="3441459" cy="1089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21BB90-D7E1-1AEA-7AB2-5B99F4DC89DE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4AEA4B-AAFC-9500-CD43-BE382C5722C8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903959-15BA-2CE0-A637-FE28600A87F3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rgbClr val="9437FF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0099CBC-C571-9B92-B5E9-A4C285385F3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16200000" flipH="1">
            <a:off x="9491435" y="5181745"/>
            <a:ext cx="709298" cy="45702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BE222-F088-F896-3274-AAE68B44CEAB}"/>
              </a:ext>
            </a:extLst>
          </p:cNvPr>
          <p:cNvSpPr/>
          <p:nvPr/>
        </p:nvSpPr>
        <p:spPr>
          <a:xfrm>
            <a:off x="7109054" y="5764907"/>
            <a:ext cx="5931086" cy="2231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CFD8C-A304-A9BD-8791-818B777BCF0E}"/>
              </a:ext>
            </a:extLst>
          </p:cNvPr>
          <p:cNvGrpSpPr/>
          <p:nvPr/>
        </p:nvGrpSpPr>
        <p:grpSpPr>
          <a:xfrm>
            <a:off x="10474404" y="10521268"/>
            <a:ext cx="4063928" cy="1502494"/>
            <a:chOff x="1864236" y="7856021"/>
            <a:chExt cx="2465904" cy="88237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DFC821-F74C-F8A0-9621-9F8462CF7F2C}"/>
                </a:ext>
              </a:extLst>
            </p:cNvPr>
            <p:cNvSpPr/>
            <p:nvPr/>
          </p:nvSpPr>
          <p:spPr>
            <a:xfrm>
              <a:off x="1998755" y="7984723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53E3FF-53F9-0955-395D-9CF059DF5728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DE81E2-9692-4E09-592D-3CBD90667630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ref: refType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</a:p>
          </p:txBody>
        </p: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4EAD9EA-F442-8523-EEEF-1E25F140061E}"/>
              </a:ext>
            </a:extLst>
          </p:cNvPr>
          <p:cNvCxnSpPr>
            <a:cxnSpLocks/>
            <a:stCxn id="41" idx="2"/>
            <a:endCxn id="47" idx="1"/>
          </p:cNvCxnSpPr>
          <p:nvPr/>
        </p:nvCxnSpPr>
        <p:spPr>
          <a:xfrm rot="16200000" flipH="1">
            <a:off x="8691121" y="9379655"/>
            <a:ext cx="3166759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0E97-2AEC-A61A-A9E4-23B22D43BBBA}"/>
              </a:ext>
            </a:extLst>
          </p:cNvPr>
          <p:cNvGrpSpPr/>
          <p:nvPr/>
        </p:nvGrpSpPr>
        <p:grpSpPr>
          <a:xfrm>
            <a:off x="10474404" y="8720528"/>
            <a:ext cx="4024174" cy="1355511"/>
            <a:chOff x="1864236" y="7856021"/>
            <a:chExt cx="2441782" cy="11103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BFA8AF-1810-F8BC-A7FC-C6436148633B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A4AE60-F111-00DB-A00F-0EFAAE04179D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3D1316-8F35-D869-689B-F3F0B61F41D1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See next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AA70892-4655-001E-782D-D029C0C21554}"/>
              </a:ext>
            </a:extLst>
          </p:cNvPr>
          <p:cNvCxnSpPr>
            <a:cxnSpLocks/>
            <a:stCxn id="41" idx="2"/>
            <a:endCxn id="54" idx="1"/>
          </p:cNvCxnSpPr>
          <p:nvPr/>
        </p:nvCxnSpPr>
        <p:spPr>
          <a:xfrm rot="16200000" flipH="1">
            <a:off x="9626716" y="8444060"/>
            <a:ext cx="1295568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ne Callout 2 (Accent Bar) 194">
            <a:extLst>
              <a:ext uri="{FF2B5EF4-FFF2-40B4-BE49-F238E27FC236}">
                <a16:creationId xmlns:a16="http://schemas.microsoft.com/office/drawing/2014/main" id="{1853CF4F-6BC2-6333-EE87-E87FD7E5BA99}"/>
              </a:ext>
            </a:extLst>
          </p:cNvPr>
          <p:cNvSpPr/>
          <p:nvPr/>
        </p:nvSpPr>
        <p:spPr>
          <a:xfrm>
            <a:off x="14100768" y="4558101"/>
            <a:ext cx="9903125" cy="1839016"/>
          </a:xfrm>
          <a:prstGeom prst="accentCallout2">
            <a:avLst>
              <a:gd name="adj1" fmla="val 23074"/>
              <a:gd name="adj2" fmla="val -2399"/>
              <a:gd name="adj3" fmla="val 24109"/>
              <a:gd name="adj4" fmla="val -10529"/>
              <a:gd name="adj5" fmla="val 71439"/>
              <a:gd name="adj6" fmla="val -3692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represents the “root” or “orchestration” task (singular). </a:t>
            </a:r>
          </a:p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term “workflow” is generic and applies to not only CI/CD, but also any other process we may want to capture in xBOMs in the future.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A2CCC8E-D878-C922-FFDB-D733C7A6C28F}"/>
              </a:ext>
            </a:extLst>
          </p:cNvPr>
          <p:cNvSpPr/>
          <p:nvPr/>
        </p:nvSpPr>
        <p:spPr>
          <a:xfrm>
            <a:off x="1408587" y="2847155"/>
            <a:ext cx="4576577" cy="1501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formulation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b="1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197DCD61-C869-B944-1961-424E8AA91A0D}"/>
              </a:ext>
            </a:extLst>
          </p:cNvPr>
          <p:cNvCxnSpPr>
            <a:cxnSpLocks/>
            <a:stCxn id="197" idx="3"/>
            <a:endCxn id="39" idx="1"/>
          </p:cNvCxnSpPr>
          <p:nvPr/>
        </p:nvCxnSpPr>
        <p:spPr>
          <a:xfrm>
            <a:off x="5985164" y="3597990"/>
            <a:ext cx="1344119" cy="52161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Line Callout 2 (Accent Bar) 205">
            <a:extLst>
              <a:ext uri="{FF2B5EF4-FFF2-40B4-BE49-F238E27FC236}">
                <a16:creationId xmlns:a16="http://schemas.microsoft.com/office/drawing/2014/main" id="{5FCC9249-36F7-A4A8-C579-067297E2C6BC}"/>
              </a:ext>
            </a:extLst>
          </p:cNvPr>
          <p:cNvSpPr/>
          <p:nvPr/>
        </p:nvSpPr>
        <p:spPr>
          <a:xfrm>
            <a:off x="14729660" y="6856397"/>
            <a:ext cx="7714704" cy="1414306"/>
          </a:xfrm>
          <a:prstGeom prst="accentCallout2">
            <a:avLst>
              <a:gd name="adj1" fmla="val 23074"/>
              <a:gd name="adj2" fmla="val -2827"/>
              <a:gd name="adj3" fmla="val 23074"/>
              <a:gd name="adj4" fmla="val -8960"/>
              <a:gd name="adj5" fmla="val -7866"/>
              <a:gd name="adj6" fmla="val -176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/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design mirrors existing CycloneDX “component” / “service” arrays (listings) and dependency declarations</a:t>
            </a:r>
          </a:p>
        </p:txBody>
      </p:sp>
      <p:sp>
        <p:nvSpPr>
          <p:cNvPr id="207" name="Line Callout 2 (Accent Bar) 206">
            <a:extLst>
              <a:ext uri="{FF2B5EF4-FFF2-40B4-BE49-F238E27FC236}">
                <a16:creationId xmlns:a16="http://schemas.microsoft.com/office/drawing/2014/main" id="{3973C635-B0EC-2738-0297-6A818FE1E4D9}"/>
              </a:ext>
            </a:extLst>
          </p:cNvPr>
          <p:cNvSpPr/>
          <p:nvPr/>
        </p:nvSpPr>
        <p:spPr>
          <a:xfrm>
            <a:off x="15776234" y="9163599"/>
            <a:ext cx="5621555" cy="2025342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04000"/>
              <a:gd name="adj6" fmla="val -60219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we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constrain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the workflow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schema to only permit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type as valid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(i.e., task-only graph composition)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2D2CB11D-3FC4-698A-C431-AE02FAC6CE70}"/>
              </a:ext>
            </a:extLst>
          </p:cNvPr>
          <p:cNvSpPr/>
          <p:nvPr/>
        </p:nvSpPr>
        <p:spPr>
          <a:xfrm flipH="1">
            <a:off x="13143647" y="6249267"/>
            <a:ext cx="153443" cy="96386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35" name="Line Callout 2 (Accent Bar) 234">
            <a:extLst>
              <a:ext uri="{FF2B5EF4-FFF2-40B4-BE49-F238E27FC236}">
                <a16:creationId xmlns:a16="http://schemas.microsoft.com/office/drawing/2014/main" id="{500451C7-A85F-997B-F965-7F6C1111AFBE}"/>
              </a:ext>
            </a:extLst>
          </p:cNvPr>
          <p:cNvSpPr/>
          <p:nvPr/>
        </p:nvSpPr>
        <p:spPr>
          <a:xfrm>
            <a:off x="674163" y="6815897"/>
            <a:ext cx="5703782" cy="2179204"/>
          </a:xfrm>
          <a:prstGeom prst="accentCallout2">
            <a:avLst>
              <a:gd name="adj1" fmla="val 23051"/>
              <a:gd name="adj2" fmla="val 101025"/>
              <a:gd name="adj3" fmla="val 21993"/>
              <a:gd name="adj4" fmla="val 105997"/>
              <a:gd name="adj5" fmla="val -11826"/>
              <a:gd name="adj6" fmla="val 11942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For 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</a:rPr>
              <a:t>array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” types, by default, JSON Schema behaves as if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additionalItems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parameter is set to 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` 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hlinkClick r:id="rId3"/>
              </a:rPr>
              <a:t>link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).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IBM Plex Sans" panose="020B0503050203000203" pitchFamily="34" charset="0"/>
              </a:rPr>
              <a:t>TODO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Adjust existing CDX schema 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AC7368F5-9D88-1CD3-A237-24BFA1E0B289}"/>
              </a:ext>
            </a:extLst>
          </p:cNvPr>
          <p:cNvSpPr/>
          <p:nvPr/>
        </p:nvSpPr>
        <p:spPr>
          <a:xfrm>
            <a:off x="14603037" y="2274485"/>
            <a:ext cx="7381473" cy="2025342"/>
          </a:xfrm>
          <a:prstGeom prst="accentCallout2">
            <a:avLst>
              <a:gd name="adj1" fmla="val 23074"/>
              <a:gd name="adj2" fmla="val -2399"/>
              <a:gd name="adj3" fmla="val 21993"/>
              <a:gd name="adj4" fmla="val -9884"/>
              <a:gd name="adj5" fmla="val 90929"/>
              <a:gd name="adj6" fmla="val -2725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Complete list of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transient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concrete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reusable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) resources that host, run, execute or used by workflows or tasks including source code, inputs, outputs and tools. 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Effectively anything that partivpates in the workflow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C7DAEF4-557C-D0A7-A91C-667CAFD95652}"/>
              </a:ext>
            </a:extLst>
          </p:cNvPr>
          <p:cNvSpPr/>
          <p:nvPr/>
        </p:nvSpPr>
        <p:spPr>
          <a:xfrm flipH="1">
            <a:off x="12299573" y="3716421"/>
            <a:ext cx="203907" cy="81230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E4CAADF7-65B2-AFB1-01C6-EDE7B233B133}"/>
              </a:ext>
            </a:extLst>
          </p:cNvPr>
          <p:cNvSpPr/>
          <p:nvPr/>
        </p:nvSpPr>
        <p:spPr>
          <a:xfrm>
            <a:off x="430892" y="9463898"/>
            <a:ext cx="5703781" cy="1810588"/>
          </a:xfrm>
          <a:prstGeom prst="accentCallout2">
            <a:avLst>
              <a:gd name="adj1" fmla="val 31563"/>
              <a:gd name="adj2" fmla="val 99875"/>
              <a:gd name="adj3" fmla="val 30350"/>
              <a:gd name="adj4" fmla="val 106351"/>
              <a:gd name="adj5" fmla="val -150999"/>
              <a:gd name="adj6" fmla="val 12547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are NOT required (may be empty) since a ”workflow” is a specialized task, it can represent a simple, single-task CI/CD/build stage.</a:t>
            </a:r>
          </a:p>
        </p:txBody>
      </p:sp>
    </p:spTree>
    <p:extLst>
      <p:ext uri="{BB962C8B-B14F-4D97-AF65-F5344CB8AC3E}">
        <p14:creationId xmlns:p14="http://schemas.microsoft.com/office/powerpoint/2010/main" val="18289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164061" y="5141979"/>
            <a:ext cx="3501825" cy="1130673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Menlo" panose="020B0609030804020204" pitchFamily="49" charset="0"/>
              </a:rPr>
              <a:t>// See later slide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</a:endParaRP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8283762" y="4500345"/>
            <a:ext cx="5490634" cy="50610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&lt;Array&gt;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steps: &lt;Array&gt; step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&lt;Array&gt; 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&lt;Array&gt; 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runtimeTopology: &lt;Array&gt; dependency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67" idx="3"/>
          </p:cNvCxnSpPr>
          <p:nvPr/>
        </p:nvCxnSpPr>
        <p:spPr>
          <a:xfrm rot="10800000" flipV="1">
            <a:off x="5559242" y="7030893"/>
            <a:ext cx="2724520" cy="411028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rot="16200000" flipV="1">
            <a:off x="2593896" y="4820900"/>
            <a:ext cx="642156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BC2C3F0-955C-7FD1-F8C3-A7D4A51D6A3B}"/>
              </a:ext>
            </a:extLst>
          </p:cNvPr>
          <p:cNvGrpSpPr/>
          <p:nvPr/>
        </p:nvGrpSpPr>
        <p:grpSpPr>
          <a:xfrm>
            <a:off x="16537012" y="4065037"/>
            <a:ext cx="4932015" cy="2104105"/>
            <a:chOff x="18471109" y="2576878"/>
            <a:chExt cx="2450179" cy="1372636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2865C47-F45E-9B3D-6554-5258EE8DEEEA}"/>
                </a:ext>
              </a:extLst>
            </p:cNvPr>
            <p:cNvSpPr/>
            <p:nvPr/>
          </p:nvSpPr>
          <p:spPr>
            <a:xfrm>
              <a:off x="18589903" y="2767106"/>
              <a:ext cx="2331385" cy="118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51476DA-B46C-BEB8-292E-A2DFB082F7BC}"/>
                </a:ext>
              </a:extLst>
            </p:cNvPr>
            <p:cNvSpPr/>
            <p:nvPr/>
          </p:nvSpPr>
          <p:spPr>
            <a:xfrm>
              <a:off x="18525320" y="2693538"/>
              <a:ext cx="2331385" cy="1182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A03B7E-E721-F200-7D08-A768F2E45AD8}"/>
                </a:ext>
              </a:extLst>
            </p:cNvPr>
            <p:cNvSpPr/>
            <p:nvPr/>
          </p:nvSpPr>
          <p:spPr>
            <a:xfrm>
              <a:off x="18471109" y="2576878"/>
              <a:ext cx="2331385" cy="1225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description: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commands: &lt;Array&gt; </a:t>
              </a:r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properties: &lt;Array&gt; property</a:t>
              </a:r>
            </a:p>
          </p:txBody>
        </p:sp>
      </p:grp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0BACFD9F-3261-6B1F-A682-6F8838E74072}"/>
              </a:ext>
            </a:extLst>
          </p:cNvPr>
          <p:cNvCxnSpPr>
            <a:cxnSpLocks/>
            <a:stCxn id="28" idx="3"/>
            <a:endCxn id="283" idx="1"/>
          </p:cNvCxnSpPr>
          <p:nvPr/>
        </p:nvCxnSpPr>
        <p:spPr>
          <a:xfrm flipV="1">
            <a:off x="13774396" y="5004319"/>
            <a:ext cx="2762616" cy="202657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377068" y="278030"/>
            <a:ext cx="19732890" cy="109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Task as the granular, reusable modeling unit for workflow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64060" y="3145295"/>
            <a:ext cx="3501825" cy="13545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See later slide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>
            <a:off x="4665885" y="3822559"/>
            <a:ext cx="6363194" cy="677786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BCC3758-76B3-8311-96EF-E4FA076C8D88}"/>
              </a:ext>
            </a:extLst>
          </p:cNvPr>
          <p:cNvGrpSpPr/>
          <p:nvPr/>
        </p:nvGrpSpPr>
        <p:grpSpPr>
          <a:xfrm>
            <a:off x="16596636" y="10440913"/>
            <a:ext cx="4321999" cy="1527743"/>
            <a:chOff x="16602935" y="9646150"/>
            <a:chExt cx="4321999" cy="1795318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4F5A5F7-8057-26CE-D692-415928856EAF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F12D836-7AE6-B17E-E525-D642586341EC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2FFA3D3-C926-DF95-E761-549C5FA1A425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3774396" y="7030894"/>
            <a:ext cx="2822240" cy="40587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C8F70FD-C098-23C8-CA0F-6CB62D0956BE}"/>
              </a:ext>
            </a:extLst>
          </p:cNvPr>
          <p:cNvGrpSpPr/>
          <p:nvPr/>
        </p:nvGrpSpPr>
        <p:grpSpPr>
          <a:xfrm>
            <a:off x="1478382" y="10475773"/>
            <a:ext cx="4321999" cy="1566975"/>
            <a:chOff x="16602935" y="9646150"/>
            <a:chExt cx="4321999" cy="1795318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3428216B-5D5F-74B1-3E84-D8CF2D73B475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0EA93C9D-F8C0-8A2C-A1DD-76159ABB712E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64ADCEB-C68F-9610-4FED-4C34ECB576A4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475" name="Line Callout 2 (Accent Bar) 474">
            <a:extLst>
              <a:ext uri="{FF2B5EF4-FFF2-40B4-BE49-F238E27FC236}">
                <a16:creationId xmlns:a16="http://schemas.microsoft.com/office/drawing/2014/main" id="{42DA8F58-8015-FAD2-0105-F3DC8E2FC49D}"/>
              </a:ext>
            </a:extLst>
          </p:cNvPr>
          <p:cNvSpPr/>
          <p:nvPr/>
        </p:nvSpPr>
        <p:spPr>
          <a:xfrm>
            <a:off x="377068" y="7165773"/>
            <a:ext cx="6097755" cy="2495580"/>
          </a:xfrm>
          <a:prstGeom prst="accentCallout2">
            <a:avLst>
              <a:gd name="adj1" fmla="val 55267"/>
              <a:gd name="adj2" fmla="val 97245"/>
              <a:gd name="adj3" fmla="val 55368"/>
              <a:gd name="adj4" fmla="val 104056"/>
              <a:gd name="adj5" fmla="val -33136"/>
              <a:gd name="adj6" fmla="val 13680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task’s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indicates what functions are being performed.  Current values indicate CI/CD terms: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"enum": [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deliver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 </a:t>
            </a:r>
            <a:r>
              <a:rPr lang="en-US" sz="2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F00C5A6B-4EE2-DE4A-73BF-EE19752CAC96}"/>
              </a:ext>
            </a:extLst>
          </p:cNvPr>
          <p:cNvGrpSpPr/>
          <p:nvPr/>
        </p:nvGrpSpPr>
        <p:grpSpPr>
          <a:xfrm>
            <a:off x="16588676" y="7273930"/>
            <a:ext cx="4295416" cy="1381625"/>
            <a:chOff x="18471109" y="2576877"/>
            <a:chExt cx="2450179" cy="1640904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FBAC843E-9688-6F7A-709B-ED5BCB340EA6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6D31CF52-DFD6-58D4-14DE-916BDCCBD92A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38BFB2D6-6083-2F97-C2AA-ADFC965AD42C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1B8FB933-1B96-BA1A-F014-C00BC4FFA675}"/>
              </a:ext>
            </a:extLst>
          </p:cNvPr>
          <p:cNvCxnSpPr>
            <a:cxnSpLocks/>
            <a:stCxn id="28" idx="3"/>
            <a:endCxn id="479" idx="1"/>
          </p:cNvCxnSpPr>
          <p:nvPr/>
        </p:nvCxnSpPr>
        <p:spPr>
          <a:xfrm>
            <a:off x="13774396" y="7030894"/>
            <a:ext cx="2814280" cy="83545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FC8E154-10E6-5E33-5231-B39396889923}"/>
              </a:ext>
            </a:extLst>
          </p:cNvPr>
          <p:cNvGrpSpPr/>
          <p:nvPr/>
        </p:nvGrpSpPr>
        <p:grpSpPr>
          <a:xfrm>
            <a:off x="8971698" y="10629100"/>
            <a:ext cx="4295416" cy="1381625"/>
            <a:chOff x="18471109" y="2576877"/>
            <a:chExt cx="2450179" cy="1640904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5EC363F-866C-86BC-F7BD-861B4E22D09E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20A6F5C3-9385-830E-DA5F-DCC11E9E1B35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006272D-0900-BA05-AB82-19342B17BA52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runtimeTopology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3D5BCFAD-BC68-E813-2D3F-7A0CB0FD6DA7}"/>
              </a:ext>
            </a:extLst>
          </p:cNvPr>
          <p:cNvCxnSpPr>
            <a:cxnSpLocks/>
            <a:stCxn id="28" idx="2"/>
            <a:endCxn id="496" idx="0"/>
          </p:cNvCxnSpPr>
          <p:nvPr/>
        </p:nvCxnSpPr>
        <p:spPr>
          <a:xfrm rot="5400000">
            <a:off x="10488349" y="10088370"/>
            <a:ext cx="1067658" cy="13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Line Callout 2 (Accent Bar) 499">
            <a:extLst>
              <a:ext uri="{FF2B5EF4-FFF2-40B4-BE49-F238E27FC236}">
                <a16:creationId xmlns:a16="http://schemas.microsoft.com/office/drawing/2014/main" id="{6ABC7624-C29D-9F47-E743-2AA3BB029553}"/>
              </a:ext>
            </a:extLst>
          </p:cNvPr>
          <p:cNvSpPr/>
          <p:nvPr/>
        </p:nvSpPr>
        <p:spPr>
          <a:xfrm>
            <a:off x="12938365" y="2454288"/>
            <a:ext cx="4180816" cy="1101553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22733"/>
              <a:gd name="adj6" fmla="val -223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inherited fields from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resourceInstance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object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9" name="Chevron 27">
            <a:extLst>
              <a:ext uri="{FF2B5EF4-FFF2-40B4-BE49-F238E27FC236}">
                <a16:creationId xmlns:a16="http://schemas.microsoft.com/office/drawing/2014/main" id="{A8415B07-FDF7-7F0E-FD55-F0C757899D62}"/>
              </a:ext>
            </a:extLst>
          </p:cNvPr>
          <p:cNvSpPr/>
          <p:nvPr/>
        </p:nvSpPr>
        <p:spPr>
          <a:xfrm>
            <a:off x="5991647" y="10897372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581" name="Chevron 27">
            <a:extLst>
              <a:ext uri="{FF2B5EF4-FFF2-40B4-BE49-F238E27FC236}">
                <a16:creationId xmlns:a16="http://schemas.microsoft.com/office/drawing/2014/main" id="{8964232A-2FBC-1FD6-E317-D00CF33D43B7}"/>
              </a:ext>
            </a:extLst>
          </p:cNvPr>
          <p:cNvSpPr/>
          <p:nvPr/>
        </p:nvSpPr>
        <p:spPr>
          <a:xfrm>
            <a:off x="15546882" y="10868521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534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578925" y="2390554"/>
            <a:ext cx="6432014" cy="48497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id: string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uuid from source domain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timestamp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: string </a:t>
            </a:r>
            <a:r>
              <a:rPr lang="en-US" noProof="1">
                <a:solidFill>
                  <a:srgbClr val="9437FF"/>
                </a:solidFill>
                <a:effectLst/>
                <a:latin typeface="Menlo" panose="020B0609030804020204" pitchFamily="49" charset="0"/>
              </a:rPr>
              <a:t>// time received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name: string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description: string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data: attachment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e.g.,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”encoding": ["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Menlo" panose="020B0609030804020204" pitchFamily="49" charset="0"/>
              </a:rPr>
              <a:t>base64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"]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”contentType": [”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cloud-event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source: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from resource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(e.g., a service)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target: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to resource e.g., (a component)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7085251" y="7240302"/>
            <a:ext cx="4238304" cy="247254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010939" y="4815428"/>
            <a:ext cx="1634029" cy="1508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Event Model: 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`event`-`trigger`-`task`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9644968" y="4986648"/>
            <a:ext cx="5094064" cy="267516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enum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condition: object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date-time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14739032" y="6324230"/>
            <a:ext cx="2346219" cy="21523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724701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Multiple events can map to same trigger, multiple triggers can map to same task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ED9F74-6F10-7D01-E4C2-178D6563E695}"/>
              </a:ext>
            </a:extLst>
          </p:cNvPr>
          <p:cNvGrpSpPr/>
          <p:nvPr/>
        </p:nvGrpSpPr>
        <p:grpSpPr>
          <a:xfrm>
            <a:off x="1601768" y="8912418"/>
            <a:ext cx="2808100" cy="3358371"/>
            <a:chOff x="2714295" y="9019149"/>
            <a:chExt cx="2808100" cy="3358371"/>
          </a:xfrm>
        </p:grpSpPr>
        <p:pic>
          <p:nvPicPr>
            <p:cNvPr id="38" name="Graphic 37" descr="Users with solid fill">
              <a:extLst>
                <a:ext uri="{FF2B5EF4-FFF2-40B4-BE49-F238E27FC236}">
                  <a16:creationId xmlns:a16="http://schemas.microsoft.com/office/drawing/2014/main" id="{C8163F72-14F0-3D0B-3889-EFB65901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5406" y="10275644"/>
              <a:ext cx="1315467" cy="1315467"/>
            </a:xfrm>
            <a:prstGeom prst="rect">
              <a:avLst/>
            </a:prstGeom>
          </p:spPr>
        </p:pic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E5D2DF0C-1FDB-59B9-7E12-8A4E6A27A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295" y="9106280"/>
              <a:ext cx="1422321" cy="1422321"/>
            </a:xfrm>
            <a:prstGeom prst="rect">
              <a:avLst/>
            </a:prstGeom>
          </p:spPr>
        </p:pic>
        <p:pic>
          <p:nvPicPr>
            <p:cNvPr id="40" name="Graphic 39" descr="Robot Hand with solid fill">
              <a:extLst>
                <a:ext uri="{FF2B5EF4-FFF2-40B4-BE49-F238E27FC236}">
                  <a16:creationId xmlns:a16="http://schemas.microsoft.com/office/drawing/2014/main" id="{0E2559BF-0857-42BE-30C3-DC9C9D19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0069" y="9019149"/>
              <a:ext cx="1422326" cy="142232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36AA36-9887-32EC-E467-ED339BEC29C7}"/>
                </a:ext>
              </a:extLst>
            </p:cNvPr>
            <p:cNvSpPr txBox="1"/>
            <p:nvPr/>
          </p:nvSpPr>
          <p:spPr>
            <a:xfrm>
              <a:off x="3057822" y="11423413"/>
              <a:ext cx="208449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Sources</a:t>
              </a:r>
              <a:endParaRPr lang="en-US" sz="2800" dirty="0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CBF1931-F0AD-1FD3-043B-C572EBD191A9}"/>
              </a:ext>
            </a:extLst>
          </p:cNvPr>
          <p:cNvSpPr/>
          <p:nvPr/>
        </p:nvSpPr>
        <p:spPr>
          <a:xfrm rot="16200000">
            <a:off x="2157538" y="7859767"/>
            <a:ext cx="1586147" cy="799177"/>
          </a:xfrm>
          <a:prstGeom prst="rightArrow">
            <a:avLst/>
          </a:prstGeom>
          <a:solidFill>
            <a:srgbClr val="DFCDF9">
              <a:alpha val="29000"/>
            </a:srgbClr>
          </a:solidFill>
          <a:ln w="25400">
            <a:solidFill>
              <a:srgbClr val="66368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B3AAA311-A5E1-0B36-ECC7-B1526894DFC1}"/>
              </a:ext>
            </a:extLst>
          </p:cNvPr>
          <p:cNvSpPr/>
          <p:nvPr/>
        </p:nvSpPr>
        <p:spPr>
          <a:xfrm>
            <a:off x="9987471" y="1755903"/>
            <a:ext cx="7097780" cy="2153991"/>
          </a:xfrm>
          <a:prstGeom prst="accentCallout2">
            <a:avLst>
              <a:gd name="adj1" fmla="val 21358"/>
              <a:gd name="adj2" fmla="val -4538"/>
              <a:gd name="adj3" fmla="val 21454"/>
              <a:gd name="adj4" fmla="val -10615"/>
              <a:gd name="adj5" fmla="val 88072"/>
              <a:gd name="adj6" fmla="val -4796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indicates time the event was </a:t>
            </a:r>
            <a:r>
              <a:rPr lang="en-US" sz="2400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received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the workflow runtime.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The “raw” event data itself likely has its “generated” timestamp which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 NOT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be created or tampered with by the receiver.</a:t>
            </a:r>
          </a:p>
        </p:txBody>
      </p:sp>
      <p:sp>
        <p:nvSpPr>
          <p:cNvPr id="63" name="Line Callout 2 (Accent Bar) 62">
            <a:extLst>
              <a:ext uri="{FF2B5EF4-FFF2-40B4-BE49-F238E27FC236}">
                <a16:creationId xmlns:a16="http://schemas.microsoft.com/office/drawing/2014/main" id="{BCE09B93-0335-06F4-5860-1AE8C53847D8}"/>
              </a:ext>
            </a:extLst>
          </p:cNvPr>
          <p:cNvSpPr/>
          <p:nvPr/>
        </p:nvSpPr>
        <p:spPr>
          <a:xfrm>
            <a:off x="5430396" y="9052428"/>
            <a:ext cx="4866544" cy="1918063"/>
          </a:xfrm>
          <a:prstGeom prst="accentCallout2">
            <a:avLst>
              <a:gd name="adj1" fmla="val 59912"/>
              <a:gd name="adj2" fmla="val 102576"/>
              <a:gd name="adj3" fmla="val 59770"/>
              <a:gd name="adj4" fmla="val 108822"/>
              <a:gd name="adj5" fmla="val -147069"/>
              <a:gd name="adj6" fmla="val 14823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trigger’s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r>
              <a:rPr lang="en-US" sz="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\</a:t>
            </a:r>
            <a:b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</a:b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-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webhook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48" name="Line Callout 2 (Accent Bar) 447">
            <a:extLst>
              <a:ext uri="{FF2B5EF4-FFF2-40B4-BE49-F238E27FC236}">
                <a16:creationId xmlns:a16="http://schemas.microsoft.com/office/drawing/2014/main" id="{08F9085E-4596-0C5A-1E1C-F74F7CB1BA93}"/>
              </a:ext>
            </a:extLst>
          </p:cNvPr>
          <p:cNvSpPr/>
          <p:nvPr/>
        </p:nvSpPr>
        <p:spPr>
          <a:xfrm>
            <a:off x="15099523" y="10435117"/>
            <a:ext cx="6110308" cy="1604898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85567"/>
              <a:gd name="adj6" fmla="val -4433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event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trigger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task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“endtime” values should correlate and represent a time sequence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781F8013-30B2-A9D5-ADE3-1546F45FC27E}"/>
              </a:ext>
            </a:extLst>
          </p:cNvPr>
          <p:cNvSpPr/>
          <p:nvPr/>
        </p:nvSpPr>
        <p:spPr>
          <a:xfrm>
            <a:off x="16019193" y="4182836"/>
            <a:ext cx="5094064" cy="182119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expression: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properties: []property</a:t>
            </a:r>
          </a:p>
        </p:txBody>
      </p: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A4E7BFAA-9128-E205-9A45-54BCACAE5847}"/>
              </a:ext>
            </a:extLst>
          </p:cNvPr>
          <p:cNvCxnSpPr>
            <a:cxnSpLocks/>
            <a:stCxn id="26" idx="3"/>
            <a:endCxn id="456" idx="1"/>
          </p:cNvCxnSpPr>
          <p:nvPr/>
        </p:nvCxnSpPr>
        <p:spPr>
          <a:xfrm flipV="1">
            <a:off x="14739032" y="5093434"/>
            <a:ext cx="1280161" cy="123079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5C75-0757-D260-7B64-A4C8F780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- workflow">
            <a:extLst>
              <a:ext uri="{FF2B5EF4-FFF2-40B4-BE49-F238E27FC236}">
                <a16:creationId xmlns:a16="http://schemas.microsoft.com/office/drawing/2014/main" id="{3AA9CB03-D11F-4BC0-DFFE-E776295C0B05}"/>
              </a:ext>
            </a:extLst>
          </p:cNvPr>
          <p:cNvGrpSpPr/>
          <p:nvPr/>
        </p:nvGrpSpPr>
        <p:grpSpPr>
          <a:xfrm>
            <a:off x="6905303" y="5932203"/>
            <a:ext cx="7081481" cy="2173829"/>
            <a:chOff x="9226457" y="5983821"/>
            <a:chExt cx="6201136" cy="2433203"/>
          </a:xfrm>
          <a:solidFill>
            <a:schemeClr val="bg1">
              <a:lumMod val="95000"/>
            </a:schemeClr>
          </a:solidFill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90684BB-3BDF-220A-3C6C-17213B054420}"/>
                </a:ext>
              </a:extLst>
            </p:cNvPr>
            <p:cNvSpPr/>
            <p:nvPr/>
          </p:nvSpPr>
          <p:spPr>
            <a:xfrm>
              <a:off x="9496507" y="618575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1BC0BF6-A0F6-4932-47BA-38555AF8EE5A}"/>
                </a:ext>
              </a:extLst>
            </p:cNvPr>
            <p:cNvSpPr/>
            <p:nvPr/>
          </p:nvSpPr>
          <p:spPr>
            <a:xfrm>
              <a:off x="9361482" y="6084786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B6CCA91-4859-55CD-D665-69CB03B11DC1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 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service">
            <a:extLst>
              <a:ext uri="{FF2B5EF4-FFF2-40B4-BE49-F238E27FC236}">
                <a16:creationId xmlns:a16="http://schemas.microsoft.com/office/drawing/2014/main" id="{7EA4C94E-D13A-D0ED-9886-F05F2FC0A645}"/>
              </a:ext>
            </a:extLst>
          </p:cNvPr>
          <p:cNvGrpSpPr/>
          <p:nvPr/>
        </p:nvGrpSpPr>
        <p:grpSpPr>
          <a:xfrm>
            <a:off x="15098618" y="3803264"/>
            <a:ext cx="4389120" cy="1804087"/>
            <a:chOff x="1864236" y="7856021"/>
            <a:chExt cx="2465904" cy="870455"/>
          </a:xfrm>
          <a:solidFill>
            <a:schemeClr val="bg1">
              <a:lumMod val="95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1C713E-B962-A929-0C9D-37EDE64C4445}"/>
                </a:ext>
              </a:extLst>
            </p:cNvPr>
            <p:cNvSpPr/>
            <p:nvPr/>
          </p:nvSpPr>
          <p:spPr>
            <a:xfrm>
              <a:off x="1998755" y="7972799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24A07-935A-F3BA-B101-C7A73D79651B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B6714D-3001-E89D-52F5-C4DB575BF402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provider: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" name="Group - component">
            <a:extLst>
              <a:ext uri="{FF2B5EF4-FFF2-40B4-BE49-F238E27FC236}">
                <a16:creationId xmlns:a16="http://schemas.microsoft.com/office/drawing/2014/main" id="{C3595D6E-D173-50C2-D588-F3C8B80AD14F}"/>
              </a:ext>
            </a:extLst>
          </p:cNvPr>
          <p:cNvGrpSpPr/>
          <p:nvPr/>
        </p:nvGrpSpPr>
        <p:grpSpPr>
          <a:xfrm>
            <a:off x="15098618" y="1722423"/>
            <a:ext cx="4389120" cy="1828800"/>
            <a:chOff x="1864236" y="7856021"/>
            <a:chExt cx="2441782" cy="111033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CDBFC-2684-51D9-66D4-7B1D024A67A0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F977E4-6D6F-7072-768B-2EB4C242AA7F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392511-D54A-6E98-985B-AD051AC3187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type: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6" name="Group - formula">
            <a:extLst>
              <a:ext uri="{FF2B5EF4-FFF2-40B4-BE49-F238E27FC236}">
                <a16:creationId xmlns:a16="http://schemas.microsoft.com/office/drawing/2014/main" id="{244E6F6F-0238-BFE5-9BCD-61797D4866E3}"/>
              </a:ext>
            </a:extLst>
          </p:cNvPr>
          <p:cNvGrpSpPr/>
          <p:nvPr/>
        </p:nvGrpSpPr>
        <p:grpSpPr>
          <a:xfrm>
            <a:off x="7424318" y="2272881"/>
            <a:ext cx="5574990" cy="2694536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1427C7-0A70-9B41-AE4B-8CEAD5A3CF14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4C51F6-0729-713D-46C3-DF5B6C6BA237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458CC-FE3E-F410-E4A2-A52B4BDBB56A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0" name="Rectangle - bom (root)">
            <a:extLst>
              <a:ext uri="{FF2B5EF4-FFF2-40B4-BE49-F238E27FC236}">
                <a16:creationId xmlns:a16="http://schemas.microsoft.com/office/drawing/2014/main" id="{A898B50B-E41A-FCDB-81F3-91AB211701AC}"/>
              </a:ext>
            </a:extLst>
          </p:cNvPr>
          <p:cNvSpPr/>
          <p:nvPr/>
        </p:nvSpPr>
        <p:spPr>
          <a:xfrm>
            <a:off x="1265649" y="1221729"/>
            <a:ext cx="5120640" cy="192024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formulatation: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398E533-17CB-E8E0-36E8-5A53365CCB14}"/>
              </a:ext>
            </a:extLst>
          </p:cNvPr>
          <p:cNvCxnSpPr>
            <a:cxnSpLocks/>
            <a:stCxn id="9" idx="2"/>
            <a:endCxn id="400" idx="0"/>
          </p:cNvCxnSpPr>
          <p:nvPr/>
        </p:nvCxnSpPr>
        <p:spPr>
          <a:xfrm rot="16200000" flipH="1">
            <a:off x="9521190" y="5161542"/>
            <a:ext cx="1297257" cy="24406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A39668-1EA6-6DB6-B1AF-5E2317831007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12671255" y="3453914"/>
            <a:ext cx="2427363" cy="11303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6F1E5E6-D5CE-BBAA-2A35-1B5D1B2E22B9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 flipV="1">
            <a:off x="12671255" y="2493085"/>
            <a:ext cx="2427363" cy="96082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3548C1-E1D7-2108-8819-2A0E33C554C7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6386289" y="2181849"/>
            <a:ext cx="1038029" cy="127206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`inputType`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1997877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can automatically bring in input resources &lt;or&gt; the task can be allowed to connect to external services and do so as part of its “steps”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B80-41AF-1A37-D57C-150065CE7E5F}"/>
              </a:ext>
            </a:extLst>
          </p:cNvPr>
          <p:cNvSpPr/>
          <p:nvPr/>
        </p:nvSpPr>
        <p:spPr>
          <a:xfrm>
            <a:off x="8206908" y="4125685"/>
            <a:ext cx="8593144" cy="567429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 inputType</a:t>
            </a:r>
            <a:endParaRPr lang="en-US" sz="24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which can be declared as a local “component” or “externalReference”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[]property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env. vars.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 flipV="1">
            <a:off x="16800052" y="4369166"/>
            <a:ext cx="1137350" cy="25936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17937402" y="3031584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1" name="Line Callout 2 (Accent Bar) 10">
            <a:extLst>
              <a:ext uri="{FF2B5EF4-FFF2-40B4-BE49-F238E27FC236}">
                <a16:creationId xmlns:a16="http://schemas.microsoft.com/office/drawing/2014/main" id="{9AD9C6C4-D5DB-40C3-2215-031A772ADBA0}"/>
              </a:ext>
            </a:extLst>
          </p:cNvPr>
          <p:cNvSpPr/>
          <p:nvPr/>
        </p:nvSpPr>
        <p:spPr>
          <a:xfrm>
            <a:off x="562813" y="7874644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6925"/>
              <a:gd name="adj6" fmla="val 11919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8D484-74BE-A0A4-C293-BE1B95BEEE34}"/>
              </a:ext>
            </a:extLst>
          </p:cNvPr>
          <p:cNvSpPr txBox="1"/>
          <p:nvPr/>
        </p:nvSpPr>
        <p:spPr>
          <a:xfrm>
            <a:off x="562813" y="1431724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brought into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14FD1F1-2295-060C-D3AD-133078EC8F3D}"/>
              </a:ext>
            </a:extLst>
          </p:cNvPr>
          <p:cNvSpPr/>
          <p:nvPr/>
        </p:nvSpPr>
        <p:spPr>
          <a:xfrm>
            <a:off x="7712816" y="6211208"/>
            <a:ext cx="337880" cy="281741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1" name="Line Callout 2 (Accent Bar) 30">
            <a:extLst>
              <a:ext uri="{FF2B5EF4-FFF2-40B4-BE49-F238E27FC236}">
                <a16:creationId xmlns:a16="http://schemas.microsoft.com/office/drawing/2014/main" id="{8793AEE0-59BB-50DB-C3C2-67C1D9E5FF69}"/>
              </a:ext>
            </a:extLst>
          </p:cNvPr>
          <p:cNvSpPr/>
          <p:nvPr/>
        </p:nvSpPr>
        <p:spPr>
          <a:xfrm>
            <a:off x="18230480" y="7236444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31189"/>
              <a:gd name="adj6" fmla="val -8768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workspace that the task can </a:t>
            </a:r>
            <a:r>
              <a:rPr lang="en-US" sz="22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read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from.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E31B4139-FEA5-60FA-F0D7-4BE3AC208E1B}"/>
              </a:ext>
            </a:extLst>
          </p:cNvPr>
          <p:cNvSpPr/>
          <p:nvPr/>
        </p:nvSpPr>
        <p:spPr>
          <a:xfrm>
            <a:off x="1681624" y="3557058"/>
            <a:ext cx="4699294" cy="1293238"/>
          </a:xfrm>
          <a:prstGeom prst="accentCallout2">
            <a:avLst>
              <a:gd name="adj1" fmla="val 34686"/>
              <a:gd name="adj2" fmla="val 103134"/>
              <a:gd name="adj3" fmla="val 35052"/>
              <a:gd name="adj4" fmla="val 110921"/>
              <a:gd name="adj5" fmla="val 88357"/>
              <a:gd name="adj6" fmla="val 14581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GitHub repository (with the source code as data</a:t>
            </a:r>
          </a:p>
        </p:txBody>
      </p:sp>
      <p:sp>
        <p:nvSpPr>
          <p:cNvPr id="33" name="Line Callout 2 (Accent Bar) 32">
            <a:extLst>
              <a:ext uri="{FF2B5EF4-FFF2-40B4-BE49-F238E27FC236}">
                <a16:creationId xmlns:a16="http://schemas.microsoft.com/office/drawing/2014/main" id="{EF8F8A52-556A-3C2F-138F-0E072C222D73}"/>
              </a:ext>
            </a:extLst>
          </p:cNvPr>
          <p:cNvSpPr/>
          <p:nvPr/>
        </p:nvSpPr>
        <p:spPr>
          <a:xfrm>
            <a:off x="18728742" y="9622530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87583"/>
              <a:gd name="adj6" fmla="val -754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operating system where env. vars. are created or modified.</a:t>
            </a:r>
          </a:p>
        </p:txBody>
      </p:sp>
    </p:spTree>
    <p:extLst>
      <p:ext uri="{BB962C8B-B14F-4D97-AF65-F5344CB8AC3E}">
        <p14:creationId xmlns:p14="http://schemas.microsoft.com/office/powerpoint/2010/main" val="1094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`outputType`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420677" y="4539897"/>
            <a:ext cx="1416878" cy="326932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930043" y="3202315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2B4D6-9600-D855-A584-8A9A9F9E4038}"/>
              </a:ext>
            </a:extLst>
          </p:cNvPr>
          <p:cNvSpPr/>
          <p:nvPr/>
        </p:nvSpPr>
        <p:spPr>
          <a:xfrm>
            <a:off x="7837555" y="5082966"/>
            <a:ext cx="8840306" cy="54525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output: outputType</a:t>
            </a:r>
            <a:endParaRPr lang="en-US" sz="28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enum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described by an</a:t>
            </a: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“externalReference” within its target domain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4A7A5-E486-A6C6-E537-39A97B10A366}"/>
              </a:ext>
            </a:extLst>
          </p:cNvPr>
          <p:cNvSpPr txBox="1"/>
          <p:nvPr/>
        </p:nvSpPr>
        <p:spPr>
          <a:xfrm>
            <a:off x="562813" y="1431724"/>
            <a:ext cx="2295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output from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F5D97E64-387F-4514-462A-BD22F1E7FC03}"/>
              </a:ext>
            </a:extLst>
          </p:cNvPr>
          <p:cNvSpPr/>
          <p:nvPr/>
        </p:nvSpPr>
        <p:spPr>
          <a:xfrm>
            <a:off x="10325360" y="2990372"/>
            <a:ext cx="4699294" cy="1624213"/>
          </a:xfrm>
          <a:prstGeom prst="accentCallout2">
            <a:avLst>
              <a:gd name="adj1" fmla="val 75073"/>
              <a:gd name="adj2" fmla="val -1348"/>
              <a:gd name="adj3" fmla="val 75439"/>
              <a:gd name="adj4" fmla="val -7520"/>
              <a:gd name="adj5" fmla="val 153476"/>
              <a:gd name="adj6" fmla="val -2930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has a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247650" indent="-247650">
              <a:buFont typeface="System Font Regular"/>
              <a:buChar char="-"/>
            </a:pP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data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“other” </a:t>
            </a:r>
          </a:p>
        </p:txBody>
      </p:sp>
      <p:sp>
        <p:nvSpPr>
          <p:cNvPr id="23" name="Line Callout 2 (Accent Bar) 22">
            <a:extLst>
              <a:ext uri="{FF2B5EF4-FFF2-40B4-BE49-F238E27FC236}">
                <a16:creationId xmlns:a16="http://schemas.microsoft.com/office/drawing/2014/main" id="{9DD89812-4E97-65ED-51ED-EA48BADDEBBA}"/>
              </a:ext>
            </a:extLst>
          </p:cNvPr>
          <p:cNvSpPr/>
          <p:nvPr/>
        </p:nvSpPr>
        <p:spPr>
          <a:xfrm>
            <a:off x="349672" y="9024838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9042"/>
              <a:gd name="adj6" fmla="val 12055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43F346E-7921-8191-1AE1-F0D7797A1F0B}"/>
              </a:ext>
            </a:extLst>
          </p:cNvPr>
          <p:cNvSpPr/>
          <p:nvPr/>
        </p:nvSpPr>
        <p:spPr>
          <a:xfrm>
            <a:off x="7454348" y="7361402"/>
            <a:ext cx="383207" cy="204101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6" name="Line Callout 2 (Accent Bar) 25">
            <a:extLst>
              <a:ext uri="{FF2B5EF4-FFF2-40B4-BE49-F238E27FC236}">
                <a16:creationId xmlns:a16="http://schemas.microsoft.com/office/drawing/2014/main" id="{CDBD020E-1FBE-824D-F71C-CB00047902E8}"/>
              </a:ext>
            </a:extLst>
          </p:cNvPr>
          <p:cNvSpPr/>
          <p:nvPr/>
        </p:nvSpPr>
        <p:spPr>
          <a:xfrm>
            <a:off x="17832716" y="8386638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12501"/>
              <a:gd name="adj6" fmla="val -85143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a NoSQL database or artifactory</a:t>
            </a:r>
          </a:p>
        </p:txBody>
      </p:sp>
      <p:sp>
        <p:nvSpPr>
          <p:cNvPr id="27" name="Line Callout 2 (Accent Bar) 26">
            <a:extLst>
              <a:ext uri="{FF2B5EF4-FFF2-40B4-BE49-F238E27FC236}">
                <a16:creationId xmlns:a16="http://schemas.microsoft.com/office/drawing/2014/main" id="{D1492494-5A33-FAC5-55DB-819CDA6DB999}"/>
              </a:ext>
            </a:extLst>
          </p:cNvPr>
          <p:cNvSpPr/>
          <p:nvPr/>
        </p:nvSpPr>
        <p:spPr>
          <a:xfrm>
            <a:off x="17633933" y="5930379"/>
            <a:ext cx="4699294" cy="1624213"/>
          </a:xfrm>
          <a:prstGeom prst="accentCallout2">
            <a:avLst>
              <a:gd name="adj1" fmla="val 49372"/>
              <a:gd name="adj2" fmla="val -3463"/>
              <a:gd name="adj3" fmla="val 48514"/>
              <a:gd name="adj4" fmla="val -7943"/>
              <a:gd name="adj5" fmla="val 15179"/>
              <a:gd name="adj6" fmla="val -8176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“workspace” the task wrote a file or data to…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B7183-3A11-A98E-4D9E-4F91B4DD7ABC}"/>
              </a:ext>
            </a:extLst>
          </p:cNvPr>
          <p:cNvSpPr txBox="1"/>
          <p:nvPr/>
        </p:nvSpPr>
        <p:spPr>
          <a:xfrm>
            <a:off x="682899" y="12199568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could automatically write output data &lt;or&gt; the task can be allowed to connect to external services and do so as part of its “steps”</a:t>
            </a:r>
          </a:p>
        </p:txBody>
      </p:sp>
      <p:sp>
        <p:nvSpPr>
          <p:cNvPr id="29" name="Line Callout 2 (Accent Bar) 28">
            <a:extLst>
              <a:ext uri="{FF2B5EF4-FFF2-40B4-BE49-F238E27FC236}">
                <a16:creationId xmlns:a16="http://schemas.microsoft.com/office/drawing/2014/main" id="{971F5800-54BA-E0BB-C36F-49C888C08803}"/>
              </a:ext>
            </a:extLst>
          </p:cNvPr>
          <p:cNvSpPr/>
          <p:nvPr/>
        </p:nvSpPr>
        <p:spPr>
          <a:xfrm>
            <a:off x="18094739" y="2766963"/>
            <a:ext cx="5697269" cy="2474508"/>
          </a:xfrm>
          <a:prstGeom prst="accentCallout2">
            <a:avLst>
              <a:gd name="adj1" fmla="val 27939"/>
              <a:gd name="adj2" fmla="val -2079"/>
              <a:gd name="adj3" fmla="val 28624"/>
              <a:gd name="adj4" fmla="val -10828"/>
              <a:gd name="adj5" fmla="val 57225"/>
              <a:gd name="adj6" fmla="val -55648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TBD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mirror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values to ref. their final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dynamically created outputs (e.g.,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logs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sent to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22279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5167113" y="8495358"/>
            <a:ext cx="4075041" cy="3137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tools: []tool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runtime: runtime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58" idx="3"/>
          </p:cNvCxnSpPr>
          <p:nvPr/>
        </p:nvCxnSpPr>
        <p:spPr>
          <a:xfrm rot="10800000" flipV="1">
            <a:off x="13977349" y="10064230"/>
            <a:ext cx="1189764" cy="10926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9242154" y="10064230"/>
            <a:ext cx="1811437" cy="92577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2FFA3D3-C926-DF95-E761-549C5FA1A425}"/>
              </a:ext>
            </a:extLst>
          </p:cNvPr>
          <p:cNvSpPr/>
          <p:nvPr/>
        </p:nvSpPr>
        <p:spPr>
          <a:xfrm>
            <a:off x="21053591" y="10552557"/>
            <a:ext cx="1965049" cy="8749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[output]: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366" name="Elbow Connector 365">
            <a:extLst>
              <a:ext uri="{FF2B5EF4-FFF2-40B4-BE49-F238E27FC236}">
                <a16:creationId xmlns:a16="http://schemas.microsoft.com/office/drawing/2014/main" id="{4ABD02B6-FCB0-002B-9CBA-6F3C3A824EB3}"/>
              </a:ext>
            </a:extLst>
          </p:cNvPr>
          <p:cNvCxnSpPr>
            <a:cxnSpLocks/>
            <a:stCxn id="28" idx="2"/>
            <a:endCxn id="399" idx="0"/>
          </p:cNvCxnSpPr>
          <p:nvPr/>
        </p:nvCxnSpPr>
        <p:spPr>
          <a:xfrm rot="16200000" flipH="1">
            <a:off x="17195204" y="11642531"/>
            <a:ext cx="424003" cy="405142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  <a:prstDash val="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5A382027-1E97-D87E-B995-9AC99119C749}"/>
              </a:ext>
            </a:extLst>
          </p:cNvPr>
          <p:cNvCxnSpPr>
            <a:cxnSpLocks/>
            <a:stCxn id="28" idx="3"/>
            <a:endCxn id="245" idx="1"/>
          </p:cNvCxnSpPr>
          <p:nvPr/>
        </p:nvCxnSpPr>
        <p:spPr>
          <a:xfrm flipV="1">
            <a:off x="19242154" y="9273136"/>
            <a:ext cx="1817007" cy="7910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IBM Plex Sans" panose="020B0503050203000203" pitchFamily="34" charset="0"/>
              </a:rPr>
              <a:t>Proposal: Concrete resource definitions vs. workflow references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931680" y="8916962"/>
            <a:ext cx="2036139" cy="10568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V="1">
            <a:off x="13967819" y="8495358"/>
            <a:ext cx="3236815" cy="950016"/>
          </a:xfrm>
          <a:prstGeom prst="bentConnector4">
            <a:avLst>
              <a:gd name="adj1" fmla="val 18526"/>
              <a:gd name="adj2" fmla="val 124063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B086BE7-7FA5-B217-E0BA-668C537F9BFB}"/>
              </a:ext>
            </a:extLst>
          </p:cNvPr>
          <p:cNvGrpSpPr/>
          <p:nvPr/>
        </p:nvGrpSpPr>
        <p:grpSpPr>
          <a:xfrm>
            <a:off x="21059161" y="8724826"/>
            <a:ext cx="1965049" cy="1341893"/>
            <a:chOff x="18090879" y="4776811"/>
            <a:chExt cx="2748688" cy="1551222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A63B481-373A-5029-82BE-D7E0987E0FB2}"/>
                </a:ext>
              </a:extLst>
            </p:cNvPr>
            <p:cNvSpPr/>
            <p:nvPr/>
          </p:nvSpPr>
          <p:spPr>
            <a:xfrm>
              <a:off x="18240744" y="5060347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2E3A09C-01C8-BC07-36AD-8D017148C546}"/>
                </a:ext>
              </a:extLst>
            </p:cNvPr>
            <p:cNvSpPr/>
            <p:nvPr/>
          </p:nvSpPr>
          <p:spPr>
            <a:xfrm>
              <a:off x="18161348" y="4906324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0607D4E-66C7-6107-C973-A93D67F81F50}"/>
                </a:ext>
              </a:extLst>
            </p:cNvPr>
            <p:cNvSpPr/>
            <p:nvPr/>
          </p:nvSpPr>
          <p:spPr>
            <a:xfrm>
              <a:off x="18090879" y="4776811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tool:</a:t>
              </a:r>
              <a:endParaRPr lang="en-US" sz="24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CA59979-7383-6A67-0514-31F3395BD572}"/>
              </a:ext>
            </a:extLst>
          </p:cNvPr>
          <p:cNvSpPr/>
          <p:nvPr/>
        </p:nvSpPr>
        <p:spPr>
          <a:xfrm>
            <a:off x="15832882" y="12057104"/>
            <a:ext cx="3553787" cy="98257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5944-2D55-0D9B-8273-9076BDF22021}"/>
              </a:ext>
            </a:extLst>
          </p:cNvPr>
          <p:cNvSpPr/>
          <p:nvPr/>
        </p:nvSpPr>
        <p:spPr>
          <a:xfrm>
            <a:off x="944086" y="4821248"/>
            <a:ext cx="4489402" cy="183057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[formula]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components: []component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services: []services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workflows: []workflow</a:t>
            </a:r>
          </a:p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683D91B7-D1F0-4986-4F76-2E7E87B119B0}"/>
              </a:ext>
            </a:extLst>
          </p:cNvPr>
          <p:cNvSpPr/>
          <p:nvPr/>
        </p:nvSpPr>
        <p:spPr>
          <a:xfrm>
            <a:off x="11359164" y="10552556"/>
            <a:ext cx="2618185" cy="120854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242086A-A68D-D649-01BF-A52B805507F0}"/>
              </a:ext>
            </a:extLst>
          </p:cNvPr>
          <p:cNvSpPr txBox="1"/>
          <p:nvPr/>
        </p:nvSpPr>
        <p:spPr>
          <a:xfrm>
            <a:off x="659785" y="1734984"/>
            <a:ext cx="67073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Concrete resource definitions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Referenced as </a:t>
            </a:r>
            <a:r>
              <a:rPr lang="en-US" sz="2800" b="1" dirty="0">
                <a:latin typeface="IBM Plex Sans" panose="020B0503050203000203" pitchFamily="34" charset="0"/>
              </a:rPr>
              <a:t>transient</a:t>
            </a:r>
            <a:r>
              <a:rPr lang="en-US" sz="2800" dirty="0">
                <a:latin typeface="IBM Plex Sans" panose="020B0503050203000203" pitchFamily="34" charset="0"/>
              </a:rPr>
              <a:t> resources within workflows and tasks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IBM Plex Sans" panose="020B0503050203000203" pitchFamily="34" charset="0"/>
              </a:rPr>
              <a:t>Note: MUST</a:t>
            </a:r>
            <a:r>
              <a:rPr lang="en-US" sz="2800" dirty="0">
                <a:latin typeface="IBM Plex Sans" panose="020B0503050203000203" pitchFamily="34" charset="0"/>
              </a:rPr>
              <a:t> have ”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800" dirty="0">
                <a:latin typeface="IBM Plex Sans" panose="020B0503050203000203" pitchFamily="34" charset="0"/>
              </a:rPr>
              <a:t>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for workflow referencing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IBM Plex Sans" panose="020B0503050203000203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77C394-20DD-35EE-AC16-5F38BAD91A30}"/>
              </a:ext>
            </a:extLst>
          </p:cNvPr>
          <p:cNvSpPr txBox="1"/>
          <p:nvPr/>
        </p:nvSpPr>
        <p:spPr>
          <a:xfrm>
            <a:off x="9433885" y="1739032"/>
            <a:ext cx="133080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Workflows/Tasks reference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Internal</a:t>
            </a:r>
            <a:r>
              <a:rPr lang="en-US" sz="2800" dirty="0">
                <a:latin typeface="IBM Plex Sans" panose="020B0503050203000203" pitchFamily="34" charset="0"/>
              </a:rPr>
              <a:t>: ”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bom-refs</a:t>
            </a:r>
            <a:r>
              <a:rPr lang="en-US" sz="2800" dirty="0">
                <a:latin typeface="IBM Plex Sans" panose="020B0503050203000203" pitchFamily="34" charset="0"/>
              </a:rPr>
              <a:t>” to reference resource definitions declared in “formula”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External</a:t>
            </a:r>
            <a:r>
              <a:rPr lang="en-US" sz="2800" dirty="0">
                <a:latin typeface="IBM Plex Sans" panose="020B0503050203000203" pitchFamily="34" charset="0"/>
              </a:rPr>
              <a:t>: “</a:t>
            </a:r>
            <a:r>
              <a:rPr lang="en-US" sz="2800" dirty="0">
                <a:highlight>
                  <a:srgbClr val="FFFF00"/>
                </a:highlight>
                <a:latin typeface="IBM Plex Sans" panose="020B0503050203000203" pitchFamily="34" charset="0"/>
              </a:rPr>
              <a:t>externalReferences</a:t>
            </a:r>
            <a:r>
              <a:rPr lang="en-US" sz="2800" dirty="0">
                <a:latin typeface="IBM Plex Sans" panose="020B0503050203000203" pitchFamily="34" charset="0"/>
              </a:rPr>
              <a:t>” to resources reposited in external sources 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3D8C25AF-2371-6E81-3C03-187CFA7938D4}"/>
              </a:ext>
            </a:extLst>
          </p:cNvPr>
          <p:cNvSpPr/>
          <p:nvPr/>
        </p:nvSpPr>
        <p:spPr>
          <a:xfrm>
            <a:off x="9795366" y="5731931"/>
            <a:ext cx="5065581" cy="192119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type: enum: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8" name="Elbow Connector 477">
            <a:extLst>
              <a:ext uri="{FF2B5EF4-FFF2-40B4-BE49-F238E27FC236}">
                <a16:creationId xmlns:a16="http://schemas.microsoft.com/office/drawing/2014/main" id="{EDBFEE4A-202C-25B2-9873-C35E40FB703C}"/>
              </a:ext>
            </a:extLst>
          </p:cNvPr>
          <p:cNvCxnSpPr>
            <a:cxnSpLocks/>
            <a:stCxn id="477" idx="3"/>
            <a:endCxn id="28" idx="0"/>
          </p:cNvCxnSpPr>
          <p:nvPr/>
        </p:nvCxnSpPr>
        <p:spPr>
          <a:xfrm>
            <a:off x="14860947" y="6692531"/>
            <a:ext cx="2343687" cy="180282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Line Callout 2 (Accent Bar) 484">
            <a:extLst>
              <a:ext uri="{FF2B5EF4-FFF2-40B4-BE49-F238E27FC236}">
                <a16:creationId xmlns:a16="http://schemas.microsoft.com/office/drawing/2014/main" id="{F0DEDB24-CC63-5500-7B8C-BDFB9D539D55}"/>
              </a:ext>
            </a:extLst>
          </p:cNvPr>
          <p:cNvSpPr/>
          <p:nvPr/>
        </p:nvSpPr>
        <p:spPr>
          <a:xfrm>
            <a:off x="1153326" y="11633102"/>
            <a:ext cx="6288887" cy="1830577"/>
          </a:xfrm>
          <a:prstGeom prst="accentCallout2">
            <a:avLst>
              <a:gd name="adj1" fmla="val 23074"/>
              <a:gd name="adj2" fmla="val -2827"/>
              <a:gd name="adj3" fmla="val 21919"/>
              <a:gd name="adj4" fmla="val -8528"/>
              <a:gd name="adj5" fmla="val -316214"/>
              <a:gd name="adj6" fmla="val -688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Use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lists of resources can also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identify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CVEs in workflows </a:t>
            </a:r>
            <a:r>
              <a:rPr lang="en-US" sz="2400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(as is done today in the same properties in the top-level BOM)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44EF83B-35F1-8F6C-C8C6-B8914ECFB0E7}"/>
              </a:ext>
            </a:extLst>
          </p:cNvPr>
          <p:cNvSpPr txBox="1"/>
          <p:nvPr/>
        </p:nvSpPr>
        <p:spPr>
          <a:xfrm>
            <a:off x="1359790" y="6946520"/>
            <a:ext cx="5572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"application",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"framework",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"library",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"container",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"operating-system",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“device",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"firmware",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"file",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configuration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tool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task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98" name="Line Callout 2 (Accent Bar) 497">
            <a:extLst>
              <a:ext uri="{FF2B5EF4-FFF2-40B4-BE49-F238E27FC236}">
                <a16:creationId xmlns:a16="http://schemas.microsoft.com/office/drawing/2014/main" id="{9125F25A-00FE-5068-5D8B-70359886470A}"/>
              </a:ext>
            </a:extLst>
          </p:cNvPr>
          <p:cNvSpPr/>
          <p:nvPr/>
        </p:nvSpPr>
        <p:spPr>
          <a:xfrm>
            <a:off x="17995591" y="3898651"/>
            <a:ext cx="5023049" cy="2498211"/>
          </a:xfrm>
          <a:prstGeom prst="accentCallout2">
            <a:avLst>
              <a:gd name="adj1" fmla="val 51978"/>
              <a:gd name="adj2" fmla="val -4166"/>
              <a:gd name="adj3" fmla="val 50086"/>
              <a:gd name="adj4" fmla="val -10409"/>
              <a:gd name="adj5" fmla="val 197273"/>
              <a:gd name="adj6" fmla="val -33815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Reference to the Task’s component or serv9ce definition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would be a listed input “resource” of type “configurtion”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Tekton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task.yaml 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or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workflow.yaml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6" name="Right Arrow 575">
            <a:extLst>
              <a:ext uri="{FF2B5EF4-FFF2-40B4-BE49-F238E27FC236}">
                <a16:creationId xmlns:a16="http://schemas.microsoft.com/office/drawing/2014/main" id="{B60F9F74-7A3A-F34E-6657-D6DCC3593C7A}"/>
              </a:ext>
            </a:extLst>
          </p:cNvPr>
          <p:cNvSpPr/>
          <p:nvPr/>
        </p:nvSpPr>
        <p:spPr>
          <a:xfrm>
            <a:off x="8321748" y="2025139"/>
            <a:ext cx="914400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7" name="Right Arrow 576">
            <a:extLst>
              <a:ext uri="{FF2B5EF4-FFF2-40B4-BE49-F238E27FC236}">
                <a16:creationId xmlns:a16="http://schemas.microsoft.com/office/drawing/2014/main" id="{AD11E2F2-B7D0-FEF1-3154-B4EDDCB80ED3}"/>
              </a:ext>
            </a:extLst>
          </p:cNvPr>
          <p:cNvSpPr/>
          <p:nvPr/>
        </p:nvSpPr>
        <p:spPr>
          <a:xfrm flipH="1">
            <a:off x="7336118" y="2025139"/>
            <a:ext cx="940076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2BF2225-DC5B-9BB2-FE74-E3AC92D20106}"/>
              </a:ext>
            </a:extLst>
          </p:cNvPr>
          <p:cNvCxnSpPr>
            <a:cxnSpLocks/>
          </p:cNvCxnSpPr>
          <p:nvPr/>
        </p:nvCxnSpPr>
        <p:spPr>
          <a:xfrm>
            <a:off x="8296072" y="2016902"/>
            <a:ext cx="0" cy="9744202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783203" y="4237158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v1.5: Abstract `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4400" dirty="0"/>
              <a:t>`</a:t>
            </a:r>
            <a:endParaRPr lang="en-US" sz="4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487680" y="1283278"/>
            <a:ext cx="23408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Enables description of a task’s “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runtimeTopology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” using </a:t>
            </a:r>
            <a:r>
              <a:rPr lang="en-US" sz="4000" u="sng" dirty="0">
                <a:solidFill>
                  <a:schemeClr val="bg2">
                    <a:lumMod val="10000"/>
                  </a:schemeClr>
                </a:solidFill>
              </a:rPr>
              <a:t>dependency graphs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494439" y="6828075"/>
            <a:ext cx="9185067" cy="2315925"/>
          </a:xfrm>
          <a:prstGeom prst="accentCallout2">
            <a:avLst>
              <a:gd name="adj1" fmla="val 51978"/>
              <a:gd name="adj2" fmla="val -4166"/>
              <a:gd name="adj3" fmla="val 52993"/>
              <a:gd name="adj4" fmla="val -9506"/>
              <a:gd name="adj5" fmla="val -21773"/>
              <a:gd name="adj6" fmla="val -39914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Formulation proposal assumes this type in many instances to support a referential “instance”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2B20-F171-AA8A-F18F-B843DC6F631B}"/>
              </a:ext>
            </a:extLst>
          </p:cNvPr>
          <p:cNvSpPr txBox="1"/>
          <p:nvPr/>
        </p:nvSpPr>
        <p:spPr>
          <a:xfrm>
            <a:off x="844624" y="12432722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It can also be used to reference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source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target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 resources that interact with task via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inputs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 and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outputs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</a:t>
            </a:r>
            <a:endParaRPr lang="en-US" sz="3600" noProof="1">
              <a:solidFill>
                <a:schemeClr val="tx2">
                  <a:lumMod val="75000"/>
                </a:schemeClr>
              </a:solidFill>
              <a:latin typeface="IBM Plex Sans Medium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6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Use a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to capture task execution environments 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56458"/>
            <a:ext cx="21849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Leverage “externalReferences” to runtime platforms/stack components as well as CycloneDX BOMLink to point to their respective BOMs: </a:t>
            </a:r>
            <a:r>
              <a:rPr lang="en-US" sz="3200" i="1" dirty="0">
                <a:hlinkClick r:id="rId3"/>
              </a:rPr>
              <a:t>https://cyclonedx.org/capabilities/bomlink/</a:t>
            </a:r>
            <a:endParaRPr lang="en-US" sz="4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1729105" y="11582379"/>
            <a:ext cx="21849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Note</a:t>
            </a:r>
            <a:r>
              <a:rPr lang="en-US" sz="3600" i="1" dirty="0"/>
              <a:t>: </a:t>
            </a:r>
            <a:r>
              <a:rPr lang="en-US" sz="3600" i="1" dirty="0" err="1"/>
              <a:t>BOMLinks</a:t>
            </a:r>
            <a:r>
              <a:rPr lang="en-US" sz="3600" i="1" dirty="0"/>
              <a:t> are encoded using the `externalReferences` schema object; a second “externalReference”</a:t>
            </a:r>
          </a:p>
          <a:p>
            <a:r>
              <a:rPr lang="en-US" sz="3600" i="1" dirty="0"/>
              <a:t>would link to the component canonical repository/artifactory/catalog (including corporate/private software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rgbClr val="FF0000"/>
                </a:solidFill>
              </a:rPr>
              <a:t>This would be align with the Open Container Initiative (OCI) artifactory spec. where BOMs are linked metadata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212B0-C99F-767A-5FA0-8E6FE13F5B11}"/>
              </a:ext>
            </a:extLst>
          </p:cNvPr>
          <p:cNvSpPr txBox="1"/>
          <p:nvPr/>
        </p:nvSpPr>
        <p:spPr>
          <a:xfrm>
            <a:off x="562813" y="4391802"/>
            <a:ext cx="10952921" cy="63603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{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"bomFormat": "CycloneDX",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”specVersion": "1.4”,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"serialNumber": "urn:uuid:3e671687-395b-41f5-a30f-a58921a69b79",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"version": 1,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"components": [{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"type": "library",</a:t>
            </a:r>
            <a:b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</a:b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"group": "org.example",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"name": "persistence",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“version": "5.2.0",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</a:t>
            </a:r>
            <a:r>
              <a:rPr lang="en-US" sz="2000" b="1" noProof="1">
                <a:solidFill>
                  <a:srgbClr val="9437FF"/>
                </a:solidFill>
                <a:latin typeface="Courier" panose="02070309020205020404" pitchFamily="49" charset="0"/>
              </a:rPr>
              <a:t>externalReference</a:t>
            </a:r>
            <a:r>
              <a:rPr lang="en-US" sz="2000" noProof="1">
                <a:solidFill>
                  <a:srgbClr val="9437FF"/>
                </a:solidFill>
                <a:latin typeface="Courier" panose="02070309020205020404" pitchFamily="49" charset="0"/>
              </a:rPr>
              <a:t>s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"type":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bom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"url":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urn:cdx:bdd819e6-ee8f-42d7-a4d0-166ff44d51e8/5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"comment": ”Link to specified BOM, version 5 and bom-ref.",     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"hashes":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"alg": "SHA-512",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"content": "45c6e3d03ec4207234...”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}]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}</a:t>
            </a:r>
            <a:endParaRPr lang="en-US" sz="2000" noProof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8F7FB-FF81-AC66-AB0E-F8E0586E1AEE}"/>
              </a:ext>
            </a:extLst>
          </p:cNvPr>
          <p:cNvSpPr txBox="1"/>
          <p:nvPr/>
        </p:nvSpPr>
        <p:spPr>
          <a:xfrm>
            <a:off x="562813" y="3293119"/>
            <a:ext cx="1095292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urn:cdx:serialNumber/version#bom-ref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431DB-8C3D-2CE7-2DBA-D446040C5DAD}"/>
              </a:ext>
            </a:extLst>
          </p:cNvPr>
          <p:cNvSpPr txBox="1"/>
          <p:nvPr/>
        </p:nvSpPr>
        <p:spPr>
          <a:xfrm>
            <a:off x="562813" y="2674897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Syntax</a:t>
            </a:r>
            <a:r>
              <a:rPr lang="en-US" sz="2000" dirty="0"/>
              <a:t>:</a:t>
            </a: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C1049E21-E6A7-7224-17BC-1145539A1F69}"/>
              </a:ext>
            </a:extLst>
          </p:cNvPr>
          <p:cNvSpPr/>
          <p:nvPr/>
        </p:nvSpPr>
        <p:spPr>
          <a:xfrm>
            <a:off x="14040275" y="7167594"/>
            <a:ext cx="7074928" cy="2668143"/>
          </a:xfrm>
          <a:prstGeom prst="accentCallout2">
            <a:avLst>
              <a:gd name="adj1" fmla="val 57343"/>
              <a:gd name="adj2" fmla="val -2240"/>
              <a:gd name="adj3" fmla="val 57648"/>
              <a:gd name="adj4" fmla="val -7291"/>
              <a:gd name="adj5" fmla="val -46420"/>
              <a:gd name="adj6" fmla="val -18489"/>
            </a:avLst>
          </a:prstGeom>
          <a:solidFill>
            <a:srgbClr val="D8E6FF">
              <a:alpha val="31000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rgbClr val="FF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TBD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Perhaps consider adding types that match Cloud Native (CN) and Open Container Initiative (OCI) runtime components? </a:t>
            </a:r>
            <a:r>
              <a:rPr lang="en-US" sz="2200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v1.6?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For example: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4B20-78E0-FFCC-4A3A-BBC0E6B2216A}"/>
              </a:ext>
            </a:extLst>
          </p:cNvPr>
          <p:cNvSpPr txBox="1"/>
          <p:nvPr/>
        </p:nvSpPr>
        <p:spPr>
          <a:xfrm>
            <a:off x="562813" y="3902026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76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822959" y="2964949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"bom-ref":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"externalReference":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 Reuse: Referencing resources </a:t>
            </a:r>
            <a:r>
              <a:rPr lang="en-US" sz="440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resourceReferenceChoice`</a:t>
            </a:r>
            <a:endParaRPr lang="en-US" sz="48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822957" y="2090949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Purpose: Encourage dependency graphs to be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534195" y="5555866"/>
            <a:ext cx="9185067" cy="2604267"/>
          </a:xfrm>
          <a:prstGeom prst="accentCallout2">
            <a:avLst>
              <a:gd name="adj1" fmla="val 51978"/>
              <a:gd name="adj2" fmla="val -4166"/>
              <a:gd name="adj3" fmla="val 52230"/>
              <a:gd name="adj4" fmla="val -12103"/>
              <a:gd name="adj5" fmla="val 9978"/>
              <a:gd name="adj6" fmla="val -66533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assumes “</a:t>
            </a:r>
            <a:r>
              <a:rPr lang="en-US" sz="2800" i="1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schema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proposal (addition) to v1.5 RFC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D6EA7-EE64-7438-4D30-FA8E03BC0D54}"/>
              </a:ext>
            </a:extLst>
          </p:cNvPr>
          <p:cNvSpPr/>
          <p:nvPr/>
        </p:nvSpPr>
        <p:spPr>
          <a:xfrm>
            <a:off x="1198381" y="12551866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Formulation Use Case: Compose Runtime Topologies (for Workflows/Tasks)</a:t>
            </a:r>
          </a:p>
        </p:txBody>
      </p:sp>
    </p:spTree>
    <p:extLst>
      <p:ext uri="{BB962C8B-B14F-4D97-AF65-F5344CB8AC3E}">
        <p14:creationId xmlns:p14="http://schemas.microsoft.com/office/powerpoint/2010/main" val="40522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82797-1E2F-AFE7-61CF-237C2C1D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13F9D0-599D-B707-4585-4CB8D132E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F9DCB-BA30-A1B4-6657-6239521D60B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112ED-3DC0-53B8-BF7A-183FF5142018}"/>
              </a:ext>
            </a:extLst>
          </p:cNvPr>
          <p:cNvSpPr/>
          <p:nvPr/>
        </p:nvSpPr>
        <p:spPr>
          <a:xfrm>
            <a:off x="3196090" y="4303455"/>
            <a:ext cx="17294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Examples: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Tekton workflow 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with Single “Build” Task</a:t>
            </a:r>
          </a:p>
        </p:txBody>
      </p:sp>
    </p:spTree>
    <p:extLst>
      <p:ext uri="{BB962C8B-B14F-4D97-AF65-F5344CB8AC3E}">
        <p14:creationId xmlns:p14="http://schemas.microsoft.com/office/powerpoint/2010/main" val="3429392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163314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Usage Example: </a:t>
            </a:r>
            <a:r>
              <a:rPr lang="en-US" sz="4800" b="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4400" b="0" dirty="0">
                <a:latin typeface="IBM Plex Sans" panose="020B0503050203000203" pitchFamily="34" charset="0"/>
                <a:cs typeface="Consolas" panose="020B0609020204030204" pitchFamily="49" charset="0"/>
              </a:rPr>
              <a:t>`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C00000"/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TODO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  <a:endParaRPr lang="en-US" sz="4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8355D-4AF8-39BE-870E-7D68CA7EA6D5}"/>
              </a:ext>
            </a:extLst>
          </p:cNvPr>
          <p:cNvSpPr txBox="1"/>
          <p:nvPr/>
        </p:nvSpPr>
        <p:spPr>
          <a:xfrm>
            <a:off x="14834706" y="2637796"/>
            <a:ext cx="757669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"bom-ref": "mytask",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"name": "build-config",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"description": "Input for build 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2200" noProof="1">
                <a:highlight>
                  <a:srgbClr val="A4C7F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3157A-F8E2-457A-EF3E-993B1BA176A0}"/>
              </a:ext>
            </a:extLst>
          </p:cNvPr>
          <p:cNvSpPr/>
          <p:nvPr/>
        </p:nvSpPr>
        <p:spPr>
          <a:xfrm>
            <a:off x="653142" y="1424438"/>
            <a:ext cx="1194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Schema</a:t>
            </a:r>
            <a:r>
              <a:rPr lang="en-US" sz="3600" b="1" i="1" dirty="0">
                <a:solidFill>
                  <a:srgbClr val="508DCA"/>
                </a:solidFill>
              </a:rPr>
              <a:t>: for “input”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2CF14-11F3-F0DE-F071-7F7383CDBE74}"/>
              </a:ext>
            </a:extLst>
          </p:cNvPr>
          <p:cNvSpPr txBox="1"/>
          <p:nvPr/>
        </p:nvSpPr>
        <p:spPr>
          <a:xfrm>
            <a:off x="653142" y="2299242"/>
            <a:ext cx="12224658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"$schema": "http://json-schema.org/draft-07/schema#",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"$id": "https://test-polymorphic",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"required": ["input"],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2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"required": ["resource"]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44FB-59B1-BB59-78B2-461D9F6ACBC8}"/>
              </a:ext>
            </a:extLst>
          </p:cNvPr>
          <p:cNvSpPr/>
          <p:nvPr/>
        </p:nvSpPr>
        <p:spPr>
          <a:xfrm>
            <a:off x="12675706" y="1441482"/>
            <a:ext cx="898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Usage</a:t>
            </a:r>
            <a:r>
              <a:rPr lang="en-US" sz="3600" b="1" i="1" dirty="0">
                <a:solidFill>
                  <a:srgbClr val="508DCA"/>
                </a:solidFill>
              </a:rPr>
              <a:t>: of “input” type</a:t>
            </a:r>
          </a:p>
        </p:txBody>
      </p:sp>
      <p:sp>
        <p:nvSpPr>
          <p:cNvPr id="6" name="Line Callout 2 (Accent Bar) 5">
            <a:extLst>
              <a:ext uri="{FF2B5EF4-FFF2-40B4-BE49-F238E27FC236}">
                <a16:creationId xmlns:a16="http://schemas.microsoft.com/office/drawing/2014/main" id="{6E19D7AE-D647-04B2-F850-2AFC6D32774B}"/>
              </a:ext>
            </a:extLst>
          </p:cNvPr>
          <p:cNvSpPr/>
          <p:nvPr/>
        </p:nvSpPr>
        <p:spPr>
          <a:xfrm>
            <a:off x="10466838" y="8685528"/>
            <a:ext cx="4253025" cy="1053549"/>
          </a:xfrm>
          <a:prstGeom prst="accentCallout2">
            <a:avLst>
              <a:gd name="adj1" fmla="val 61622"/>
              <a:gd name="adj2" fmla="val 102737"/>
              <a:gd name="adj3" fmla="val 60319"/>
              <a:gd name="adj4" fmla="val 113964"/>
              <a:gd name="adj5" fmla="val -338963"/>
              <a:gd name="adj6" fmla="val 178939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uses new value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50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28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Example: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for a Tekton Container runtime on K8s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562813" y="12613430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103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8EC72-BA16-9F82-74EA-6A85637905EE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29</a:t>
            </a:fld>
            <a:endParaRPr lang="uk-UA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0882D0-0F69-D821-F2AD-AB3084D9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32" y="2025142"/>
            <a:ext cx="18922492" cy="10619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8496E-5A2C-388E-A18D-2B565E9B0BD1}"/>
              </a:ext>
            </a:extLst>
          </p:cNvPr>
          <p:cNvSpPr txBox="1"/>
          <p:nvPr/>
        </p:nvSpPr>
        <p:spPr>
          <a:xfrm>
            <a:off x="1614932" y="717150"/>
            <a:ext cx="1723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Road to SLSA3: Non-falsifiable Provenance in Tekton with SPIFFE/SPIRE</a:t>
            </a:r>
          </a:p>
        </p:txBody>
      </p:sp>
    </p:spTree>
    <p:extLst>
      <p:ext uri="{BB962C8B-B14F-4D97-AF65-F5344CB8AC3E}">
        <p14:creationId xmlns:p14="http://schemas.microsoft.com/office/powerpoint/2010/main" val="389451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5146-1310-F12C-0CC8-F26BD344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- workspace">
            <a:extLst>
              <a:ext uri="{FF2B5EF4-FFF2-40B4-BE49-F238E27FC236}">
                <a16:creationId xmlns:a16="http://schemas.microsoft.com/office/drawing/2014/main" id="{EA00C1CB-2880-4466-B3E9-C5F323B79248}"/>
              </a:ext>
            </a:extLst>
          </p:cNvPr>
          <p:cNvGrpSpPr/>
          <p:nvPr/>
        </p:nvGrpSpPr>
        <p:grpSpPr>
          <a:xfrm>
            <a:off x="17040724" y="2644671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C7DB51-CF79-7BFA-D4DA-AEEB1A3F1B9B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DF44F5-20B5-2BC0-9E93-8D88A542C9DA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C288D-F382-2719-EAD1-02DC562BD18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F83F9E4-D245-0155-589E-A5D6A58A7050}"/>
              </a:ext>
            </a:extLst>
          </p:cNvPr>
          <p:cNvSpPr/>
          <p:nvPr/>
        </p:nvSpPr>
        <p:spPr>
          <a:xfrm>
            <a:off x="17040724" y="10381625"/>
            <a:ext cx="4192362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dependency: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400" name="Group - resourceReferenceChoice">
            <a:extLst>
              <a:ext uri="{FF2B5EF4-FFF2-40B4-BE49-F238E27FC236}">
                <a16:creationId xmlns:a16="http://schemas.microsoft.com/office/drawing/2014/main" id="{C91E889A-8544-B9E7-A078-D18F22C8742F}"/>
              </a:ext>
            </a:extLst>
          </p:cNvPr>
          <p:cNvGrpSpPr/>
          <p:nvPr/>
        </p:nvGrpSpPr>
        <p:grpSpPr>
          <a:xfrm>
            <a:off x="17040724" y="8834235"/>
            <a:ext cx="6080770" cy="1188720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B2573DC-8D96-6995-7B80-D5B6573559B0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12CA97F-EE9C-D643-6EA5-0DCC94802F30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852C6E3F-51D6-7B06-AB3D-49D8C6D6BE9D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22" name="Group - task">
            <a:extLst>
              <a:ext uri="{FF2B5EF4-FFF2-40B4-BE49-F238E27FC236}">
                <a16:creationId xmlns:a16="http://schemas.microsoft.com/office/drawing/2014/main" id="{5BD08150-8165-31C7-F164-543FA5A7CC09}"/>
              </a:ext>
            </a:extLst>
          </p:cNvPr>
          <p:cNvGrpSpPr/>
          <p:nvPr/>
        </p:nvGrpSpPr>
        <p:grpSpPr>
          <a:xfrm>
            <a:off x="6574985" y="1063946"/>
            <a:ext cx="8778240" cy="4798395"/>
            <a:chOff x="9226457" y="5983821"/>
            <a:chExt cx="6166254" cy="2364613"/>
          </a:xfrm>
          <a:solidFill>
            <a:schemeClr val="bg1">
              <a:lumMod val="95000"/>
            </a:schemeClr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54AB236-B88D-61B4-EFCB-6BDB419922FA}"/>
                </a:ext>
              </a:extLst>
            </p:cNvPr>
            <p:cNvSpPr/>
            <p:nvPr/>
          </p:nvSpPr>
          <p:spPr>
            <a:xfrm>
              <a:off x="9461625" y="611716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1DD68ED-306C-992F-FA0C-6F6207D4EE4D}"/>
                </a:ext>
              </a:extLst>
            </p:cNvPr>
            <p:cNvSpPr/>
            <p:nvPr/>
          </p:nvSpPr>
          <p:spPr>
            <a:xfrm>
              <a:off x="9344041" y="6085791"/>
              <a:ext cx="5931086" cy="219906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E1CCBEF-ECB6-F122-68A9-A8A118A39FA2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trigger: trigger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taskTypes: []taskType</a:t>
              </a:r>
            </a:p>
            <a:p>
              <a:pPr indent="414338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string enum. (e.g., build, test, deliver, etc.)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steps: []step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inputs: []inputType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outputs: []outputType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resourceReferences: []resourceReferenceChoice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runtimeTopology: dependency</a:t>
              </a: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32" name="Group - step">
            <a:extLst>
              <a:ext uri="{FF2B5EF4-FFF2-40B4-BE49-F238E27FC236}">
                <a16:creationId xmlns:a16="http://schemas.microsoft.com/office/drawing/2014/main" id="{280257B0-F6C8-72DB-9020-882C04D53B0C}"/>
              </a:ext>
            </a:extLst>
          </p:cNvPr>
          <p:cNvGrpSpPr/>
          <p:nvPr/>
        </p:nvGrpSpPr>
        <p:grpSpPr>
          <a:xfrm>
            <a:off x="17040724" y="4192062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CCA3814-7901-B559-DF52-D0E2801FC71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81BDB55-B1A9-D993-1433-56ADB25B8F66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8E459A4-D94E-0434-F64F-2A0D5A61597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46" name="Group - inputType">
            <a:extLst>
              <a:ext uri="{FF2B5EF4-FFF2-40B4-BE49-F238E27FC236}">
                <a16:creationId xmlns:a16="http://schemas.microsoft.com/office/drawing/2014/main" id="{8E0DD654-DDB0-662D-0E77-80575C992A86}"/>
              </a:ext>
            </a:extLst>
          </p:cNvPr>
          <p:cNvGrpSpPr/>
          <p:nvPr/>
        </p:nvGrpSpPr>
        <p:grpSpPr>
          <a:xfrm>
            <a:off x="17040724" y="5739453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D37F962-AA81-E536-D8B7-DE2B40705BE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4BBC651-86C9-B31C-753B-DB2730FB3EE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F85B92D-B1D1-2D49-C462-A7600E9F7BF5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0" name="Group - outputType">
            <a:extLst>
              <a:ext uri="{FF2B5EF4-FFF2-40B4-BE49-F238E27FC236}">
                <a16:creationId xmlns:a16="http://schemas.microsoft.com/office/drawing/2014/main" id="{419079D0-5B0A-38AF-4FAC-AAEE843392FE}"/>
              </a:ext>
            </a:extLst>
          </p:cNvPr>
          <p:cNvGrpSpPr/>
          <p:nvPr/>
        </p:nvGrpSpPr>
        <p:grpSpPr>
          <a:xfrm>
            <a:off x="17040724" y="7286844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17AB177-4693-B99E-7D84-803FBFD31654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766B43E3-21F6-3A7D-B07A-D705A697DD1A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5B6C735-F31F-A912-C830-F82D9FF2120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408" name="Rectangle - trigger">
            <a:extLst>
              <a:ext uri="{FF2B5EF4-FFF2-40B4-BE49-F238E27FC236}">
                <a16:creationId xmlns:a16="http://schemas.microsoft.com/office/drawing/2014/main" id="{C4296AC2-D96B-60ED-C91C-77A822EE7666}"/>
              </a:ext>
            </a:extLst>
          </p:cNvPr>
          <p:cNvSpPr/>
          <p:nvPr/>
        </p:nvSpPr>
        <p:spPr>
          <a:xfrm>
            <a:off x="786435" y="1097280"/>
            <a:ext cx="4190681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</a:p>
          <a:p>
            <a:pPr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+ </a:t>
            </a: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5D2C01-8E14-8DC4-6F92-821A76C23E4E}"/>
              </a:ext>
            </a:extLst>
          </p:cNvPr>
          <p:cNvCxnSpPr>
            <a:cxnSpLocks/>
            <a:stCxn id="425" idx="3"/>
            <a:endCxn id="23" idx="1"/>
          </p:cNvCxnSpPr>
          <p:nvPr/>
        </p:nvCxnSpPr>
        <p:spPr>
          <a:xfrm flipV="1">
            <a:off x="15018441" y="3152338"/>
            <a:ext cx="2022283" cy="17551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319C6BF2-D760-2654-6174-0226352F931C}"/>
              </a:ext>
            </a:extLst>
          </p:cNvPr>
          <p:cNvCxnSpPr>
            <a:cxnSpLocks/>
            <a:stCxn id="425" idx="3"/>
            <a:endCxn id="403" idx="1"/>
          </p:cNvCxnSpPr>
          <p:nvPr/>
        </p:nvCxnSpPr>
        <p:spPr>
          <a:xfrm>
            <a:off x="15018441" y="3327854"/>
            <a:ext cx="2022283" cy="601404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D9B1734F-DE3C-889E-1F41-C888F91820CB}"/>
              </a:ext>
            </a:extLst>
          </p:cNvPr>
          <p:cNvCxnSpPr>
            <a:cxnSpLocks/>
            <a:stCxn id="425" idx="3"/>
            <a:endCxn id="386" idx="1"/>
          </p:cNvCxnSpPr>
          <p:nvPr/>
        </p:nvCxnSpPr>
        <p:spPr>
          <a:xfrm>
            <a:off x="15018441" y="3327854"/>
            <a:ext cx="2022283" cy="756143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D9A5E39-677B-DB81-BD0B-0645F62F920E}"/>
              </a:ext>
            </a:extLst>
          </p:cNvPr>
          <p:cNvCxnSpPr>
            <a:cxnSpLocks/>
            <a:stCxn id="425" idx="3"/>
            <a:endCxn id="472" idx="1"/>
          </p:cNvCxnSpPr>
          <p:nvPr/>
        </p:nvCxnSpPr>
        <p:spPr>
          <a:xfrm flipV="1">
            <a:off x="15018441" y="1598211"/>
            <a:ext cx="2022283" cy="17296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>
            <a:extLst>
              <a:ext uri="{FF2B5EF4-FFF2-40B4-BE49-F238E27FC236}">
                <a16:creationId xmlns:a16="http://schemas.microsoft.com/office/drawing/2014/main" id="{F1714CD1-D7A3-EA7F-E48F-87D961247089}"/>
              </a:ext>
            </a:extLst>
          </p:cNvPr>
          <p:cNvCxnSpPr>
            <a:cxnSpLocks/>
            <a:stCxn id="425" idx="1"/>
            <a:endCxn id="408" idx="3"/>
          </p:cNvCxnSpPr>
          <p:nvPr/>
        </p:nvCxnSpPr>
        <p:spPr>
          <a:xfrm rot="10800000">
            <a:off x="4977117" y="1691640"/>
            <a:ext cx="1597869" cy="16362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9213898F-A42E-BABB-D68E-2585472EA98D}"/>
              </a:ext>
            </a:extLst>
          </p:cNvPr>
          <p:cNvCxnSpPr>
            <a:cxnSpLocks/>
            <a:stCxn id="425" idx="3"/>
            <a:endCxn id="435" idx="1"/>
          </p:cNvCxnSpPr>
          <p:nvPr/>
        </p:nvCxnSpPr>
        <p:spPr>
          <a:xfrm>
            <a:off x="15018441" y="3327854"/>
            <a:ext cx="2022283" cy="136513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9CFE5DC4-5AE4-15E8-B53B-7781BF9EDF72}"/>
              </a:ext>
            </a:extLst>
          </p:cNvPr>
          <p:cNvCxnSpPr>
            <a:cxnSpLocks/>
            <a:stCxn id="425" idx="3"/>
            <a:endCxn id="453" idx="1"/>
          </p:cNvCxnSpPr>
          <p:nvPr/>
        </p:nvCxnSpPr>
        <p:spPr>
          <a:xfrm>
            <a:off x="15018441" y="3327854"/>
            <a:ext cx="2022283" cy="445992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86E32639-3E7D-1593-ED00-BE1E08319CB6}"/>
              </a:ext>
            </a:extLst>
          </p:cNvPr>
          <p:cNvCxnSpPr>
            <a:cxnSpLocks/>
            <a:stCxn id="425" idx="3"/>
            <a:endCxn id="449" idx="1"/>
          </p:cNvCxnSpPr>
          <p:nvPr/>
        </p:nvCxnSpPr>
        <p:spPr>
          <a:xfrm>
            <a:off x="15018441" y="3327854"/>
            <a:ext cx="2022283" cy="291253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- task">
            <a:extLst>
              <a:ext uri="{FF2B5EF4-FFF2-40B4-BE49-F238E27FC236}">
                <a16:creationId xmlns:a16="http://schemas.microsoft.com/office/drawing/2014/main" id="{621FA6F2-FBDF-BD3E-7F00-9D021795C8AD}"/>
              </a:ext>
            </a:extLst>
          </p:cNvPr>
          <p:cNvGrpSpPr/>
          <p:nvPr/>
        </p:nvGrpSpPr>
        <p:grpSpPr>
          <a:xfrm>
            <a:off x="17040724" y="1097280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B6FB79-E946-C323-A5D0-DBE8097AB66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A729A5F-D4D3-0125-AD9F-A9D5AAD89E9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21354C78-F912-27AA-9EAE-3ADBE6E9A96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30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Containers Approach </a:t>
            </a:r>
            <a:r>
              <a:rPr lang="en-US" i="1"/>
              <a:t>- ”Build your own Docker image with everything”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9BE178-5DFC-8E40-898C-2CA3D6B8A4FD}"/>
              </a:ext>
            </a:extLst>
          </p:cNvPr>
          <p:cNvGrpSpPr/>
          <p:nvPr/>
        </p:nvGrpSpPr>
        <p:grpSpPr>
          <a:xfrm>
            <a:off x="12993637" y="2408192"/>
            <a:ext cx="10727771" cy="10452682"/>
            <a:chOff x="-286824" y="4116682"/>
            <a:chExt cx="10727771" cy="1045268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9380B17-C625-5249-8DFE-37166F70ABCC}"/>
                </a:ext>
              </a:extLst>
            </p:cNvPr>
            <p:cNvSpPr/>
            <p:nvPr/>
          </p:nvSpPr>
          <p:spPr>
            <a:xfrm>
              <a:off x="401910" y="4131082"/>
              <a:ext cx="9285169" cy="9041194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>
                  <a:solidFill>
                    <a:schemeClr val="accent2">
                      <a:lumMod val="50000"/>
                    </a:schemeClr>
                  </a:solidFill>
                </a:rPr>
                <a:t>Runtime </a:t>
              </a:r>
              <a:r>
                <a:rPr lang="en-US" sz="2800" i="1">
                  <a:solidFill>
                    <a:schemeClr val="accent2">
                      <a:lumMod val="50000"/>
                    </a:schemeClr>
                  </a:solidFill>
                </a:rPr>
                <a:t>(Container image)</a:t>
              </a:r>
              <a:endParaRPr lang="en-US" sz="3600" b="1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DD93DDC-CD46-3F46-AD2E-BFC8196DA715}"/>
                </a:ext>
              </a:extLst>
            </p:cNvPr>
            <p:cNvSpPr/>
            <p:nvPr/>
          </p:nvSpPr>
          <p:spPr>
            <a:xfrm>
              <a:off x="925207" y="5155169"/>
              <a:ext cx="8410179" cy="5303165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    Server Framework or HTTP Server</a:t>
              </a:r>
            </a:p>
          </p:txBody>
        </p:sp>
        <p:sp>
          <p:nvSpPr>
            <p:cNvPr id="86" name="Flowchart: Document 3">
              <a:extLst>
                <a:ext uri="{FF2B5EF4-FFF2-40B4-BE49-F238E27FC236}">
                  <a16:creationId xmlns:a16="http://schemas.microsoft.com/office/drawing/2014/main" id="{279BF6FE-A9F2-5646-BC6F-5CFCE5C0A987}"/>
                </a:ext>
              </a:extLst>
            </p:cNvPr>
            <p:cNvSpPr/>
            <p:nvPr/>
          </p:nvSpPr>
          <p:spPr>
            <a:xfrm>
              <a:off x="7607771" y="7126270"/>
              <a:ext cx="1490981" cy="1003041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48D7825-0FA4-CF45-ACAB-9E3502A7B95B}"/>
                </a:ext>
              </a:extLst>
            </p:cNvPr>
            <p:cNvSpPr/>
            <p:nvPr/>
          </p:nvSpPr>
          <p:spPr>
            <a:xfrm>
              <a:off x="3232581" y="6151317"/>
              <a:ext cx="3928740" cy="4066452"/>
            </a:xfrm>
            <a:prstGeom prst="roundRect">
              <a:avLst>
                <a:gd name="adj" fmla="val 7153"/>
              </a:avLst>
            </a:prstGeom>
            <a:solidFill>
              <a:srgbClr val="A2E3F0"/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Framework Context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5F5D018-F910-0A40-B4D1-A2DF15117DA9}"/>
                </a:ext>
              </a:extLst>
            </p:cNvPr>
            <p:cNvSpPr/>
            <p:nvPr/>
          </p:nvSpPr>
          <p:spPr bwMode="auto">
            <a:xfrm>
              <a:off x="4565523" y="7033430"/>
              <a:ext cx="1182296" cy="1188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>
                <a:spcAft>
                  <a:spcPts val="200"/>
                </a:spcAft>
                <a:defRPr/>
              </a:pPr>
              <a:r>
                <a:rPr lang="en-US" sz="6000" b="1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61CCCB4-E67E-0948-A2E6-9E5D4B5CAB9D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2786131" y="7627791"/>
              <a:ext cx="177939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FAC4771-1F6D-C945-9FA4-CB1ACFDDEF66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747819" y="7627791"/>
              <a:ext cx="185995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EAA2E9-0BA4-E440-9876-CE033D3B6D89}"/>
                </a:ext>
              </a:extLst>
            </p:cNvPr>
            <p:cNvSpPr/>
            <p:nvPr/>
          </p:nvSpPr>
          <p:spPr>
            <a:xfrm>
              <a:off x="3628710" y="8360728"/>
              <a:ext cx="3164816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“App” Libraries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5BF02780-DAA8-754A-BC65-17BDE9DEB7CC}"/>
                </a:ext>
              </a:extLst>
            </p:cNvPr>
            <p:cNvSpPr/>
            <p:nvPr/>
          </p:nvSpPr>
          <p:spPr>
            <a:xfrm>
              <a:off x="3612319" y="9248937"/>
              <a:ext cx="3213572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Environment Vars.</a:t>
              </a:r>
            </a:p>
          </p:txBody>
        </p:sp>
        <p:sp>
          <p:nvSpPr>
            <p:cNvPr id="93" name="Flowchart: Document 3">
              <a:extLst>
                <a:ext uri="{FF2B5EF4-FFF2-40B4-BE49-F238E27FC236}">
                  <a16:creationId xmlns:a16="http://schemas.microsoft.com/office/drawing/2014/main" id="{D2F89C73-4EA3-E944-B7EE-9E2D502BDD3C}"/>
                </a:ext>
              </a:extLst>
            </p:cNvPr>
            <p:cNvSpPr/>
            <p:nvPr/>
          </p:nvSpPr>
          <p:spPr>
            <a:xfrm>
              <a:off x="1132451" y="7244064"/>
              <a:ext cx="1588597" cy="831244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EAF768F9-4038-EB4B-9AF4-88FC581167AB}"/>
                </a:ext>
              </a:extLst>
            </p:cNvPr>
            <p:cNvCxnSpPr>
              <a:cxnSpLocks/>
              <a:stCxn id="85" idx="3"/>
              <a:endCxn id="99" idx="3"/>
            </p:cNvCxnSpPr>
            <p:nvPr/>
          </p:nvCxnSpPr>
          <p:spPr>
            <a:xfrm flipH="1">
              <a:off x="7161321" y="7806752"/>
              <a:ext cx="2174065" cy="6247637"/>
            </a:xfrm>
            <a:prstGeom prst="bentConnector3">
              <a:avLst>
                <a:gd name="adj1" fmla="val -3531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6E3798D3-F223-EA47-9746-3BFB1A0ABD73}"/>
                </a:ext>
              </a:extLst>
            </p:cNvPr>
            <p:cNvCxnSpPr>
              <a:cxnSpLocks/>
              <a:stCxn id="99" idx="1"/>
              <a:endCxn id="85" idx="1"/>
            </p:cNvCxnSpPr>
            <p:nvPr/>
          </p:nvCxnSpPr>
          <p:spPr>
            <a:xfrm rot="10800000">
              <a:off x="925207" y="7806753"/>
              <a:ext cx="1572956" cy="6247637"/>
            </a:xfrm>
            <a:prstGeom prst="bentConnector3">
              <a:avLst>
                <a:gd name="adj1" fmla="val 15626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A6251B3A-90C6-524D-A66E-63948B9D51A8}"/>
                </a:ext>
              </a:extLst>
            </p:cNvPr>
            <p:cNvSpPr/>
            <p:nvPr/>
          </p:nvSpPr>
          <p:spPr>
            <a:xfrm>
              <a:off x="2498163" y="13539413"/>
              <a:ext cx="4663158" cy="1029951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11000"/>
              </a:srgbClr>
            </a:solidFill>
            <a:ln w="22225"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3200" b="1" i="1">
                  <a:solidFill>
                    <a:schemeClr val="accent5">
                      <a:lumMod val="50000"/>
                    </a:schemeClr>
                  </a:solidFill>
                </a:rPr>
                <a:t>CaaS Platform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D201B3-41A4-6845-96C0-C61527F27A55}"/>
                </a:ext>
              </a:extLst>
            </p:cNvPr>
            <p:cNvGrpSpPr/>
            <p:nvPr/>
          </p:nvGrpSpPr>
          <p:grpSpPr>
            <a:xfrm>
              <a:off x="1936201" y="10726891"/>
              <a:ext cx="7004935" cy="2210924"/>
              <a:chOff x="3074823" y="9019784"/>
              <a:chExt cx="7004935" cy="2210924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FCD32189-D1E6-1946-B2C5-4EDE7217C4F9}"/>
                  </a:ext>
                </a:extLst>
              </p:cNvPr>
              <p:cNvSpPr/>
              <p:nvPr/>
            </p:nvSpPr>
            <p:spPr>
              <a:xfrm>
                <a:off x="3074823" y="9019784"/>
                <a:ext cx="7004935" cy="2210924"/>
              </a:xfrm>
              <a:prstGeom prst="roundRect">
                <a:avLst>
                  <a:gd name="adj" fmla="val 824"/>
                </a:avLst>
              </a:prstGeom>
              <a:solidFill>
                <a:schemeClr val="bg1">
                  <a:lumMod val="85000"/>
                  <a:alpha val="2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t" anchorCtr="0"/>
              <a:lstStyle/>
              <a:p>
                <a:pPr marL="22226"/>
                <a:endParaRPr lang="en-US" sz="3600" b="1" i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FA6FE7E-4D46-D24A-A630-D88501D6E12F}"/>
                  </a:ext>
                </a:extLst>
              </p:cNvPr>
              <p:cNvSpPr/>
              <p:nvPr/>
            </p:nvSpPr>
            <p:spPr>
              <a:xfrm>
                <a:off x="3336857" y="10136894"/>
                <a:ext cx="6510525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marL="22226"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Language Runtime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CA32EA4F-61E1-954A-820F-5F98C7ABC568}"/>
                  </a:ext>
                </a:extLst>
              </p:cNvPr>
              <p:cNvSpPr/>
              <p:nvPr/>
            </p:nvSpPr>
            <p:spPr>
              <a:xfrm>
                <a:off x="6349241" y="9247589"/>
                <a:ext cx="3505117" cy="827292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“Profile” Libraries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>
                    <a:solidFill>
                      <a:schemeClr val="accent2">
                        <a:lumMod val="50000"/>
                      </a:schemeClr>
                    </a:solidFill>
                  </a:rPr>
                  <a:t>(Provider dependent)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D508C575-F9F4-4041-805C-907C1EBB12D6}"/>
                  </a:ext>
                </a:extLst>
              </p:cNvPr>
              <p:cNvSpPr/>
              <p:nvPr/>
            </p:nvSpPr>
            <p:spPr>
              <a:xfrm>
                <a:off x="3352941" y="9247589"/>
                <a:ext cx="2852172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“System” Libraries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5D200E-3D29-6540-BD0B-A8374BA82FE2}"/>
                </a:ext>
              </a:extLst>
            </p:cNvPr>
            <p:cNvSpPr/>
            <p:nvPr/>
          </p:nvSpPr>
          <p:spPr bwMode="auto">
            <a:xfrm>
              <a:off x="120833" y="411668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2165CE9-FF86-1348-B898-EEE7E9802AF2}"/>
                </a:ext>
              </a:extLst>
            </p:cNvPr>
            <p:cNvSpPr/>
            <p:nvPr/>
          </p:nvSpPr>
          <p:spPr bwMode="auto">
            <a:xfrm>
              <a:off x="1555734" y="10576169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89E6E17-2F20-AF4B-BC20-45BE73892250}"/>
                </a:ext>
              </a:extLst>
            </p:cNvPr>
            <p:cNvSpPr/>
            <p:nvPr/>
          </p:nvSpPr>
          <p:spPr bwMode="auto">
            <a:xfrm>
              <a:off x="512799" y="5278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0CDB96A-1C3D-BD4A-9C20-3E6266E4F595}"/>
                </a:ext>
              </a:extLst>
            </p:cNvPr>
            <p:cNvSpPr/>
            <p:nvPr/>
          </p:nvSpPr>
          <p:spPr bwMode="auto">
            <a:xfrm>
              <a:off x="2815637" y="606701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F50AE3-4D07-3E43-B50B-1556F4F218A6}"/>
                </a:ext>
              </a:extLst>
            </p:cNvPr>
            <p:cNvSpPr/>
            <p:nvPr/>
          </p:nvSpPr>
          <p:spPr bwMode="auto">
            <a:xfrm>
              <a:off x="2931972" y="908792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996247B-DF6F-7348-A76F-B98D2C4081CE}"/>
                </a:ext>
              </a:extLst>
            </p:cNvPr>
            <p:cNvSpPr/>
            <p:nvPr/>
          </p:nvSpPr>
          <p:spPr bwMode="auto">
            <a:xfrm>
              <a:off x="9818076" y="1293781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0EC1B23-8F8C-9C4D-AD53-95D055FB6A98}"/>
                </a:ext>
              </a:extLst>
            </p:cNvPr>
            <p:cNvSpPr/>
            <p:nvPr/>
          </p:nvSpPr>
          <p:spPr bwMode="auto">
            <a:xfrm>
              <a:off x="-286824" y="8577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B23B5E-9D1A-3E43-8023-F615CBD92016}"/>
              </a:ext>
            </a:extLst>
          </p:cNvPr>
          <p:cNvSpPr/>
          <p:nvPr/>
        </p:nvSpPr>
        <p:spPr>
          <a:xfrm>
            <a:off x="608640" y="1344735"/>
            <a:ext cx="22733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kern="0" spc="-60">
                <a:solidFill>
                  <a:schemeClr val="accent4">
                    <a:lumMod val="50000"/>
                  </a:schemeClr>
                </a:solidFill>
                <a:cs typeface="Arial"/>
              </a:rPr>
              <a:t>Developers Create a “Full Stack” Runtime image with Function and dependencies “baked in”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9A88C9C-022C-1A41-8B5D-B6064D077ACE}"/>
              </a:ext>
            </a:extLst>
          </p:cNvPr>
          <p:cNvGrpSpPr/>
          <p:nvPr/>
        </p:nvGrpSpPr>
        <p:grpSpPr>
          <a:xfrm>
            <a:off x="1144110" y="10344740"/>
            <a:ext cx="10920192" cy="629275"/>
            <a:chOff x="900709" y="11003446"/>
            <a:chExt cx="10920192" cy="6292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14CE-7343-3E44-A2B8-14865DFDC8A6}"/>
                </a:ext>
              </a:extLst>
            </p:cNvPr>
            <p:cNvSpPr txBox="1"/>
            <p:nvPr/>
          </p:nvSpPr>
          <p:spPr>
            <a:xfrm>
              <a:off x="1762501" y="11140278"/>
              <a:ext cx="1005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Handle Granular logging or monitoring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75F2691-B2BD-CA41-A8FA-6FC4A0684E3B}"/>
                </a:ext>
              </a:extLst>
            </p:cNvPr>
            <p:cNvSpPr/>
            <p:nvPr/>
          </p:nvSpPr>
          <p:spPr bwMode="auto">
            <a:xfrm>
              <a:off x="900709" y="11003446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E6F20AD-0950-3148-B94C-4ED47E4541AF}"/>
              </a:ext>
            </a:extLst>
          </p:cNvPr>
          <p:cNvGrpSpPr/>
          <p:nvPr/>
        </p:nvGrpSpPr>
        <p:grpSpPr>
          <a:xfrm>
            <a:off x="1168824" y="2636106"/>
            <a:ext cx="10920192" cy="2062103"/>
            <a:chOff x="900709" y="2741630"/>
            <a:chExt cx="10920192" cy="206210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72A7D53-D7B6-3B42-95CF-6A0148E9D4EE}"/>
                </a:ext>
              </a:extLst>
            </p:cNvPr>
            <p:cNvSpPr/>
            <p:nvPr/>
          </p:nvSpPr>
          <p:spPr>
            <a:xfrm>
              <a:off x="1762501" y="2741630"/>
              <a:ext cx="10058400" cy="2062103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Select base language runtime image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Compatible with target cloud’s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hardware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architecture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Typically language communities provide versioned Docker image to select from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1D964D-CCCD-114B-BCFB-5D36800E3AF8}"/>
                </a:ext>
              </a:extLst>
            </p:cNvPr>
            <p:cNvSpPr/>
            <p:nvPr/>
          </p:nvSpPr>
          <p:spPr bwMode="auto">
            <a:xfrm>
              <a:off x="900709" y="274163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8A03D8-D6F1-D647-BF0D-984EEFA6152B}"/>
              </a:ext>
            </a:extLst>
          </p:cNvPr>
          <p:cNvGrpSpPr/>
          <p:nvPr/>
        </p:nvGrpSpPr>
        <p:grpSpPr>
          <a:xfrm>
            <a:off x="1168824" y="4794548"/>
            <a:ext cx="10920192" cy="1087376"/>
            <a:chOff x="900709" y="4900072"/>
            <a:chExt cx="10920192" cy="108737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0679D24-E7D3-D347-A829-901A52CDE789}"/>
                </a:ext>
              </a:extLst>
            </p:cNvPr>
            <p:cNvSpPr/>
            <p:nvPr/>
          </p:nvSpPr>
          <p:spPr>
            <a:xfrm>
              <a:off x="1762501" y="4956397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  <a:tabLst>
                  <a:tab pos="46038" algn="l"/>
                </a:tabLst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”Profile” libraries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approved by your project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171BAF-03A6-F44E-BEB0-2513B2DDC064}"/>
                </a:ext>
              </a:extLst>
            </p:cNvPr>
            <p:cNvSpPr/>
            <p:nvPr/>
          </p:nvSpPr>
          <p:spPr bwMode="auto">
            <a:xfrm>
              <a:off x="900709" y="4900072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8D507D-02CC-D74C-8F1C-B8864ABC95E4}"/>
              </a:ext>
            </a:extLst>
          </p:cNvPr>
          <p:cNvGrpSpPr/>
          <p:nvPr/>
        </p:nvGrpSpPr>
        <p:grpSpPr>
          <a:xfrm>
            <a:off x="1168824" y="6040167"/>
            <a:ext cx="10920192" cy="1080480"/>
            <a:chOff x="900709" y="6145691"/>
            <a:chExt cx="10920192" cy="10804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9D11D97-5CA2-A141-B431-A246B96AE14F}"/>
                </a:ext>
              </a:extLst>
            </p:cNvPr>
            <p:cNvSpPr/>
            <p:nvPr/>
          </p:nvSpPr>
          <p:spPr>
            <a:xfrm>
              <a:off x="1762501" y="6195120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Installing Service Framework or Http Server 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run your “function” as a service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5FCB514-087D-4842-8478-FADA87D2FFCD}"/>
                </a:ext>
              </a:extLst>
            </p:cNvPr>
            <p:cNvSpPr/>
            <p:nvPr/>
          </p:nvSpPr>
          <p:spPr bwMode="auto">
            <a:xfrm>
              <a:off x="900709" y="6145691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F129EB-D643-F942-B6D9-A8328808AB72}"/>
              </a:ext>
            </a:extLst>
          </p:cNvPr>
          <p:cNvGrpSpPr/>
          <p:nvPr/>
        </p:nvGrpSpPr>
        <p:grpSpPr>
          <a:xfrm>
            <a:off x="1168824" y="7352401"/>
            <a:ext cx="11291290" cy="1616686"/>
            <a:chOff x="900709" y="7457925"/>
            <a:chExt cx="11291290" cy="161668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90F3A3-2DF0-134F-8A14-D6EE7701B334}"/>
                </a:ext>
              </a:extLst>
            </p:cNvPr>
            <p:cNvSpPr/>
            <p:nvPr/>
          </p:nvSpPr>
          <p:spPr>
            <a:xfrm>
              <a:off x="1762500" y="7504951"/>
              <a:ext cx="10429499" cy="1569660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“function” + </a:t>
              </a:r>
              <a:r>
                <a:rPr lang="en-US" sz="40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Dependencies </a:t>
              </a: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into Service Framework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Export route 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your “function” on provider designated port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F2F5B5-54E5-4340-8F58-F9791E6E9D2A}"/>
                </a:ext>
              </a:extLst>
            </p:cNvPr>
            <p:cNvSpPr/>
            <p:nvPr/>
          </p:nvSpPr>
          <p:spPr bwMode="auto">
            <a:xfrm>
              <a:off x="900709" y="7457925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6269186-39F8-9D45-B2D3-AF9709500CB4}"/>
              </a:ext>
            </a:extLst>
          </p:cNvPr>
          <p:cNvGrpSpPr/>
          <p:nvPr/>
        </p:nvGrpSpPr>
        <p:grpSpPr>
          <a:xfrm>
            <a:off x="1144110" y="9210649"/>
            <a:ext cx="10920192" cy="1060090"/>
            <a:chOff x="900709" y="9588003"/>
            <a:chExt cx="10920192" cy="10600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9F1151-1CF1-B246-8FE0-17BF7609CA37}"/>
                </a:ext>
              </a:extLst>
            </p:cNvPr>
            <p:cNvSpPr/>
            <p:nvPr/>
          </p:nvSpPr>
          <p:spPr>
            <a:xfrm>
              <a:off x="1762501" y="9617042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Configure your own Context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Fixed into Environment Variables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EA1D288-8E65-BF49-BCFF-6BA20941D3E5}"/>
                </a:ext>
              </a:extLst>
            </p:cNvPr>
            <p:cNvSpPr/>
            <p:nvPr/>
          </p:nvSpPr>
          <p:spPr bwMode="auto">
            <a:xfrm>
              <a:off x="900709" y="9588003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1BFA3A-4634-0048-9BB6-73F02721CFF2}"/>
              </a:ext>
            </a:extLst>
          </p:cNvPr>
          <p:cNvGrpSpPr/>
          <p:nvPr/>
        </p:nvGrpSpPr>
        <p:grpSpPr>
          <a:xfrm>
            <a:off x="1144110" y="11246213"/>
            <a:ext cx="10920192" cy="635807"/>
            <a:chOff x="900709" y="12092487"/>
            <a:chExt cx="10920192" cy="6358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BB17D3-1879-C541-B1F4-4D19756A7266}"/>
                </a:ext>
              </a:extLst>
            </p:cNvPr>
            <p:cNvSpPr/>
            <p:nvPr/>
          </p:nvSpPr>
          <p:spPr>
            <a:xfrm>
              <a:off x="1762501" y="12189685"/>
              <a:ext cx="10058400" cy="538609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Manage Concurrency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A75B22-8138-314E-B00F-508A04B6F08F}"/>
                </a:ext>
              </a:extLst>
            </p:cNvPr>
            <p:cNvSpPr/>
            <p:nvPr/>
          </p:nvSpPr>
          <p:spPr bwMode="auto">
            <a:xfrm>
              <a:off x="900709" y="12092487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FD5E5D9-DDC5-454F-BC2C-301BB24032E0}"/>
              </a:ext>
            </a:extLst>
          </p:cNvPr>
          <p:cNvSpPr/>
          <p:nvPr/>
        </p:nvSpPr>
        <p:spPr>
          <a:xfrm>
            <a:off x="713282" y="12697945"/>
            <a:ext cx="15204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4800" b="1" i="1">
                <a:solidFill>
                  <a:schemeClr val="accent5">
                    <a:lumMod val="50000"/>
                  </a:schemeClr>
                </a:solidFill>
              </a:rPr>
              <a:t>Serverless Platform Invokes Endpoint and Scales Container</a:t>
            </a:r>
          </a:p>
        </p:txBody>
      </p:sp>
    </p:spTree>
    <p:extLst>
      <p:ext uri="{BB962C8B-B14F-4D97-AF65-F5344CB8AC3E}">
        <p14:creationId xmlns:p14="http://schemas.microsoft.com/office/powerpoint/2010/main" val="823664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E7BE3-0F0D-1A4F-8167-0CBC769D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749315" y="551743"/>
            <a:ext cx="12112290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Tekton Trigger Flow</a:t>
            </a:r>
            <a:endParaRPr lang="en-US" sz="6000" i="1" dirty="0">
              <a:solidFill>
                <a:schemeClr val="bg2"/>
              </a:solidFill>
            </a:endParaRPr>
          </a:p>
          <a:p>
            <a:pPr algn="ctr"/>
            <a:endParaRPr lang="en-US" sz="8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8E624-2958-86E0-23C2-2EA893AC770C}"/>
              </a:ext>
            </a:extLst>
          </p:cNvPr>
          <p:cNvSpPr/>
          <p:nvPr/>
        </p:nvSpPr>
        <p:spPr>
          <a:xfrm>
            <a:off x="1025911" y="2624526"/>
            <a:ext cx="22168625" cy="9325736"/>
          </a:xfrm>
          <a:prstGeom prst="rect">
            <a:avLst/>
          </a:prstGeom>
          <a:solidFill>
            <a:srgbClr val="F3FCFF"/>
          </a:solidFill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ctr">
            <a:noAutofit/>
          </a:bodyPr>
          <a:lstStyle/>
          <a:p>
            <a:pPr algn="ctr"/>
            <a:endParaRPr lang="en-US" sz="2800" b="1" u="sng" noProof="1">
              <a:solidFill>
                <a:schemeClr val="accent2">
                  <a:lumMod val="75000"/>
                </a:schemeClr>
              </a:solidFill>
              <a:uFill>
                <a:solidFill>
                  <a:schemeClr val="bg1"/>
                </a:solidFill>
              </a:uFill>
              <a:ea typeface="Helvetica"/>
              <a:cs typeface="Consolas" panose="020B0609020204030204" pitchFamily="49" charset="0"/>
              <a:sym typeface="Helvetic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0F597E-A883-A226-5CD5-875F51C77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395" y="3247101"/>
            <a:ext cx="2523102" cy="114052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5DEB4-559A-DC98-ADE5-A42C1A10E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94" y="3720955"/>
            <a:ext cx="16998244" cy="77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5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32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06228"/>
            <a:ext cx="23408640" cy="861774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latin typeface="IBM Plex Sans Medium" panose="020B0503050203000203" pitchFamily="34" charset="0"/>
              </a:rPr>
              <a:t>Tekton Pipeline Example – Spring Boot Docker Application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4A9953-FF11-E740-87B4-B46C557E39A4}"/>
              </a:ext>
            </a:extLst>
          </p:cNvPr>
          <p:cNvSpPr/>
          <p:nvPr/>
        </p:nvSpPr>
        <p:spPr>
          <a:xfrm>
            <a:off x="595253" y="1351587"/>
            <a:ext cx="11149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08DCA"/>
                </a:solidFill>
                <a:latin typeface="IBM Plex Sans" panose="020B0503050203000203" pitchFamily="34" charset="0"/>
                <a:hlinkClick r:id="rId3"/>
              </a:rPr>
              <a:t>https://github.com/brightzheng100/spring-boot-docker</a:t>
            </a:r>
            <a:endParaRPr lang="en-US" sz="2400" dirty="0">
              <a:solidFill>
                <a:srgbClr val="508DCA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752804-D77F-2C4F-E1DB-A79464F94AFD}"/>
              </a:ext>
            </a:extLst>
          </p:cNvPr>
          <p:cNvGrpSpPr/>
          <p:nvPr/>
        </p:nvGrpSpPr>
        <p:grpSpPr>
          <a:xfrm>
            <a:off x="10629167" y="3156671"/>
            <a:ext cx="3104877" cy="1417321"/>
            <a:chOff x="10662405" y="3105761"/>
            <a:chExt cx="3104877" cy="141732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0FD750-CB1D-2041-B8EA-45444299F32E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4"/>
                </a:rPr>
                <a:t>pipeline-git-clone-build-push-deploy</a:t>
              </a:r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F536DC-4E6A-0840-A0CD-6F1567059676}"/>
                </a:ext>
              </a:extLst>
            </p:cNvPr>
            <p:cNvSpPr/>
            <p:nvPr/>
          </p:nvSpPr>
          <p:spPr>
            <a:xfrm rot="16200000">
              <a:off x="10144855" y="3623312"/>
              <a:ext cx="1417320" cy="3822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CFC0F2-A5A3-5944-B067-74F73A2B21C8}"/>
              </a:ext>
            </a:extLst>
          </p:cNvPr>
          <p:cNvGrpSpPr/>
          <p:nvPr/>
        </p:nvGrpSpPr>
        <p:grpSpPr>
          <a:xfrm>
            <a:off x="16292545" y="3861368"/>
            <a:ext cx="4095804" cy="1472525"/>
            <a:chOff x="1000029" y="5174837"/>
            <a:chExt cx="4095804" cy="14725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8D04CD8-69C5-6F44-BF5D-354B31E591F1}"/>
                </a:ext>
              </a:extLst>
            </p:cNvPr>
            <p:cNvSpPr/>
            <p:nvPr/>
          </p:nvSpPr>
          <p:spPr>
            <a:xfrm>
              <a:off x="1621173" y="5693669"/>
              <a:ext cx="3474660" cy="9536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64AA2E9-3B1A-0340-B876-0FBCD165B664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B738EB6-3B33-B94C-929A-0DCD025A3F79}"/>
                </a:ext>
              </a:extLst>
            </p:cNvPr>
            <p:cNvSpPr/>
            <p:nvPr/>
          </p:nvSpPr>
          <p:spPr>
            <a:xfrm>
              <a:off x="1611423" y="5174837"/>
              <a:ext cx="3474660" cy="518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D85A0A4-0665-844A-9640-01984B44D66A}"/>
              </a:ext>
            </a:extLst>
          </p:cNvPr>
          <p:cNvGrpSpPr/>
          <p:nvPr/>
        </p:nvGrpSpPr>
        <p:grpSpPr>
          <a:xfrm>
            <a:off x="6620743" y="7597329"/>
            <a:ext cx="3135532" cy="1417320"/>
            <a:chOff x="3018056" y="10617640"/>
            <a:chExt cx="3135532" cy="110799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27C409A-17EE-494E-82E0-833B614515D9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6"/>
                </a:rPr>
                <a:t>git-clone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906CE32-59C4-3348-80CB-8C2E8980AB45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12DB9B1-E1B9-021E-C4FE-6795C68E078E}"/>
              </a:ext>
            </a:extLst>
          </p:cNvPr>
          <p:cNvCxnSpPr>
            <a:cxnSpLocks/>
            <a:stCxn id="114" idx="3"/>
            <a:endCxn id="56" idx="0"/>
          </p:cNvCxnSpPr>
          <p:nvPr/>
        </p:nvCxnSpPr>
        <p:spPr>
          <a:xfrm flipV="1">
            <a:off x="13734044" y="2630215"/>
            <a:ext cx="2678736" cy="1235117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A579F6-7366-93D0-D0CE-13038AFB3594}"/>
              </a:ext>
            </a:extLst>
          </p:cNvPr>
          <p:cNvGrpSpPr/>
          <p:nvPr/>
        </p:nvGrpSpPr>
        <p:grpSpPr>
          <a:xfrm>
            <a:off x="10438058" y="7597329"/>
            <a:ext cx="3135532" cy="1417320"/>
            <a:chOff x="3018056" y="10617640"/>
            <a:chExt cx="3135532" cy="11079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462C91-758B-B103-FF4C-84F721EE43C7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8"/>
                </a:rPr>
                <a:t>maven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7DDED-3723-9F8F-1036-241E64E9E53D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415C47-881F-2509-3330-D6D5E3576B89}"/>
              </a:ext>
            </a:extLst>
          </p:cNvPr>
          <p:cNvGrpSpPr/>
          <p:nvPr/>
        </p:nvGrpSpPr>
        <p:grpSpPr>
          <a:xfrm>
            <a:off x="14102798" y="7597329"/>
            <a:ext cx="3135532" cy="1417320"/>
            <a:chOff x="3018056" y="10617640"/>
            <a:chExt cx="3135532" cy="11079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8BE45E-26FC-274D-9391-0567AF41EB5F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9"/>
                </a:rPr>
                <a:t>buildah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6E5490-E785-38B6-41DD-73B7F27FE840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995352-EDBA-90FB-183F-D9945F2903FC}"/>
              </a:ext>
            </a:extLst>
          </p:cNvPr>
          <p:cNvGrpSpPr/>
          <p:nvPr/>
        </p:nvGrpSpPr>
        <p:grpSpPr>
          <a:xfrm>
            <a:off x="17726256" y="7597329"/>
            <a:ext cx="3135532" cy="1417320"/>
            <a:chOff x="3018056" y="10617640"/>
            <a:chExt cx="3135532" cy="1107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845F2C-26A3-1117-DB18-B5AFADE819D1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10"/>
                </a:rPr>
                <a:t>kubernetes-actions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C0D4B8-AAC9-E4D0-7697-8BD97168E373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sp>
        <p:nvSpPr>
          <p:cNvPr id="37" name="Can 36">
            <a:extLst>
              <a:ext uri="{FF2B5EF4-FFF2-40B4-BE49-F238E27FC236}">
                <a16:creationId xmlns:a16="http://schemas.microsoft.com/office/drawing/2014/main" id="{A30BC277-A0B6-0214-1442-3B7194E450B2}"/>
              </a:ext>
            </a:extLst>
          </p:cNvPr>
          <p:cNvSpPr/>
          <p:nvPr/>
        </p:nvSpPr>
        <p:spPr>
          <a:xfrm>
            <a:off x="21649906" y="603798"/>
            <a:ext cx="1252389" cy="1417318"/>
          </a:xfrm>
          <a:prstGeom prst="can">
            <a:avLst>
              <a:gd name="adj" fmla="val 16802"/>
            </a:avLst>
          </a:prstGeom>
          <a:solidFill>
            <a:srgbClr val="2D64D5"/>
          </a:solidFill>
          <a:ln>
            <a:solidFill>
              <a:srgbClr val="1A39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82880" tIns="18288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solidFill>
                <a:schemeClr val="bg1"/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097E71-6123-EF40-6F90-2E50EE5634DF}"/>
              </a:ext>
            </a:extLst>
          </p:cNvPr>
          <p:cNvGrpSpPr/>
          <p:nvPr/>
        </p:nvGrpSpPr>
        <p:grpSpPr>
          <a:xfrm>
            <a:off x="21264761" y="11634117"/>
            <a:ext cx="1252389" cy="1450690"/>
            <a:chOff x="19447409" y="1813252"/>
            <a:chExt cx="1252389" cy="1450690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27F238F8-9909-71EB-C969-6C7447DEBAA0}"/>
                </a:ext>
              </a:extLst>
            </p:cNvPr>
            <p:cNvSpPr/>
            <p:nvPr/>
          </p:nvSpPr>
          <p:spPr>
            <a:xfrm>
              <a:off x="19447409" y="1813252"/>
              <a:ext cx="1252389" cy="1450690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39" name="Picture 38" descr="Shape, icon&#10;&#10;Description automatically generated">
              <a:extLst>
                <a:ext uri="{FF2B5EF4-FFF2-40B4-BE49-F238E27FC236}">
                  <a16:creationId xmlns:a16="http://schemas.microsoft.com/office/drawing/2014/main" id="{A9733347-3104-74CB-F93C-404BBDD7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3060" y="2132067"/>
              <a:ext cx="913401" cy="975512"/>
            </a:xfrm>
            <a:prstGeom prst="rect">
              <a:avLst/>
            </a:prstGeom>
            <a:effectLst>
              <a:outerShdw blurRad="12700" dist="12700" dir="2700000" algn="tl" rotWithShape="0">
                <a:schemeClr val="bg1">
                  <a:alpha val="94879"/>
                </a:scheme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C116E1-3DAC-BF1F-5802-3FF5E28DCB9D}"/>
              </a:ext>
            </a:extLst>
          </p:cNvPr>
          <p:cNvGrpSpPr/>
          <p:nvPr/>
        </p:nvGrpSpPr>
        <p:grpSpPr>
          <a:xfrm>
            <a:off x="2714800" y="5668481"/>
            <a:ext cx="2520027" cy="1415073"/>
            <a:chOff x="2722177" y="9886340"/>
            <a:chExt cx="2520027" cy="18392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6736D5-D23E-3E5E-B5A1-EAFE0EB16487}"/>
                </a:ext>
              </a:extLst>
            </p:cNvPr>
            <p:cNvSpPr/>
            <p:nvPr/>
          </p:nvSpPr>
          <p:spPr>
            <a:xfrm>
              <a:off x="3380398" y="9886340"/>
              <a:ext cx="1861806" cy="1839297"/>
            </a:xfrm>
            <a:prstGeom prst="rect">
              <a:avLst/>
            </a:prstGeom>
            <a:solidFill>
              <a:srgbClr val="DFCDF9"/>
            </a:solidFill>
            <a:ln w="1905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u="sng" noProof="1">
                  <a:solidFill>
                    <a:srgbClr val="0432FF"/>
                  </a:solidFill>
                  <a:uFill>
                    <a:solidFill>
                      <a:srgbClr val="DFCDF9"/>
                    </a:solidFill>
                  </a:u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tekton-event-listener</a:t>
              </a:r>
              <a:endParaRPr lang="en-US" sz="2000" u="sng" noProof="1">
                <a:solidFill>
                  <a:srgbClr val="0432FF"/>
                </a:solidFill>
                <a:uFill>
                  <a:solidFill>
                    <a:srgbClr val="DFCDF9"/>
                  </a:solidFill>
                </a:u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A074DC-6E2F-877B-C806-F3757FB3BF57}"/>
                </a:ext>
              </a:extLst>
            </p:cNvPr>
            <p:cNvSpPr/>
            <p:nvPr/>
          </p:nvSpPr>
          <p:spPr>
            <a:xfrm rot="16200000">
              <a:off x="2132113" y="10476406"/>
              <a:ext cx="1839296" cy="659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Event</a:t>
              </a:r>
            </a:p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Listener</a:t>
              </a:r>
              <a:endParaRPr 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9DB9F88-56E2-2180-43E9-A61AA3A087BA}"/>
              </a:ext>
            </a:extLst>
          </p:cNvPr>
          <p:cNvCxnSpPr>
            <a:cxnSpLocks/>
            <a:stCxn id="55" idx="3"/>
            <a:endCxn id="37" idx="3"/>
          </p:cNvCxnSpPr>
          <p:nvPr/>
        </p:nvCxnSpPr>
        <p:spPr>
          <a:xfrm flipV="1">
            <a:off x="20508584" y="2021116"/>
            <a:ext cx="1767517" cy="1057133"/>
          </a:xfrm>
          <a:prstGeom prst="bentConnector2">
            <a:avLst/>
          </a:prstGeom>
          <a:ln w="25400">
            <a:solidFill>
              <a:srgbClr val="1A397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64347F-E2D3-FE91-5484-B320B315AA43}"/>
              </a:ext>
            </a:extLst>
          </p:cNvPr>
          <p:cNvGrpSpPr/>
          <p:nvPr/>
        </p:nvGrpSpPr>
        <p:grpSpPr>
          <a:xfrm>
            <a:off x="16412780" y="1893952"/>
            <a:ext cx="4095804" cy="1472526"/>
            <a:chOff x="1000029" y="5174836"/>
            <a:chExt cx="4095804" cy="1472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CBEF2B-C8CC-6DD8-4754-157F2C6F59AE}"/>
                </a:ext>
              </a:extLst>
            </p:cNvPr>
            <p:cNvSpPr/>
            <p:nvPr/>
          </p:nvSpPr>
          <p:spPr>
            <a:xfrm>
              <a:off x="1621173" y="6070903"/>
              <a:ext cx="3474660" cy="5764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086E1-5A6B-53F3-7718-438D3F108949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CD4298-EEAA-3E47-ED94-BCBBB3A1B61C}"/>
                </a:ext>
              </a:extLst>
            </p:cNvPr>
            <p:cNvSpPr/>
            <p:nvPr/>
          </p:nvSpPr>
          <p:spPr>
            <a:xfrm>
              <a:off x="1611423" y="5174836"/>
              <a:ext cx="3474660" cy="8960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</a:t>
              </a:r>
            </a:p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0EA9AD49-ED5D-F249-B215-AF1F76A32E2B}"/>
              </a:ext>
            </a:extLst>
          </p:cNvPr>
          <p:cNvCxnSpPr>
            <a:cxnSpLocks/>
            <a:stCxn id="148" idx="1"/>
            <a:endCxn id="45" idx="0"/>
          </p:cNvCxnSpPr>
          <p:nvPr/>
        </p:nvCxnSpPr>
        <p:spPr>
          <a:xfrm rot="5400000" flipH="1" flipV="1">
            <a:off x="493192" y="7620947"/>
            <a:ext cx="3466537" cy="976679"/>
          </a:xfrm>
          <a:prstGeom prst="bentConnector2">
            <a:avLst/>
          </a:prstGeom>
          <a:ln w="25400">
            <a:solidFill>
              <a:schemeClr val="tx2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24EEDD-BDDC-B7EA-8839-25BCAAF8B2FB}"/>
              </a:ext>
            </a:extLst>
          </p:cNvPr>
          <p:cNvGrpSpPr/>
          <p:nvPr/>
        </p:nvGrpSpPr>
        <p:grpSpPr>
          <a:xfrm>
            <a:off x="2262546" y="2747959"/>
            <a:ext cx="6357356" cy="2196886"/>
            <a:chOff x="3167462" y="2718629"/>
            <a:chExt cx="6357356" cy="219688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A547D3-CEE9-276D-A5D7-DAE23908AC46}"/>
                </a:ext>
              </a:extLst>
            </p:cNvPr>
            <p:cNvSpPr/>
            <p:nvPr/>
          </p:nvSpPr>
          <p:spPr>
            <a:xfrm>
              <a:off x="3167462" y="2718629"/>
              <a:ext cx="6357356" cy="219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t">
              <a:noAutofit/>
            </a:bodyPr>
            <a:lstStyle/>
            <a:p>
              <a:pPr algn="ctr"/>
              <a:r>
                <a:rPr lang="en-US" sz="2000" b="1" u="sng" noProof="1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tx1">
                        <a:lumMod val="85000"/>
                        <a:lumOff val="15000"/>
                      </a:schemeClr>
                    </a:solidFill>
                  </a:uFill>
                  <a:latin typeface="IBM Plex Sans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Trigger</a:t>
              </a:r>
              <a:endParaRPr lang="en-US" sz="2000" b="1" u="sng" noProof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DE296A-22C2-977F-F8CA-8532816B93CF}"/>
                </a:ext>
              </a:extLst>
            </p:cNvPr>
            <p:cNvGrpSpPr/>
            <p:nvPr/>
          </p:nvGrpSpPr>
          <p:grpSpPr>
            <a:xfrm>
              <a:off x="6613739" y="3352359"/>
              <a:ext cx="2636053" cy="1415073"/>
              <a:chOff x="2722177" y="9886340"/>
              <a:chExt cx="2636053" cy="183929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51582C2-6795-62C6-F344-8BCA2CF3C284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4"/>
                  </a:rPr>
                  <a:t>tekton-trigger-template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FB1E882-0CBE-5B63-42E2-C5FA29775469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Template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7840497-B3D5-23E9-8ADF-BB279C465038}"/>
                </a:ext>
              </a:extLst>
            </p:cNvPr>
            <p:cNvGrpSpPr/>
            <p:nvPr/>
          </p:nvGrpSpPr>
          <p:grpSpPr>
            <a:xfrm>
              <a:off x="3503690" y="3352359"/>
              <a:ext cx="2636053" cy="1415073"/>
              <a:chOff x="2722177" y="9886340"/>
              <a:chExt cx="2636053" cy="183929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CBDA47-64E9-6D27-C963-B2078DCF6772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5"/>
                  </a:rPr>
                  <a:t>tekton-trigger-binding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C22B5E9-ED07-C548-9D46-2182C9C1D50A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Binding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33F2D131-ABB1-5AD1-6F13-8B9D5DE2E2A5}"/>
              </a:ext>
            </a:extLst>
          </p:cNvPr>
          <p:cNvCxnSpPr>
            <a:cxnSpLocks/>
            <a:stCxn id="44" idx="0"/>
            <a:endCxn id="110" idx="2"/>
          </p:cNvCxnSpPr>
          <p:nvPr/>
        </p:nvCxnSpPr>
        <p:spPr>
          <a:xfrm rot="5400000" flipH="1" flipV="1">
            <a:off x="4510756" y="4738013"/>
            <a:ext cx="723636" cy="11373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83C7D6E-1B77-27F8-CA93-E4E7C527CBBD}"/>
              </a:ext>
            </a:extLst>
          </p:cNvPr>
          <p:cNvCxnSpPr>
            <a:cxnSpLocks/>
            <a:stCxn id="113" idx="3"/>
            <a:endCxn id="109" idx="0"/>
          </p:cNvCxnSpPr>
          <p:nvPr/>
        </p:nvCxnSpPr>
        <p:spPr>
          <a:xfrm>
            <a:off x="5234827" y="4089225"/>
            <a:ext cx="47399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B8CA237-A975-1A94-8AED-0DBA4FBB16A7}"/>
              </a:ext>
            </a:extLst>
          </p:cNvPr>
          <p:cNvCxnSpPr>
            <a:cxnSpLocks/>
            <a:stCxn id="110" idx="3"/>
            <a:endCxn id="92" idx="0"/>
          </p:cNvCxnSpPr>
          <p:nvPr/>
        </p:nvCxnSpPr>
        <p:spPr>
          <a:xfrm>
            <a:off x="8619902" y="3846402"/>
            <a:ext cx="2009266" cy="1893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1B0B509-4309-B4E6-3ECA-24071065FF46}"/>
              </a:ext>
            </a:extLst>
          </p:cNvPr>
          <p:cNvGrpSpPr/>
          <p:nvPr/>
        </p:nvGrpSpPr>
        <p:grpSpPr>
          <a:xfrm>
            <a:off x="1104185" y="9046555"/>
            <a:ext cx="4130642" cy="3668896"/>
            <a:chOff x="1526734" y="8740532"/>
            <a:chExt cx="4130642" cy="366889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E00343-E614-7436-3BCE-4ECB142CF034}"/>
                </a:ext>
              </a:extLst>
            </p:cNvPr>
            <p:cNvSpPr/>
            <p:nvPr/>
          </p:nvSpPr>
          <p:spPr>
            <a:xfrm>
              <a:off x="2240626" y="8740532"/>
              <a:ext cx="29706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GitHub WebHook “Event”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Pre-configured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F5D12E-10F4-714E-B6D4-15D3234BDD56}"/>
                </a:ext>
              </a:extLst>
            </p:cNvPr>
            <p:cNvSpPr/>
            <p:nvPr/>
          </p:nvSpPr>
          <p:spPr>
            <a:xfrm>
              <a:off x="2308262" y="10951604"/>
              <a:ext cx="27526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Pull Request 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 on `master`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3847818-1416-1A48-92D9-61527B533303}"/>
                </a:ext>
              </a:extLst>
            </p:cNvPr>
            <p:cNvGrpSpPr/>
            <p:nvPr/>
          </p:nvGrpSpPr>
          <p:grpSpPr>
            <a:xfrm>
              <a:off x="1534475" y="9536531"/>
              <a:ext cx="1252389" cy="1291497"/>
              <a:chOff x="2828347" y="1585251"/>
              <a:chExt cx="700379" cy="722250"/>
            </a:xfrm>
          </p:grpSpPr>
          <p:sp>
            <p:nvSpPr>
              <p:cNvPr id="148" name="Can 147">
                <a:extLst>
                  <a:ext uri="{FF2B5EF4-FFF2-40B4-BE49-F238E27FC236}">
                    <a16:creationId xmlns:a16="http://schemas.microsoft.com/office/drawing/2014/main" id="{7ABB9978-E795-F944-88E2-5B7F1FFD5A42}"/>
                  </a:ext>
                </a:extLst>
              </p:cNvPr>
              <p:cNvSpPr/>
              <p:nvPr/>
            </p:nvSpPr>
            <p:spPr>
              <a:xfrm>
                <a:off x="2828347" y="1585251"/>
                <a:ext cx="700379" cy="722250"/>
              </a:xfrm>
              <a:prstGeom prst="can">
                <a:avLst>
                  <a:gd name="adj" fmla="val 16802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182880" tIns="182880" rIns="18288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endParaRPr>
              </a:p>
            </p:txBody>
          </p: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55CB6D6-617E-6044-B7E1-DADAEB5CB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52768" y="1776785"/>
                <a:ext cx="451536" cy="451536"/>
              </a:xfrm>
              <a:prstGeom prst="rect">
                <a:avLst/>
              </a:prstGeom>
            </p:spPr>
          </p:pic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4BE88F2-3D68-6EF7-D761-2FB266C9E71A}"/>
                </a:ext>
              </a:extLst>
            </p:cNvPr>
            <p:cNvCxnSpPr>
              <a:cxnSpLocks/>
              <a:stCxn id="71" idx="0"/>
              <a:endCxn id="148" idx="3"/>
            </p:cNvCxnSpPr>
            <p:nvPr/>
          </p:nvCxnSpPr>
          <p:spPr>
            <a:xfrm rot="5400000" flipH="1" flipV="1">
              <a:off x="1841135" y="11144134"/>
              <a:ext cx="635641" cy="343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14E2FE11-812A-B062-0524-FEA8992C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34" y="11463669"/>
              <a:ext cx="1261012" cy="94575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CB9895-ACF8-6F44-7B8E-996C6C6F0939}"/>
                </a:ext>
              </a:extLst>
            </p:cNvPr>
            <p:cNvSpPr txBox="1"/>
            <p:nvPr/>
          </p:nvSpPr>
          <p:spPr>
            <a:xfrm>
              <a:off x="2786275" y="9898928"/>
              <a:ext cx="28711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3"/>
                </a:rPr>
                <a:t>https://github.com/brightzheng100/spring-boot-docker</a:t>
              </a:r>
              <a:endParaRPr lang="en-US" sz="1400" dirty="0"/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8D51B299-940A-1125-9101-70EED827BC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821621" y="918280"/>
            <a:ext cx="924920" cy="888649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F0418974-1D0F-18A8-2EA4-689C1BFF6F59}"/>
              </a:ext>
            </a:extLst>
          </p:cNvPr>
          <p:cNvSpPr/>
          <p:nvPr/>
        </p:nvSpPr>
        <p:spPr>
          <a:xfrm>
            <a:off x="22343813" y="2218686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 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PersistentVolume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E4C5B620-F11B-C11D-7F1A-D20FAE58C2C9}"/>
              </a:ext>
            </a:extLst>
          </p:cNvPr>
          <p:cNvCxnSpPr>
            <a:cxnSpLocks/>
            <a:stCxn id="114" idx="2"/>
            <a:endCxn id="136" idx="0"/>
          </p:cNvCxnSpPr>
          <p:nvPr/>
        </p:nvCxnSpPr>
        <p:spPr>
          <a:xfrm rot="5400000">
            <a:off x="8864499" y="4089112"/>
            <a:ext cx="3023337" cy="39930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450EAA-4302-09C9-3783-ADBB7C9CECF4}"/>
              </a:ext>
            </a:extLst>
          </p:cNvPr>
          <p:cNvSpPr/>
          <p:nvPr/>
        </p:nvSpPr>
        <p:spPr>
          <a:xfrm>
            <a:off x="21877493" y="10881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OpenShift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 Registry (OCR)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68B70491-A2C4-BEB7-A3A5-F1AD644F3743}"/>
              </a:ext>
            </a:extLst>
          </p:cNvPr>
          <p:cNvCxnSpPr>
            <a:cxnSpLocks/>
          </p:cNvCxnSpPr>
          <p:nvPr/>
        </p:nvCxnSpPr>
        <p:spPr>
          <a:xfrm>
            <a:off x="9756275" y="8305989"/>
            <a:ext cx="68178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F343E36-86B0-0E04-C167-534837BD69DC}"/>
              </a:ext>
            </a:extLst>
          </p:cNvPr>
          <p:cNvCxnSpPr>
            <a:cxnSpLocks/>
          </p:cNvCxnSpPr>
          <p:nvPr/>
        </p:nvCxnSpPr>
        <p:spPr>
          <a:xfrm>
            <a:off x="13573590" y="8305989"/>
            <a:ext cx="52920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1EF69079-96DC-6F88-14F9-FE7FBF58785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7033924" y="8305989"/>
            <a:ext cx="69233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C894ED-9113-5B2B-480F-F265B1A1FAF8}"/>
              </a:ext>
            </a:extLst>
          </p:cNvPr>
          <p:cNvGrpSpPr/>
          <p:nvPr/>
        </p:nvGrpSpPr>
        <p:grpSpPr>
          <a:xfrm>
            <a:off x="9179491" y="5189821"/>
            <a:ext cx="3104876" cy="1417321"/>
            <a:chOff x="10662406" y="3105761"/>
            <a:chExt cx="3104876" cy="141732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31B7E01-5D5C-1491-DD41-848CEC6CC4ED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69DE57B-A01F-2334-D666-A73DDD2390DE}"/>
                </a:ext>
              </a:extLst>
            </p:cNvPr>
            <p:cNvSpPr/>
            <p:nvPr/>
          </p:nvSpPr>
          <p:spPr>
            <a:xfrm rot="16200000">
              <a:off x="10294638" y="3473530"/>
              <a:ext cx="1417320" cy="6817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9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3A43-85FD-BD14-2CD6-56B5B6ABB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- dependency">
            <a:extLst>
              <a:ext uri="{FF2B5EF4-FFF2-40B4-BE49-F238E27FC236}">
                <a16:creationId xmlns:a16="http://schemas.microsoft.com/office/drawing/2014/main" id="{3CAAB1D1-1A3D-EE60-4D66-ADB1D479EF4F}"/>
              </a:ext>
            </a:extLst>
          </p:cNvPr>
          <p:cNvGrpSpPr/>
          <p:nvPr/>
        </p:nvGrpSpPr>
        <p:grpSpPr>
          <a:xfrm>
            <a:off x="11134253" y="3279674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2C391-BE4C-777B-39F9-1BACCABAA179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A1A96D-DDC9-18DB-B9AB-A54EA73D61E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7A729-FCC5-68E5-3753-654B138D0027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18" name="Group - task">
            <a:extLst>
              <a:ext uri="{FF2B5EF4-FFF2-40B4-BE49-F238E27FC236}">
                <a16:creationId xmlns:a16="http://schemas.microsoft.com/office/drawing/2014/main" id="{0702ABA2-E51F-89B5-8BA8-B41150FAF6A3}"/>
              </a:ext>
            </a:extLst>
          </p:cNvPr>
          <p:cNvGrpSpPr/>
          <p:nvPr/>
        </p:nvGrpSpPr>
        <p:grpSpPr>
          <a:xfrm>
            <a:off x="11134253" y="1665701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3682C0-55A2-E086-B086-57012DAE680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4BE2AE-FC8A-1A3E-A2AB-B0A24284E501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2A1931-13B8-E304-C138-121C8D03970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5" name="Rectangle - workflow">
            <a:extLst>
              <a:ext uri="{FF2B5EF4-FFF2-40B4-BE49-F238E27FC236}">
                <a16:creationId xmlns:a16="http://schemas.microsoft.com/office/drawing/2014/main" id="{50FEE449-BCD0-DCC2-4B6D-6554368DA7FC}"/>
              </a:ext>
            </a:extLst>
          </p:cNvPr>
          <p:cNvSpPr/>
          <p:nvPr/>
        </p:nvSpPr>
        <p:spPr>
          <a:xfrm>
            <a:off x="1136892" y="951660"/>
            <a:ext cx="8896794" cy="493550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graph of tasks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taskTypes: []taskType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outputs: []outputType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runtimeTopology: dependency</a:t>
            </a:r>
          </a:p>
          <a:p>
            <a:pPr marL="414338" indent="-414338">
              <a:spcBef>
                <a:spcPts val="1200"/>
              </a:spcBef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2155036-7D52-3CC9-819A-0AA47EDDA0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0033686" y="3419414"/>
            <a:ext cx="1100567" cy="3679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81C3543-F669-DDEA-358E-0554686840F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10033686" y="2166632"/>
            <a:ext cx="1100567" cy="125278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CEBD437A-DE16-ECF8-B42A-336CE4F906E8}"/>
              </a:ext>
            </a:extLst>
          </p:cNvPr>
          <p:cNvSpPr/>
          <p:nvPr/>
        </p:nvSpPr>
        <p:spPr>
          <a:xfrm>
            <a:off x="1359243" y="2389057"/>
            <a:ext cx="8430586" cy="2749250"/>
          </a:xfrm>
          <a:prstGeom prst="roundRect">
            <a:avLst>
              <a:gd name="adj" fmla="val 2851"/>
            </a:avLst>
          </a:prstGeom>
          <a:solidFill>
            <a:schemeClr val="bg1">
              <a:lumMod val="65000"/>
              <a:alpha val="9954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0D233B6C-8126-7DB0-0CE7-2231C4AD8FD4}"/>
              </a:ext>
            </a:extLst>
          </p:cNvPr>
          <p:cNvCxnSpPr>
            <a:cxnSpLocks/>
            <a:stCxn id="5" idx="3"/>
            <a:endCxn id="461" idx="1"/>
          </p:cNvCxnSpPr>
          <p:nvPr/>
        </p:nvCxnSpPr>
        <p:spPr>
          <a:xfrm>
            <a:off x="10033686" y="3419414"/>
            <a:ext cx="1072486" cy="19364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AC6A1BBA-BF68-FE89-9695-8954B4F98B2B}"/>
              </a:ext>
            </a:extLst>
          </p:cNvPr>
          <p:cNvSpPr/>
          <p:nvPr/>
        </p:nvSpPr>
        <p:spPr>
          <a:xfrm>
            <a:off x="11106172" y="4824487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task object attribute definitions for those shared by workflow</a:t>
            </a:r>
          </a:p>
        </p:txBody>
      </p:sp>
    </p:spTree>
    <p:extLst>
      <p:ext uri="{BB962C8B-B14F-4D97-AF65-F5344CB8AC3E}">
        <p14:creationId xmlns:p14="http://schemas.microsoft.com/office/powerpoint/2010/main" val="11506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45CB-4CDF-E14B-B403-90DA8D83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A213A0-5A1C-7A04-4092-190A0F625584}"/>
              </a:ext>
            </a:extLst>
          </p:cNvPr>
          <p:cNvSpPr/>
          <p:nvPr/>
        </p:nvSpPr>
        <p:spPr>
          <a:xfrm>
            <a:off x="1672784" y="860741"/>
            <a:ext cx="8593233" cy="325727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conditions: []condition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[]outputType</a:t>
            </a:r>
            <a:endParaRPr lang="en-US" sz="24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1" name="Group - resourceReferenceChoice">
            <a:extLst>
              <a:ext uri="{FF2B5EF4-FFF2-40B4-BE49-F238E27FC236}">
                <a16:creationId xmlns:a16="http://schemas.microsoft.com/office/drawing/2014/main" id="{ECE978A9-402B-5CCF-02B6-BA7251362B1B}"/>
              </a:ext>
            </a:extLst>
          </p:cNvPr>
          <p:cNvGrpSpPr/>
          <p:nvPr/>
        </p:nvGrpSpPr>
        <p:grpSpPr>
          <a:xfrm>
            <a:off x="11628783" y="260045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DD4501-ACE4-F0EC-2F60-B5E525633F03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9B653F-C2C4-83F1-F5B5-37BED2AE5999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4FB100-0F73-0900-FA6D-B9752C8125BA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06F1B1-BBA3-A116-3D4B-3CF1460CBFA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0266017" y="2489380"/>
            <a:ext cx="1362766" cy="75858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A313-2C26-7D92-0541-C19F65E46185}"/>
              </a:ext>
            </a:extLst>
          </p:cNvPr>
          <p:cNvSpPr/>
          <p:nvPr/>
        </p:nvSpPr>
        <p:spPr>
          <a:xfrm>
            <a:off x="11628783" y="4550507"/>
            <a:ext cx="4190601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C265785-1BCB-D1A5-B5E9-B08568E40ACC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10266017" y="2489380"/>
            <a:ext cx="1362766" cy="25687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- workspace">
            <a:extLst>
              <a:ext uri="{FF2B5EF4-FFF2-40B4-BE49-F238E27FC236}">
                <a16:creationId xmlns:a16="http://schemas.microsoft.com/office/drawing/2014/main" id="{3CBCAFC3-7C99-25BD-1FD7-4B0F3D2B5886}"/>
              </a:ext>
            </a:extLst>
          </p:cNvPr>
          <p:cNvGrpSpPr/>
          <p:nvPr/>
        </p:nvGrpSpPr>
        <p:grpSpPr>
          <a:xfrm>
            <a:off x="11628783" y="6041281"/>
            <a:ext cx="4389120" cy="1709185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9B88C2-DA7B-DA79-BC29-F3A1DCCEA931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539A80-C14D-44E9-FA22-B0D67EC9FA7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16839E-CF5C-1628-1FC0-2EA93872744D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condition: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expression: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23FDA30-9FBE-D8CC-74BB-6F7B131C0953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0266017" y="2489380"/>
            <a:ext cx="1362766" cy="428184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- workspace">
            <a:extLst>
              <a:ext uri="{FF2B5EF4-FFF2-40B4-BE49-F238E27FC236}">
                <a16:creationId xmlns:a16="http://schemas.microsoft.com/office/drawing/2014/main" id="{665B66B4-8B0D-38ED-E51B-5393DE8691FC}"/>
              </a:ext>
            </a:extLst>
          </p:cNvPr>
          <p:cNvGrpSpPr/>
          <p:nvPr/>
        </p:nvGrpSpPr>
        <p:grpSpPr>
          <a:xfrm>
            <a:off x="11628783" y="8204205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4ED659-3030-EB3C-164E-C00D5EE51986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081A53-D1F7-AFAE-4CC0-F3560480C2D8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8CC9BC-6652-D0B6-B32E-73028B111F60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workspace">
            <a:extLst>
              <a:ext uri="{FF2B5EF4-FFF2-40B4-BE49-F238E27FC236}">
                <a16:creationId xmlns:a16="http://schemas.microsoft.com/office/drawing/2014/main" id="{5435FFB9-92D3-EFF1-725B-3ED7EA5EEB51}"/>
              </a:ext>
            </a:extLst>
          </p:cNvPr>
          <p:cNvGrpSpPr/>
          <p:nvPr/>
        </p:nvGrpSpPr>
        <p:grpSpPr>
          <a:xfrm>
            <a:off x="11628783" y="9951493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641907-DDFA-9FAB-5823-83138C12F044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AC69F5-EFF4-9DB1-ECAD-3A87531A7DDB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665B13-BAED-B46E-5A21-A219BB009FD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89112D3-0299-841E-6D97-DF4099EEE9F1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266017" y="2489380"/>
            <a:ext cx="1362766" cy="622249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F4706FA-9E83-9068-E6B9-9B2738129D9D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10266017" y="2489380"/>
            <a:ext cx="1362766" cy="796978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4897-A4FF-AD0F-2118-BBEDB381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424">
            <a:extLst>
              <a:ext uri="{FF2B5EF4-FFF2-40B4-BE49-F238E27FC236}">
                <a16:creationId xmlns:a16="http://schemas.microsoft.com/office/drawing/2014/main" id="{23F422DD-04A9-8734-072A-9075C02D03D1}"/>
              </a:ext>
            </a:extLst>
          </p:cNvPr>
          <p:cNvSpPr/>
          <p:nvPr/>
        </p:nvSpPr>
        <p:spPr>
          <a:xfrm>
            <a:off x="1397000" y="911545"/>
            <a:ext cx="4964059" cy="160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commands: []command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09DACFA-8670-4C3B-CFD1-3DD7A2275B6B}"/>
              </a:ext>
            </a:extLst>
          </p:cNvPr>
          <p:cNvCxnSpPr>
            <a:cxnSpLocks/>
            <a:stCxn id="425" idx="3"/>
            <a:endCxn id="6" idx="1"/>
          </p:cNvCxnSpPr>
          <p:nvPr/>
        </p:nvCxnSpPr>
        <p:spPr>
          <a:xfrm>
            <a:off x="6361059" y="1712090"/>
            <a:ext cx="1206333" cy="11816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- task">
            <a:extLst>
              <a:ext uri="{FF2B5EF4-FFF2-40B4-BE49-F238E27FC236}">
                <a16:creationId xmlns:a16="http://schemas.microsoft.com/office/drawing/2014/main" id="{F350D53C-5144-213C-00D6-501C79F511DF}"/>
              </a:ext>
            </a:extLst>
          </p:cNvPr>
          <p:cNvGrpSpPr/>
          <p:nvPr/>
        </p:nvGrpSpPr>
        <p:grpSpPr>
          <a:xfrm>
            <a:off x="7567392" y="2077913"/>
            <a:ext cx="4964059" cy="1859088"/>
            <a:chOff x="9226457" y="5983821"/>
            <a:chExt cx="6191005" cy="2542251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316EC6-CFD5-4D37-12DA-CF5AC8116796}"/>
                </a:ext>
              </a:extLst>
            </p:cNvPr>
            <p:cNvSpPr/>
            <p:nvPr/>
          </p:nvSpPr>
          <p:spPr>
            <a:xfrm>
              <a:off x="9486376" y="6294800"/>
              <a:ext cx="5931086" cy="2231272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D3113E-2516-1C02-9726-1A3121556B5F}"/>
                </a:ext>
              </a:extLst>
            </p:cNvPr>
            <p:cNvSpPr/>
            <p:nvPr/>
          </p:nvSpPr>
          <p:spPr>
            <a:xfrm>
              <a:off x="9368791" y="6108091"/>
              <a:ext cx="5931086" cy="2262644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9F7A5-C55B-CF5A-8645-69E38394C5A0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executed: string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D8B0-F34D-D9DA-041A-A8547521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3C5A-2BA3-BAF7-6AC1-8DD1E2203112}"/>
              </a:ext>
            </a:extLst>
          </p:cNvPr>
          <p:cNvSpPr/>
          <p:nvPr/>
        </p:nvSpPr>
        <p:spPr>
          <a:xfrm>
            <a:off x="1672784" y="860741"/>
            <a:ext cx="8593233" cy="196085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volume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59D1F2B-C8C9-E1EA-AEA3-78AE67A3117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266017" y="1841170"/>
            <a:ext cx="1362766" cy="261827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9C5F05-05BF-23F7-4C98-BAAADF9EE841}"/>
              </a:ext>
            </a:extLst>
          </p:cNvPr>
          <p:cNvSpPr/>
          <p:nvPr/>
        </p:nvSpPr>
        <p:spPr>
          <a:xfrm>
            <a:off x="11628783" y="3811930"/>
            <a:ext cx="4755651" cy="12950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6" name="Group - resourceReferenceChoice">
            <a:extLst>
              <a:ext uri="{FF2B5EF4-FFF2-40B4-BE49-F238E27FC236}">
                <a16:creationId xmlns:a16="http://schemas.microsoft.com/office/drawing/2014/main" id="{5611215F-1C2A-D514-1C35-EA3CF6834A66}"/>
              </a:ext>
            </a:extLst>
          </p:cNvPr>
          <p:cNvGrpSpPr/>
          <p:nvPr/>
        </p:nvGrpSpPr>
        <p:grpSpPr>
          <a:xfrm>
            <a:off x="11628783" y="178996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541757-EA68-5040-992D-4AD3699D117D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D1912-64C3-F588-532D-3C9F840AB9E7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F86A2-410B-BFF6-868A-4DE773CC025C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77CA0B-E96A-332D-0BF1-1D8D20E3D2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0266017" y="1841170"/>
            <a:ext cx="1362766" cy="59630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D978-0F1A-49E2-BCCE-71BA434D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39E3-0F72-4FFF-1D7F-4760ABD221D0}"/>
              </a:ext>
            </a:extLst>
          </p:cNvPr>
          <p:cNvSpPr/>
          <p:nvPr/>
        </p:nvSpPr>
        <p:spPr>
          <a:xfrm>
            <a:off x="801456" y="701971"/>
            <a:ext cx="6679998" cy="3298628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environmentVars: []property | []string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8B141-78E4-8B23-F4DC-86A9EEFBCD58}"/>
              </a:ext>
            </a:extLst>
          </p:cNvPr>
          <p:cNvSpPr/>
          <p:nvPr/>
        </p:nvSpPr>
        <p:spPr>
          <a:xfrm>
            <a:off x="9093401" y="1852864"/>
            <a:ext cx="6518314" cy="1983620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285750"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i.e., for source, target, resource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B341C21-0A83-FD26-612A-0EBF945A837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481454" y="2351285"/>
            <a:ext cx="1611947" cy="49338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6DBB53C-A274-3F7F-AF50-992DF9886032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7481454" y="2351285"/>
            <a:ext cx="1611947" cy="27267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- workspace">
            <a:extLst>
              <a:ext uri="{FF2B5EF4-FFF2-40B4-BE49-F238E27FC236}">
                <a16:creationId xmlns:a16="http://schemas.microsoft.com/office/drawing/2014/main" id="{7244804E-B4D9-85C9-8D48-3BB09F01CAC8}"/>
              </a:ext>
            </a:extLst>
          </p:cNvPr>
          <p:cNvGrpSpPr/>
          <p:nvPr/>
        </p:nvGrpSpPr>
        <p:grpSpPr>
          <a:xfrm>
            <a:off x="9093401" y="4232171"/>
            <a:ext cx="4389120" cy="1980501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667ECD-729B-2EA9-A3D3-E22271966DD5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57A265-BA80-585A-D5FB-AF8F239EECBF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2171A6-5A8B-F4A2-4887-429CDD66F3DF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parameter: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value: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datatype: string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03D58-9047-4D8B-DA54-B85F284FF89F}"/>
              </a:ext>
            </a:extLst>
          </p:cNvPr>
          <p:cNvSpPr/>
          <p:nvPr/>
        </p:nvSpPr>
        <p:spPr>
          <a:xfrm>
            <a:off x="9093401" y="6655111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4D5E67D-ED9D-A506-8214-2345CCED32BF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7481454" y="2351285"/>
            <a:ext cx="1611947" cy="488653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0A8B60-6F6D-4A71-5141-1DC475EA9BED}"/>
              </a:ext>
            </a:extLst>
          </p:cNvPr>
          <p:cNvSpPr/>
          <p:nvPr/>
        </p:nvSpPr>
        <p:spPr>
          <a:xfrm>
            <a:off x="9093401" y="8414533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attachment: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1FF2462-E129-B15B-391D-BC6465982050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7481454" y="2351285"/>
            <a:ext cx="1611947" cy="664595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7F21-E5C5-FFC3-034C-407A2F88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01F8615-EA43-DE2C-56A8-EE3D5CD9DDE2}"/>
              </a:ext>
            </a:extLst>
          </p:cNvPr>
          <p:cNvSpPr/>
          <p:nvPr/>
        </p:nvSpPr>
        <p:spPr>
          <a:xfrm>
            <a:off x="801456" y="701971"/>
            <a:ext cx="6679998" cy="300375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170BAE7-F7C9-A190-2C56-D972B34F8E8C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7481454" y="2203849"/>
            <a:ext cx="853442" cy="97053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F9D499E-7CC2-0056-3D9C-18D122A92F91}"/>
              </a:ext>
            </a:extLst>
          </p:cNvPr>
          <p:cNvSpPr/>
          <p:nvPr/>
        </p:nvSpPr>
        <p:spPr>
          <a:xfrm>
            <a:off x="8334896" y="2643045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inputType object attribute definitions for those shared by outputType.</a:t>
            </a:r>
          </a:p>
        </p:txBody>
      </p:sp>
    </p:spTree>
    <p:extLst>
      <p:ext uri="{BB962C8B-B14F-4D97-AF65-F5344CB8AC3E}">
        <p14:creationId xmlns:p14="http://schemas.microsoft.com/office/powerpoint/2010/main" val="12910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432FF"/>
      </a:hlink>
      <a:folHlink>
        <a:srgbClr val="043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22225">
          <a:solidFill>
            <a:schemeClr val="tx1">
              <a:lumMod val="85000"/>
              <a:lumOff val="15000"/>
            </a:schemeClr>
          </a:solidFill>
          <a:prstDash val="sysDash"/>
        </a:ln>
        <a:effectLst/>
      </a:spPr>
      <a:bodyPr wrap="none" lIns="182880" tIns="91440" rIns="182880" bIns="182880" rtlCol="0" anchor="t">
        <a:noAutofit/>
      </a:bodyPr>
      <a:lstStyle>
        <a:defPPr algn="ctr">
          <a:defRPr sz="2800" b="1" noProof="1" smtClean="0">
            <a:solidFill>
              <a:schemeClr val="tx2">
                <a:lumMod val="50000"/>
              </a:schemeClr>
            </a:solidFill>
            <a:latin typeface="Consolas" panose="020B0609020204030204" pitchFamily="49" charset="0"/>
            <a:ea typeface="Helvetica"/>
            <a:cs typeface="Consolas" panose="020B0609020204030204" pitchFamily="49" charset="0"/>
            <a:sym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1275">
          <a:solidFill>
            <a:schemeClr val="accent4">
              <a:lumMod val="75000"/>
            </a:schemeClr>
          </a:solidFill>
          <a:prstDash val="soli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IBM Plex Sans Light"/>
        <a:ea typeface="IBM Plex Sans Light"/>
        <a:cs typeface="IBM Plex Sans Light"/>
      </a:majorFont>
      <a:minorFont>
        <a:latin typeface="IBM Plex Sans Light"/>
        <a:ea typeface="IBM Plex Sans Light"/>
        <a:cs typeface="IBM Plex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227126</TotalTime>
  <Words>5117</Words>
  <Application>Microsoft Macintosh PowerPoint</Application>
  <PresentationFormat>Custom</PresentationFormat>
  <Paragraphs>1047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ＭＳ 明朝</vt:lpstr>
      <vt:lpstr>Arial</vt:lpstr>
      <vt:lpstr>Calibri</vt:lpstr>
      <vt:lpstr>Calibri Light</vt:lpstr>
      <vt:lpstr>Cambria</vt:lpstr>
      <vt:lpstr>Consolas</vt:lpstr>
      <vt:lpstr>Courier</vt:lpstr>
      <vt:lpstr>Helvetica</vt:lpstr>
      <vt:lpstr>IBM Plex Sans</vt:lpstr>
      <vt:lpstr>IBM Plex Sans Medium</vt:lpstr>
      <vt:lpstr>IBM Plex Sans SemiBold</vt:lpstr>
      <vt:lpstr>Menlo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Proposal: Adopt Patterns for Referential Resource Types in Formula</vt:lpstr>
      <vt:lpstr>PowerPoint Presentation</vt:lpstr>
      <vt:lpstr>Proposal: `workflow` captures a graph of `tasks` using workflow-specific components/services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v1.5: Abstract `resourceReferenceChoice`</vt:lpstr>
      <vt:lpstr>PowerPoint Presentation</vt:lpstr>
      <vt:lpstr>v1.5:  Reuse: Referencing resources `resourceReferenceChoice`</vt:lpstr>
      <vt:lpstr>PowerPoint Presentation</vt:lpstr>
      <vt:lpstr>v1.5: Usage Example: `input` (TODO)</vt:lpstr>
      <vt:lpstr>PowerPoint Presentation</vt:lpstr>
      <vt:lpstr>PowerPoint Presentation</vt:lpstr>
      <vt:lpstr>Containers Approach - ”Build your own Docker image with everything”</vt:lpstr>
      <vt:lpstr>PowerPoint Presentation</vt:lpstr>
      <vt:lpstr>Tekton Pipeline Example – Spring Boot Docker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1684</cp:revision>
  <dcterms:modified xsi:type="dcterms:W3CDTF">2025-01-13T19:26:28Z</dcterms:modified>
  <cp:category/>
</cp:coreProperties>
</file>