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9"/>
  </p:notesMasterIdLst>
  <p:sldIdLst>
    <p:sldId id="10590" r:id="rId2"/>
    <p:sldId id="10607" r:id="rId3"/>
    <p:sldId id="10604" r:id="rId4"/>
    <p:sldId id="10618" r:id="rId5"/>
    <p:sldId id="10619" r:id="rId6"/>
    <p:sldId id="10620" r:id="rId7"/>
    <p:sldId id="10621" r:id="rId8"/>
    <p:sldId id="10622" r:id="rId9"/>
    <p:sldId id="10623" r:id="rId10"/>
    <p:sldId id="10625" r:id="rId11"/>
    <p:sldId id="10626" r:id="rId12"/>
    <p:sldId id="10627" r:id="rId13"/>
    <p:sldId id="10593" r:id="rId14"/>
    <p:sldId id="10606" r:id="rId15"/>
    <p:sldId id="10608" r:id="rId16"/>
    <p:sldId id="10610" r:id="rId17"/>
    <p:sldId id="10602" r:id="rId18"/>
    <p:sldId id="10600" r:id="rId19"/>
    <p:sldId id="10612" r:id="rId20"/>
    <p:sldId id="10605" r:id="rId21"/>
    <p:sldId id="10603" r:id="rId22"/>
    <p:sldId id="10601" r:id="rId23"/>
    <p:sldId id="10609" r:id="rId24"/>
    <p:sldId id="10582" r:id="rId25"/>
    <p:sldId id="10508" r:id="rId26"/>
    <p:sldId id="10564" r:id="rId27"/>
    <p:sldId id="10616" r:id="rId28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590"/>
            <p14:sldId id="10607"/>
            <p14:sldId id="10604"/>
            <p14:sldId id="10618"/>
            <p14:sldId id="10619"/>
            <p14:sldId id="10620"/>
            <p14:sldId id="10621"/>
            <p14:sldId id="10622"/>
            <p14:sldId id="10623"/>
            <p14:sldId id="10625"/>
            <p14:sldId id="10626"/>
            <p14:sldId id="10627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03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BFBFBF"/>
    <a:srgbClr val="F2F2F2"/>
    <a:srgbClr val="595959"/>
    <a:srgbClr val="1A397A"/>
    <a:srgbClr val="2D64D5"/>
    <a:srgbClr val="316CE5"/>
    <a:srgbClr val="65747D"/>
    <a:srgbClr val="0432FF"/>
    <a:srgbClr val="663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9"/>
    <p:restoredTop sz="96842"/>
  </p:normalViewPr>
  <p:slideViewPr>
    <p:cSldViewPr snapToGrid="0" snapToObjects="1">
      <p:cViewPr varScale="1">
        <p:scale>
          <a:sx n="53" d="100"/>
          <a:sy n="53" d="100"/>
        </p:scale>
        <p:origin x="256" y="56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14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00B4-566B-9367-A5E8-D8930522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4C4B-1A85-E3F1-72B0-C5376DF02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16DA-EA63-91E1-683B-4E360A3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3BCD-D4CF-5DEF-0C18-7196398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26A5-2CBC-CF2C-FB8A-B2C28FFE1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4BC68-5A30-5A8E-8887-023B3DB23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0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8334F-DBDB-4B2C-1B40-14C296A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6F9D7-F96F-BBE4-0A7C-B5FEBB5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71D24-4BA7-2AD3-05BF-AC91385A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09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https://github.com/CycloneDX/1.5-workstreams/blob/main/formulation/prototypes/example1.json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6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4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6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Goals</a:t>
            </a:r>
            <a:endParaRPr lang="en-US" sz="40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Reuse</a:t>
            </a:r>
            <a:r>
              <a:rPr lang="en-US" sz="4000" dirty="0"/>
              <a:t> : Encourage “reuse” of references to existing resources (via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`) and `</a:t>
            </a:r>
            <a:r>
              <a:rPr lang="en-US" sz="4000" dirty="0">
                <a:highlight>
                  <a:srgbClr val="CCD9ED"/>
                </a:highlight>
              </a:rPr>
              <a:t>dependency</a:t>
            </a:r>
            <a:r>
              <a:rPr lang="en-US" sz="4000" dirty="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Do not create more places (in the schema) to </a:t>
            </a:r>
            <a:r>
              <a:rPr lang="en-US" sz="3600" i="1" u="sng" dirty="0"/>
              <a:t>inline</a:t>
            </a:r>
            <a:r>
              <a:rPr lang="en-US" sz="3600" i="1" dirty="0"/>
              <a:t>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 dirty="0"/>
              <a:t>‘ or `</a:t>
            </a:r>
            <a:r>
              <a:rPr lang="en-US" sz="3600" i="1" dirty="0">
                <a:highlight>
                  <a:srgbClr val="CCD9ED"/>
                </a:highlight>
              </a:rPr>
              <a:t>service</a:t>
            </a:r>
            <a:r>
              <a:rPr lang="en-US" sz="3600" i="1" dirty="0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encourage (via schema) use of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 dirty="0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Meaningful External Refs </a:t>
            </a:r>
            <a:r>
              <a:rPr lang="en-US" sz="4000" dirty="0"/>
              <a:t>: Adopt use of and improve data within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as “the way” to point to dynamic or transient entities in CI/CD processes (e.g.,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 dirty="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recent proposal around including `</a:t>
            </a:r>
            <a:r>
              <a:rPr lang="en-US" sz="4000" i="1" dirty="0">
                <a:highlight>
                  <a:srgbClr val="CCD9ED"/>
                </a:highlight>
              </a:rPr>
              <a:t>schema</a:t>
            </a:r>
            <a:r>
              <a:rPr lang="en-US" sz="4000" i="1" dirty="0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Reference Choice</a:t>
            </a:r>
            <a:r>
              <a:rPr lang="en-US" sz="4000" dirty="0"/>
              <a:t>: Acknowledge that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 and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Perhaps deserves its own type (i.e</a:t>
            </a:r>
            <a:r>
              <a:rPr lang="en-US" sz="3600" i="1" dirty="0"/>
              <a:t>.,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 dirty="0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>
                <a:solidFill>
                  <a:srgbClr val="C00000"/>
                </a:solidFill>
              </a:rPr>
              <a:t>v1.6: </a:t>
            </a:r>
            <a:r>
              <a:rPr lang="en-US" sz="4000" b="1" dirty="0"/>
              <a:t>Shared Schema</a:t>
            </a:r>
            <a:r>
              <a:rPr lang="en-US" sz="4000" dirty="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 dirty="0"/>
              <a:t> and as we create more xBOM types (e.g.,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 dirty="0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Reduces errors in schema development (e.g., add `</a:t>
            </a:r>
            <a:r>
              <a:rPr lang="en-US" sz="4000" dirty="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 dirty="0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202726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D978-0F1A-49E2-BCCE-71BA434D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39E3-0F72-4FFF-1D7F-4760ABD221D0}"/>
              </a:ext>
            </a:extLst>
          </p:cNvPr>
          <p:cNvSpPr/>
          <p:nvPr/>
        </p:nvSpPr>
        <p:spPr>
          <a:xfrm>
            <a:off x="801456" y="701971"/>
            <a:ext cx="6679998" cy="3298628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environmentVars: []property | []string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8B141-78E4-8B23-F4DC-86A9EEFBCD58}"/>
              </a:ext>
            </a:extLst>
          </p:cNvPr>
          <p:cNvSpPr/>
          <p:nvPr/>
        </p:nvSpPr>
        <p:spPr>
          <a:xfrm>
            <a:off x="9093401" y="1852864"/>
            <a:ext cx="6518314" cy="1983620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285750"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i.e., for source, target, resource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B341C21-0A83-FD26-612A-0EBF945A837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81454" y="2351285"/>
            <a:ext cx="1611947" cy="49338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DBB53C-A274-3F7F-AF50-992DF988603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7481454" y="2351285"/>
            <a:ext cx="1611947" cy="27267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- workspace">
            <a:extLst>
              <a:ext uri="{FF2B5EF4-FFF2-40B4-BE49-F238E27FC236}">
                <a16:creationId xmlns:a16="http://schemas.microsoft.com/office/drawing/2014/main" id="{7244804E-B4D9-85C9-8D48-3BB09F01CAC8}"/>
              </a:ext>
            </a:extLst>
          </p:cNvPr>
          <p:cNvGrpSpPr/>
          <p:nvPr/>
        </p:nvGrpSpPr>
        <p:grpSpPr>
          <a:xfrm>
            <a:off x="9093401" y="4232171"/>
            <a:ext cx="4389120" cy="1980501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667ECD-729B-2EA9-A3D3-E22271966DD5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57A265-BA80-585A-D5FB-AF8F239EECBF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171A6-5A8B-F4A2-4887-429CDD66F3DF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parameter: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value: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datatype: string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03D58-9047-4D8B-DA54-B85F284FF89F}"/>
              </a:ext>
            </a:extLst>
          </p:cNvPr>
          <p:cNvSpPr/>
          <p:nvPr/>
        </p:nvSpPr>
        <p:spPr>
          <a:xfrm>
            <a:off x="9093401" y="6655111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D5E67D-ED9D-A506-8214-2345CCED32BF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7481454" y="2351285"/>
            <a:ext cx="1611947" cy="48865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A8B60-6F6D-4A71-5141-1DC475EA9BED}"/>
              </a:ext>
            </a:extLst>
          </p:cNvPr>
          <p:cNvSpPr/>
          <p:nvPr/>
        </p:nvSpPr>
        <p:spPr>
          <a:xfrm>
            <a:off x="9093401" y="8414533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attachment: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1FF2462-E129-B15B-391D-BC6465982050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7481454" y="2351285"/>
            <a:ext cx="1611947" cy="664595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7F21-E5C5-FFC3-034C-407A2F8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F8615-EA43-DE2C-56A8-EE3D5CD9DDE2}"/>
              </a:ext>
            </a:extLst>
          </p:cNvPr>
          <p:cNvSpPr/>
          <p:nvPr/>
        </p:nvSpPr>
        <p:spPr>
          <a:xfrm>
            <a:off x="801456" y="701971"/>
            <a:ext cx="6679998" cy="300375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170BAE7-F7C9-A190-2C56-D972B34F8E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481454" y="2203849"/>
            <a:ext cx="853442" cy="97053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9D499E-7CC2-0056-3D9C-18D122A92F91}"/>
              </a:ext>
            </a:extLst>
          </p:cNvPr>
          <p:cNvSpPr/>
          <p:nvPr/>
        </p:nvSpPr>
        <p:spPr>
          <a:xfrm>
            <a:off x="8334896" y="2643045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inputType object attribute definitions for those shared by outputType.</a:t>
            </a:r>
          </a:p>
        </p:txBody>
      </p:sp>
    </p:spTree>
    <p:extLst>
      <p:ext uri="{BB962C8B-B14F-4D97-AF65-F5344CB8AC3E}">
        <p14:creationId xmlns:p14="http://schemas.microsoft.com/office/powerpoint/2010/main" val="129103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E3CE-5FF5-8302-746D-51F836A6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4395F-082E-D42D-8B01-99C6D180D17F}"/>
              </a:ext>
            </a:extLst>
          </p:cNvPr>
          <p:cNvSpPr/>
          <p:nvPr/>
        </p:nvSpPr>
        <p:spPr>
          <a:xfrm>
            <a:off x="1152559" y="1275348"/>
            <a:ext cx="6518314" cy="156410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1CB1F-0A30-2620-729E-F4C1AD11BCAD}"/>
              </a:ext>
            </a:extLst>
          </p:cNvPr>
          <p:cNvSpPr/>
          <p:nvPr/>
        </p:nvSpPr>
        <p:spPr>
          <a:xfrm>
            <a:off x="8684328" y="2323743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refLinkType: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74BB0-C152-CEB6-6B43-A8FAE358AAD3}"/>
              </a:ext>
            </a:extLst>
          </p:cNvPr>
          <p:cNvSpPr/>
          <p:nvPr/>
        </p:nvSpPr>
        <p:spPr>
          <a:xfrm>
            <a:off x="8684327" y="4083165"/>
            <a:ext cx="5681377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bomLinkElementType: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D0452-EC0E-993D-8CD9-B7FD27B10983}"/>
              </a:ext>
            </a:extLst>
          </p:cNvPr>
          <p:cNvSpPr/>
          <p:nvPr/>
        </p:nvSpPr>
        <p:spPr>
          <a:xfrm>
            <a:off x="8684328" y="5842587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8D12573-1AAB-CB25-D28D-D08BA97B236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70873" y="2057401"/>
            <a:ext cx="1013455" cy="84905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DA4F9B-EABD-81F4-B0F8-1A62BD5C1A2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7670873" y="2057401"/>
            <a:ext cx="1013454" cy="26084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F641C56-F2E3-1A22-8041-0B0C138CF56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670873" y="2057401"/>
            <a:ext cx="1013455" cy="436789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3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Event Model: 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 dirty="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Referenced as </a:t>
            </a:r>
            <a:r>
              <a:rPr lang="en-US" sz="2800" b="1" dirty="0">
                <a:latin typeface="IBM Plex Sans" panose="020B0503050203000203" pitchFamily="34" charset="0"/>
              </a:rPr>
              <a:t>transient</a:t>
            </a:r>
            <a:r>
              <a:rPr lang="en-US" sz="2800" dirty="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IBM Plex Sans" panose="020B0503050203000203" pitchFamily="34" charset="0"/>
              </a:rPr>
              <a:t>Note: MUST</a:t>
            </a:r>
            <a:r>
              <a:rPr lang="en-US" sz="2800" dirty="0">
                <a:latin typeface="IBM Plex Sans" panose="020B0503050203000203" pitchFamily="34" charset="0"/>
              </a:rPr>
              <a:t> have ”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 dirty="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Internal</a:t>
            </a:r>
            <a:r>
              <a:rPr lang="en-US" sz="2800" dirty="0">
                <a:latin typeface="IBM Plex Sans" panose="020B0503050203000203" pitchFamily="34" charset="0"/>
              </a:rPr>
              <a:t>: ”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 dirty="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External</a:t>
            </a:r>
            <a:r>
              <a:rPr lang="en-US" sz="2800" dirty="0">
                <a:latin typeface="IBM Plex Sans" panose="020B0503050203000203" pitchFamily="34" charset="0"/>
              </a:rPr>
              <a:t>: “</a:t>
            </a:r>
            <a:r>
              <a:rPr lang="en-US" sz="2800" dirty="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 dirty="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v1.5: Abstract `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 dirty="0"/>
              <a:t>`</a:t>
            </a:r>
            <a:endParaRPr lang="en-US" sz="4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 dirty="0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Use a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to capture task execution environments 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Leverage “externalReferences” to runtime platforms/stack components as well as CycloneDX BOMLink to point to their respective BOMs: </a:t>
            </a:r>
            <a:r>
              <a:rPr lang="en-US" sz="3200" i="1" dirty="0">
                <a:hlinkClick r:id="rId3"/>
              </a:rPr>
              <a:t>https://cyclonedx.org/capabilities/bomlink/</a:t>
            </a:r>
            <a:endParaRPr lang="en-US" sz="4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Note</a:t>
            </a:r>
            <a:r>
              <a:rPr lang="en-US" sz="3600" i="1" dirty="0"/>
              <a:t>: </a:t>
            </a:r>
            <a:r>
              <a:rPr lang="en-US" sz="3600" i="1" dirty="0" err="1"/>
              <a:t>BOMLinks</a:t>
            </a:r>
            <a:r>
              <a:rPr lang="en-US" sz="3600" i="1" dirty="0"/>
              <a:t> are encoded using the `externalReferences` schema object; a second “externalReference”</a:t>
            </a:r>
          </a:p>
          <a:p>
            <a:r>
              <a:rPr lang="en-US" sz="3600" i="1" dirty="0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Syntax</a:t>
            </a:r>
            <a:r>
              <a:rPr lang="en-US" sz="2000" dirty="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v1.5: Proposal: New 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 dirty="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 dirty="0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6963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 Reuse: Referencing resources </a:t>
            </a:r>
            <a:r>
              <a:rPr lang="en-US" sz="440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Usage Example: </a:t>
            </a:r>
            <a:r>
              <a:rPr lang="en-US" sz="4800" b="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 dirty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Schema</a:t>
            </a:r>
            <a:r>
              <a:rPr lang="en-US" sz="3600" b="1" i="1" dirty="0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Usage</a:t>
            </a:r>
            <a:r>
              <a:rPr lang="en-US" sz="3600" b="1" i="1" dirty="0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Example: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for a Tekton Container runtime on K8s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 dirty="0">
              <a:solidFill>
                <a:schemeClr val="bg2"/>
              </a:solidFill>
            </a:endParaRPr>
          </a:p>
          <a:p>
            <a:pPr algn="ctr"/>
            <a:endParaRPr lang="en-US" sz="8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 dirty="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https://github.com/brightzheng100/spring-boot-docker</a:t>
              </a:r>
              <a:endParaRPr lang="en-US" sz="1400" dirty="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 dirty="0"/>
              <a:t>` captures a graph of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 dirty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 dirty="0">
                <a:latin typeface="IBM Plex Sans Medium" panose="020B0503050203000203" pitchFamily="34" charset="0"/>
              </a:rPr>
              <a:t>(i.e.,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 dirty="0">
                <a:latin typeface="IBM Plex Sans Medium" panose="020B0503050203000203" pitchFamily="34" charset="0"/>
              </a:rPr>
              <a:t>==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 dirty="0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 dirty="0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213283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550507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5687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041281"/>
            <a:ext cx="4389120" cy="1709185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expression: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81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8204205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951493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622249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96978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222582</TotalTime>
  <Words>4579</Words>
  <Application>Microsoft Macintosh PowerPoint</Application>
  <PresentationFormat>Custom</PresentationFormat>
  <Paragraphs>940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1642</cp:revision>
  <dcterms:modified xsi:type="dcterms:W3CDTF">2025-01-07T18:50:18Z</dcterms:modified>
  <cp:category/>
</cp:coreProperties>
</file>