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58" r:id="rId6"/>
    <p:sldId id="259" r:id="rId7"/>
    <p:sldId id="260" r:id="rId8"/>
    <p:sldId id="262" r:id="rId9"/>
    <p:sldId id="277" r:id="rId10"/>
    <p:sldId id="278" r:id="rId11"/>
    <p:sldId id="263" r:id="rId12"/>
    <p:sldId id="266" r:id="rId13"/>
  </p:sldIdLst>
  <p:sldSz cx="121872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0" autoAdjust="0"/>
  </p:normalViewPr>
  <p:slideViewPr>
    <p:cSldViewPr>
      <p:cViewPr>
        <p:scale>
          <a:sx n="70" d="100"/>
          <a:sy n="70" d="100"/>
        </p:scale>
        <p:origin x="909" y="4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1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/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15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/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701131" cy="8367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720927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441854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Part 3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162781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Part 4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2011154" y="0"/>
            <a:ext cx="182124" cy="548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6597352"/>
            <a:ext cx="12180399" cy="26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5841591" y="647043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1100" smtClean="0">
                <a:solidFill>
                  <a:schemeClr val="accent5">
                    <a:lumMod val="7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 flipH="1">
            <a:off x="7101731" y="534166"/>
            <a:ext cx="500048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7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/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11" name="空心弧 10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空心弧 11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7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720927" y="0"/>
            <a:ext cx="1701131" cy="8367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altLang="zh-CN" sz="2800" b="1" kern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Part 2</a:t>
            </a:r>
            <a:endParaRPr lang="zh-CN" altLang="en-US" sz="2800" b="1" kern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441854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Part 3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5162781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Part 4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2011154" y="0"/>
            <a:ext cx="182124" cy="548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0" y="6597352"/>
            <a:ext cx="12180399" cy="26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5841591" y="647043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1100" smtClean="0">
                <a:solidFill>
                  <a:schemeClr val="accent5">
                    <a:lumMod val="7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7101731" y="534166"/>
            <a:ext cx="500048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9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/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9" name="空心弧 8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07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720927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441854" y="0"/>
            <a:ext cx="1701131" cy="8367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kern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Part 3</a:t>
            </a:r>
            <a:endParaRPr lang="zh-CN" altLang="en-US" sz="2800" b="1" kern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162781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Part 4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11154" y="0"/>
            <a:ext cx="182124" cy="548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597352"/>
            <a:ext cx="12180399" cy="26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5841591" y="647043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1100" smtClean="0">
                <a:solidFill>
                  <a:schemeClr val="accent5">
                    <a:lumMod val="7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7101731" y="534166"/>
            <a:ext cx="500048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5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/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11" name="空心弧 10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空心弧 11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29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20927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441854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Part 3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162781" y="0"/>
            <a:ext cx="1701131" cy="8367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kern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Part 4</a:t>
            </a:r>
            <a:endParaRPr lang="zh-CN" altLang="en-US" sz="2800" b="1" kern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2011154" y="0"/>
            <a:ext cx="182124" cy="548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597352"/>
            <a:ext cx="12180399" cy="26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5841591" y="647043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1100" smtClean="0">
                <a:solidFill>
                  <a:schemeClr val="accent5">
                    <a:lumMod val="7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7101731" y="534166"/>
            <a:ext cx="500048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9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600202"/>
            <a:ext cx="109685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363" y="6356352"/>
            <a:ext cx="2843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3BD4-2AC8-48E4-853A-1FDA0C57337A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3973" y="6356352"/>
            <a:ext cx="38592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188" y="6356352"/>
            <a:ext cx="2843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9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://pic24.nipic.com/20121031/4499633_105328783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36" b="11152"/>
          <a:stretch/>
        </p:blipFill>
        <p:spPr bwMode="auto">
          <a:xfrm>
            <a:off x="1" y="0"/>
            <a:ext cx="12187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005387" y="2081436"/>
            <a:ext cx="7488831" cy="3075756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" y="2060848"/>
            <a:ext cx="4005386" cy="30963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6834" y="1412776"/>
            <a:ext cx="2448272" cy="2448272"/>
            <a:chOff x="6897738" y="2060848"/>
            <a:chExt cx="2448272" cy="2448272"/>
          </a:xfrm>
        </p:grpSpPr>
        <p:sp>
          <p:nvSpPr>
            <p:cNvPr id="5" name="空心弧 4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1494218" y="2060848"/>
            <a:ext cx="693019" cy="25202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05386" y="2081436"/>
            <a:ext cx="74599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COMP6441 Project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Student Cybersecurity Password Survey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9378" y="4099056"/>
            <a:ext cx="2433886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Name: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Chaofan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Xu</a:t>
            </a:r>
          </a:p>
          <a:p>
            <a:pPr>
              <a:lnSpc>
                <a:spcPct val="125000"/>
              </a:lnSpc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zID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:  z5563464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Date  :  25/7/25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53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D863-A80D-9B0A-D968-02332AB8A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BC623C58-E05F-29D6-B7A1-C2D8BA0C6639}"/>
              </a:ext>
            </a:extLst>
          </p:cNvPr>
          <p:cNvGrpSpPr/>
          <p:nvPr/>
        </p:nvGrpSpPr>
        <p:grpSpPr>
          <a:xfrm>
            <a:off x="305973" y="887525"/>
            <a:ext cx="5040560" cy="504056"/>
            <a:chOff x="6724034" y="1432818"/>
            <a:chExt cx="4880542" cy="50405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054495-A297-3E20-50F1-8988E56AE1C9}"/>
                </a:ext>
              </a:extLst>
            </p:cNvPr>
            <p:cNvSpPr/>
            <p:nvPr/>
          </p:nvSpPr>
          <p:spPr>
            <a:xfrm>
              <a:off x="6724034" y="1432818"/>
              <a:ext cx="1341091" cy="5040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Step 4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3EB8F42-6306-654D-4674-0F328438BFD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394580" y="1936874"/>
              <a:ext cx="4209996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FC001AF7-ABF8-CD54-3536-7F7B13AFB7A1}"/>
              </a:ext>
            </a:extLst>
          </p:cNvPr>
          <p:cNvSpPr txBox="1"/>
          <p:nvPr/>
        </p:nvSpPr>
        <p:spPr>
          <a:xfrm>
            <a:off x="1624450" y="2508245"/>
            <a:ext cx="3461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Designed a practical tip poster</a:t>
            </a:r>
            <a:endParaRPr lang="zh-CN" altLang="en-US" sz="2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D52636-090D-4980-0D7F-B1893FFD7B95}"/>
              </a:ext>
            </a:extLst>
          </p:cNvPr>
          <p:cNvSpPr txBox="1"/>
          <p:nvPr/>
        </p:nvSpPr>
        <p:spPr>
          <a:xfrm>
            <a:off x="302799" y="3149718"/>
            <a:ext cx="6582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This poster encapsulates the core findings of this research.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ABFC0F1-5511-D463-9807-5CE6F870E248}"/>
              </a:ext>
            </a:extLst>
          </p:cNvPr>
          <p:cNvGrpSpPr/>
          <p:nvPr/>
        </p:nvGrpSpPr>
        <p:grpSpPr>
          <a:xfrm>
            <a:off x="302678" y="2433576"/>
            <a:ext cx="4638813" cy="504056"/>
            <a:chOff x="6724034" y="1432818"/>
            <a:chExt cx="4638813" cy="5040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DB447B5-4418-4144-DAC2-16529BAF1E63}"/>
                </a:ext>
              </a:extLst>
            </p:cNvPr>
            <p:cNvSpPr/>
            <p:nvPr/>
          </p:nvSpPr>
          <p:spPr>
            <a:xfrm>
              <a:off x="6724034" y="1432818"/>
              <a:ext cx="1341091" cy="5040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Step 5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063CE12-C0AC-E3A7-A6ED-7140DAB1E131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V="1">
              <a:off x="7394580" y="1907597"/>
              <a:ext cx="3968267" cy="29277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6E0AEC7-B76E-3266-6406-AABBB26192AA}"/>
              </a:ext>
            </a:extLst>
          </p:cNvPr>
          <p:cNvSpPr txBox="1"/>
          <p:nvPr/>
        </p:nvSpPr>
        <p:spPr>
          <a:xfrm>
            <a:off x="1666070" y="93949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Wrote </a:t>
            </a:r>
            <a:r>
              <a:rPr lang="zh-CN" altLang="en-US" sz="2000" b="1" dirty="0"/>
              <a:t>the </a:t>
            </a:r>
            <a:r>
              <a:rPr lang="en-US" altLang="zh-CN" sz="2000" b="1" dirty="0"/>
              <a:t>main part of the </a:t>
            </a:r>
            <a:r>
              <a:rPr lang="zh-CN" altLang="en-US" sz="2000" b="1" dirty="0"/>
              <a:t>report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3D87C0-FA9F-9B17-6714-6C2657D94590}"/>
              </a:ext>
            </a:extLst>
          </p:cNvPr>
          <p:cNvSpPr txBox="1"/>
          <p:nvPr/>
        </p:nvSpPr>
        <p:spPr>
          <a:xfrm>
            <a:off x="302678" y="15136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Then s</a:t>
            </a:r>
            <a:r>
              <a:rPr lang="zh-CN" altLang="en-US" sz="2000" dirty="0"/>
              <a:t>ort out the data, prepare the text manuscript and create the video.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C1FFE1-4815-0039-A0B4-67A89090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224" y="587369"/>
            <a:ext cx="4167066" cy="5863361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0E508D9-B9E2-E4DA-52B5-561488EB6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71" y="3867068"/>
            <a:ext cx="45416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“Looks complex” isn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always strong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Dont reuse passwords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 relying on memory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just follow rules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b="1" dirty="0">
                <a:latin typeface="Arial" panose="020B0604020202020204" pitchFamily="34" charset="0"/>
              </a:rPr>
              <a:t>Learn to use security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5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A0B646-C573-4CE0-FEED-E1F6D036B8B5}"/>
              </a:ext>
            </a:extLst>
          </p:cNvPr>
          <p:cNvSpPr txBox="1"/>
          <p:nvPr/>
        </p:nvSpPr>
        <p:spPr>
          <a:xfrm>
            <a:off x="2419375" y="692696"/>
            <a:ext cx="7348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Reflection and Challenges</a:t>
            </a:r>
            <a:endParaRPr lang="zh-CN" altLang="en-US" sz="48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41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7192" y="3501008"/>
            <a:ext cx="1123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zh-CN" altLang="en-US" sz="72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2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you for watching!</a:t>
            </a:r>
            <a:endParaRPr lang="zh-CN" altLang="en-US" sz="72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63202" y="0"/>
            <a:ext cx="4660835" cy="2636912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77" y="0"/>
              <a:ext cx="792088" cy="14127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50864" y="0"/>
              <a:ext cx="720080" cy="26369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84143" y="0"/>
              <a:ext cx="711696" cy="19888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088" cy="4046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09037" y="0"/>
              <a:ext cx="792088" cy="9944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17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4440" y="-744"/>
            <a:ext cx="216024" cy="1826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79523" y="912515"/>
            <a:ext cx="216024" cy="9132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20887" y="1007075"/>
            <a:ext cx="4232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PAGE</a:t>
            </a:r>
          </a:p>
          <a:p>
            <a:pPr algn="ctr"/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353107" y="2778905"/>
            <a:ext cx="1963271" cy="1672070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963236" y="2778905"/>
            <a:ext cx="1963271" cy="1672070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36276 w 1963271"/>
              <a:gd name="connsiteY3" fmla="*/ 1358153 h 1672070"/>
              <a:gd name="connsiteX4" fmla="*/ 977574 w 1963271"/>
              <a:gd name="connsiteY4" fmla="*/ 1672070 h 1672070"/>
              <a:gd name="connsiteX5" fmla="*/ 818871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36276" y="1358153"/>
                </a:lnTo>
                <a:lnTo>
                  <a:pt x="977574" y="1672070"/>
                </a:lnTo>
                <a:lnTo>
                  <a:pt x="818871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9183494" y="2778905"/>
            <a:ext cx="1963271" cy="1672070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4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4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621410" y="3069157"/>
            <a:ext cx="1087437" cy="756040"/>
            <a:chOff x="10571163" y="5337175"/>
            <a:chExt cx="1370013" cy="952501"/>
          </a:xfrm>
          <a:solidFill>
            <a:schemeClr val="bg1"/>
          </a:solidFill>
        </p:grpSpPr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11684001" y="5337175"/>
              <a:ext cx="90488" cy="142875"/>
            </a:xfrm>
            <a:custGeom>
              <a:avLst/>
              <a:gdLst>
                <a:gd name="T0" fmla="*/ 9 w 31"/>
                <a:gd name="T1" fmla="*/ 49 h 49"/>
                <a:gd name="T2" fmla="*/ 1 w 31"/>
                <a:gd name="T3" fmla="*/ 35 h 49"/>
                <a:gd name="T4" fmla="*/ 1 w 31"/>
                <a:gd name="T5" fmla="*/ 35 h 49"/>
                <a:gd name="T6" fmla="*/ 8 w 31"/>
                <a:gd name="T7" fmla="*/ 9 h 49"/>
                <a:gd name="T8" fmla="*/ 22 w 31"/>
                <a:gd name="T9" fmla="*/ 1 h 49"/>
                <a:gd name="T10" fmla="*/ 22 w 31"/>
                <a:gd name="T11" fmla="*/ 1 h 49"/>
                <a:gd name="T12" fmla="*/ 30 w 31"/>
                <a:gd name="T13" fmla="*/ 15 h 49"/>
                <a:gd name="T14" fmla="*/ 30 w 31"/>
                <a:gd name="T15" fmla="*/ 15 h 49"/>
                <a:gd name="T16" fmla="*/ 22 w 31"/>
                <a:gd name="T17" fmla="*/ 41 h 49"/>
                <a:gd name="T18" fmla="*/ 12 w 31"/>
                <a:gd name="T19" fmla="*/ 49 h 49"/>
                <a:gd name="T20" fmla="*/ 12 w 31"/>
                <a:gd name="T21" fmla="*/ 49 h 49"/>
                <a:gd name="T22" fmla="*/ 9 w 3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49">
                  <a:moveTo>
                    <a:pt x="9" y="49"/>
                  </a:moveTo>
                  <a:cubicBezTo>
                    <a:pt x="3" y="47"/>
                    <a:pt x="0" y="41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3"/>
                    <a:pt x="16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8" y="3"/>
                    <a:pt x="31" y="9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1" y="46"/>
                    <a:pt x="17" y="49"/>
                    <a:pt x="12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9"/>
                    <a:pt x="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auto">
            <a:xfrm>
              <a:off x="11772901" y="5413375"/>
              <a:ext cx="139700" cy="111125"/>
            </a:xfrm>
            <a:custGeom>
              <a:avLst/>
              <a:gdLst>
                <a:gd name="T0" fmla="*/ 3 w 48"/>
                <a:gd name="T1" fmla="*/ 32 h 38"/>
                <a:gd name="T2" fmla="*/ 7 w 48"/>
                <a:gd name="T3" fmla="*/ 17 h 38"/>
                <a:gd name="T4" fmla="*/ 7 w 48"/>
                <a:gd name="T5" fmla="*/ 17 h 38"/>
                <a:gd name="T6" fmla="*/ 30 w 48"/>
                <a:gd name="T7" fmla="*/ 3 h 38"/>
                <a:gd name="T8" fmla="*/ 45 w 48"/>
                <a:gd name="T9" fmla="*/ 7 h 38"/>
                <a:gd name="T10" fmla="*/ 45 w 48"/>
                <a:gd name="T11" fmla="*/ 7 h 38"/>
                <a:gd name="T12" fmla="*/ 41 w 48"/>
                <a:gd name="T13" fmla="*/ 22 h 38"/>
                <a:gd name="T14" fmla="*/ 41 w 48"/>
                <a:gd name="T15" fmla="*/ 22 h 38"/>
                <a:gd name="T16" fmla="*/ 18 w 48"/>
                <a:gd name="T17" fmla="*/ 36 h 38"/>
                <a:gd name="T18" fmla="*/ 15 w 48"/>
                <a:gd name="T19" fmla="*/ 37 h 38"/>
                <a:gd name="T20" fmla="*/ 15 w 48"/>
                <a:gd name="T21" fmla="*/ 37 h 38"/>
                <a:gd name="T22" fmla="*/ 3 w 48"/>
                <a:gd name="T23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38">
                  <a:moveTo>
                    <a:pt x="3" y="32"/>
                  </a:moveTo>
                  <a:cubicBezTo>
                    <a:pt x="0" y="27"/>
                    <a:pt x="2" y="20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5" y="0"/>
                    <a:pt x="42" y="2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8" y="12"/>
                    <a:pt x="46" y="19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6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0" y="38"/>
                    <a:pt x="5" y="36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auto">
            <a:xfrm>
              <a:off x="11506201" y="5702300"/>
              <a:ext cx="434975" cy="482600"/>
            </a:xfrm>
            <a:custGeom>
              <a:avLst/>
              <a:gdLst>
                <a:gd name="T0" fmla="*/ 136 w 149"/>
                <a:gd name="T1" fmla="*/ 86 h 165"/>
                <a:gd name="T2" fmla="*/ 74 w 149"/>
                <a:gd name="T3" fmla="*/ 34 h 165"/>
                <a:gd name="T4" fmla="*/ 72 w 149"/>
                <a:gd name="T5" fmla="*/ 0 h 165"/>
                <a:gd name="T6" fmla="*/ 0 w 149"/>
                <a:gd name="T7" fmla="*/ 65 h 165"/>
                <a:gd name="T8" fmla="*/ 78 w 149"/>
                <a:gd name="T9" fmla="*/ 126 h 165"/>
                <a:gd name="T10" fmla="*/ 76 w 149"/>
                <a:gd name="T11" fmla="*/ 88 h 165"/>
                <a:gd name="T12" fmla="*/ 96 w 149"/>
                <a:gd name="T13" fmla="*/ 165 h 165"/>
                <a:gd name="T14" fmla="*/ 136 w 149"/>
                <a:gd name="T15" fmla="*/ 8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65">
                  <a:moveTo>
                    <a:pt x="136" y="86"/>
                  </a:moveTo>
                  <a:cubicBezTo>
                    <a:pt x="127" y="45"/>
                    <a:pt x="91" y="36"/>
                    <a:pt x="74" y="3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138" y="106"/>
                    <a:pt x="96" y="165"/>
                    <a:pt x="96" y="165"/>
                  </a:cubicBezTo>
                  <a:cubicBezTo>
                    <a:pt x="96" y="165"/>
                    <a:pt x="149" y="142"/>
                    <a:pt x="13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1"/>
            <p:cNvSpPr>
              <a:spLocks/>
            </p:cNvSpPr>
            <p:nvPr/>
          </p:nvSpPr>
          <p:spPr bwMode="auto">
            <a:xfrm>
              <a:off x="10571163" y="5345113"/>
              <a:ext cx="1093788" cy="787400"/>
            </a:xfrm>
            <a:custGeom>
              <a:avLst/>
              <a:gdLst>
                <a:gd name="T0" fmla="*/ 48 w 374"/>
                <a:gd name="T1" fmla="*/ 127 h 269"/>
                <a:gd name="T2" fmla="*/ 147 w 374"/>
                <a:gd name="T3" fmla="*/ 40 h 269"/>
                <a:gd name="T4" fmla="*/ 370 w 374"/>
                <a:gd name="T5" fmla="*/ 40 h 269"/>
                <a:gd name="T6" fmla="*/ 374 w 374"/>
                <a:gd name="T7" fmla="*/ 25 h 269"/>
                <a:gd name="T8" fmla="*/ 157 w 374"/>
                <a:gd name="T9" fmla="*/ 25 h 269"/>
                <a:gd name="T10" fmla="*/ 119 w 374"/>
                <a:gd name="T11" fmla="*/ 0 h 269"/>
                <a:gd name="T12" fmla="*/ 36 w 374"/>
                <a:gd name="T13" fmla="*/ 0 h 269"/>
                <a:gd name="T14" fmla="*/ 1 w 374"/>
                <a:gd name="T15" fmla="*/ 38 h 269"/>
                <a:gd name="T16" fmla="*/ 7 w 374"/>
                <a:gd name="T17" fmla="*/ 100 h 269"/>
                <a:gd name="T18" fmla="*/ 10 w 374"/>
                <a:gd name="T19" fmla="*/ 139 h 269"/>
                <a:gd name="T20" fmla="*/ 19 w 374"/>
                <a:gd name="T21" fmla="*/ 234 h 269"/>
                <a:gd name="T22" fmla="*/ 31 w 374"/>
                <a:gd name="T23" fmla="*/ 269 h 269"/>
                <a:gd name="T24" fmla="*/ 30 w 374"/>
                <a:gd name="T25" fmla="*/ 258 h 269"/>
                <a:gd name="T26" fmla="*/ 31 w 374"/>
                <a:gd name="T27" fmla="*/ 246 h 269"/>
                <a:gd name="T28" fmla="*/ 48 w 374"/>
                <a:gd name="T29" fmla="*/ 12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269">
                  <a:moveTo>
                    <a:pt x="48" y="127"/>
                  </a:moveTo>
                  <a:cubicBezTo>
                    <a:pt x="55" y="79"/>
                    <a:pt x="98" y="41"/>
                    <a:pt x="147" y="40"/>
                  </a:cubicBezTo>
                  <a:cubicBezTo>
                    <a:pt x="370" y="40"/>
                    <a:pt x="370" y="40"/>
                    <a:pt x="370" y="40"/>
                  </a:cubicBezTo>
                  <a:cubicBezTo>
                    <a:pt x="374" y="25"/>
                    <a:pt x="374" y="25"/>
                    <a:pt x="374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0" y="12"/>
                    <a:pt x="139" y="0"/>
                    <a:pt x="11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" y="0"/>
                    <a:pt x="0" y="27"/>
                    <a:pt x="1" y="3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19" y="234"/>
                    <a:pt x="19" y="234"/>
                    <a:pt x="19" y="234"/>
                  </a:cubicBezTo>
                  <a:cubicBezTo>
                    <a:pt x="20" y="246"/>
                    <a:pt x="24" y="258"/>
                    <a:pt x="31" y="269"/>
                  </a:cubicBezTo>
                  <a:cubicBezTo>
                    <a:pt x="30" y="265"/>
                    <a:pt x="30" y="262"/>
                    <a:pt x="30" y="258"/>
                  </a:cubicBezTo>
                  <a:cubicBezTo>
                    <a:pt x="30" y="254"/>
                    <a:pt x="30" y="250"/>
                    <a:pt x="31" y="246"/>
                  </a:cubicBezTo>
                  <a:lnTo>
                    <a:pt x="48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2"/>
            <p:cNvSpPr>
              <a:spLocks/>
            </p:cNvSpPr>
            <p:nvPr/>
          </p:nvSpPr>
          <p:spPr bwMode="auto">
            <a:xfrm>
              <a:off x="10682288" y="5503863"/>
              <a:ext cx="1189038" cy="785813"/>
            </a:xfrm>
            <a:custGeom>
              <a:avLst/>
              <a:gdLst>
                <a:gd name="T0" fmla="*/ 336 w 407"/>
                <a:gd name="T1" fmla="*/ 0 h 269"/>
                <a:gd name="T2" fmla="*/ 109 w 407"/>
                <a:gd name="T3" fmla="*/ 0 h 269"/>
                <a:gd name="T4" fmla="*/ 23 w 407"/>
                <a:gd name="T5" fmla="*/ 75 h 269"/>
                <a:gd name="T6" fmla="*/ 6 w 407"/>
                <a:gd name="T7" fmla="*/ 194 h 269"/>
                <a:gd name="T8" fmla="*/ 71 w 407"/>
                <a:gd name="T9" fmla="*/ 269 h 269"/>
                <a:gd name="T10" fmla="*/ 298 w 407"/>
                <a:gd name="T11" fmla="*/ 269 h 269"/>
                <a:gd name="T12" fmla="*/ 369 w 407"/>
                <a:gd name="T13" fmla="*/ 231 h 269"/>
                <a:gd name="T14" fmla="*/ 370 w 407"/>
                <a:gd name="T15" fmla="*/ 228 h 269"/>
                <a:gd name="T16" fmla="*/ 371 w 407"/>
                <a:gd name="T17" fmla="*/ 227 h 269"/>
                <a:gd name="T18" fmla="*/ 372 w 407"/>
                <a:gd name="T19" fmla="*/ 225 h 269"/>
                <a:gd name="T20" fmla="*/ 376 w 407"/>
                <a:gd name="T21" fmla="*/ 217 h 269"/>
                <a:gd name="T22" fmla="*/ 382 w 407"/>
                <a:gd name="T23" fmla="*/ 194 h 269"/>
                <a:gd name="T24" fmla="*/ 377 w 407"/>
                <a:gd name="T25" fmla="*/ 178 h 269"/>
                <a:gd name="T26" fmla="*/ 369 w 407"/>
                <a:gd name="T27" fmla="*/ 171 h 269"/>
                <a:gd name="T28" fmla="*/ 370 w 407"/>
                <a:gd name="T29" fmla="*/ 194 h 269"/>
                <a:gd name="T30" fmla="*/ 365 w 407"/>
                <a:gd name="T31" fmla="*/ 203 h 269"/>
                <a:gd name="T32" fmla="*/ 354 w 407"/>
                <a:gd name="T33" fmla="*/ 202 h 269"/>
                <a:gd name="T34" fmla="*/ 276 w 407"/>
                <a:gd name="T35" fmla="*/ 141 h 269"/>
                <a:gd name="T36" fmla="*/ 272 w 407"/>
                <a:gd name="T37" fmla="*/ 134 h 269"/>
                <a:gd name="T38" fmla="*/ 276 w 407"/>
                <a:gd name="T39" fmla="*/ 126 h 269"/>
                <a:gd name="T40" fmla="*/ 347 w 407"/>
                <a:gd name="T41" fmla="*/ 61 h 269"/>
                <a:gd name="T42" fmla="*/ 358 w 407"/>
                <a:gd name="T43" fmla="*/ 59 h 269"/>
                <a:gd name="T44" fmla="*/ 364 w 407"/>
                <a:gd name="T45" fmla="*/ 67 h 269"/>
                <a:gd name="T46" fmla="*/ 365 w 407"/>
                <a:gd name="T47" fmla="*/ 94 h 269"/>
                <a:gd name="T48" fmla="*/ 395 w 407"/>
                <a:gd name="T49" fmla="*/ 105 h 269"/>
                <a:gd name="T50" fmla="*/ 396 w 407"/>
                <a:gd name="T51" fmla="*/ 106 h 269"/>
                <a:gd name="T52" fmla="*/ 401 w 407"/>
                <a:gd name="T53" fmla="*/ 75 h 269"/>
                <a:gd name="T54" fmla="*/ 336 w 407"/>
                <a:gd name="T5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7" h="269">
                  <a:moveTo>
                    <a:pt x="336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67" y="0"/>
                    <a:pt x="28" y="34"/>
                    <a:pt x="23" y="75"/>
                  </a:cubicBezTo>
                  <a:cubicBezTo>
                    <a:pt x="6" y="194"/>
                    <a:pt x="6" y="194"/>
                    <a:pt x="6" y="194"/>
                  </a:cubicBezTo>
                  <a:cubicBezTo>
                    <a:pt x="0" y="235"/>
                    <a:pt x="29" y="269"/>
                    <a:pt x="71" y="269"/>
                  </a:cubicBezTo>
                  <a:cubicBezTo>
                    <a:pt x="298" y="269"/>
                    <a:pt x="298" y="269"/>
                    <a:pt x="298" y="269"/>
                  </a:cubicBezTo>
                  <a:cubicBezTo>
                    <a:pt x="326" y="269"/>
                    <a:pt x="353" y="254"/>
                    <a:pt x="369" y="231"/>
                  </a:cubicBezTo>
                  <a:cubicBezTo>
                    <a:pt x="369" y="230"/>
                    <a:pt x="370" y="229"/>
                    <a:pt x="370" y="228"/>
                  </a:cubicBezTo>
                  <a:cubicBezTo>
                    <a:pt x="370" y="228"/>
                    <a:pt x="371" y="228"/>
                    <a:pt x="371" y="227"/>
                  </a:cubicBezTo>
                  <a:cubicBezTo>
                    <a:pt x="371" y="227"/>
                    <a:pt x="372" y="226"/>
                    <a:pt x="372" y="225"/>
                  </a:cubicBezTo>
                  <a:cubicBezTo>
                    <a:pt x="373" y="223"/>
                    <a:pt x="375" y="220"/>
                    <a:pt x="376" y="217"/>
                  </a:cubicBezTo>
                  <a:cubicBezTo>
                    <a:pt x="379" y="210"/>
                    <a:pt x="382" y="202"/>
                    <a:pt x="382" y="194"/>
                  </a:cubicBezTo>
                  <a:cubicBezTo>
                    <a:pt x="382" y="188"/>
                    <a:pt x="381" y="183"/>
                    <a:pt x="377" y="178"/>
                  </a:cubicBezTo>
                  <a:cubicBezTo>
                    <a:pt x="375" y="176"/>
                    <a:pt x="373" y="174"/>
                    <a:pt x="369" y="171"/>
                  </a:cubicBezTo>
                  <a:cubicBezTo>
                    <a:pt x="370" y="194"/>
                    <a:pt x="370" y="194"/>
                    <a:pt x="370" y="194"/>
                  </a:cubicBezTo>
                  <a:cubicBezTo>
                    <a:pt x="370" y="198"/>
                    <a:pt x="368" y="201"/>
                    <a:pt x="365" y="203"/>
                  </a:cubicBezTo>
                  <a:cubicBezTo>
                    <a:pt x="361" y="205"/>
                    <a:pt x="357" y="205"/>
                    <a:pt x="354" y="202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4" y="139"/>
                    <a:pt x="273" y="136"/>
                    <a:pt x="272" y="134"/>
                  </a:cubicBezTo>
                  <a:cubicBezTo>
                    <a:pt x="272" y="131"/>
                    <a:pt x="273" y="128"/>
                    <a:pt x="276" y="126"/>
                  </a:cubicBezTo>
                  <a:cubicBezTo>
                    <a:pt x="347" y="61"/>
                    <a:pt x="347" y="61"/>
                    <a:pt x="347" y="61"/>
                  </a:cubicBezTo>
                  <a:cubicBezTo>
                    <a:pt x="350" y="58"/>
                    <a:pt x="354" y="57"/>
                    <a:pt x="358" y="59"/>
                  </a:cubicBezTo>
                  <a:cubicBezTo>
                    <a:pt x="361" y="60"/>
                    <a:pt x="363" y="63"/>
                    <a:pt x="364" y="67"/>
                  </a:cubicBezTo>
                  <a:cubicBezTo>
                    <a:pt x="365" y="94"/>
                    <a:pt x="365" y="94"/>
                    <a:pt x="365" y="94"/>
                  </a:cubicBezTo>
                  <a:cubicBezTo>
                    <a:pt x="374" y="95"/>
                    <a:pt x="384" y="99"/>
                    <a:pt x="395" y="105"/>
                  </a:cubicBezTo>
                  <a:cubicBezTo>
                    <a:pt x="395" y="105"/>
                    <a:pt x="396" y="106"/>
                    <a:pt x="396" y="106"/>
                  </a:cubicBezTo>
                  <a:cubicBezTo>
                    <a:pt x="401" y="75"/>
                    <a:pt x="401" y="75"/>
                    <a:pt x="401" y="75"/>
                  </a:cubicBezTo>
                  <a:cubicBezTo>
                    <a:pt x="407" y="34"/>
                    <a:pt x="377" y="0"/>
                    <a:pt x="3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文本框 147"/>
          <p:cNvSpPr txBox="1"/>
          <p:nvPr/>
        </p:nvSpPr>
        <p:spPr>
          <a:xfrm>
            <a:off x="1117783" y="4632447"/>
            <a:ext cx="243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P1.Intro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48"/>
          <p:cNvSpPr txBox="1"/>
          <p:nvPr/>
        </p:nvSpPr>
        <p:spPr>
          <a:xfrm>
            <a:off x="3551701" y="4632447"/>
            <a:ext cx="261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P2.Key Findings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38147" y="4614301"/>
            <a:ext cx="2433600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P3.What I Did?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50"/>
          <p:cNvSpPr txBox="1"/>
          <p:nvPr/>
        </p:nvSpPr>
        <p:spPr>
          <a:xfrm>
            <a:off x="8948170" y="4632447"/>
            <a:ext cx="243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P4.Challenges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5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7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093573" y="3106742"/>
            <a:ext cx="482338" cy="812099"/>
            <a:chOff x="11491901" y="1483273"/>
            <a:chExt cx="348694" cy="587087"/>
          </a:xfrm>
        </p:grpSpPr>
        <p:sp>
          <p:nvSpPr>
            <p:cNvPr id="48" name="Freeform 1391"/>
            <p:cNvSpPr>
              <a:spLocks/>
            </p:cNvSpPr>
            <p:nvPr/>
          </p:nvSpPr>
          <p:spPr bwMode="auto">
            <a:xfrm>
              <a:off x="11491901" y="1483273"/>
              <a:ext cx="348694" cy="426972"/>
            </a:xfrm>
            <a:custGeom>
              <a:avLst/>
              <a:gdLst>
                <a:gd name="T0" fmla="*/ 76 w 76"/>
                <a:gd name="T1" fmla="*/ 36 h 94"/>
                <a:gd name="T2" fmla="*/ 38 w 76"/>
                <a:gd name="T3" fmla="*/ 0 h 94"/>
                <a:gd name="T4" fmla="*/ 0 w 76"/>
                <a:gd name="T5" fmla="*/ 36 h 94"/>
                <a:gd name="T6" fmla="*/ 3 w 76"/>
                <a:gd name="T7" fmla="*/ 50 h 94"/>
                <a:gd name="T8" fmla="*/ 3 w 76"/>
                <a:gd name="T9" fmla="*/ 50 h 94"/>
                <a:gd name="T10" fmla="*/ 7 w 76"/>
                <a:gd name="T11" fmla="*/ 56 h 94"/>
                <a:gd name="T12" fmla="*/ 20 w 76"/>
                <a:gd name="T13" fmla="*/ 90 h 94"/>
                <a:gd name="T14" fmla="*/ 25 w 76"/>
                <a:gd name="T15" fmla="*/ 94 h 94"/>
                <a:gd name="T16" fmla="*/ 51 w 76"/>
                <a:gd name="T17" fmla="*/ 94 h 94"/>
                <a:gd name="T18" fmla="*/ 56 w 76"/>
                <a:gd name="T19" fmla="*/ 90 h 94"/>
                <a:gd name="T20" fmla="*/ 69 w 76"/>
                <a:gd name="T21" fmla="*/ 56 h 94"/>
                <a:gd name="T22" fmla="*/ 73 w 76"/>
                <a:gd name="T23" fmla="*/ 50 h 94"/>
                <a:gd name="T24" fmla="*/ 73 w 76"/>
                <a:gd name="T25" fmla="*/ 50 h 94"/>
                <a:gd name="T26" fmla="*/ 73 w 76"/>
                <a:gd name="T27" fmla="*/ 50 h 94"/>
                <a:gd name="T28" fmla="*/ 76 w 76"/>
                <a:gd name="T29" fmla="*/ 3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94">
                  <a:moveTo>
                    <a:pt x="76" y="36"/>
                  </a:moveTo>
                  <a:cubicBezTo>
                    <a:pt x="76" y="16"/>
                    <a:pt x="59" y="0"/>
                    <a:pt x="38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41"/>
                    <a:pt x="1" y="46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2"/>
                    <a:pt x="5" y="54"/>
                    <a:pt x="7" y="56"/>
                  </a:cubicBezTo>
                  <a:cubicBezTo>
                    <a:pt x="13" y="67"/>
                    <a:pt x="20" y="86"/>
                    <a:pt x="20" y="90"/>
                  </a:cubicBezTo>
                  <a:cubicBezTo>
                    <a:pt x="20" y="92"/>
                    <a:pt x="22" y="94"/>
                    <a:pt x="25" y="9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4" y="94"/>
                    <a:pt x="56" y="92"/>
                    <a:pt x="56" y="90"/>
                  </a:cubicBezTo>
                  <a:cubicBezTo>
                    <a:pt x="56" y="86"/>
                    <a:pt x="63" y="67"/>
                    <a:pt x="69" y="56"/>
                  </a:cubicBezTo>
                  <a:cubicBezTo>
                    <a:pt x="71" y="54"/>
                    <a:pt x="72" y="52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5" y="46"/>
                    <a:pt x="76" y="41"/>
                    <a:pt x="7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392"/>
            <p:cNvSpPr>
              <a:spLocks/>
            </p:cNvSpPr>
            <p:nvPr/>
          </p:nvSpPr>
          <p:spPr bwMode="auto">
            <a:xfrm>
              <a:off x="11584412" y="1935151"/>
              <a:ext cx="163673" cy="32024"/>
            </a:xfrm>
            <a:custGeom>
              <a:avLst/>
              <a:gdLst>
                <a:gd name="T0" fmla="*/ 36 w 36"/>
                <a:gd name="T1" fmla="*/ 3 h 7"/>
                <a:gd name="T2" fmla="*/ 32 w 36"/>
                <a:gd name="T3" fmla="*/ 0 h 7"/>
                <a:gd name="T4" fmla="*/ 4 w 36"/>
                <a:gd name="T5" fmla="*/ 0 h 7"/>
                <a:gd name="T6" fmla="*/ 0 w 36"/>
                <a:gd name="T7" fmla="*/ 3 h 7"/>
                <a:gd name="T8" fmla="*/ 0 w 36"/>
                <a:gd name="T9" fmla="*/ 3 h 7"/>
                <a:gd name="T10" fmla="*/ 4 w 36"/>
                <a:gd name="T11" fmla="*/ 7 h 7"/>
                <a:gd name="T12" fmla="*/ 32 w 36"/>
                <a:gd name="T13" fmla="*/ 7 h 7"/>
                <a:gd name="T14" fmla="*/ 36 w 36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7">
                  <a:moveTo>
                    <a:pt x="36" y="3"/>
                  </a:moveTo>
                  <a:cubicBezTo>
                    <a:pt x="36" y="1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6" y="5"/>
                    <a:pt x="3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393"/>
            <p:cNvSpPr>
              <a:spLocks/>
            </p:cNvSpPr>
            <p:nvPr/>
          </p:nvSpPr>
          <p:spPr bwMode="auto">
            <a:xfrm>
              <a:off x="11584412" y="1984964"/>
              <a:ext cx="163673" cy="32024"/>
            </a:xfrm>
            <a:custGeom>
              <a:avLst/>
              <a:gdLst>
                <a:gd name="T0" fmla="*/ 36 w 36"/>
                <a:gd name="T1" fmla="*/ 4 h 7"/>
                <a:gd name="T2" fmla="*/ 32 w 36"/>
                <a:gd name="T3" fmla="*/ 0 h 7"/>
                <a:gd name="T4" fmla="*/ 4 w 36"/>
                <a:gd name="T5" fmla="*/ 0 h 7"/>
                <a:gd name="T6" fmla="*/ 0 w 36"/>
                <a:gd name="T7" fmla="*/ 4 h 7"/>
                <a:gd name="T8" fmla="*/ 0 w 36"/>
                <a:gd name="T9" fmla="*/ 4 h 7"/>
                <a:gd name="T10" fmla="*/ 4 w 36"/>
                <a:gd name="T11" fmla="*/ 7 h 7"/>
                <a:gd name="T12" fmla="*/ 32 w 36"/>
                <a:gd name="T13" fmla="*/ 7 h 7"/>
                <a:gd name="T14" fmla="*/ 36 w 36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7">
                  <a:moveTo>
                    <a:pt x="36" y="4"/>
                  </a:move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6" y="6"/>
                    <a:pt x="3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394"/>
            <p:cNvSpPr>
              <a:spLocks/>
            </p:cNvSpPr>
            <p:nvPr/>
          </p:nvSpPr>
          <p:spPr bwMode="auto">
            <a:xfrm>
              <a:off x="11619993" y="2038336"/>
              <a:ext cx="92510" cy="32024"/>
            </a:xfrm>
            <a:custGeom>
              <a:avLst/>
              <a:gdLst>
                <a:gd name="T0" fmla="*/ 20 w 20"/>
                <a:gd name="T1" fmla="*/ 4 h 7"/>
                <a:gd name="T2" fmla="*/ 17 w 20"/>
                <a:gd name="T3" fmla="*/ 7 h 7"/>
                <a:gd name="T4" fmla="*/ 4 w 20"/>
                <a:gd name="T5" fmla="*/ 7 h 7"/>
                <a:gd name="T6" fmla="*/ 0 w 20"/>
                <a:gd name="T7" fmla="*/ 4 h 7"/>
                <a:gd name="T8" fmla="*/ 0 w 20"/>
                <a:gd name="T9" fmla="*/ 4 h 7"/>
                <a:gd name="T10" fmla="*/ 4 w 20"/>
                <a:gd name="T11" fmla="*/ 0 h 7"/>
                <a:gd name="T12" fmla="*/ 17 w 20"/>
                <a:gd name="T13" fmla="*/ 0 h 7"/>
                <a:gd name="T14" fmla="*/ 20 w 20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7">
                  <a:moveTo>
                    <a:pt x="20" y="4"/>
                  </a:moveTo>
                  <a:cubicBezTo>
                    <a:pt x="20" y="5"/>
                    <a:pt x="19" y="7"/>
                    <a:pt x="17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2"/>
                    <a:pt x="2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Freeform 1408"/>
          <p:cNvSpPr>
            <a:spLocks noEditPoints="1"/>
          </p:cNvSpPr>
          <p:nvPr/>
        </p:nvSpPr>
        <p:spPr bwMode="auto">
          <a:xfrm>
            <a:off x="4575336" y="3151137"/>
            <a:ext cx="739069" cy="761130"/>
          </a:xfrm>
          <a:custGeom>
            <a:avLst/>
            <a:gdLst>
              <a:gd name="T0" fmla="*/ 82 w 104"/>
              <a:gd name="T1" fmla="*/ 27 h 108"/>
              <a:gd name="T2" fmla="*/ 67 w 104"/>
              <a:gd name="T3" fmla="*/ 37 h 108"/>
              <a:gd name="T4" fmla="*/ 65 w 104"/>
              <a:gd name="T5" fmla="*/ 38 h 108"/>
              <a:gd name="T6" fmla="*/ 62 w 104"/>
              <a:gd name="T7" fmla="*/ 33 h 108"/>
              <a:gd name="T8" fmla="*/ 51 w 104"/>
              <a:gd name="T9" fmla="*/ 13 h 108"/>
              <a:gd name="T10" fmla="*/ 65 w 104"/>
              <a:gd name="T11" fmla="*/ 2 h 108"/>
              <a:gd name="T12" fmla="*/ 79 w 104"/>
              <a:gd name="T13" fmla="*/ 21 h 108"/>
              <a:gd name="T14" fmla="*/ 83 w 104"/>
              <a:gd name="T15" fmla="*/ 26 h 108"/>
              <a:gd name="T16" fmla="*/ 61 w 104"/>
              <a:gd name="T17" fmla="*/ 0 h 108"/>
              <a:gd name="T18" fmla="*/ 34 w 104"/>
              <a:gd name="T19" fmla="*/ 2 h 108"/>
              <a:gd name="T20" fmla="*/ 20 w 104"/>
              <a:gd name="T21" fmla="*/ 27 h 108"/>
              <a:gd name="T22" fmla="*/ 39 w 104"/>
              <a:gd name="T23" fmla="*/ 31 h 108"/>
              <a:gd name="T24" fmla="*/ 50 w 104"/>
              <a:gd name="T25" fmla="*/ 12 h 108"/>
              <a:gd name="T26" fmla="*/ 50 w 104"/>
              <a:gd name="T27" fmla="*/ 11 h 108"/>
              <a:gd name="T28" fmla="*/ 66 w 104"/>
              <a:gd name="T29" fmla="*/ 108 h 108"/>
              <a:gd name="T30" fmla="*/ 81 w 104"/>
              <a:gd name="T31" fmla="*/ 97 h 108"/>
              <a:gd name="T32" fmla="*/ 88 w 104"/>
              <a:gd name="T33" fmla="*/ 81 h 108"/>
              <a:gd name="T34" fmla="*/ 82 w 104"/>
              <a:gd name="T35" fmla="*/ 76 h 108"/>
              <a:gd name="T36" fmla="*/ 62 w 104"/>
              <a:gd name="T37" fmla="*/ 64 h 108"/>
              <a:gd name="T38" fmla="*/ 57 w 104"/>
              <a:gd name="T39" fmla="*/ 76 h 108"/>
              <a:gd name="T40" fmla="*/ 53 w 104"/>
              <a:gd name="T41" fmla="*/ 87 h 108"/>
              <a:gd name="T42" fmla="*/ 59 w 104"/>
              <a:gd name="T43" fmla="*/ 97 h 108"/>
              <a:gd name="T44" fmla="*/ 90 w 104"/>
              <a:gd name="T45" fmla="*/ 80 h 108"/>
              <a:gd name="T46" fmla="*/ 104 w 104"/>
              <a:gd name="T47" fmla="*/ 69 h 108"/>
              <a:gd name="T48" fmla="*/ 104 w 104"/>
              <a:gd name="T49" fmla="*/ 66 h 108"/>
              <a:gd name="T50" fmla="*/ 73 w 104"/>
              <a:gd name="T51" fmla="*/ 50 h 108"/>
              <a:gd name="T52" fmla="*/ 86 w 104"/>
              <a:gd name="T53" fmla="*/ 72 h 108"/>
              <a:gd name="T54" fmla="*/ 88 w 104"/>
              <a:gd name="T55" fmla="*/ 75 h 108"/>
              <a:gd name="T56" fmla="*/ 90 w 104"/>
              <a:gd name="T57" fmla="*/ 80 h 108"/>
              <a:gd name="T58" fmla="*/ 10 w 104"/>
              <a:gd name="T59" fmla="*/ 48 h 108"/>
              <a:gd name="T60" fmla="*/ 1 w 104"/>
              <a:gd name="T61" fmla="*/ 70 h 108"/>
              <a:gd name="T62" fmla="*/ 17 w 104"/>
              <a:gd name="T63" fmla="*/ 77 h 108"/>
              <a:gd name="T64" fmla="*/ 29 w 104"/>
              <a:gd name="T65" fmla="*/ 57 h 108"/>
              <a:gd name="T66" fmla="*/ 32 w 104"/>
              <a:gd name="T67" fmla="*/ 52 h 108"/>
              <a:gd name="T68" fmla="*/ 31 w 104"/>
              <a:gd name="T69" fmla="*/ 51 h 108"/>
              <a:gd name="T70" fmla="*/ 14 w 104"/>
              <a:gd name="T71" fmla="*/ 43 h 108"/>
              <a:gd name="T72" fmla="*/ 0 w 104"/>
              <a:gd name="T73" fmla="*/ 44 h 108"/>
              <a:gd name="T74" fmla="*/ 2 w 104"/>
              <a:gd name="T75" fmla="*/ 74 h 108"/>
              <a:gd name="T76" fmla="*/ 17 w 104"/>
              <a:gd name="T77" fmla="*/ 97 h 108"/>
              <a:gd name="T78" fmla="*/ 46 w 104"/>
              <a:gd name="T79" fmla="*/ 97 h 108"/>
              <a:gd name="T80" fmla="*/ 39 w 104"/>
              <a:gd name="T81" fmla="*/ 78 h 108"/>
              <a:gd name="T82" fmla="*/ 18 w 104"/>
              <a:gd name="T83" fmla="*/ 79 h 108"/>
              <a:gd name="T84" fmla="*/ 17 w 104"/>
              <a:gd name="T85" fmla="*/ 7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4" h="108">
                <a:moveTo>
                  <a:pt x="83" y="26"/>
                </a:moveTo>
                <a:cubicBezTo>
                  <a:pt x="82" y="27"/>
                  <a:pt x="82" y="27"/>
                  <a:pt x="82" y="27"/>
                </a:cubicBezTo>
                <a:cubicBezTo>
                  <a:pt x="78" y="36"/>
                  <a:pt x="78" y="36"/>
                  <a:pt x="78" y="36"/>
                </a:cubicBezTo>
                <a:cubicBezTo>
                  <a:pt x="67" y="37"/>
                  <a:pt x="67" y="37"/>
                  <a:pt x="67" y="37"/>
                </a:cubicBezTo>
                <a:cubicBezTo>
                  <a:pt x="66" y="38"/>
                  <a:pt x="66" y="38"/>
                  <a:pt x="66" y="38"/>
                </a:cubicBezTo>
                <a:cubicBezTo>
                  <a:pt x="65" y="38"/>
                  <a:pt x="65" y="38"/>
                  <a:pt x="65" y="38"/>
                </a:cubicBezTo>
                <a:cubicBezTo>
                  <a:pt x="53" y="39"/>
                  <a:pt x="53" y="39"/>
                  <a:pt x="53" y="39"/>
                </a:cubicBezTo>
                <a:cubicBezTo>
                  <a:pt x="62" y="33"/>
                  <a:pt x="62" y="33"/>
                  <a:pt x="62" y="33"/>
                </a:cubicBezTo>
                <a:cubicBezTo>
                  <a:pt x="59" y="26"/>
                  <a:pt x="55" y="21"/>
                  <a:pt x="53" y="16"/>
                </a:cubicBezTo>
                <a:cubicBezTo>
                  <a:pt x="52" y="15"/>
                  <a:pt x="52" y="14"/>
                  <a:pt x="51" y="13"/>
                </a:cubicBezTo>
                <a:cubicBezTo>
                  <a:pt x="52" y="11"/>
                  <a:pt x="53" y="10"/>
                  <a:pt x="54" y="9"/>
                </a:cubicBezTo>
                <a:cubicBezTo>
                  <a:pt x="57" y="5"/>
                  <a:pt x="61" y="2"/>
                  <a:pt x="65" y="2"/>
                </a:cubicBezTo>
                <a:cubicBezTo>
                  <a:pt x="67" y="2"/>
                  <a:pt x="69" y="3"/>
                  <a:pt x="71" y="7"/>
                </a:cubicBezTo>
                <a:cubicBezTo>
                  <a:pt x="79" y="21"/>
                  <a:pt x="79" y="21"/>
                  <a:pt x="79" y="21"/>
                </a:cubicBezTo>
                <a:cubicBezTo>
                  <a:pt x="89" y="14"/>
                  <a:pt x="89" y="14"/>
                  <a:pt x="89" y="14"/>
                </a:cubicBezTo>
                <a:lnTo>
                  <a:pt x="83" y="26"/>
                </a:lnTo>
                <a:close/>
                <a:moveTo>
                  <a:pt x="53" y="7"/>
                </a:moveTo>
                <a:cubicBezTo>
                  <a:pt x="55" y="4"/>
                  <a:pt x="58" y="2"/>
                  <a:pt x="6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5" y="1"/>
                  <a:pt x="34" y="2"/>
                  <a:pt x="34" y="2"/>
                </a:cubicBezTo>
                <a:cubicBezTo>
                  <a:pt x="34" y="2"/>
                  <a:pt x="34" y="2"/>
                  <a:pt x="34" y="2"/>
                </a:cubicBezTo>
                <a:cubicBezTo>
                  <a:pt x="20" y="27"/>
                  <a:pt x="20" y="27"/>
                  <a:pt x="20" y="27"/>
                </a:cubicBezTo>
                <a:cubicBezTo>
                  <a:pt x="35" y="37"/>
                  <a:pt x="35" y="37"/>
                  <a:pt x="35" y="37"/>
                </a:cubicBezTo>
                <a:cubicBezTo>
                  <a:pt x="36" y="35"/>
                  <a:pt x="38" y="33"/>
                  <a:pt x="39" y="31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9" y="13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1"/>
                  <a:pt x="50" y="11"/>
                  <a:pt x="50" y="11"/>
                </a:cubicBezTo>
                <a:cubicBezTo>
                  <a:pt x="51" y="10"/>
                  <a:pt x="52" y="9"/>
                  <a:pt x="53" y="7"/>
                </a:cubicBezTo>
                <a:close/>
                <a:moveTo>
                  <a:pt x="66" y="108"/>
                </a:moveTo>
                <a:cubicBezTo>
                  <a:pt x="65" y="97"/>
                  <a:pt x="65" y="97"/>
                  <a:pt x="65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5" y="96"/>
                  <a:pt x="87" y="95"/>
                  <a:pt x="89" y="93"/>
                </a:cubicBezTo>
                <a:cubicBezTo>
                  <a:pt x="91" y="90"/>
                  <a:pt x="90" y="85"/>
                  <a:pt x="88" y="81"/>
                </a:cubicBezTo>
                <a:cubicBezTo>
                  <a:pt x="88" y="79"/>
                  <a:pt x="87" y="77"/>
                  <a:pt x="86" y="76"/>
                </a:cubicBezTo>
                <a:cubicBezTo>
                  <a:pt x="85" y="76"/>
                  <a:pt x="84" y="76"/>
                  <a:pt x="82" y="76"/>
                </a:cubicBezTo>
                <a:cubicBezTo>
                  <a:pt x="77" y="76"/>
                  <a:pt x="71" y="76"/>
                  <a:pt x="63" y="75"/>
                </a:cubicBezTo>
                <a:cubicBezTo>
                  <a:pt x="62" y="64"/>
                  <a:pt x="62" y="64"/>
                  <a:pt x="62" y="64"/>
                </a:cubicBezTo>
                <a:cubicBezTo>
                  <a:pt x="58" y="75"/>
                  <a:pt x="58" y="75"/>
                  <a:pt x="58" y="75"/>
                </a:cubicBezTo>
                <a:cubicBezTo>
                  <a:pt x="57" y="76"/>
                  <a:pt x="57" y="76"/>
                  <a:pt x="57" y="76"/>
                </a:cubicBezTo>
                <a:cubicBezTo>
                  <a:pt x="57" y="77"/>
                  <a:pt x="57" y="77"/>
                  <a:pt x="57" y="77"/>
                </a:cubicBezTo>
                <a:cubicBezTo>
                  <a:pt x="53" y="87"/>
                  <a:pt x="53" y="87"/>
                  <a:pt x="53" y="87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7"/>
                  <a:pt x="59" y="97"/>
                  <a:pt x="59" y="97"/>
                </a:cubicBezTo>
                <a:lnTo>
                  <a:pt x="66" y="108"/>
                </a:lnTo>
                <a:close/>
                <a:moveTo>
                  <a:pt x="90" y="80"/>
                </a:moveTo>
                <a:cubicBezTo>
                  <a:pt x="91" y="83"/>
                  <a:pt x="92" y="87"/>
                  <a:pt x="92" y="91"/>
                </a:cubicBezTo>
                <a:cubicBezTo>
                  <a:pt x="104" y="69"/>
                  <a:pt x="104" y="69"/>
                  <a:pt x="104" y="69"/>
                </a:cubicBezTo>
                <a:cubicBezTo>
                  <a:pt x="104" y="67"/>
                  <a:pt x="104" y="67"/>
                  <a:pt x="104" y="66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90" y="42"/>
                  <a:pt x="90" y="42"/>
                  <a:pt x="90" y="42"/>
                </a:cubicBezTo>
                <a:cubicBezTo>
                  <a:pt x="73" y="50"/>
                  <a:pt x="73" y="50"/>
                  <a:pt x="73" y="50"/>
                </a:cubicBezTo>
                <a:cubicBezTo>
                  <a:pt x="74" y="52"/>
                  <a:pt x="76" y="54"/>
                  <a:pt x="77" y="56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2"/>
                  <a:pt x="87" y="73"/>
                  <a:pt x="88" y="75"/>
                </a:cubicBezTo>
                <a:cubicBezTo>
                  <a:pt x="88" y="75"/>
                  <a:pt x="88" y="75"/>
                  <a:pt x="88" y="75"/>
                </a:cubicBezTo>
                <a:cubicBezTo>
                  <a:pt x="88" y="76"/>
                  <a:pt x="88" y="76"/>
                  <a:pt x="88" y="76"/>
                </a:cubicBezTo>
                <a:cubicBezTo>
                  <a:pt x="89" y="77"/>
                  <a:pt x="89" y="78"/>
                  <a:pt x="90" y="80"/>
                </a:cubicBezTo>
                <a:close/>
                <a:moveTo>
                  <a:pt x="0" y="44"/>
                </a:moveTo>
                <a:cubicBezTo>
                  <a:pt x="10" y="48"/>
                  <a:pt x="10" y="48"/>
                  <a:pt x="10" y="48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6"/>
                  <a:pt x="0" y="68"/>
                  <a:pt x="1" y="70"/>
                </a:cubicBezTo>
                <a:cubicBezTo>
                  <a:pt x="3" y="74"/>
                  <a:pt x="8" y="75"/>
                  <a:pt x="12" y="76"/>
                </a:cubicBezTo>
                <a:cubicBezTo>
                  <a:pt x="14" y="76"/>
                  <a:pt x="16" y="77"/>
                  <a:pt x="17" y="77"/>
                </a:cubicBezTo>
                <a:cubicBezTo>
                  <a:pt x="18" y="76"/>
                  <a:pt x="19" y="75"/>
                  <a:pt x="20" y="73"/>
                </a:cubicBezTo>
                <a:cubicBezTo>
                  <a:pt x="22" y="69"/>
                  <a:pt x="26" y="63"/>
                  <a:pt x="29" y="57"/>
                </a:cubicBezTo>
                <a:cubicBezTo>
                  <a:pt x="39" y="62"/>
                  <a:pt x="39" y="62"/>
                  <a:pt x="39" y="6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1" y="51"/>
                  <a:pt x="31" y="51"/>
                  <a:pt x="31" y="51"/>
                </a:cubicBezTo>
                <a:cubicBezTo>
                  <a:pt x="25" y="42"/>
                  <a:pt x="25" y="42"/>
                  <a:pt x="25" y="42"/>
                </a:cubicBez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lnTo>
                  <a:pt x="0" y="44"/>
                </a:lnTo>
                <a:close/>
                <a:moveTo>
                  <a:pt x="12" y="78"/>
                </a:moveTo>
                <a:cubicBezTo>
                  <a:pt x="8" y="78"/>
                  <a:pt x="5" y="77"/>
                  <a:pt x="2" y="74"/>
                </a:cubicBezTo>
                <a:cubicBezTo>
                  <a:pt x="15" y="96"/>
                  <a:pt x="15" y="96"/>
                  <a:pt x="15" y="96"/>
                </a:cubicBezTo>
                <a:cubicBezTo>
                  <a:pt x="16" y="97"/>
                  <a:pt x="17" y="97"/>
                  <a:pt x="17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46" y="97"/>
                  <a:pt x="46" y="97"/>
                  <a:pt x="46" y="97"/>
                </a:cubicBezTo>
                <a:cubicBezTo>
                  <a:pt x="46" y="78"/>
                  <a:pt x="46" y="78"/>
                  <a:pt x="46" y="78"/>
                </a:cubicBezTo>
                <a:cubicBezTo>
                  <a:pt x="44" y="79"/>
                  <a:pt x="42" y="78"/>
                  <a:pt x="39" y="78"/>
                </a:cubicBezTo>
                <a:cubicBezTo>
                  <a:pt x="21" y="78"/>
                  <a:pt x="21" y="78"/>
                  <a:pt x="21" y="78"/>
                </a:cubicBezTo>
                <a:cubicBezTo>
                  <a:pt x="21" y="79"/>
                  <a:pt x="19" y="79"/>
                  <a:pt x="18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7" y="79"/>
                  <a:pt x="17" y="79"/>
                  <a:pt x="17" y="79"/>
                </a:cubicBezTo>
                <a:cubicBezTo>
                  <a:pt x="16" y="79"/>
                  <a:pt x="14" y="78"/>
                  <a:pt x="12" y="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任意多边形 13">
            <a:extLst>
              <a:ext uri="{FF2B5EF4-FFF2-40B4-BE49-F238E27FC236}">
                <a16:creationId xmlns:a16="http://schemas.microsoft.com/office/drawing/2014/main" id="{82BCB667-AD7F-7D57-1F8F-4F90A622F679}"/>
              </a:ext>
            </a:extLst>
          </p:cNvPr>
          <p:cNvSpPr/>
          <p:nvPr/>
        </p:nvSpPr>
        <p:spPr>
          <a:xfrm>
            <a:off x="6525443" y="2778905"/>
            <a:ext cx="1963271" cy="1672070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36276 w 1963271"/>
              <a:gd name="connsiteY3" fmla="*/ 1358153 h 1672070"/>
              <a:gd name="connsiteX4" fmla="*/ 977574 w 1963271"/>
              <a:gd name="connsiteY4" fmla="*/ 1672070 h 1672070"/>
              <a:gd name="connsiteX5" fmla="*/ 818871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36276" y="1358153"/>
                </a:lnTo>
                <a:lnTo>
                  <a:pt x="977574" y="1672070"/>
                </a:lnTo>
                <a:lnTo>
                  <a:pt x="818871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7153600" y="2915337"/>
            <a:ext cx="804799" cy="887270"/>
            <a:chOff x="5608638" y="1517650"/>
            <a:chExt cx="449263" cy="495301"/>
          </a:xfrm>
          <a:solidFill>
            <a:schemeClr val="bg1"/>
          </a:solidFill>
        </p:grpSpPr>
        <p:sp>
          <p:nvSpPr>
            <p:cNvPr id="32" name="Freeform 73"/>
            <p:cNvSpPr>
              <a:spLocks noEditPoints="1"/>
            </p:cNvSpPr>
            <p:nvPr/>
          </p:nvSpPr>
          <p:spPr bwMode="auto">
            <a:xfrm>
              <a:off x="5657850" y="1797050"/>
              <a:ext cx="400050" cy="185738"/>
            </a:xfrm>
            <a:custGeom>
              <a:avLst/>
              <a:gdLst>
                <a:gd name="T0" fmla="*/ 433 w 502"/>
                <a:gd name="T1" fmla="*/ 17 h 235"/>
                <a:gd name="T2" fmla="*/ 0 w 502"/>
                <a:gd name="T3" fmla="*/ 0 h 235"/>
                <a:gd name="T4" fmla="*/ 1 w 502"/>
                <a:gd name="T5" fmla="*/ 24 h 235"/>
                <a:gd name="T6" fmla="*/ 8 w 502"/>
                <a:gd name="T7" fmla="*/ 69 h 235"/>
                <a:gd name="T8" fmla="*/ 22 w 502"/>
                <a:gd name="T9" fmla="*/ 111 h 235"/>
                <a:gd name="T10" fmla="*/ 42 w 502"/>
                <a:gd name="T11" fmla="*/ 149 h 235"/>
                <a:gd name="T12" fmla="*/ 70 w 502"/>
                <a:gd name="T13" fmla="*/ 180 h 235"/>
                <a:gd name="T14" fmla="*/ 103 w 502"/>
                <a:gd name="T15" fmla="*/ 206 h 235"/>
                <a:gd name="T16" fmla="*/ 143 w 502"/>
                <a:gd name="T17" fmla="*/ 223 h 235"/>
                <a:gd name="T18" fmla="*/ 191 w 502"/>
                <a:gd name="T19" fmla="*/ 233 h 235"/>
                <a:gd name="T20" fmla="*/ 216 w 502"/>
                <a:gd name="T21" fmla="*/ 235 h 235"/>
                <a:gd name="T22" fmla="*/ 269 w 502"/>
                <a:gd name="T23" fmla="*/ 228 h 235"/>
                <a:gd name="T24" fmla="*/ 314 w 502"/>
                <a:gd name="T25" fmla="*/ 213 h 235"/>
                <a:gd name="T26" fmla="*/ 354 w 502"/>
                <a:gd name="T27" fmla="*/ 189 h 235"/>
                <a:gd name="T28" fmla="*/ 384 w 502"/>
                <a:gd name="T29" fmla="*/ 158 h 235"/>
                <a:gd name="T30" fmla="*/ 432 w 502"/>
                <a:gd name="T31" fmla="*/ 159 h 235"/>
                <a:gd name="T32" fmla="*/ 445 w 502"/>
                <a:gd name="T33" fmla="*/ 158 h 235"/>
                <a:gd name="T34" fmla="*/ 471 w 502"/>
                <a:gd name="T35" fmla="*/ 146 h 235"/>
                <a:gd name="T36" fmla="*/ 491 w 502"/>
                <a:gd name="T37" fmla="*/ 127 h 235"/>
                <a:gd name="T38" fmla="*/ 501 w 502"/>
                <a:gd name="T39" fmla="*/ 102 h 235"/>
                <a:gd name="T40" fmla="*/ 502 w 502"/>
                <a:gd name="T41" fmla="*/ 88 h 235"/>
                <a:gd name="T42" fmla="*/ 497 w 502"/>
                <a:gd name="T43" fmla="*/ 61 h 235"/>
                <a:gd name="T44" fmla="*/ 482 w 502"/>
                <a:gd name="T45" fmla="*/ 38 h 235"/>
                <a:gd name="T46" fmla="*/ 461 w 502"/>
                <a:gd name="T47" fmla="*/ 23 h 235"/>
                <a:gd name="T48" fmla="*/ 433 w 502"/>
                <a:gd name="T49" fmla="*/ 17 h 235"/>
                <a:gd name="T50" fmla="*/ 432 w 502"/>
                <a:gd name="T51" fmla="*/ 134 h 235"/>
                <a:gd name="T52" fmla="*/ 418 w 502"/>
                <a:gd name="T53" fmla="*/ 134 h 235"/>
                <a:gd name="T54" fmla="*/ 400 w 502"/>
                <a:gd name="T55" fmla="*/ 132 h 235"/>
                <a:gd name="T56" fmla="*/ 419 w 502"/>
                <a:gd name="T57" fmla="*/ 90 h 235"/>
                <a:gd name="T58" fmla="*/ 430 w 502"/>
                <a:gd name="T59" fmla="*/ 43 h 235"/>
                <a:gd name="T60" fmla="*/ 432 w 502"/>
                <a:gd name="T61" fmla="*/ 43 h 235"/>
                <a:gd name="T62" fmla="*/ 440 w 502"/>
                <a:gd name="T63" fmla="*/ 43 h 235"/>
                <a:gd name="T64" fmla="*/ 457 w 502"/>
                <a:gd name="T65" fmla="*/ 51 h 235"/>
                <a:gd name="T66" fmla="*/ 469 w 502"/>
                <a:gd name="T67" fmla="*/ 63 h 235"/>
                <a:gd name="T68" fmla="*/ 476 w 502"/>
                <a:gd name="T69" fmla="*/ 78 h 235"/>
                <a:gd name="T70" fmla="*/ 477 w 502"/>
                <a:gd name="T71" fmla="*/ 88 h 235"/>
                <a:gd name="T72" fmla="*/ 473 w 502"/>
                <a:gd name="T73" fmla="*/ 106 h 235"/>
                <a:gd name="T74" fmla="*/ 463 w 502"/>
                <a:gd name="T75" fmla="*/ 120 h 235"/>
                <a:gd name="T76" fmla="*/ 449 w 502"/>
                <a:gd name="T77" fmla="*/ 130 h 235"/>
                <a:gd name="T78" fmla="*/ 432 w 502"/>
                <a:gd name="T79" fmla="*/ 1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2" h="235">
                  <a:moveTo>
                    <a:pt x="433" y="17"/>
                  </a:moveTo>
                  <a:lnTo>
                    <a:pt x="433" y="17"/>
                  </a:lnTo>
                  <a:lnTo>
                    <a:pt x="4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4"/>
                  </a:lnTo>
                  <a:lnTo>
                    <a:pt x="3" y="47"/>
                  </a:lnTo>
                  <a:lnTo>
                    <a:pt x="8" y="69"/>
                  </a:lnTo>
                  <a:lnTo>
                    <a:pt x="15" y="91"/>
                  </a:lnTo>
                  <a:lnTo>
                    <a:pt x="22" y="111"/>
                  </a:lnTo>
                  <a:lnTo>
                    <a:pt x="31" y="131"/>
                  </a:lnTo>
                  <a:lnTo>
                    <a:pt x="42" y="149"/>
                  </a:lnTo>
                  <a:lnTo>
                    <a:pt x="55" y="165"/>
                  </a:lnTo>
                  <a:lnTo>
                    <a:pt x="70" y="180"/>
                  </a:lnTo>
                  <a:lnTo>
                    <a:pt x="85" y="194"/>
                  </a:lnTo>
                  <a:lnTo>
                    <a:pt x="103" y="206"/>
                  </a:lnTo>
                  <a:lnTo>
                    <a:pt x="123" y="216"/>
                  </a:lnTo>
                  <a:lnTo>
                    <a:pt x="143" y="223"/>
                  </a:lnTo>
                  <a:lnTo>
                    <a:pt x="166" y="229"/>
                  </a:lnTo>
                  <a:lnTo>
                    <a:pt x="191" y="233"/>
                  </a:lnTo>
                  <a:lnTo>
                    <a:pt x="216" y="235"/>
                  </a:lnTo>
                  <a:lnTo>
                    <a:pt x="216" y="235"/>
                  </a:lnTo>
                  <a:lnTo>
                    <a:pt x="244" y="232"/>
                  </a:lnTo>
                  <a:lnTo>
                    <a:pt x="269" y="228"/>
                  </a:lnTo>
                  <a:lnTo>
                    <a:pt x="293" y="222"/>
                  </a:lnTo>
                  <a:lnTo>
                    <a:pt x="314" y="213"/>
                  </a:lnTo>
                  <a:lnTo>
                    <a:pt x="335" y="203"/>
                  </a:lnTo>
                  <a:lnTo>
                    <a:pt x="354" y="189"/>
                  </a:lnTo>
                  <a:lnTo>
                    <a:pt x="370" y="175"/>
                  </a:lnTo>
                  <a:lnTo>
                    <a:pt x="384" y="158"/>
                  </a:lnTo>
                  <a:lnTo>
                    <a:pt x="384" y="158"/>
                  </a:lnTo>
                  <a:lnTo>
                    <a:pt x="432" y="159"/>
                  </a:lnTo>
                  <a:lnTo>
                    <a:pt x="432" y="159"/>
                  </a:lnTo>
                  <a:lnTo>
                    <a:pt x="445" y="158"/>
                  </a:lnTo>
                  <a:lnTo>
                    <a:pt x="459" y="154"/>
                  </a:lnTo>
                  <a:lnTo>
                    <a:pt x="471" y="146"/>
                  </a:lnTo>
                  <a:lnTo>
                    <a:pt x="482" y="137"/>
                  </a:lnTo>
                  <a:lnTo>
                    <a:pt x="491" y="127"/>
                  </a:lnTo>
                  <a:lnTo>
                    <a:pt x="497" y="116"/>
                  </a:lnTo>
                  <a:lnTo>
                    <a:pt x="501" y="102"/>
                  </a:lnTo>
                  <a:lnTo>
                    <a:pt x="502" y="88"/>
                  </a:lnTo>
                  <a:lnTo>
                    <a:pt x="502" y="88"/>
                  </a:lnTo>
                  <a:lnTo>
                    <a:pt x="501" y="73"/>
                  </a:lnTo>
                  <a:lnTo>
                    <a:pt x="497" y="61"/>
                  </a:lnTo>
                  <a:lnTo>
                    <a:pt x="491" y="49"/>
                  </a:lnTo>
                  <a:lnTo>
                    <a:pt x="482" y="38"/>
                  </a:lnTo>
                  <a:lnTo>
                    <a:pt x="472" y="29"/>
                  </a:lnTo>
                  <a:lnTo>
                    <a:pt x="461" y="23"/>
                  </a:lnTo>
                  <a:lnTo>
                    <a:pt x="447" y="19"/>
                  </a:lnTo>
                  <a:lnTo>
                    <a:pt x="433" y="17"/>
                  </a:lnTo>
                  <a:lnTo>
                    <a:pt x="433" y="17"/>
                  </a:lnTo>
                  <a:close/>
                  <a:moveTo>
                    <a:pt x="432" y="134"/>
                  </a:moveTo>
                  <a:lnTo>
                    <a:pt x="432" y="134"/>
                  </a:lnTo>
                  <a:lnTo>
                    <a:pt x="418" y="134"/>
                  </a:lnTo>
                  <a:lnTo>
                    <a:pt x="400" y="132"/>
                  </a:lnTo>
                  <a:lnTo>
                    <a:pt x="400" y="132"/>
                  </a:lnTo>
                  <a:lnTo>
                    <a:pt x="411" y="112"/>
                  </a:lnTo>
                  <a:lnTo>
                    <a:pt x="419" y="90"/>
                  </a:lnTo>
                  <a:lnTo>
                    <a:pt x="425" y="67"/>
                  </a:lnTo>
                  <a:lnTo>
                    <a:pt x="430" y="43"/>
                  </a:lnTo>
                  <a:lnTo>
                    <a:pt x="430" y="43"/>
                  </a:lnTo>
                  <a:lnTo>
                    <a:pt x="432" y="43"/>
                  </a:lnTo>
                  <a:lnTo>
                    <a:pt x="432" y="43"/>
                  </a:lnTo>
                  <a:lnTo>
                    <a:pt x="440" y="43"/>
                  </a:lnTo>
                  <a:lnTo>
                    <a:pt x="449" y="47"/>
                  </a:lnTo>
                  <a:lnTo>
                    <a:pt x="457" y="51"/>
                  </a:lnTo>
                  <a:lnTo>
                    <a:pt x="463" y="56"/>
                  </a:lnTo>
                  <a:lnTo>
                    <a:pt x="469" y="63"/>
                  </a:lnTo>
                  <a:lnTo>
                    <a:pt x="473" y="71"/>
                  </a:lnTo>
                  <a:lnTo>
                    <a:pt x="476" y="78"/>
                  </a:lnTo>
                  <a:lnTo>
                    <a:pt x="477" y="88"/>
                  </a:lnTo>
                  <a:lnTo>
                    <a:pt x="477" y="88"/>
                  </a:lnTo>
                  <a:lnTo>
                    <a:pt x="476" y="97"/>
                  </a:lnTo>
                  <a:lnTo>
                    <a:pt x="473" y="106"/>
                  </a:lnTo>
                  <a:lnTo>
                    <a:pt x="469" y="114"/>
                  </a:lnTo>
                  <a:lnTo>
                    <a:pt x="463" y="120"/>
                  </a:lnTo>
                  <a:lnTo>
                    <a:pt x="457" y="125"/>
                  </a:lnTo>
                  <a:lnTo>
                    <a:pt x="449" y="130"/>
                  </a:lnTo>
                  <a:lnTo>
                    <a:pt x="440" y="132"/>
                  </a:lnTo>
                  <a:lnTo>
                    <a:pt x="432" y="134"/>
                  </a:lnTo>
                  <a:lnTo>
                    <a:pt x="4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4"/>
            <p:cNvSpPr>
              <a:spLocks/>
            </p:cNvSpPr>
            <p:nvPr/>
          </p:nvSpPr>
          <p:spPr bwMode="auto">
            <a:xfrm>
              <a:off x="5608638" y="1992313"/>
              <a:ext cx="449263" cy="20638"/>
            </a:xfrm>
            <a:custGeom>
              <a:avLst/>
              <a:gdLst>
                <a:gd name="T0" fmla="*/ 0 w 566"/>
                <a:gd name="T1" fmla="*/ 0 h 25"/>
                <a:gd name="T2" fmla="*/ 0 w 566"/>
                <a:gd name="T3" fmla="*/ 0 h 25"/>
                <a:gd name="T4" fmla="*/ 5 w 566"/>
                <a:gd name="T5" fmla="*/ 2 h 25"/>
                <a:gd name="T6" fmla="*/ 12 w 566"/>
                <a:gd name="T7" fmla="*/ 5 h 25"/>
                <a:gd name="T8" fmla="*/ 31 w 566"/>
                <a:gd name="T9" fmla="*/ 10 h 25"/>
                <a:gd name="T10" fmla="*/ 58 w 566"/>
                <a:gd name="T11" fmla="*/ 14 h 25"/>
                <a:gd name="T12" fmla="*/ 90 w 566"/>
                <a:gd name="T13" fmla="*/ 17 h 25"/>
                <a:gd name="T14" fmla="*/ 131 w 566"/>
                <a:gd name="T15" fmla="*/ 20 h 25"/>
                <a:gd name="T16" fmla="*/ 176 w 566"/>
                <a:gd name="T17" fmla="*/ 23 h 25"/>
                <a:gd name="T18" fmla="*/ 226 w 566"/>
                <a:gd name="T19" fmla="*/ 24 h 25"/>
                <a:gd name="T20" fmla="*/ 283 w 566"/>
                <a:gd name="T21" fmla="*/ 25 h 25"/>
                <a:gd name="T22" fmla="*/ 283 w 566"/>
                <a:gd name="T23" fmla="*/ 25 h 25"/>
                <a:gd name="T24" fmla="*/ 340 w 566"/>
                <a:gd name="T25" fmla="*/ 24 h 25"/>
                <a:gd name="T26" fmla="*/ 390 w 566"/>
                <a:gd name="T27" fmla="*/ 23 h 25"/>
                <a:gd name="T28" fmla="*/ 435 w 566"/>
                <a:gd name="T29" fmla="*/ 20 h 25"/>
                <a:gd name="T30" fmla="*/ 476 w 566"/>
                <a:gd name="T31" fmla="*/ 17 h 25"/>
                <a:gd name="T32" fmla="*/ 508 w 566"/>
                <a:gd name="T33" fmla="*/ 14 h 25"/>
                <a:gd name="T34" fmla="*/ 535 w 566"/>
                <a:gd name="T35" fmla="*/ 10 h 25"/>
                <a:gd name="T36" fmla="*/ 554 w 566"/>
                <a:gd name="T37" fmla="*/ 5 h 25"/>
                <a:gd name="T38" fmla="*/ 561 w 566"/>
                <a:gd name="T39" fmla="*/ 2 h 25"/>
                <a:gd name="T40" fmla="*/ 566 w 566"/>
                <a:gd name="T41" fmla="*/ 0 h 25"/>
                <a:gd name="T42" fmla="*/ 0 w 566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6" h="25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12" y="5"/>
                  </a:lnTo>
                  <a:lnTo>
                    <a:pt x="31" y="10"/>
                  </a:lnTo>
                  <a:lnTo>
                    <a:pt x="58" y="14"/>
                  </a:lnTo>
                  <a:lnTo>
                    <a:pt x="90" y="17"/>
                  </a:lnTo>
                  <a:lnTo>
                    <a:pt x="131" y="20"/>
                  </a:lnTo>
                  <a:lnTo>
                    <a:pt x="176" y="23"/>
                  </a:lnTo>
                  <a:lnTo>
                    <a:pt x="226" y="24"/>
                  </a:lnTo>
                  <a:lnTo>
                    <a:pt x="283" y="25"/>
                  </a:lnTo>
                  <a:lnTo>
                    <a:pt x="283" y="25"/>
                  </a:lnTo>
                  <a:lnTo>
                    <a:pt x="340" y="24"/>
                  </a:lnTo>
                  <a:lnTo>
                    <a:pt x="390" y="23"/>
                  </a:lnTo>
                  <a:lnTo>
                    <a:pt x="435" y="20"/>
                  </a:lnTo>
                  <a:lnTo>
                    <a:pt x="476" y="17"/>
                  </a:lnTo>
                  <a:lnTo>
                    <a:pt x="508" y="14"/>
                  </a:lnTo>
                  <a:lnTo>
                    <a:pt x="535" y="10"/>
                  </a:lnTo>
                  <a:lnTo>
                    <a:pt x="554" y="5"/>
                  </a:lnTo>
                  <a:lnTo>
                    <a:pt x="561" y="2"/>
                  </a:lnTo>
                  <a:lnTo>
                    <a:pt x="5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5"/>
            <p:cNvSpPr>
              <a:spLocks/>
            </p:cNvSpPr>
            <p:nvPr/>
          </p:nvSpPr>
          <p:spPr bwMode="auto">
            <a:xfrm>
              <a:off x="5737225" y="1517650"/>
              <a:ext cx="122238" cy="255588"/>
            </a:xfrm>
            <a:custGeom>
              <a:avLst/>
              <a:gdLst>
                <a:gd name="T0" fmla="*/ 96 w 154"/>
                <a:gd name="T1" fmla="*/ 321 h 321"/>
                <a:gd name="T2" fmla="*/ 130 w 154"/>
                <a:gd name="T3" fmla="*/ 287 h 321"/>
                <a:gd name="T4" fmla="*/ 147 w 154"/>
                <a:gd name="T5" fmla="*/ 267 h 321"/>
                <a:gd name="T6" fmla="*/ 154 w 154"/>
                <a:gd name="T7" fmla="*/ 252 h 321"/>
                <a:gd name="T8" fmla="*/ 153 w 154"/>
                <a:gd name="T9" fmla="*/ 235 h 321"/>
                <a:gd name="T10" fmla="*/ 142 w 154"/>
                <a:gd name="T11" fmla="*/ 216 h 321"/>
                <a:gd name="T12" fmla="*/ 122 w 154"/>
                <a:gd name="T13" fmla="*/ 192 h 321"/>
                <a:gd name="T14" fmla="*/ 108 w 154"/>
                <a:gd name="T15" fmla="*/ 177 h 321"/>
                <a:gd name="T16" fmla="*/ 83 w 154"/>
                <a:gd name="T17" fmla="*/ 150 h 321"/>
                <a:gd name="T18" fmla="*/ 71 w 154"/>
                <a:gd name="T19" fmla="*/ 127 h 321"/>
                <a:gd name="T20" fmla="*/ 68 w 154"/>
                <a:gd name="T21" fmla="*/ 105 h 321"/>
                <a:gd name="T22" fmla="*/ 74 w 154"/>
                <a:gd name="T23" fmla="*/ 87 h 321"/>
                <a:gd name="T24" fmla="*/ 86 w 154"/>
                <a:gd name="T25" fmla="*/ 68 h 321"/>
                <a:gd name="T26" fmla="*/ 120 w 154"/>
                <a:gd name="T27" fmla="*/ 26 h 321"/>
                <a:gd name="T28" fmla="*/ 139 w 154"/>
                <a:gd name="T29" fmla="*/ 0 h 321"/>
                <a:gd name="T30" fmla="*/ 129 w 154"/>
                <a:gd name="T31" fmla="*/ 13 h 321"/>
                <a:gd name="T32" fmla="*/ 103 w 154"/>
                <a:gd name="T33" fmla="*/ 37 h 321"/>
                <a:gd name="T34" fmla="*/ 59 w 154"/>
                <a:gd name="T35" fmla="*/ 68 h 321"/>
                <a:gd name="T36" fmla="*/ 22 w 154"/>
                <a:gd name="T37" fmla="*/ 95 h 321"/>
                <a:gd name="T38" fmla="*/ 5 w 154"/>
                <a:gd name="T39" fmla="*/ 116 h 321"/>
                <a:gd name="T40" fmla="*/ 0 w 154"/>
                <a:gd name="T41" fmla="*/ 127 h 321"/>
                <a:gd name="T42" fmla="*/ 0 w 154"/>
                <a:gd name="T43" fmla="*/ 138 h 321"/>
                <a:gd name="T44" fmla="*/ 4 w 154"/>
                <a:gd name="T45" fmla="*/ 150 h 321"/>
                <a:gd name="T46" fmla="*/ 11 w 154"/>
                <a:gd name="T47" fmla="*/ 163 h 321"/>
                <a:gd name="T48" fmla="*/ 25 w 154"/>
                <a:gd name="T49" fmla="*/ 177 h 321"/>
                <a:gd name="T50" fmla="*/ 54 w 154"/>
                <a:gd name="T51" fmla="*/ 205 h 321"/>
                <a:gd name="T52" fmla="*/ 97 w 154"/>
                <a:gd name="T53" fmla="*/ 244 h 321"/>
                <a:gd name="T54" fmla="*/ 110 w 154"/>
                <a:gd name="T55" fmla="*/ 259 h 321"/>
                <a:gd name="T56" fmla="*/ 116 w 154"/>
                <a:gd name="T57" fmla="*/ 273 h 321"/>
                <a:gd name="T58" fmla="*/ 116 w 154"/>
                <a:gd name="T59" fmla="*/ 287 h 321"/>
                <a:gd name="T60" fmla="*/ 110 w 154"/>
                <a:gd name="T61" fmla="*/ 302 h 321"/>
                <a:gd name="T62" fmla="*/ 96 w 154"/>
                <a:gd name="T63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4" h="321">
                  <a:moveTo>
                    <a:pt x="96" y="321"/>
                  </a:moveTo>
                  <a:lnTo>
                    <a:pt x="96" y="321"/>
                  </a:lnTo>
                  <a:lnTo>
                    <a:pt x="113" y="302"/>
                  </a:lnTo>
                  <a:lnTo>
                    <a:pt x="130" y="287"/>
                  </a:lnTo>
                  <a:lnTo>
                    <a:pt x="142" y="273"/>
                  </a:lnTo>
                  <a:lnTo>
                    <a:pt x="147" y="267"/>
                  </a:lnTo>
                  <a:lnTo>
                    <a:pt x="151" y="259"/>
                  </a:lnTo>
                  <a:lnTo>
                    <a:pt x="154" y="252"/>
                  </a:lnTo>
                  <a:lnTo>
                    <a:pt x="154" y="244"/>
                  </a:lnTo>
                  <a:lnTo>
                    <a:pt x="153" y="235"/>
                  </a:lnTo>
                  <a:lnTo>
                    <a:pt x="149" y="226"/>
                  </a:lnTo>
                  <a:lnTo>
                    <a:pt x="142" y="216"/>
                  </a:lnTo>
                  <a:lnTo>
                    <a:pt x="134" y="205"/>
                  </a:lnTo>
                  <a:lnTo>
                    <a:pt x="122" y="192"/>
                  </a:lnTo>
                  <a:lnTo>
                    <a:pt x="108" y="177"/>
                  </a:lnTo>
                  <a:lnTo>
                    <a:pt x="108" y="177"/>
                  </a:lnTo>
                  <a:lnTo>
                    <a:pt x="95" y="163"/>
                  </a:lnTo>
                  <a:lnTo>
                    <a:pt x="83" y="150"/>
                  </a:lnTo>
                  <a:lnTo>
                    <a:pt x="76" y="138"/>
                  </a:lnTo>
                  <a:lnTo>
                    <a:pt x="71" y="127"/>
                  </a:lnTo>
                  <a:lnTo>
                    <a:pt x="68" y="116"/>
                  </a:lnTo>
                  <a:lnTo>
                    <a:pt x="68" y="105"/>
                  </a:lnTo>
                  <a:lnTo>
                    <a:pt x="71" y="95"/>
                  </a:lnTo>
                  <a:lnTo>
                    <a:pt x="74" y="87"/>
                  </a:lnTo>
                  <a:lnTo>
                    <a:pt x="79" y="78"/>
                  </a:lnTo>
                  <a:lnTo>
                    <a:pt x="86" y="68"/>
                  </a:lnTo>
                  <a:lnTo>
                    <a:pt x="102" y="48"/>
                  </a:lnTo>
                  <a:lnTo>
                    <a:pt x="120" y="26"/>
                  </a:lnTo>
                  <a:lnTo>
                    <a:pt x="130" y="13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29" y="13"/>
                  </a:lnTo>
                  <a:lnTo>
                    <a:pt x="116" y="26"/>
                  </a:lnTo>
                  <a:lnTo>
                    <a:pt x="103" y="37"/>
                  </a:lnTo>
                  <a:lnTo>
                    <a:pt x="90" y="48"/>
                  </a:lnTo>
                  <a:lnTo>
                    <a:pt x="59" y="68"/>
                  </a:lnTo>
                  <a:lnTo>
                    <a:pt x="33" y="87"/>
                  </a:lnTo>
                  <a:lnTo>
                    <a:pt x="22" y="95"/>
                  </a:lnTo>
                  <a:lnTo>
                    <a:pt x="11" y="105"/>
                  </a:lnTo>
                  <a:lnTo>
                    <a:pt x="5" y="116"/>
                  </a:lnTo>
                  <a:lnTo>
                    <a:pt x="3" y="121"/>
                  </a:lnTo>
                  <a:lnTo>
                    <a:pt x="0" y="127"/>
                  </a:lnTo>
                  <a:lnTo>
                    <a:pt x="0" y="132"/>
                  </a:lnTo>
                  <a:lnTo>
                    <a:pt x="0" y="138"/>
                  </a:lnTo>
                  <a:lnTo>
                    <a:pt x="1" y="143"/>
                  </a:lnTo>
                  <a:lnTo>
                    <a:pt x="4" y="150"/>
                  </a:lnTo>
                  <a:lnTo>
                    <a:pt x="8" y="156"/>
                  </a:lnTo>
                  <a:lnTo>
                    <a:pt x="11" y="163"/>
                  </a:lnTo>
                  <a:lnTo>
                    <a:pt x="18" y="170"/>
                  </a:lnTo>
                  <a:lnTo>
                    <a:pt x="25" y="177"/>
                  </a:lnTo>
                  <a:lnTo>
                    <a:pt x="25" y="177"/>
                  </a:lnTo>
                  <a:lnTo>
                    <a:pt x="54" y="205"/>
                  </a:lnTo>
                  <a:lnTo>
                    <a:pt x="78" y="226"/>
                  </a:lnTo>
                  <a:lnTo>
                    <a:pt x="97" y="244"/>
                  </a:lnTo>
                  <a:lnTo>
                    <a:pt x="103" y="252"/>
                  </a:lnTo>
                  <a:lnTo>
                    <a:pt x="110" y="259"/>
                  </a:lnTo>
                  <a:lnTo>
                    <a:pt x="113" y="267"/>
                  </a:lnTo>
                  <a:lnTo>
                    <a:pt x="116" y="273"/>
                  </a:lnTo>
                  <a:lnTo>
                    <a:pt x="117" y="279"/>
                  </a:lnTo>
                  <a:lnTo>
                    <a:pt x="116" y="287"/>
                  </a:lnTo>
                  <a:lnTo>
                    <a:pt x="115" y="294"/>
                  </a:lnTo>
                  <a:lnTo>
                    <a:pt x="110" y="302"/>
                  </a:lnTo>
                  <a:lnTo>
                    <a:pt x="103" y="311"/>
                  </a:lnTo>
                  <a:lnTo>
                    <a:pt x="96" y="321"/>
                  </a:lnTo>
                  <a:lnTo>
                    <a:pt x="96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178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5407" y="47667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94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73739" y="6062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Intro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7794"/>
          <a:stretch/>
        </p:blipFill>
        <p:spPr>
          <a:xfrm>
            <a:off x="6669683" y="1844824"/>
            <a:ext cx="3816424" cy="472171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A1EED30-1E03-8661-7E1A-E8E533745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220"/>
            <a:ext cx="5078862" cy="2667000"/>
          </a:xfrm>
          <a:prstGeom prst="rect">
            <a:avLst/>
          </a:prstGeom>
        </p:spPr>
      </p:pic>
      <p:pic>
        <p:nvPicPr>
          <p:cNvPr id="7" name="图片 6" descr="图表, 饼图&#10;&#10;AI 生成的内容可能不正确。">
            <a:extLst>
              <a:ext uri="{FF2B5EF4-FFF2-40B4-BE49-F238E27FC236}">
                <a16:creationId xmlns:a16="http://schemas.microsoft.com/office/drawing/2014/main" id="{EA51873C-973F-83D6-88DA-457028656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731" y="3033112"/>
            <a:ext cx="2880320" cy="353342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966C699-9F69-C1A8-D540-892CB7D8E028}"/>
              </a:ext>
            </a:extLst>
          </p:cNvPr>
          <p:cNvSpPr txBox="1"/>
          <p:nvPr/>
        </p:nvSpPr>
        <p:spPr>
          <a:xfrm>
            <a:off x="154750" y="3861048"/>
            <a:ext cx="60429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How do students actually create and store their passwords?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How can we improve our password</a:t>
            </a:r>
          </a:p>
          <a:p>
            <a:r>
              <a:rPr lang="en-US" altLang="zh-CN" sz="2800" dirty="0"/>
              <a:t>      habits?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9CA3FD5-CDF3-1B92-99FB-A6894042B60C}"/>
              </a:ext>
            </a:extLst>
          </p:cNvPr>
          <p:cNvSpPr txBox="1"/>
          <p:nvPr/>
        </p:nvSpPr>
        <p:spPr>
          <a:xfrm>
            <a:off x="5733579" y="100780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Do we really understand what makes a password secure?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9363" y="620688"/>
            <a:ext cx="441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 Findings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74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-1338603" y="998374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Key Findings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930E44-9FE3-4877-9809-F2B533B9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1" y="3267135"/>
            <a:ext cx="4932445" cy="30629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6EEBAB-A2E0-5158-B6C8-AFED0D13440E}"/>
              </a:ext>
            </a:extLst>
          </p:cNvPr>
          <p:cNvSpPr txBox="1"/>
          <p:nvPr/>
        </p:nvSpPr>
        <p:spPr>
          <a:xfrm>
            <a:off x="7029723" y="54631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Rule-following ≠ real security</a:t>
            </a:r>
            <a:br>
              <a:rPr lang="en-US" altLang="zh-CN" dirty="0"/>
            </a:br>
            <a:r>
              <a:rPr lang="en-US" altLang="zh-CN" dirty="0"/>
              <a:t>Absence of leaks doesn’t equal safety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6281C0-565B-7F89-E05D-3D1A19BA016F}"/>
              </a:ext>
            </a:extLst>
          </p:cNvPr>
          <p:cNvSpPr txBox="1"/>
          <p:nvPr/>
        </p:nvSpPr>
        <p:spPr>
          <a:xfrm>
            <a:off x="7358967" y="1071714"/>
            <a:ext cx="4824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🔎 </a:t>
            </a:r>
            <a:r>
              <a:rPr lang="en-US" altLang="zh-CN" dirty="0"/>
              <a:t>Course Links: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Week 2: Human factors in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Week 3: Entropy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Week 4: Usability-security tradeoff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9934AC-4CDB-CD6A-60FA-ACE07DB90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060" y="2709836"/>
            <a:ext cx="4932445" cy="256221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BB2743C-935F-A9AA-4898-AC3F7B773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7" y="1371008"/>
            <a:ext cx="75608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b="1" dirty="0"/>
              <a:t>Some p</a:t>
            </a:r>
            <a:r>
              <a:rPr lang="zh-CN" altLang="zh-CN" b="1" dirty="0"/>
              <a:t>asswords </a:t>
            </a:r>
            <a:r>
              <a:rPr lang="en-US" altLang="zh-CN" b="1" dirty="0"/>
              <a:t>looks complex but actually are very weak</a:t>
            </a:r>
            <a:r>
              <a:rPr lang="zh-CN" altLang="zh-CN" b="1" dirty="0"/>
              <a:t>.</a:t>
            </a:r>
            <a:r>
              <a:rPr lang="zh-CN" altLang="en-US" dirty="0"/>
              <a:t>🔓</a:t>
            </a:r>
            <a:endParaRPr lang="zh-CN" altLang="zh-CN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b="1" dirty="0"/>
              <a:t>Most </a:t>
            </a:r>
            <a:r>
              <a:rPr lang="zh-CN" altLang="zh-CN" b="1" dirty="0"/>
              <a:t>students reuse passwords frequently</a:t>
            </a:r>
            <a:r>
              <a:rPr lang="en-US" altLang="zh-CN" b="1" dirty="0"/>
              <a:t> and </a:t>
            </a:r>
            <a:r>
              <a:rPr lang="zh-CN" altLang="zh-CN" b="1" dirty="0"/>
              <a:t>still rely on</a:t>
            </a:r>
            <a:r>
              <a:rPr lang="en-US" altLang="zh-CN" b="1" dirty="0"/>
              <a:t> </a:t>
            </a:r>
            <a:r>
              <a:rPr lang="zh-CN" altLang="zh-CN" b="1" dirty="0"/>
              <a:t>memory</a:t>
            </a:r>
            <a:r>
              <a:rPr lang="en-US" altLang="zh-CN" b="1" dirty="0"/>
              <a:t>.</a:t>
            </a:r>
            <a:r>
              <a:rPr lang="zh-CN" altLang="en-US" dirty="0"/>
              <a:t>🧠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b="1" dirty="0"/>
              <a:t>Most </a:t>
            </a:r>
            <a:r>
              <a:rPr lang="zh-CN" altLang="zh-CN" b="1" dirty="0"/>
              <a:t>students</a:t>
            </a:r>
            <a:r>
              <a:rPr lang="en-US" altLang="zh-CN" b="1" dirty="0"/>
              <a:t> rarely use password management tools</a:t>
            </a:r>
            <a:endParaRPr lang="zh-CN" altLang="zh-CN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b="1" dirty="0"/>
              <a:t>High-scoring passwords can still be insecure.</a:t>
            </a:r>
            <a:r>
              <a:rPr lang="zh-CN" altLang="en-US" dirty="0"/>
              <a:t>❗</a:t>
            </a:r>
            <a:endParaRPr lang="zh-CN" altLang="zh-CN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b="1" dirty="0"/>
              <a:t>There</a:t>
            </a:r>
            <a:r>
              <a:rPr lang="en-US" altLang="zh-CN" b="1" dirty="0"/>
              <a:t>’</a:t>
            </a:r>
            <a:r>
              <a:rPr lang="zh-CN" altLang="zh-CN" b="1" dirty="0"/>
              <a:t>s a big gap between how we think about passwords and the</a:t>
            </a:r>
            <a:endParaRPr lang="en-US" altLang="zh-CN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/>
              <a:t>  </a:t>
            </a:r>
            <a:r>
              <a:rPr lang="zh-CN" altLang="zh-CN" b="1" dirty="0"/>
              <a:t>actual risks.</a:t>
            </a:r>
            <a:r>
              <a:rPr lang="zh-CN" altLang="en-US" dirty="0"/>
              <a:t>🌉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37374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7395" y="548680"/>
            <a:ext cx="3924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 I Did?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74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30131" y="1264441"/>
            <a:ext cx="3168347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Basic Information (Excerpt)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21411" y="1696489"/>
            <a:ext cx="0" cy="4108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43313" y="1484784"/>
            <a:ext cx="3672409" cy="4008641"/>
            <a:chOff x="243313" y="1484784"/>
            <a:chExt cx="3672409" cy="4008641"/>
          </a:xfrm>
        </p:grpSpPr>
        <p:sp>
          <p:nvSpPr>
            <p:cNvPr id="10" name="矩形 9"/>
            <p:cNvSpPr/>
            <p:nvPr/>
          </p:nvSpPr>
          <p:spPr>
            <a:xfrm>
              <a:off x="243314" y="1484784"/>
              <a:ext cx="1341091" cy="5040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Step 1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43313" y="3717032"/>
              <a:ext cx="1341091" cy="5040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Step 2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" name="直接连接符 12"/>
            <p:cNvCxnSpPr>
              <a:stCxn id="10" idx="2"/>
            </p:cNvCxnSpPr>
            <p:nvPr/>
          </p:nvCxnSpPr>
          <p:spPr>
            <a:xfrm>
              <a:off x="913860" y="1988840"/>
              <a:ext cx="3001862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1" idx="2"/>
            </p:cNvCxnSpPr>
            <p:nvPr/>
          </p:nvCxnSpPr>
          <p:spPr>
            <a:xfrm>
              <a:off x="913859" y="4221088"/>
              <a:ext cx="3001863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584405" y="1552146"/>
              <a:ext cx="19294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Designed survey</a:t>
              </a:r>
              <a:endParaRPr lang="zh-CN" altLang="en-US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84405" y="3769005"/>
              <a:ext cx="17299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Collected</a:t>
              </a:r>
              <a:r>
                <a:rPr lang="en-US" altLang="zh-CN" sz="2000" b="1" dirty="0">
                  <a:ea typeface="微软雅黑" pitchFamily="34" charset="-122"/>
                </a:rPr>
                <a:t> Data</a:t>
              </a:r>
              <a:endParaRPr lang="zh-CN" altLang="en-US" sz="2000" b="1" dirty="0"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3314" y="4293096"/>
              <a:ext cx="35776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Distribute questionnaires</a:t>
              </a:r>
            </a:p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Cumulative received: 28</a:t>
              </a:r>
            </a:p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Region: Australia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China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USA</a:t>
              </a:r>
            </a:p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Mostly effective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5FA91FB-058F-103C-E4BE-29ACEA99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7" y="2024263"/>
            <a:ext cx="3778826" cy="16561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D33991-18A7-B652-04A0-EBC9F92B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51" y="1844824"/>
            <a:ext cx="7618835" cy="38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3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C0F1A-FA2C-6A7F-83D3-4E1EBEA73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5F8AF595-E40B-97AB-B5BF-8EB08D4E80FC}"/>
              </a:ext>
            </a:extLst>
          </p:cNvPr>
          <p:cNvGrpSpPr/>
          <p:nvPr/>
        </p:nvGrpSpPr>
        <p:grpSpPr>
          <a:xfrm>
            <a:off x="188963" y="908720"/>
            <a:ext cx="6135609" cy="504056"/>
            <a:chOff x="243314" y="1484784"/>
            <a:chExt cx="6135609" cy="50405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4DEF9FA-8103-6F4E-D00A-B2C400396004}"/>
                </a:ext>
              </a:extLst>
            </p:cNvPr>
            <p:cNvSpPr/>
            <p:nvPr/>
          </p:nvSpPr>
          <p:spPr>
            <a:xfrm>
              <a:off x="243314" y="1484784"/>
              <a:ext cx="1341091" cy="5040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Step 3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40C2A43-BEC4-2419-6B4D-A174812F0CF4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V="1">
              <a:off x="913860" y="1952256"/>
              <a:ext cx="5234110" cy="36584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7EB0DD-5271-15E1-EB92-348B98AF21F6}"/>
                </a:ext>
              </a:extLst>
            </p:cNvPr>
            <p:cNvSpPr/>
            <p:nvPr/>
          </p:nvSpPr>
          <p:spPr>
            <a:xfrm>
              <a:off x="1584405" y="1552146"/>
              <a:ext cx="479451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Analyzed structure &amp; Created visualizations</a:t>
              </a:r>
              <a:endParaRPr lang="zh-CN" altLang="en-US" sz="2000" b="1" dirty="0"/>
            </a:p>
          </p:txBody>
        </p:sp>
      </p:grpSp>
      <p:pic>
        <p:nvPicPr>
          <p:cNvPr id="6" name="图片 5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84B490B4-F75B-08D2-F35B-59853A8D5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90" y="908720"/>
            <a:ext cx="2707091" cy="1857195"/>
          </a:xfrm>
          <a:prstGeom prst="rect">
            <a:avLst/>
          </a:prstGeom>
        </p:spPr>
      </p:pic>
      <p:pic>
        <p:nvPicPr>
          <p:cNvPr id="9" name="图片 8" descr="图形用户界面, 应用程序, 网站&#10;&#10;AI 生成的内容可能不正确。">
            <a:extLst>
              <a:ext uri="{FF2B5EF4-FFF2-40B4-BE49-F238E27FC236}">
                <a16:creationId xmlns:a16="http://schemas.microsoft.com/office/drawing/2014/main" id="{3AAD0D99-1C1F-E019-782F-3259CED2FD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681" y="908720"/>
            <a:ext cx="2715334" cy="18571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2B4782-F846-0476-4ECD-DD72BD93D579}"/>
              </a:ext>
            </a:extLst>
          </p:cNvPr>
          <p:cNvSpPr txBox="1"/>
          <p:nvPr/>
        </p:nvSpPr>
        <p:spPr>
          <a:xfrm>
            <a:off x="6669663" y="56261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I also conducted a cross-analysis of password strength and whether it was leaked.</a:t>
            </a:r>
          </a:p>
        </p:txBody>
      </p:sp>
      <p:pic>
        <p:nvPicPr>
          <p:cNvPr id="7" name="图片 6" descr="图形用户界面, 应用程序, 表格&#10;&#10;AI 生成的内容可能不正确。">
            <a:extLst>
              <a:ext uri="{FF2B5EF4-FFF2-40B4-BE49-F238E27FC236}">
                <a16:creationId xmlns:a16="http://schemas.microsoft.com/office/drawing/2014/main" id="{09C766F3-6BAE-9549-282B-2951088ED1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30" y="3140968"/>
            <a:ext cx="5416685" cy="23047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C7E68B-8EDE-03E3-A78B-533BDF574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64" y="1556792"/>
            <a:ext cx="5961263" cy="37078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954A99-FF7D-C4CC-5580-6DEC1E9FE07B}"/>
              </a:ext>
            </a:extLst>
          </p:cNvPr>
          <p:cNvSpPr txBox="1"/>
          <p:nvPr/>
        </p:nvSpPr>
        <p:spPr>
          <a:xfrm>
            <a:off x="188963" y="5523035"/>
            <a:ext cx="63837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I have created many user behavior analysis charts similar to the one shown above. The results are clearly visible.</a:t>
            </a:r>
          </a:p>
        </p:txBody>
      </p:sp>
    </p:spTree>
    <p:extLst>
      <p:ext uri="{BB962C8B-B14F-4D97-AF65-F5344CB8AC3E}">
        <p14:creationId xmlns:p14="http://schemas.microsoft.com/office/powerpoint/2010/main" val="400998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310</Words>
  <Application>Microsoft Office PowerPoint</Application>
  <PresentationFormat>自定义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春风 徐</cp:lastModifiedBy>
  <cp:revision>45</cp:revision>
  <dcterms:created xsi:type="dcterms:W3CDTF">2014-05-22T15:27:15Z</dcterms:created>
  <dcterms:modified xsi:type="dcterms:W3CDTF">2025-07-26T09:49:40Z</dcterms:modified>
</cp:coreProperties>
</file>