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3a1f1bafb_0_1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c3a1f1baf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c3a1f1bafb_0_1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c3a1f1baf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3a1f1bafb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c3a1f1baf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c3a1f1bafb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c3a1f1baf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c3a1f1bafb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c3a1f1baf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c3a1f1bafb_0_1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c3a1f1baf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3a1f1bafb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3a1f1ba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c3a1f1bafb_0_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c3a1f1baf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c3a1f1bafb_0_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c3a1f1baf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Columbia Asia Hospital Data Analysis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Catalyzing Care: Unveiling Insights from Columbia Asia Hospital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265500" y="141375"/>
            <a:ext cx="4045200" cy="53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u="sng"/>
              <a:t>Demographics</a:t>
            </a:r>
            <a:r>
              <a:rPr lang="en" sz="2800" u="sng"/>
              <a:t> Analysis</a:t>
            </a:r>
            <a:endParaRPr sz="2800" u="sng"/>
          </a:p>
        </p:txBody>
      </p:sp>
      <p:sp>
        <p:nvSpPr>
          <p:cNvPr id="212" name="Google Shape;212;p22"/>
          <p:cNvSpPr txBox="1"/>
          <p:nvPr>
            <p:ph idx="1" type="subTitle"/>
          </p:nvPr>
        </p:nvSpPr>
        <p:spPr>
          <a:xfrm>
            <a:off x="128400" y="1778350"/>
            <a:ext cx="4182300" cy="12693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t/>
            </a:r>
            <a:endParaRPr sz="1200"/>
          </a:p>
          <a:p>
            <a:pPr indent="0" lvl="0" marL="457200" rtl="0" algn="ctr">
              <a:spcBef>
                <a:spcPts val="0"/>
              </a:spcBef>
              <a:spcAft>
                <a:spcPts val="0"/>
              </a:spcAft>
              <a:buNone/>
            </a:pPr>
            <a:r>
              <a:t/>
            </a:r>
            <a:endParaRPr sz="1200"/>
          </a:p>
        </p:txBody>
      </p:sp>
      <p:sp>
        <p:nvSpPr>
          <p:cNvPr id="213" name="Google Shape;213;p22"/>
          <p:cNvSpPr txBox="1"/>
          <p:nvPr>
            <p:ph idx="2" type="body"/>
          </p:nvPr>
        </p:nvSpPr>
        <p:spPr>
          <a:xfrm>
            <a:off x="4916800" y="1007275"/>
            <a:ext cx="3837000" cy="2482200"/>
          </a:xfrm>
          <a:prstGeom prst="rect">
            <a:avLst/>
          </a:prstGeom>
        </p:spPr>
        <p:txBody>
          <a:bodyPr anchorCtr="0" anchor="ctr"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sz="1300"/>
              <a:t>The Group Comprising of Two or more race has lowest Patient Satisfaction Score</a:t>
            </a:r>
            <a:endParaRPr sz="1100"/>
          </a:p>
          <a:p>
            <a:pPr indent="-311150" lvl="0" marL="457200" rtl="0" algn="l">
              <a:spcBef>
                <a:spcPts val="0"/>
              </a:spcBef>
              <a:spcAft>
                <a:spcPts val="0"/>
              </a:spcAft>
              <a:buSzPts val="1300"/>
              <a:buChar char="●"/>
            </a:pPr>
            <a:r>
              <a:rPr lang="en" sz="1300"/>
              <a:t>Patients Having race White are in majority constituting 27.9%.</a:t>
            </a:r>
            <a:endParaRPr sz="1300"/>
          </a:p>
          <a:p>
            <a:pPr indent="-311150" lvl="0" marL="457200" rtl="0" algn="l">
              <a:spcBef>
                <a:spcPts val="0"/>
              </a:spcBef>
              <a:spcAft>
                <a:spcPts val="0"/>
              </a:spcAft>
              <a:buSzPts val="1300"/>
              <a:buChar char="●"/>
            </a:pPr>
            <a:r>
              <a:rPr lang="en" sz="1300"/>
              <a:t>Patients having race “Native American/Alaska Native” face largest average waiting time of 35.69 minutes.</a:t>
            </a:r>
            <a:endParaRPr sz="1300"/>
          </a:p>
        </p:txBody>
      </p:sp>
      <p:pic>
        <p:nvPicPr>
          <p:cNvPr id="214" name="Google Shape;214;p22"/>
          <p:cNvPicPr preferRelativeResize="0"/>
          <p:nvPr/>
        </p:nvPicPr>
        <p:blipFill>
          <a:blip r:embed="rId3">
            <a:alphaModFix/>
          </a:blip>
          <a:stretch>
            <a:fillRect/>
          </a:stretch>
        </p:blipFill>
        <p:spPr>
          <a:xfrm>
            <a:off x="403725" y="673200"/>
            <a:ext cx="3657150" cy="2374450"/>
          </a:xfrm>
          <a:prstGeom prst="rect">
            <a:avLst/>
          </a:prstGeom>
          <a:noFill/>
          <a:ln>
            <a:noFill/>
          </a:ln>
        </p:spPr>
      </p:pic>
      <p:pic>
        <p:nvPicPr>
          <p:cNvPr id="215" name="Google Shape;215;p22"/>
          <p:cNvPicPr preferRelativeResize="0"/>
          <p:nvPr/>
        </p:nvPicPr>
        <p:blipFill>
          <a:blip r:embed="rId4">
            <a:alphaModFix/>
          </a:blip>
          <a:stretch>
            <a:fillRect/>
          </a:stretch>
        </p:blipFill>
        <p:spPr>
          <a:xfrm>
            <a:off x="403725" y="3131875"/>
            <a:ext cx="3657150" cy="1683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Strategic Recommendations</a:t>
            </a:r>
            <a:endParaRPr/>
          </a:p>
        </p:txBody>
      </p:sp>
      <p:grpSp>
        <p:nvGrpSpPr>
          <p:cNvPr id="221" name="Google Shape;221;p23"/>
          <p:cNvGrpSpPr/>
          <p:nvPr/>
        </p:nvGrpSpPr>
        <p:grpSpPr>
          <a:xfrm>
            <a:off x="431925" y="1304875"/>
            <a:ext cx="2628925" cy="3416400"/>
            <a:chOff x="431925" y="1304875"/>
            <a:chExt cx="2628925" cy="3416400"/>
          </a:xfrm>
        </p:grpSpPr>
        <p:sp>
          <p:nvSpPr>
            <p:cNvPr id="222" name="Google Shape;222;p23"/>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3"/>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23"/>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rPr>
              <a:t>Discount on Patient Demographics</a:t>
            </a:r>
            <a:endParaRPr sz="1100">
              <a:solidFill>
                <a:schemeClr val="lt1"/>
              </a:solidFill>
            </a:endParaRPr>
          </a:p>
        </p:txBody>
      </p:sp>
      <p:sp>
        <p:nvSpPr>
          <p:cNvPr id="225" name="Google Shape;225;p23"/>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u="sng"/>
              <a:t>Elderlies (Over 64)</a:t>
            </a:r>
            <a:r>
              <a:rPr lang="en" sz="900"/>
              <a:t>: </a:t>
            </a:r>
            <a:r>
              <a:rPr lang="en" sz="900"/>
              <a:t>Lower satisfaction scores indicate potential areas for improvement in healthcare services and patient experience. Tailor discount offers to address the specific needs and preferences of elderlies, such as discounted rates for preventive screenings, geriatric consultations, or mobility aids.</a:t>
            </a:r>
            <a:endParaRPr sz="900"/>
          </a:p>
          <a:p>
            <a:pPr indent="0" lvl="0" marL="0" rtl="0" algn="l">
              <a:spcBef>
                <a:spcPts val="1600"/>
              </a:spcBef>
              <a:spcAft>
                <a:spcPts val="0"/>
              </a:spcAft>
              <a:buNone/>
            </a:pPr>
            <a:r>
              <a:rPr lang="en" sz="900" u="sng"/>
              <a:t>African American, Asian, and Two or More Races: </a:t>
            </a:r>
            <a:r>
              <a:rPr lang="en" sz="900">
                <a:solidFill>
                  <a:srgbClr val="0D0D0D"/>
                </a:solidFill>
              </a:rPr>
              <a:t>These racial groups show significant visit volumes across various departments. Tailor discount offers to cater to the healthcare needs of these racial groups, such as discounted rates for culturally sensitive care, language interpretation services, or preventive health programs.</a:t>
            </a:r>
            <a:endParaRPr sz="900">
              <a:solidFill>
                <a:srgbClr val="0D0D0D"/>
              </a:solidFill>
            </a:endParaRPr>
          </a:p>
          <a:p>
            <a:pPr indent="0" lvl="0" marL="0" rtl="0" algn="l">
              <a:spcBef>
                <a:spcPts val="1600"/>
              </a:spcBef>
              <a:spcAft>
                <a:spcPts val="1600"/>
              </a:spcAft>
              <a:buNone/>
            </a:pPr>
            <a:r>
              <a:t/>
            </a:r>
            <a:endParaRPr sz="900" u="sng"/>
          </a:p>
        </p:txBody>
      </p:sp>
      <p:grpSp>
        <p:nvGrpSpPr>
          <p:cNvPr id="226" name="Google Shape;226;p23"/>
          <p:cNvGrpSpPr/>
          <p:nvPr/>
        </p:nvGrpSpPr>
        <p:grpSpPr>
          <a:xfrm>
            <a:off x="3320450" y="1304875"/>
            <a:ext cx="2632500" cy="3416400"/>
            <a:chOff x="3320450" y="1304875"/>
            <a:chExt cx="2632500" cy="3416400"/>
          </a:xfrm>
        </p:grpSpPr>
        <p:sp>
          <p:nvSpPr>
            <p:cNvPr id="227" name="Google Shape;227;p23"/>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23"/>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Improve Patient Wait-times</a:t>
            </a:r>
            <a:endParaRPr sz="1500">
              <a:solidFill>
                <a:schemeClr val="lt1"/>
              </a:solidFill>
            </a:endParaRPr>
          </a:p>
        </p:txBody>
      </p:sp>
      <p:sp>
        <p:nvSpPr>
          <p:cNvPr id="230" name="Google Shape;230;p23"/>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lnSpc>
                <a:spcPct val="114000"/>
              </a:lnSpc>
              <a:spcBef>
                <a:spcPts val="1500"/>
              </a:spcBef>
              <a:spcAft>
                <a:spcPts val="1500"/>
              </a:spcAft>
              <a:buNone/>
            </a:pPr>
            <a:r>
              <a:rPr lang="en" sz="1200">
                <a:solidFill>
                  <a:srgbClr val="0D0D0D"/>
                </a:solidFill>
              </a:rPr>
              <a:t>Consider offering incentives to patients in departments with unusually long wait times, such as Neurology and Physiotherapy, to improve patient satisfaction and experience.</a:t>
            </a:r>
            <a:endParaRPr sz="1200"/>
          </a:p>
        </p:txBody>
      </p:sp>
      <p:grpSp>
        <p:nvGrpSpPr>
          <p:cNvPr id="231" name="Google Shape;231;p23"/>
          <p:cNvGrpSpPr/>
          <p:nvPr/>
        </p:nvGrpSpPr>
        <p:grpSpPr>
          <a:xfrm>
            <a:off x="6212550" y="1304875"/>
            <a:ext cx="2632500" cy="3416400"/>
            <a:chOff x="6212550" y="1304875"/>
            <a:chExt cx="2632500" cy="3416400"/>
          </a:xfrm>
        </p:grpSpPr>
        <p:sp>
          <p:nvSpPr>
            <p:cNvPr id="232" name="Google Shape;232;p23"/>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 name="Google Shape;234;p23"/>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rPr>
              <a:t>Adjust for Seasonal Trends</a:t>
            </a:r>
            <a:endParaRPr sz="1400">
              <a:solidFill>
                <a:schemeClr val="lt1"/>
              </a:solidFill>
            </a:endParaRPr>
          </a:p>
        </p:txBody>
      </p:sp>
      <p:sp>
        <p:nvSpPr>
          <p:cNvPr id="235" name="Google Shape;235;p23"/>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lnSpc>
                <a:spcPct val="114000"/>
              </a:lnSpc>
              <a:spcBef>
                <a:spcPts val="1500"/>
              </a:spcBef>
              <a:spcAft>
                <a:spcPts val="0"/>
              </a:spcAft>
              <a:buNone/>
            </a:pPr>
            <a:r>
              <a:rPr lang="en" sz="1200">
                <a:solidFill>
                  <a:srgbClr val="0D0D0D"/>
                </a:solidFill>
              </a:rPr>
              <a:t>Leverage seasonal trends in patient visits to implement strategic discounts during periods of higher or lower patient activity. For example, offer discounts during peak seasons like Quarter 3 and holiday seasons.</a:t>
            </a:r>
            <a:endParaRPr sz="1100"/>
          </a:p>
          <a:p>
            <a:pPr indent="0" lvl="0" marL="0" rtl="0" algn="l">
              <a:spcBef>
                <a:spcPts val="1500"/>
              </a:spcBef>
              <a:spcAft>
                <a:spcPts val="1600"/>
              </a:spcAft>
              <a:buNone/>
            </a:pPr>
            <a:r>
              <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4"/>
          <p:cNvSpPr txBox="1"/>
          <p:nvPr>
            <p:ph type="title"/>
          </p:nvPr>
        </p:nvSpPr>
        <p:spPr>
          <a:xfrm>
            <a:off x="460975" y="327575"/>
            <a:ext cx="6016800" cy="67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u="sng"/>
              <a:t>Dashboard Demo </a:t>
            </a:r>
            <a:endParaRPr sz="3700" u="sng"/>
          </a:p>
          <a:p>
            <a:pPr indent="0" lvl="0" marL="0" rtl="0" algn="l">
              <a:spcBef>
                <a:spcPts val="0"/>
              </a:spcBef>
              <a:spcAft>
                <a:spcPts val="0"/>
              </a:spcAft>
              <a:buNone/>
            </a:pPr>
            <a:r>
              <a:rPr lang="en" sz="3700" u="sng"/>
              <a:t>(Main Tab)</a:t>
            </a:r>
            <a:endParaRPr sz="3700" u="sng"/>
          </a:p>
        </p:txBody>
      </p:sp>
      <p:pic>
        <p:nvPicPr>
          <p:cNvPr id="241" name="Google Shape;241;p24"/>
          <p:cNvPicPr preferRelativeResize="0"/>
          <p:nvPr/>
        </p:nvPicPr>
        <p:blipFill>
          <a:blip r:embed="rId3">
            <a:alphaModFix/>
          </a:blip>
          <a:stretch>
            <a:fillRect/>
          </a:stretch>
        </p:blipFill>
        <p:spPr>
          <a:xfrm>
            <a:off x="460950" y="1283950"/>
            <a:ext cx="6016848" cy="3380525"/>
          </a:xfrm>
          <a:prstGeom prst="rect">
            <a:avLst/>
          </a:prstGeom>
          <a:noFill/>
          <a:ln>
            <a:noFill/>
          </a:ln>
        </p:spPr>
      </p:pic>
      <p:sp>
        <p:nvSpPr>
          <p:cNvPr id="242" name="Google Shape;242;p24"/>
          <p:cNvSpPr txBox="1"/>
          <p:nvPr/>
        </p:nvSpPr>
        <p:spPr>
          <a:xfrm>
            <a:off x="6883075" y="1591425"/>
            <a:ext cx="2116800" cy="2473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This tab focuses on the Performance metrics of a particular day or range of dates.</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It segments the data on different attributes like departments, Patient Satisfaction Score, Wait Time, revenue generation and more.</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This tab has a date slicer to choose the date for which data has to be segregated.</a:t>
            </a:r>
            <a:endParaRPr sz="1200">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5"/>
          <p:cNvSpPr txBox="1"/>
          <p:nvPr>
            <p:ph type="title"/>
          </p:nvPr>
        </p:nvSpPr>
        <p:spPr>
          <a:xfrm>
            <a:off x="460975" y="327575"/>
            <a:ext cx="6016800" cy="67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u="sng"/>
              <a:t>Dashboard Demo </a:t>
            </a:r>
            <a:endParaRPr sz="3700" u="sng"/>
          </a:p>
          <a:p>
            <a:pPr indent="0" lvl="0" marL="0" rtl="0" algn="l">
              <a:spcBef>
                <a:spcPts val="0"/>
              </a:spcBef>
              <a:spcAft>
                <a:spcPts val="0"/>
              </a:spcAft>
              <a:buNone/>
            </a:pPr>
            <a:r>
              <a:rPr lang="en" sz="3700" u="sng"/>
              <a:t>(Doctors</a:t>
            </a:r>
            <a:r>
              <a:rPr lang="en" sz="3700" u="sng"/>
              <a:t> Tab)</a:t>
            </a:r>
            <a:endParaRPr sz="3700" u="sng"/>
          </a:p>
        </p:txBody>
      </p:sp>
      <p:sp>
        <p:nvSpPr>
          <p:cNvPr id="248" name="Google Shape;248;p25"/>
          <p:cNvSpPr txBox="1"/>
          <p:nvPr/>
        </p:nvSpPr>
        <p:spPr>
          <a:xfrm>
            <a:off x="6883075" y="1335150"/>
            <a:ext cx="2116800" cy="2473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This tab focuses on the Performance metrics of a particular doctor.</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It shows the performance based on different attributes like Number of Patient generated, Patient Satisfaction Score, Wait Time, revenue generation and more.</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This tab has a Doctor ID slicer to choose the Doctor ID of the Doctor whose performance is to be reviewed.</a:t>
            </a:r>
            <a:endParaRPr sz="1200">
              <a:solidFill>
                <a:schemeClr val="lt1"/>
              </a:solidFill>
              <a:latin typeface="Roboto"/>
              <a:ea typeface="Roboto"/>
              <a:cs typeface="Roboto"/>
              <a:sym typeface="Roboto"/>
            </a:endParaRPr>
          </a:p>
        </p:txBody>
      </p:sp>
      <p:pic>
        <p:nvPicPr>
          <p:cNvPr id="249" name="Google Shape;249;p25"/>
          <p:cNvPicPr preferRelativeResize="0"/>
          <p:nvPr/>
        </p:nvPicPr>
        <p:blipFill>
          <a:blip r:embed="rId3">
            <a:alphaModFix/>
          </a:blip>
          <a:stretch>
            <a:fillRect/>
          </a:stretch>
        </p:blipFill>
        <p:spPr>
          <a:xfrm>
            <a:off x="460975" y="1344475"/>
            <a:ext cx="6422099" cy="361243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6"/>
          <p:cNvSpPr txBox="1"/>
          <p:nvPr>
            <p:ph type="title"/>
          </p:nvPr>
        </p:nvSpPr>
        <p:spPr>
          <a:xfrm>
            <a:off x="460975" y="327575"/>
            <a:ext cx="6016800" cy="67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u="sng"/>
              <a:t>Dashboard Demo </a:t>
            </a:r>
            <a:endParaRPr sz="3700" u="sng"/>
          </a:p>
          <a:p>
            <a:pPr indent="0" lvl="0" marL="0" rtl="0" algn="l">
              <a:spcBef>
                <a:spcPts val="0"/>
              </a:spcBef>
              <a:spcAft>
                <a:spcPts val="0"/>
              </a:spcAft>
              <a:buNone/>
            </a:pPr>
            <a:r>
              <a:rPr lang="en" sz="3700" u="sng"/>
              <a:t>(Patients Tab)</a:t>
            </a:r>
            <a:endParaRPr sz="3700" u="sng"/>
          </a:p>
        </p:txBody>
      </p:sp>
      <p:sp>
        <p:nvSpPr>
          <p:cNvPr id="255" name="Google Shape;255;p26"/>
          <p:cNvSpPr txBox="1"/>
          <p:nvPr/>
        </p:nvSpPr>
        <p:spPr>
          <a:xfrm>
            <a:off x="6883075" y="1591425"/>
            <a:ext cx="2116800" cy="2473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This tab focuses on the Quantitative Analysis of a particular or a group of patients.</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It segments the data on different attributes like Age Groups, Demographic Race, Wait Time, Total Bill and more.</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This tab has a Patient name &amp; Patient ID slicer to choose the patient for which data has to be segregated.</a:t>
            </a:r>
            <a:endParaRPr sz="1200">
              <a:solidFill>
                <a:schemeClr val="lt1"/>
              </a:solidFill>
              <a:latin typeface="Roboto"/>
              <a:ea typeface="Roboto"/>
              <a:cs typeface="Roboto"/>
              <a:sym typeface="Roboto"/>
            </a:endParaRPr>
          </a:p>
        </p:txBody>
      </p:sp>
      <p:pic>
        <p:nvPicPr>
          <p:cNvPr id="256" name="Google Shape;256;p26"/>
          <p:cNvPicPr preferRelativeResize="0"/>
          <p:nvPr/>
        </p:nvPicPr>
        <p:blipFill>
          <a:blip r:embed="rId3">
            <a:alphaModFix/>
          </a:blip>
          <a:stretch>
            <a:fillRect/>
          </a:stretch>
        </p:blipFill>
        <p:spPr>
          <a:xfrm>
            <a:off x="460975" y="1332275"/>
            <a:ext cx="6578274" cy="366579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7"/>
          <p:cNvSpPr txBox="1"/>
          <p:nvPr>
            <p:ph type="title"/>
          </p:nvPr>
        </p:nvSpPr>
        <p:spPr>
          <a:xfrm>
            <a:off x="304550" y="2321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Summary of Key findings and Suggestions regarding them.</a:t>
            </a:r>
            <a:endParaRPr sz="2000"/>
          </a:p>
        </p:txBody>
      </p:sp>
      <p:sp>
        <p:nvSpPr>
          <p:cNvPr id="262" name="Google Shape;262;p27"/>
          <p:cNvSpPr/>
          <p:nvPr/>
        </p:nvSpPr>
        <p:spPr>
          <a:xfrm>
            <a:off x="425213" y="9489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63" name="Google Shape;263;p27"/>
          <p:cNvSpPr txBox="1"/>
          <p:nvPr>
            <p:ph idx="4294967295" type="body"/>
          </p:nvPr>
        </p:nvSpPr>
        <p:spPr>
          <a:xfrm>
            <a:off x="425213" y="10956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500">
                <a:solidFill>
                  <a:schemeClr val="lt1"/>
                </a:solidFill>
              </a:rPr>
              <a:t>Patient Demographics Analysis</a:t>
            </a:r>
            <a:endParaRPr sz="1500">
              <a:solidFill>
                <a:schemeClr val="lt1"/>
              </a:solidFill>
            </a:endParaRPr>
          </a:p>
        </p:txBody>
      </p:sp>
      <p:sp>
        <p:nvSpPr>
          <p:cNvPr id="264" name="Google Shape;264;p27"/>
          <p:cNvSpPr txBox="1"/>
          <p:nvPr>
            <p:ph idx="4294967295" type="body"/>
          </p:nvPr>
        </p:nvSpPr>
        <p:spPr>
          <a:xfrm>
            <a:off x="410888" y="16553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0D0D0D"/>
                </a:solidFill>
                <a:highlight>
                  <a:srgbClr val="FFFFFF"/>
                </a:highlight>
              </a:rPr>
              <a:t>Findings</a:t>
            </a:r>
            <a:r>
              <a:rPr lang="en" sz="1200">
                <a:solidFill>
                  <a:srgbClr val="0D0D0D"/>
                </a:solidFill>
                <a:highlight>
                  <a:srgbClr val="FFFFFF"/>
                </a:highlight>
              </a:rPr>
              <a:t>: Certain age groups, such as adults (19 - 25), show higher average satisfaction scores compared to others</a:t>
            </a:r>
            <a:endParaRPr b="1" sz="1600"/>
          </a:p>
          <a:p>
            <a:pPr indent="0" lvl="0" marL="0" rtl="0" algn="l">
              <a:spcBef>
                <a:spcPts val="800"/>
              </a:spcBef>
              <a:spcAft>
                <a:spcPts val="800"/>
              </a:spcAft>
              <a:buNone/>
            </a:pPr>
            <a:r>
              <a:rPr lang="en" sz="1600" u="sng"/>
              <a:t>Suggestions</a:t>
            </a:r>
            <a:r>
              <a:rPr lang="en" sz="1600"/>
              <a:t>: </a:t>
            </a:r>
            <a:r>
              <a:rPr lang="en" sz="1400">
                <a:solidFill>
                  <a:srgbClr val="0D0D0D"/>
                </a:solidFill>
                <a:highlight>
                  <a:srgbClr val="FFFFFF"/>
                </a:highlight>
              </a:rPr>
              <a:t>The hospital can tailor its services and care protocols to better meet the needs and preferences of different age groups, leading to improved patient satisfaction and experience.</a:t>
            </a:r>
            <a:endParaRPr sz="1600"/>
          </a:p>
        </p:txBody>
      </p:sp>
      <p:sp>
        <p:nvSpPr>
          <p:cNvPr id="265" name="Google Shape;265;p27"/>
          <p:cNvSpPr/>
          <p:nvPr/>
        </p:nvSpPr>
        <p:spPr>
          <a:xfrm>
            <a:off x="3037639" y="9489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66" name="Google Shape;266;p27"/>
          <p:cNvSpPr txBox="1"/>
          <p:nvPr>
            <p:ph idx="4294967295" type="body"/>
          </p:nvPr>
        </p:nvSpPr>
        <p:spPr>
          <a:xfrm>
            <a:off x="3329013" y="10956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Department Visit Patterns</a:t>
            </a:r>
            <a:endParaRPr>
              <a:solidFill>
                <a:schemeClr val="lt1"/>
              </a:solidFill>
            </a:endParaRPr>
          </a:p>
        </p:txBody>
      </p:sp>
      <p:sp>
        <p:nvSpPr>
          <p:cNvPr id="267" name="Google Shape;267;p27"/>
          <p:cNvSpPr txBox="1"/>
          <p:nvPr>
            <p:ph idx="4294967295" type="body"/>
          </p:nvPr>
        </p:nvSpPr>
        <p:spPr>
          <a:xfrm>
            <a:off x="3329009" y="17146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0D0D0D"/>
                </a:solidFill>
                <a:highlight>
                  <a:srgbClr val="FFFFFF"/>
                </a:highlight>
              </a:rPr>
              <a:t>Findings</a:t>
            </a:r>
            <a:r>
              <a:rPr lang="en" sz="1200">
                <a:solidFill>
                  <a:srgbClr val="0D0D0D"/>
                </a:solidFill>
                <a:highlight>
                  <a:srgbClr val="FFFFFF"/>
                </a:highlight>
              </a:rPr>
              <a:t>: General Practice and Orthopedics departments receive the highest number of visits, suggesting higher patient demand these departments</a:t>
            </a:r>
            <a:endParaRPr b="1" sz="1600"/>
          </a:p>
          <a:p>
            <a:pPr indent="0" lvl="0" marL="0" rtl="0" algn="l">
              <a:spcBef>
                <a:spcPts val="800"/>
              </a:spcBef>
              <a:spcAft>
                <a:spcPts val="800"/>
              </a:spcAft>
              <a:buNone/>
            </a:pPr>
            <a:r>
              <a:rPr lang="en" sz="1500" u="sng"/>
              <a:t>Suggestions</a:t>
            </a:r>
            <a:r>
              <a:rPr lang="en" sz="1500"/>
              <a:t>: </a:t>
            </a:r>
            <a:r>
              <a:rPr lang="en" sz="1300">
                <a:solidFill>
                  <a:srgbClr val="0D0D0D"/>
                </a:solidFill>
                <a:highlight>
                  <a:srgbClr val="FFFFFF"/>
                </a:highlight>
              </a:rPr>
              <a:t>The hospital can allocate resources and staff accordingly to manage patient flow efficiently in high-demand departments and consider expanding services or capacity in these areas to meet patient needs.</a:t>
            </a:r>
            <a:endParaRPr sz="1500"/>
          </a:p>
        </p:txBody>
      </p:sp>
      <p:sp>
        <p:nvSpPr>
          <p:cNvPr id="268" name="Google Shape;268;p27"/>
          <p:cNvSpPr/>
          <p:nvPr/>
        </p:nvSpPr>
        <p:spPr>
          <a:xfrm>
            <a:off x="5941364" y="9489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69" name="Google Shape;269;p27"/>
          <p:cNvSpPr txBox="1"/>
          <p:nvPr>
            <p:ph idx="4294967295" type="body"/>
          </p:nvPr>
        </p:nvSpPr>
        <p:spPr>
          <a:xfrm>
            <a:off x="6247095" y="10956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lt1"/>
                </a:solidFill>
              </a:rPr>
              <a:t>Patient Wait Time and Satisfaction Analysis</a:t>
            </a:r>
            <a:endParaRPr sz="1600">
              <a:solidFill>
                <a:schemeClr val="lt1"/>
              </a:solidFill>
            </a:endParaRPr>
          </a:p>
        </p:txBody>
      </p:sp>
      <p:sp>
        <p:nvSpPr>
          <p:cNvPr id="270" name="Google Shape;270;p27"/>
          <p:cNvSpPr txBox="1"/>
          <p:nvPr>
            <p:ph idx="4294967295" type="body"/>
          </p:nvPr>
        </p:nvSpPr>
        <p:spPr>
          <a:xfrm>
            <a:off x="6247088" y="17146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0D0D0D"/>
                </a:solidFill>
                <a:highlight>
                  <a:srgbClr val="FFFFFF"/>
                </a:highlight>
              </a:rPr>
              <a:t>Findings</a:t>
            </a:r>
            <a:r>
              <a:rPr lang="en" sz="1200">
                <a:solidFill>
                  <a:srgbClr val="0D0D0D"/>
                </a:solidFill>
                <a:highlight>
                  <a:srgbClr val="FFFFFF"/>
                </a:highlight>
              </a:rPr>
              <a:t>: There is a negative correlation between patient wait time and satisfaction scores, indicating that longer wait times may lead to lower satisfaction levels</a:t>
            </a:r>
            <a:endParaRPr b="1" sz="1600"/>
          </a:p>
          <a:p>
            <a:pPr indent="0" lvl="0" marL="0" rtl="0" algn="l">
              <a:spcBef>
                <a:spcPts val="800"/>
              </a:spcBef>
              <a:spcAft>
                <a:spcPts val="800"/>
              </a:spcAft>
              <a:buNone/>
            </a:pPr>
            <a:r>
              <a:rPr lang="en" sz="1400" u="sng"/>
              <a:t>Suggestions</a:t>
            </a:r>
            <a:r>
              <a:rPr lang="en" sz="1400"/>
              <a:t>: </a:t>
            </a:r>
            <a:r>
              <a:rPr lang="en" sz="1200">
                <a:solidFill>
                  <a:srgbClr val="0D0D0D"/>
                </a:solidFill>
                <a:highlight>
                  <a:srgbClr val="FFFFFF"/>
                </a:highlight>
              </a:rPr>
              <a:t>The hospital should focus on reducing wait times through operational improvements, scheduling optimizations, and resource allocation to enhance patient satisfaction and overall quality of care.</a:t>
            </a:r>
            <a:r>
              <a:rPr lang="en" sz="1400"/>
              <a:t>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grpSp>
        <p:nvGrpSpPr>
          <p:cNvPr id="275" name="Google Shape;275;p28"/>
          <p:cNvGrpSpPr/>
          <p:nvPr/>
        </p:nvGrpSpPr>
        <p:grpSpPr>
          <a:xfrm>
            <a:off x="4939500" y="1219611"/>
            <a:ext cx="3837000" cy="2704200"/>
            <a:chOff x="4939500" y="1219611"/>
            <a:chExt cx="3837000" cy="2704200"/>
          </a:xfrm>
        </p:grpSpPr>
        <p:cxnSp>
          <p:nvCxnSpPr>
            <p:cNvPr id="276" name="Google Shape;276;p28"/>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77" name="Google Shape;277;p28"/>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78" name="Google Shape;278;p28"/>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79" name="Google Shape;279;p28"/>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80" name="Google Shape;280;p28"/>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81" name="Google Shape;281;p28"/>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82" name="Google Shape;282;p28"/>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83" name="Google Shape;283;p28"/>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84" name="Google Shape;284;p28"/>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85" name="Google Shape;285;p28"/>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286" name="Google Shape;286;p28"/>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txBox="1"/>
          <p:nvPr>
            <p:ph type="title"/>
          </p:nvPr>
        </p:nvSpPr>
        <p:spPr>
          <a:xfrm>
            <a:off x="662450" y="419400"/>
            <a:ext cx="3648300" cy="92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288" name="Google Shape;288;p28"/>
          <p:cNvSpPr txBox="1"/>
          <p:nvPr>
            <p:ph idx="1" type="subTitle"/>
          </p:nvPr>
        </p:nvSpPr>
        <p:spPr>
          <a:xfrm>
            <a:off x="265500" y="1394751"/>
            <a:ext cx="4045200" cy="1269300"/>
          </a:xfrm>
          <a:prstGeom prst="rect">
            <a:avLst/>
          </a:prstGeom>
        </p:spPr>
        <p:txBody>
          <a:bodyPr anchorCtr="0" anchor="t" bIns="91425" lIns="91425" spcFirstLastPara="1" rIns="91425" wrap="square" tIns="91425">
            <a:noAutofit/>
          </a:bodyPr>
          <a:lstStyle/>
          <a:p>
            <a:pPr indent="-304800" lvl="0" marL="457200" rtl="0" algn="ctr">
              <a:spcBef>
                <a:spcPts val="0"/>
              </a:spcBef>
              <a:spcAft>
                <a:spcPts val="0"/>
              </a:spcAft>
              <a:buClr>
                <a:srgbClr val="0D0D0D"/>
              </a:buClr>
              <a:buSzPts val="1200"/>
              <a:buChar char="●"/>
            </a:pPr>
            <a:r>
              <a:rPr lang="en" sz="1200">
                <a:solidFill>
                  <a:srgbClr val="0D0D0D"/>
                </a:solidFill>
                <a:highlight>
                  <a:srgbClr val="FFFFFF"/>
                </a:highlight>
              </a:rPr>
              <a:t>In conclusion, our data analysis has unearthed crucial insights that demand immediate action. </a:t>
            </a:r>
            <a:endParaRPr sz="1200">
              <a:solidFill>
                <a:srgbClr val="0D0D0D"/>
              </a:solidFill>
              <a:highlight>
                <a:srgbClr val="FFFFFF"/>
              </a:highlight>
            </a:endParaRPr>
          </a:p>
          <a:p>
            <a:pPr indent="0" lvl="0" marL="457200" rtl="0" algn="l">
              <a:spcBef>
                <a:spcPts val="0"/>
              </a:spcBef>
              <a:spcAft>
                <a:spcPts val="0"/>
              </a:spcAft>
              <a:buNone/>
            </a:pPr>
            <a:r>
              <a:t/>
            </a:r>
            <a:endParaRPr sz="1200">
              <a:solidFill>
                <a:srgbClr val="0D0D0D"/>
              </a:solidFill>
              <a:highlight>
                <a:srgbClr val="FFFFFF"/>
              </a:highlight>
            </a:endParaRPr>
          </a:p>
          <a:p>
            <a:pPr indent="-304800" lvl="0" marL="457200" rtl="0" algn="ctr">
              <a:spcBef>
                <a:spcPts val="0"/>
              </a:spcBef>
              <a:spcAft>
                <a:spcPts val="0"/>
              </a:spcAft>
              <a:buClr>
                <a:srgbClr val="0D0D0D"/>
              </a:buClr>
              <a:buSzPts val="1200"/>
              <a:buChar char="●"/>
            </a:pPr>
            <a:r>
              <a:rPr lang="en" sz="1200">
                <a:solidFill>
                  <a:srgbClr val="0D0D0D"/>
                </a:solidFill>
                <a:highlight>
                  <a:srgbClr val="FFFFFF"/>
                </a:highlight>
              </a:rPr>
              <a:t>For instance, the negative correlation between patient wait times and satisfaction scores underscores the urgent need to streamline our processes to enhance patient experience. </a:t>
            </a:r>
            <a:endParaRPr sz="1200">
              <a:solidFill>
                <a:srgbClr val="0D0D0D"/>
              </a:solidFill>
              <a:highlight>
                <a:srgbClr val="FFFFFF"/>
              </a:highlight>
            </a:endParaRPr>
          </a:p>
          <a:p>
            <a:pPr indent="0" lvl="0" marL="457200" rtl="0" algn="l">
              <a:spcBef>
                <a:spcPts val="0"/>
              </a:spcBef>
              <a:spcAft>
                <a:spcPts val="0"/>
              </a:spcAft>
              <a:buNone/>
            </a:pPr>
            <a:r>
              <a:t/>
            </a:r>
            <a:endParaRPr sz="1200">
              <a:solidFill>
                <a:srgbClr val="0D0D0D"/>
              </a:solidFill>
              <a:highlight>
                <a:srgbClr val="FFFFFF"/>
              </a:highlight>
            </a:endParaRPr>
          </a:p>
          <a:p>
            <a:pPr indent="-304800" lvl="0" marL="457200" rtl="0" algn="ctr">
              <a:spcBef>
                <a:spcPts val="0"/>
              </a:spcBef>
              <a:spcAft>
                <a:spcPts val="0"/>
              </a:spcAft>
              <a:buClr>
                <a:srgbClr val="0D0D0D"/>
              </a:buClr>
              <a:buSzPts val="1200"/>
              <a:buChar char="●"/>
            </a:pPr>
            <a:r>
              <a:rPr lang="en" sz="1200">
                <a:solidFill>
                  <a:srgbClr val="0D0D0D"/>
                </a:solidFill>
                <a:highlight>
                  <a:srgbClr val="FFFFFF"/>
                </a:highlight>
              </a:rPr>
              <a:t>Furthermore, the profitability analysis revealed significant variations among doctor IDs, highlighting the importance of targeted strategies to boost financial performance. </a:t>
            </a:r>
            <a:endParaRPr sz="1200">
              <a:solidFill>
                <a:srgbClr val="0D0D0D"/>
              </a:solidFill>
              <a:highlight>
                <a:srgbClr val="FFFFFF"/>
              </a:highlight>
            </a:endParaRPr>
          </a:p>
          <a:p>
            <a:pPr indent="0" lvl="0" marL="457200" rtl="0" algn="l">
              <a:spcBef>
                <a:spcPts val="0"/>
              </a:spcBef>
              <a:spcAft>
                <a:spcPts val="0"/>
              </a:spcAft>
              <a:buNone/>
            </a:pPr>
            <a:r>
              <a:t/>
            </a:r>
            <a:endParaRPr sz="1200">
              <a:solidFill>
                <a:srgbClr val="0D0D0D"/>
              </a:solidFill>
              <a:highlight>
                <a:srgbClr val="FFFFFF"/>
              </a:highlight>
            </a:endParaRPr>
          </a:p>
          <a:p>
            <a:pPr indent="-304800" lvl="0" marL="457200" rtl="0" algn="ctr">
              <a:spcBef>
                <a:spcPts val="0"/>
              </a:spcBef>
              <a:spcAft>
                <a:spcPts val="0"/>
              </a:spcAft>
              <a:buClr>
                <a:srgbClr val="0D0D0D"/>
              </a:buClr>
              <a:buSzPts val="1200"/>
              <a:buChar char="●"/>
            </a:pPr>
            <a:r>
              <a:rPr lang="en" sz="1200">
                <a:solidFill>
                  <a:srgbClr val="0D0D0D"/>
                </a:solidFill>
                <a:highlight>
                  <a:srgbClr val="FFFFFF"/>
                </a:highlight>
              </a:rPr>
              <a:t>By translating these insights into actionable initiatives, we can drive operational efficiency, improve patient outcomes, and strengthen our position as a leading healthcare provider committed to excellence.</a:t>
            </a:r>
            <a:endParaRPr/>
          </a:p>
        </p:txBody>
      </p:sp>
      <p:grpSp>
        <p:nvGrpSpPr>
          <p:cNvPr id="289" name="Google Shape;289;p28"/>
          <p:cNvGrpSpPr/>
          <p:nvPr/>
        </p:nvGrpSpPr>
        <p:grpSpPr>
          <a:xfrm>
            <a:off x="4939534" y="2017046"/>
            <a:ext cx="3825543" cy="1573620"/>
            <a:chOff x="1000000" y="2393988"/>
            <a:chExt cx="4144235" cy="1704713"/>
          </a:xfrm>
        </p:grpSpPr>
        <p:sp>
          <p:nvSpPr>
            <p:cNvPr id="290" name="Google Shape;290;p28"/>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291" name="Google Shape;291;p28"/>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8"/>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8"/>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8"/>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8"/>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 name="Google Shape;299;p28"/>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 name="Google Shape;300;p28"/>
          <p:cNvGrpSpPr/>
          <p:nvPr/>
        </p:nvGrpSpPr>
        <p:grpSpPr>
          <a:xfrm>
            <a:off x="4939557" y="1778136"/>
            <a:ext cx="3836911" cy="1503799"/>
            <a:chOff x="1000025" y="2059300"/>
            <a:chExt cx="4156550" cy="1629075"/>
          </a:xfrm>
        </p:grpSpPr>
        <p:sp>
          <p:nvSpPr>
            <p:cNvPr id="301" name="Google Shape;301;p28"/>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302" name="Google Shape;302;p28"/>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8"/>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8"/>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8"/>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8"/>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 name="Google Shape;310;p28"/>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460950" y="4921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About Columbia Asia Hospital</a:t>
            </a:r>
            <a:endParaRPr/>
          </a:p>
        </p:txBody>
      </p:sp>
      <p:sp>
        <p:nvSpPr>
          <p:cNvPr id="92" name="Google Shape;92;p14"/>
          <p:cNvSpPr txBox="1"/>
          <p:nvPr/>
        </p:nvSpPr>
        <p:spPr>
          <a:xfrm>
            <a:off x="568200" y="1571625"/>
            <a:ext cx="7515300" cy="2237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Columbia Asia is an international private healthcare company with an extensive network of hospitals across Africa, China, India, Indonesia, Malaysia and more. </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Columbia Asia started its operations in 1996, with the first hospital acquired a year later in Sarawak, East Malaysia.</a:t>
            </a:r>
            <a:endParaRPr sz="1800">
              <a:solidFill>
                <a:schemeClr val="lt1"/>
              </a:solidFill>
              <a:latin typeface="Roboto"/>
              <a:ea typeface="Roboto"/>
              <a:cs typeface="Roboto"/>
              <a:sym typeface="Roboto"/>
            </a:endParaRPr>
          </a:p>
        </p:txBody>
      </p:sp>
      <p:pic>
        <p:nvPicPr>
          <p:cNvPr id="93" name="Google Shape;93;p14"/>
          <p:cNvPicPr preferRelativeResize="0"/>
          <p:nvPr/>
        </p:nvPicPr>
        <p:blipFill>
          <a:blip r:embed="rId3">
            <a:alphaModFix/>
          </a:blip>
          <a:stretch>
            <a:fillRect/>
          </a:stretch>
        </p:blipFill>
        <p:spPr>
          <a:xfrm>
            <a:off x="6321650" y="3270900"/>
            <a:ext cx="2667000" cy="1714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04550" y="2321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Columbia Asia Hospital Data Analysis project focuses on extracting valuable insights from the hospital's data repository to drive informed decision-making and enhance operational efficiency. </a:t>
            </a:r>
            <a:endParaRPr sz="2000"/>
          </a:p>
        </p:txBody>
      </p:sp>
      <p:sp>
        <p:nvSpPr>
          <p:cNvPr id="99" name="Google Shape;99;p15"/>
          <p:cNvSpPr/>
          <p:nvPr/>
        </p:nvSpPr>
        <p:spPr>
          <a:xfrm>
            <a:off x="425213" y="1631000"/>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0" name="Google Shape;100;p15"/>
          <p:cNvSpPr txBox="1"/>
          <p:nvPr>
            <p:ph idx="4294967295" type="body"/>
          </p:nvPr>
        </p:nvSpPr>
        <p:spPr>
          <a:xfrm>
            <a:off x="425213" y="1777701"/>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Objective </a:t>
            </a:r>
            <a:r>
              <a:rPr lang="en">
                <a:solidFill>
                  <a:schemeClr val="lt1"/>
                </a:solidFill>
              </a:rPr>
              <a:t>1</a:t>
            </a:r>
            <a:endParaRPr>
              <a:solidFill>
                <a:schemeClr val="lt1"/>
              </a:solidFill>
            </a:endParaRPr>
          </a:p>
        </p:txBody>
      </p:sp>
      <p:sp>
        <p:nvSpPr>
          <p:cNvPr id="101" name="Google Shape;101;p15"/>
          <p:cNvSpPr txBox="1"/>
          <p:nvPr>
            <p:ph idx="4294967295" type="body"/>
          </p:nvPr>
        </p:nvSpPr>
        <p:spPr>
          <a:xfrm>
            <a:off x="410888" y="2337400"/>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Optimize Patient Care</a:t>
            </a:r>
            <a:endParaRPr b="1" sz="1600"/>
          </a:p>
          <a:p>
            <a:pPr indent="0" lvl="0" marL="0" rtl="0" algn="l">
              <a:spcBef>
                <a:spcPts val="800"/>
              </a:spcBef>
              <a:spcAft>
                <a:spcPts val="800"/>
              </a:spcAft>
              <a:buNone/>
            </a:pPr>
            <a:r>
              <a:rPr lang="en" sz="1600"/>
              <a:t>Analyze patient demographics, wait times, satisfaction scores, and departmental visit patterns to improve patient experience and healthcare delivery.</a:t>
            </a:r>
            <a:endParaRPr sz="1400"/>
          </a:p>
        </p:txBody>
      </p:sp>
      <p:sp>
        <p:nvSpPr>
          <p:cNvPr id="102" name="Google Shape;102;p15"/>
          <p:cNvSpPr/>
          <p:nvPr/>
        </p:nvSpPr>
        <p:spPr>
          <a:xfrm>
            <a:off x="3037639" y="1631000"/>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3" name="Google Shape;103;p15"/>
          <p:cNvSpPr txBox="1"/>
          <p:nvPr>
            <p:ph idx="4294967295" type="body"/>
          </p:nvPr>
        </p:nvSpPr>
        <p:spPr>
          <a:xfrm>
            <a:off x="3329013" y="1777701"/>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Objective </a:t>
            </a:r>
            <a:r>
              <a:rPr lang="en">
                <a:solidFill>
                  <a:schemeClr val="lt1"/>
                </a:solidFill>
              </a:rPr>
              <a:t>2</a:t>
            </a:r>
            <a:endParaRPr>
              <a:solidFill>
                <a:schemeClr val="lt1"/>
              </a:solidFill>
            </a:endParaRPr>
          </a:p>
        </p:txBody>
      </p:sp>
      <p:sp>
        <p:nvSpPr>
          <p:cNvPr id="104" name="Google Shape;104;p15"/>
          <p:cNvSpPr txBox="1"/>
          <p:nvPr>
            <p:ph idx="4294967295" type="body"/>
          </p:nvPr>
        </p:nvSpPr>
        <p:spPr>
          <a:xfrm>
            <a:off x="3329009" y="2396700"/>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Financial Health Assessment</a:t>
            </a:r>
            <a:endParaRPr b="1" sz="1600"/>
          </a:p>
          <a:p>
            <a:pPr indent="0" lvl="0" marL="0" rtl="0" algn="l">
              <a:spcBef>
                <a:spcPts val="800"/>
              </a:spcBef>
              <a:spcAft>
                <a:spcPts val="800"/>
              </a:spcAft>
              <a:buNone/>
            </a:pPr>
            <a:r>
              <a:rPr lang="en" sz="1600"/>
              <a:t>Evaluate hospital profitability, revenue streams, expense management, and cost-saving opportunities to ensure sustainable financial performance.</a:t>
            </a:r>
            <a:endParaRPr sz="1600"/>
          </a:p>
        </p:txBody>
      </p:sp>
      <p:sp>
        <p:nvSpPr>
          <p:cNvPr id="105" name="Google Shape;105;p15"/>
          <p:cNvSpPr/>
          <p:nvPr/>
        </p:nvSpPr>
        <p:spPr>
          <a:xfrm>
            <a:off x="5941364" y="1631000"/>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6" name="Google Shape;106;p15"/>
          <p:cNvSpPr txBox="1"/>
          <p:nvPr>
            <p:ph idx="4294967295" type="body"/>
          </p:nvPr>
        </p:nvSpPr>
        <p:spPr>
          <a:xfrm>
            <a:off x="6247095" y="1777701"/>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Objective </a:t>
            </a:r>
            <a:r>
              <a:rPr lang="en">
                <a:solidFill>
                  <a:schemeClr val="lt1"/>
                </a:solidFill>
              </a:rPr>
              <a:t>3</a:t>
            </a:r>
            <a:endParaRPr>
              <a:solidFill>
                <a:schemeClr val="lt1"/>
              </a:solidFill>
            </a:endParaRPr>
          </a:p>
        </p:txBody>
      </p:sp>
      <p:sp>
        <p:nvSpPr>
          <p:cNvPr id="107" name="Google Shape;107;p15"/>
          <p:cNvSpPr txBox="1"/>
          <p:nvPr>
            <p:ph idx="4294967295" type="body"/>
          </p:nvPr>
        </p:nvSpPr>
        <p:spPr>
          <a:xfrm>
            <a:off x="6247088" y="2396700"/>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Strategic Decision Support</a:t>
            </a:r>
            <a:endParaRPr b="1" sz="1600"/>
          </a:p>
          <a:p>
            <a:pPr indent="0" lvl="0" marL="0" rtl="0" algn="l">
              <a:spcBef>
                <a:spcPts val="800"/>
              </a:spcBef>
              <a:spcAft>
                <a:spcPts val="800"/>
              </a:spcAft>
              <a:buNone/>
            </a:pPr>
            <a:r>
              <a:rPr lang="en" sz="1400"/>
              <a:t>Provide actionable insights and recommendations for strategic decision-making, such as hiring new doctors, implementing cost-saving measures, and enhancing revenue-generating services.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Summary</a:t>
            </a:r>
            <a:endParaRPr/>
          </a:p>
          <a:p>
            <a:pPr indent="0" lvl="0" marL="0" rtl="0" algn="l">
              <a:spcBef>
                <a:spcPts val="0"/>
              </a:spcBef>
              <a:spcAft>
                <a:spcPts val="0"/>
              </a:spcAft>
              <a:buNone/>
            </a:pPr>
            <a:r>
              <a:t/>
            </a:r>
            <a:endParaRPr/>
          </a:p>
        </p:txBody>
      </p:sp>
      <p:sp>
        <p:nvSpPr>
          <p:cNvPr id="113" name="Google Shape;113;p16"/>
          <p:cNvSpPr/>
          <p:nvPr/>
        </p:nvSpPr>
        <p:spPr>
          <a:xfrm>
            <a:off x="4147063" y="1049105"/>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4147075" y="1049112"/>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txBox="1"/>
          <p:nvPr>
            <p:ph idx="4294967295" type="body"/>
          </p:nvPr>
        </p:nvSpPr>
        <p:spPr>
          <a:xfrm>
            <a:off x="4147075" y="110835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Total Revenue Generated</a:t>
            </a:r>
            <a:endParaRPr sz="1100">
              <a:solidFill>
                <a:schemeClr val="lt1"/>
              </a:solidFill>
            </a:endParaRPr>
          </a:p>
        </p:txBody>
      </p:sp>
      <p:sp>
        <p:nvSpPr>
          <p:cNvPr id="116" name="Google Shape;116;p16"/>
          <p:cNvSpPr txBox="1"/>
          <p:nvPr>
            <p:ph idx="4294967295" type="body"/>
          </p:nvPr>
        </p:nvSpPr>
        <p:spPr>
          <a:xfrm>
            <a:off x="4147075" y="145710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509 M</a:t>
            </a:r>
            <a:endParaRPr sz="1300">
              <a:solidFill>
                <a:schemeClr val="dk1"/>
              </a:solidFill>
            </a:endParaRPr>
          </a:p>
        </p:txBody>
      </p:sp>
      <p:grpSp>
        <p:nvGrpSpPr>
          <p:cNvPr id="117" name="Google Shape;117;p16"/>
          <p:cNvGrpSpPr/>
          <p:nvPr/>
        </p:nvGrpSpPr>
        <p:grpSpPr>
          <a:xfrm>
            <a:off x="2918113" y="1746605"/>
            <a:ext cx="4160100" cy="531900"/>
            <a:chOff x="2918113" y="1746605"/>
            <a:chExt cx="4160100" cy="531900"/>
          </a:xfrm>
        </p:grpSpPr>
        <p:cxnSp>
          <p:nvCxnSpPr>
            <p:cNvPr id="118" name="Google Shape;118;p16"/>
            <p:cNvCxnSpPr>
              <a:stCxn id="113" idx="2"/>
              <a:endCxn id="119" idx="0"/>
            </p:cNvCxnSpPr>
            <p:nvPr/>
          </p:nvCxnSpPr>
          <p:spPr>
            <a:xfrm rot="5400000">
              <a:off x="3628963" y="1035755"/>
              <a:ext cx="531900" cy="1953600"/>
            </a:xfrm>
            <a:prstGeom prst="bentConnector3">
              <a:avLst>
                <a:gd fmla="val 49999" name="adj1"/>
              </a:avLst>
            </a:prstGeom>
            <a:noFill/>
            <a:ln cap="flat" cmpd="sng" w="9525">
              <a:solidFill>
                <a:schemeClr val="lt2"/>
              </a:solidFill>
              <a:prstDash val="solid"/>
              <a:round/>
              <a:headEnd len="sm" w="sm" type="none"/>
              <a:tailEnd len="sm" w="sm" type="none"/>
            </a:ln>
          </p:spPr>
        </p:cxnSp>
        <p:cxnSp>
          <p:nvCxnSpPr>
            <p:cNvPr id="120" name="Google Shape;120;p16"/>
            <p:cNvCxnSpPr>
              <a:stCxn id="113" idx="2"/>
              <a:endCxn id="121" idx="0"/>
            </p:cNvCxnSpPr>
            <p:nvPr/>
          </p:nvCxnSpPr>
          <p:spPr>
            <a:xfrm flipH="1" rot="-5400000">
              <a:off x="5709013" y="909305"/>
              <a:ext cx="531900" cy="2206500"/>
            </a:xfrm>
            <a:prstGeom prst="bentConnector3">
              <a:avLst>
                <a:gd fmla="val 49999" name="adj1"/>
              </a:avLst>
            </a:prstGeom>
            <a:noFill/>
            <a:ln cap="flat" cmpd="sng" w="9525">
              <a:solidFill>
                <a:schemeClr val="lt2"/>
              </a:solidFill>
              <a:prstDash val="solid"/>
              <a:round/>
              <a:headEnd len="sm" w="sm" type="none"/>
              <a:tailEnd len="sm" w="sm" type="none"/>
            </a:ln>
          </p:spPr>
        </p:cxnSp>
      </p:grpSp>
      <p:sp>
        <p:nvSpPr>
          <p:cNvPr id="122" name="Google Shape;122;p16"/>
          <p:cNvSpPr/>
          <p:nvPr/>
        </p:nvSpPr>
        <p:spPr>
          <a:xfrm>
            <a:off x="2194905" y="2278501"/>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2193500" y="22784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ph idx="4294967295" type="body"/>
          </p:nvPr>
        </p:nvSpPr>
        <p:spPr>
          <a:xfrm>
            <a:off x="2193650" y="233775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Average Waiting Time</a:t>
            </a:r>
            <a:endParaRPr sz="1100">
              <a:solidFill>
                <a:schemeClr val="lt1"/>
              </a:solidFill>
            </a:endParaRPr>
          </a:p>
        </p:txBody>
      </p:sp>
      <p:sp>
        <p:nvSpPr>
          <p:cNvPr id="124" name="Google Shape;124;p16"/>
          <p:cNvSpPr txBox="1"/>
          <p:nvPr>
            <p:ph idx="4294967295" type="body"/>
          </p:nvPr>
        </p:nvSpPr>
        <p:spPr>
          <a:xfrm>
            <a:off x="2193638" y="268658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35.26 minutes</a:t>
            </a:r>
            <a:endParaRPr sz="1300">
              <a:solidFill>
                <a:schemeClr val="dk1"/>
              </a:solidFill>
            </a:endParaRPr>
          </a:p>
        </p:txBody>
      </p:sp>
      <p:grpSp>
        <p:nvGrpSpPr>
          <p:cNvPr id="125" name="Google Shape;125;p16"/>
          <p:cNvGrpSpPr/>
          <p:nvPr/>
        </p:nvGrpSpPr>
        <p:grpSpPr>
          <a:xfrm>
            <a:off x="1256055" y="2975701"/>
            <a:ext cx="3327300" cy="531900"/>
            <a:chOff x="1256055" y="2975701"/>
            <a:chExt cx="3327300" cy="531900"/>
          </a:xfrm>
        </p:grpSpPr>
        <p:cxnSp>
          <p:nvCxnSpPr>
            <p:cNvPr id="126" name="Google Shape;126;p16"/>
            <p:cNvCxnSpPr>
              <a:stCxn id="122" idx="2"/>
              <a:endCxn id="127" idx="0"/>
            </p:cNvCxnSpPr>
            <p:nvPr/>
          </p:nvCxnSpPr>
          <p:spPr>
            <a:xfrm>
              <a:off x="2919555" y="2975701"/>
              <a:ext cx="0" cy="531900"/>
            </a:xfrm>
            <a:prstGeom prst="straightConnector1">
              <a:avLst/>
            </a:prstGeom>
            <a:noFill/>
            <a:ln cap="flat" cmpd="sng" w="9525">
              <a:solidFill>
                <a:schemeClr val="lt2"/>
              </a:solidFill>
              <a:prstDash val="solid"/>
              <a:round/>
              <a:headEnd len="sm" w="sm" type="none"/>
              <a:tailEnd len="sm" w="sm" type="none"/>
            </a:ln>
          </p:spPr>
        </p:cxnSp>
        <p:cxnSp>
          <p:nvCxnSpPr>
            <p:cNvPr id="128" name="Google Shape;128;p16"/>
            <p:cNvCxnSpPr>
              <a:stCxn id="122" idx="2"/>
              <a:endCxn id="129" idx="0"/>
            </p:cNvCxnSpPr>
            <p:nvPr/>
          </p:nvCxnSpPr>
          <p:spPr>
            <a:xfrm rot="5400000">
              <a:off x="1821855" y="2409901"/>
              <a:ext cx="531900" cy="1663500"/>
            </a:xfrm>
            <a:prstGeom prst="bentConnector3">
              <a:avLst>
                <a:gd fmla="val 50012" name="adj1"/>
              </a:avLst>
            </a:prstGeom>
            <a:noFill/>
            <a:ln cap="flat" cmpd="sng" w="9525">
              <a:solidFill>
                <a:schemeClr val="lt2"/>
              </a:solidFill>
              <a:prstDash val="solid"/>
              <a:round/>
              <a:headEnd len="sm" w="sm" type="none"/>
              <a:tailEnd len="sm" w="sm" type="none"/>
            </a:ln>
          </p:spPr>
        </p:cxnSp>
        <p:cxnSp>
          <p:nvCxnSpPr>
            <p:cNvPr id="130" name="Google Shape;130;p16"/>
            <p:cNvCxnSpPr>
              <a:stCxn id="122" idx="2"/>
              <a:endCxn id="131" idx="0"/>
            </p:cNvCxnSpPr>
            <p:nvPr/>
          </p:nvCxnSpPr>
          <p:spPr>
            <a:xfrm flipH="1" rot="-5400000">
              <a:off x="3545955" y="2349301"/>
              <a:ext cx="411000" cy="1663800"/>
            </a:xfrm>
            <a:prstGeom prst="bentConnector3">
              <a:avLst>
                <a:gd fmla="val 49997" name="adj1"/>
              </a:avLst>
            </a:prstGeom>
            <a:noFill/>
            <a:ln cap="flat" cmpd="sng" w="9525">
              <a:solidFill>
                <a:schemeClr val="lt2"/>
              </a:solidFill>
              <a:prstDash val="solid"/>
              <a:round/>
              <a:headEnd len="sm" w="sm" type="none"/>
              <a:tailEnd len="sm" w="sm" type="none"/>
            </a:ln>
          </p:spPr>
        </p:cxnSp>
      </p:grpSp>
      <p:sp>
        <p:nvSpPr>
          <p:cNvPr id="132" name="Google Shape;132;p16"/>
          <p:cNvSpPr/>
          <p:nvPr/>
        </p:nvSpPr>
        <p:spPr>
          <a:xfrm>
            <a:off x="531436"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53145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txBox="1"/>
          <p:nvPr>
            <p:ph idx="4294967295" type="body"/>
          </p:nvPr>
        </p:nvSpPr>
        <p:spPr>
          <a:xfrm>
            <a:off x="531750"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Most Visited Department</a:t>
            </a:r>
            <a:endParaRPr sz="1100">
              <a:solidFill>
                <a:schemeClr val="lt1"/>
              </a:solidFill>
            </a:endParaRPr>
          </a:p>
        </p:txBody>
      </p:sp>
      <p:sp>
        <p:nvSpPr>
          <p:cNvPr id="134" name="Google Shape;134;p16"/>
          <p:cNvSpPr txBox="1"/>
          <p:nvPr>
            <p:ph idx="4294967295" type="body"/>
          </p:nvPr>
        </p:nvSpPr>
        <p:spPr>
          <a:xfrm>
            <a:off x="531738"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General Practice (7,240 visits)</a:t>
            </a:r>
            <a:endParaRPr sz="1300">
              <a:solidFill>
                <a:schemeClr val="dk1"/>
              </a:solidFill>
            </a:endParaRPr>
          </a:p>
        </p:txBody>
      </p:sp>
      <p:sp>
        <p:nvSpPr>
          <p:cNvPr id="135" name="Google Shape;135;p16"/>
          <p:cNvSpPr/>
          <p:nvPr/>
        </p:nvSpPr>
        <p:spPr>
          <a:xfrm>
            <a:off x="2194998"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2195013"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txBox="1"/>
          <p:nvPr>
            <p:ph idx="4294967295" type="body"/>
          </p:nvPr>
        </p:nvSpPr>
        <p:spPr>
          <a:xfrm>
            <a:off x="2195138"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Average Patient Satisfaction Score</a:t>
            </a:r>
            <a:endParaRPr sz="1100">
              <a:solidFill>
                <a:schemeClr val="lt1"/>
              </a:solidFill>
            </a:endParaRPr>
          </a:p>
        </p:txBody>
      </p:sp>
      <p:sp>
        <p:nvSpPr>
          <p:cNvPr id="137" name="Google Shape;137;p16"/>
          <p:cNvSpPr txBox="1"/>
          <p:nvPr>
            <p:ph idx="4294967295" type="body"/>
          </p:nvPr>
        </p:nvSpPr>
        <p:spPr>
          <a:xfrm>
            <a:off x="2195163"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4.98</a:t>
            </a:r>
            <a:endParaRPr sz="1300">
              <a:solidFill>
                <a:schemeClr val="dk1"/>
              </a:solidFill>
            </a:endParaRPr>
          </a:p>
          <a:p>
            <a:pPr indent="0" lvl="0" marL="0" rtl="0" algn="ctr">
              <a:lnSpc>
                <a:spcPct val="100000"/>
              </a:lnSpc>
              <a:spcBef>
                <a:spcPts val="0"/>
              </a:spcBef>
              <a:spcAft>
                <a:spcPts val="0"/>
              </a:spcAft>
              <a:buNone/>
            </a:pPr>
            <a:r>
              <a:rPr lang="en" sz="1300">
                <a:solidFill>
                  <a:schemeClr val="dk1"/>
                </a:solidFill>
              </a:rPr>
              <a:t> (on scale of 10)</a:t>
            </a:r>
            <a:endParaRPr sz="1300">
              <a:solidFill>
                <a:schemeClr val="dk1"/>
              </a:solidFill>
            </a:endParaRPr>
          </a:p>
        </p:txBody>
      </p:sp>
      <p:sp>
        <p:nvSpPr>
          <p:cNvPr id="138" name="Google Shape;138;p16"/>
          <p:cNvSpPr/>
          <p:nvPr/>
        </p:nvSpPr>
        <p:spPr>
          <a:xfrm>
            <a:off x="3858523"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3858600" y="3386675"/>
            <a:ext cx="1449300" cy="429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txBox="1"/>
          <p:nvPr>
            <p:ph idx="4294967295" type="body"/>
          </p:nvPr>
        </p:nvSpPr>
        <p:spPr>
          <a:xfrm>
            <a:off x="3858825" y="3410225"/>
            <a:ext cx="1449000" cy="3822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Highest Appointment Fees </a:t>
            </a:r>
            <a:r>
              <a:rPr lang="en" sz="1100">
                <a:solidFill>
                  <a:schemeClr val="lt1"/>
                </a:solidFill>
              </a:rPr>
              <a:t>Department </a:t>
            </a:r>
            <a:endParaRPr sz="1100">
              <a:solidFill>
                <a:schemeClr val="lt1"/>
              </a:solidFill>
            </a:endParaRPr>
          </a:p>
        </p:txBody>
      </p:sp>
      <p:sp>
        <p:nvSpPr>
          <p:cNvPr id="140" name="Google Shape;140;p16"/>
          <p:cNvSpPr txBox="1"/>
          <p:nvPr>
            <p:ph idx="4294967295" type="body"/>
          </p:nvPr>
        </p:nvSpPr>
        <p:spPr>
          <a:xfrm>
            <a:off x="3858700"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 Neurology ($1,500)</a:t>
            </a:r>
            <a:endParaRPr sz="1300">
              <a:solidFill>
                <a:schemeClr val="dk1"/>
              </a:solidFill>
            </a:endParaRPr>
          </a:p>
        </p:txBody>
      </p:sp>
      <p:sp>
        <p:nvSpPr>
          <p:cNvPr id="141" name="Google Shape;141;p16"/>
          <p:cNvSpPr/>
          <p:nvPr/>
        </p:nvSpPr>
        <p:spPr>
          <a:xfrm>
            <a:off x="6353691" y="2278501"/>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6353700" y="22784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txBox="1"/>
          <p:nvPr>
            <p:ph idx="4294967295" type="body"/>
          </p:nvPr>
        </p:nvSpPr>
        <p:spPr>
          <a:xfrm>
            <a:off x="6353925" y="233775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No. Of Patients Visited</a:t>
            </a:r>
            <a:endParaRPr sz="1100">
              <a:solidFill>
                <a:schemeClr val="lt1"/>
              </a:solidFill>
            </a:endParaRPr>
          </a:p>
        </p:txBody>
      </p:sp>
      <p:sp>
        <p:nvSpPr>
          <p:cNvPr id="143" name="Google Shape;143;p16"/>
          <p:cNvSpPr txBox="1"/>
          <p:nvPr>
            <p:ph idx="4294967295" type="body"/>
          </p:nvPr>
        </p:nvSpPr>
        <p:spPr>
          <a:xfrm>
            <a:off x="6352413" y="268658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9216</a:t>
            </a:r>
            <a:endParaRPr sz="1300">
              <a:solidFill>
                <a:schemeClr val="dk1"/>
              </a:solidFill>
            </a:endParaRPr>
          </a:p>
        </p:txBody>
      </p:sp>
      <p:grpSp>
        <p:nvGrpSpPr>
          <p:cNvPr id="144" name="Google Shape;144;p16"/>
          <p:cNvGrpSpPr/>
          <p:nvPr/>
        </p:nvGrpSpPr>
        <p:grpSpPr>
          <a:xfrm>
            <a:off x="6246741" y="2975701"/>
            <a:ext cx="1663500" cy="531900"/>
            <a:chOff x="6246741" y="2975701"/>
            <a:chExt cx="1663500" cy="531900"/>
          </a:xfrm>
        </p:grpSpPr>
        <p:cxnSp>
          <p:nvCxnSpPr>
            <p:cNvPr id="145" name="Google Shape;145;p16"/>
            <p:cNvCxnSpPr>
              <a:stCxn id="141" idx="2"/>
              <a:endCxn id="146" idx="0"/>
            </p:cNvCxnSpPr>
            <p:nvPr/>
          </p:nvCxnSpPr>
          <p:spPr>
            <a:xfrm rot="5400000">
              <a:off x="6396591" y="2825851"/>
              <a:ext cx="531900" cy="831600"/>
            </a:xfrm>
            <a:prstGeom prst="bentConnector3">
              <a:avLst>
                <a:gd fmla="val 50012" name="adj1"/>
              </a:avLst>
            </a:prstGeom>
            <a:noFill/>
            <a:ln cap="flat" cmpd="sng" w="9525">
              <a:solidFill>
                <a:schemeClr val="lt2"/>
              </a:solidFill>
              <a:prstDash val="solid"/>
              <a:round/>
              <a:headEnd len="sm" w="sm" type="none"/>
              <a:tailEnd len="sm" w="sm" type="none"/>
            </a:ln>
          </p:spPr>
        </p:cxnSp>
        <p:cxnSp>
          <p:nvCxnSpPr>
            <p:cNvPr id="147" name="Google Shape;147;p16"/>
            <p:cNvCxnSpPr>
              <a:stCxn id="141" idx="2"/>
              <a:endCxn id="148" idx="0"/>
            </p:cNvCxnSpPr>
            <p:nvPr/>
          </p:nvCxnSpPr>
          <p:spPr>
            <a:xfrm flipH="1" rot="-5400000">
              <a:off x="7228341" y="2825701"/>
              <a:ext cx="531900" cy="831900"/>
            </a:xfrm>
            <a:prstGeom prst="bentConnector3">
              <a:avLst>
                <a:gd fmla="val 50013" name="adj1"/>
              </a:avLst>
            </a:prstGeom>
            <a:noFill/>
            <a:ln cap="flat" cmpd="sng" w="9525">
              <a:solidFill>
                <a:schemeClr val="lt2"/>
              </a:solidFill>
              <a:prstDash val="solid"/>
              <a:round/>
              <a:headEnd len="sm" w="sm" type="none"/>
              <a:tailEnd len="sm" w="sm" type="none"/>
            </a:ln>
          </p:spPr>
        </p:cxnSp>
      </p:grpSp>
      <p:sp>
        <p:nvSpPr>
          <p:cNvPr id="149" name="Google Shape;149;p16"/>
          <p:cNvSpPr/>
          <p:nvPr/>
        </p:nvSpPr>
        <p:spPr>
          <a:xfrm>
            <a:off x="5522206" y="350781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5522175"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txBox="1"/>
          <p:nvPr>
            <p:ph idx="4294967295" type="body"/>
          </p:nvPr>
        </p:nvSpPr>
        <p:spPr>
          <a:xfrm>
            <a:off x="5522338"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Number of Male Visits</a:t>
            </a:r>
            <a:endParaRPr sz="1100">
              <a:solidFill>
                <a:schemeClr val="lt1"/>
              </a:solidFill>
            </a:endParaRPr>
          </a:p>
        </p:txBody>
      </p:sp>
      <p:sp>
        <p:nvSpPr>
          <p:cNvPr id="151" name="Google Shape;151;p16"/>
          <p:cNvSpPr txBox="1"/>
          <p:nvPr>
            <p:ph idx="4294967295" type="body"/>
          </p:nvPr>
        </p:nvSpPr>
        <p:spPr>
          <a:xfrm>
            <a:off x="5522263"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4,705</a:t>
            </a:r>
            <a:endParaRPr sz="1300">
              <a:solidFill>
                <a:schemeClr val="dk1"/>
              </a:solidFill>
            </a:endParaRPr>
          </a:p>
        </p:txBody>
      </p:sp>
      <p:sp>
        <p:nvSpPr>
          <p:cNvPr id="152" name="Google Shape;152;p16"/>
          <p:cNvSpPr/>
          <p:nvPr/>
        </p:nvSpPr>
        <p:spPr>
          <a:xfrm>
            <a:off x="7185791" y="350781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7185650" y="3507737"/>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txBox="1"/>
          <p:nvPr>
            <p:ph idx="4294967295" type="body"/>
          </p:nvPr>
        </p:nvSpPr>
        <p:spPr>
          <a:xfrm>
            <a:off x="7185738"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Number of Female Visits</a:t>
            </a:r>
            <a:endParaRPr sz="1100">
              <a:solidFill>
                <a:schemeClr val="lt1"/>
              </a:solidFill>
            </a:endParaRPr>
          </a:p>
        </p:txBody>
      </p:sp>
      <p:sp>
        <p:nvSpPr>
          <p:cNvPr id="154" name="Google Shape;154;p16"/>
          <p:cNvSpPr txBox="1"/>
          <p:nvPr>
            <p:ph idx="4294967295" type="body"/>
          </p:nvPr>
        </p:nvSpPr>
        <p:spPr>
          <a:xfrm>
            <a:off x="7185688"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rgbClr val="0D0D0D"/>
                </a:solidFill>
                <a:highlight>
                  <a:srgbClr val="FFFFFF"/>
                </a:highlight>
              </a:rPr>
              <a:t>4,487</a:t>
            </a:r>
            <a:endParaRPr sz="1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265500" y="633500"/>
            <a:ext cx="4045200" cy="1075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Data Cleaning and Preprocessing</a:t>
            </a:r>
            <a:endParaRPr sz="3000"/>
          </a:p>
        </p:txBody>
      </p:sp>
      <p:sp>
        <p:nvSpPr>
          <p:cNvPr id="160" name="Google Shape;160;p17"/>
          <p:cNvSpPr txBox="1"/>
          <p:nvPr>
            <p:ph idx="1" type="subTitle"/>
          </p:nvPr>
        </p:nvSpPr>
        <p:spPr>
          <a:xfrm>
            <a:off x="128400" y="1778350"/>
            <a:ext cx="4182300" cy="1269300"/>
          </a:xfrm>
          <a:prstGeom prst="rect">
            <a:avLst/>
          </a:prstGeom>
        </p:spPr>
        <p:txBody>
          <a:bodyPr anchorCtr="0" anchor="t" bIns="91425" lIns="91425" spcFirstLastPara="1" rIns="91425" wrap="square" tIns="91425">
            <a:noAutofit/>
          </a:bodyPr>
          <a:lstStyle/>
          <a:p>
            <a:pPr indent="-304800" lvl="0" marL="457200" rtl="0" algn="ctr">
              <a:spcBef>
                <a:spcPts val="0"/>
              </a:spcBef>
              <a:spcAft>
                <a:spcPts val="0"/>
              </a:spcAft>
              <a:buSzPts val="1200"/>
              <a:buChar char="●"/>
            </a:pPr>
            <a:r>
              <a:rPr lang="en" sz="1200"/>
              <a:t>Handling Missing Values: Checking for and addressing any missing values in the dataset, either by imputing them with appropriate values or removing them if they significantly impact the analysis.</a:t>
            </a:r>
            <a:endParaRPr sz="1200"/>
          </a:p>
          <a:p>
            <a:pPr indent="0" lvl="0" marL="457200" rtl="0" algn="ctr">
              <a:spcBef>
                <a:spcPts val="0"/>
              </a:spcBef>
              <a:spcAft>
                <a:spcPts val="0"/>
              </a:spcAft>
              <a:buNone/>
            </a:pPr>
            <a:r>
              <a:t/>
            </a:r>
            <a:endParaRPr sz="1200"/>
          </a:p>
          <a:p>
            <a:pPr indent="-304800" lvl="0" marL="457200" rtl="0" algn="ctr">
              <a:spcBef>
                <a:spcPts val="0"/>
              </a:spcBef>
              <a:spcAft>
                <a:spcPts val="0"/>
              </a:spcAft>
              <a:buSzPts val="1200"/>
              <a:buChar char="●"/>
            </a:pPr>
            <a:r>
              <a:rPr lang="en" sz="1200"/>
              <a:t>Data Type Conversion: Ensuring that the data types of columns are appropriate for analysis, such as converting date columns to date format, numeric columns to numerical format, and categorical columns to categorical format.</a:t>
            </a:r>
            <a:endParaRPr sz="1200"/>
          </a:p>
          <a:p>
            <a:pPr indent="0" lvl="0" marL="457200" rtl="0" algn="ctr">
              <a:spcBef>
                <a:spcPts val="0"/>
              </a:spcBef>
              <a:spcAft>
                <a:spcPts val="0"/>
              </a:spcAft>
              <a:buNone/>
            </a:pPr>
            <a:r>
              <a:t/>
            </a:r>
            <a:endParaRPr sz="1200"/>
          </a:p>
        </p:txBody>
      </p:sp>
      <p:sp>
        <p:nvSpPr>
          <p:cNvPr id="161" name="Google Shape;161;p17"/>
          <p:cNvSpPr txBox="1"/>
          <p:nvPr>
            <p:ph idx="2" type="body"/>
          </p:nvPr>
        </p:nvSpPr>
        <p:spPr>
          <a:xfrm>
            <a:off x="4916800" y="1007275"/>
            <a:ext cx="3837000" cy="24822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Char char="●"/>
            </a:pPr>
            <a:r>
              <a:rPr lang="en" sz="1300"/>
              <a:t>This data is critical for analysis because it provides insights into various aspects of hospital operations, patient demographics, financial performance, and healthcare outcomes.</a:t>
            </a:r>
            <a:endParaRPr sz="1300"/>
          </a:p>
          <a:p>
            <a:pPr indent="0" lvl="0" marL="457200" rtl="0" algn="l">
              <a:spcBef>
                <a:spcPts val="1600"/>
              </a:spcBef>
              <a:spcAft>
                <a:spcPts val="0"/>
              </a:spcAft>
              <a:buNone/>
            </a:pPr>
            <a:r>
              <a:t/>
            </a:r>
            <a:endParaRPr sz="1300"/>
          </a:p>
          <a:p>
            <a:pPr indent="-311150" lvl="0" marL="457200" rtl="0" algn="l">
              <a:spcBef>
                <a:spcPts val="1600"/>
              </a:spcBef>
              <a:spcAft>
                <a:spcPts val="0"/>
              </a:spcAft>
              <a:buSzPts val="1300"/>
              <a:buChar char="●"/>
            </a:pPr>
            <a:r>
              <a:rPr lang="en" sz="1300"/>
              <a:t>By cleaning and preprocessing the data effectively, we ensure that the analysis is based on reliable and accurate information, leading to more meaningful conclusions and actionable insights for decision-making within the hospital setting.</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Analytical Approach and Tools</a:t>
            </a:r>
            <a:endParaRPr/>
          </a:p>
        </p:txBody>
      </p:sp>
      <p:grpSp>
        <p:nvGrpSpPr>
          <p:cNvPr id="167" name="Google Shape;167;p18"/>
          <p:cNvGrpSpPr/>
          <p:nvPr/>
        </p:nvGrpSpPr>
        <p:grpSpPr>
          <a:xfrm>
            <a:off x="431925" y="1304875"/>
            <a:ext cx="2628925" cy="3416400"/>
            <a:chOff x="431925" y="1304875"/>
            <a:chExt cx="2628925" cy="3416400"/>
          </a:xfrm>
        </p:grpSpPr>
        <p:sp>
          <p:nvSpPr>
            <p:cNvPr id="168" name="Google Shape;168;p1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18"/>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 Cleaning</a:t>
            </a:r>
            <a:endParaRPr>
              <a:solidFill>
                <a:schemeClr val="lt1"/>
              </a:solidFill>
            </a:endParaRPr>
          </a:p>
        </p:txBody>
      </p:sp>
      <p:sp>
        <p:nvSpPr>
          <p:cNvPr id="171" name="Google Shape;171;p18"/>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t>Data Type Conversion</a:t>
            </a:r>
            <a:r>
              <a:rPr lang="en" sz="1200"/>
              <a:t>: Used Power Query Editor in Power BI to convert date columns to date format and ensure appropriate data types for numerical and categorical columns.</a:t>
            </a:r>
            <a:endParaRPr sz="1200"/>
          </a:p>
          <a:p>
            <a:pPr indent="0" lvl="0" marL="0" rtl="0" algn="l">
              <a:spcBef>
                <a:spcPts val="1600"/>
              </a:spcBef>
              <a:spcAft>
                <a:spcPts val="1600"/>
              </a:spcAft>
              <a:buNone/>
            </a:pPr>
            <a:r>
              <a:rPr lang="en" sz="1200" u="sng"/>
              <a:t>Handling Missing Values</a:t>
            </a:r>
            <a:r>
              <a:rPr lang="en" sz="1200"/>
              <a:t>: Employed Power Query Editor to address missing values by imputing them or removing them as necessary.</a:t>
            </a:r>
            <a:endParaRPr sz="1200"/>
          </a:p>
        </p:txBody>
      </p:sp>
      <p:grpSp>
        <p:nvGrpSpPr>
          <p:cNvPr id="172" name="Google Shape;172;p18"/>
          <p:cNvGrpSpPr/>
          <p:nvPr/>
        </p:nvGrpSpPr>
        <p:grpSpPr>
          <a:xfrm>
            <a:off x="3320450" y="1304875"/>
            <a:ext cx="2632500" cy="3416400"/>
            <a:chOff x="3320450" y="1304875"/>
            <a:chExt cx="2632500" cy="3416400"/>
          </a:xfrm>
        </p:grpSpPr>
        <p:sp>
          <p:nvSpPr>
            <p:cNvPr id="173" name="Google Shape;173;p18"/>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18"/>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 Enrichment</a:t>
            </a:r>
            <a:endParaRPr>
              <a:solidFill>
                <a:schemeClr val="lt1"/>
              </a:solidFill>
            </a:endParaRPr>
          </a:p>
        </p:txBody>
      </p:sp>
      <p:sp>
        <p:nvSpPr>
          <p:cNvPr id="176" name="Google Shape;176;p18"/>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Created new features or variables using DAX functions such as CALCULATE, FILTER, and RELATED to enhance the analysis, such as deriving age groups from birth dates or calculating ratios between different numerical variables.</a:t>
            </a:r>
            <a:endParaRPr sz="1200"/>
          </a:p>
        </p:txBody>
      </p:sp>
      <p:grpSp>
        <p:nvGrpSpPr>
          <p:cNvPr id="177" name="Google Shape;177;p18"/>
          <p:cNvGrpSpPr/>
          <p:nvPr/>
        </p:nvGrpSpPr>
        <p:grpSpPr>
          <a:xfrm>
            <a:off x="6212550" y="1304875"/>
            <a:ext cx="2632500" cy="3416400"/>
            <a:chOff x="6212550" y="1304875"/>
            <a:chExt cx="2632500" cy="3416400"/>
          </a:xfrm>
        </p:grpSpPr>
        <p:sp>
          <p:nvSpPr>
            <p:cNvPr id="178" name="Google Shape;178;p18"/>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18"/>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rPr>
              <a:t>Types of Analysis</a:t>
            </a:r>
            <a:r>
              <a:rPr lang="en" sz="1400">
                <a:solidFill>
                  <a:schemeClr val="lt1"/>
                </a:solidFill>
              </a:rPr>
              <a:t> Conducted</a:t>
            </a:r>
            <a:endParaRPr sz="1400">
              <a:solidFill>
                <a:schemeClr val="lt1"/>
              </a:solidFill>
            </a:endParaRPr>
          </a:p>
        </p:txBody>
      </p:sp>
      <p:sp>
        <p:nvSpPr>
          <p:cNvPr id="181" name="Google Shape;181;p18"/>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t>Descriptive Analysis</a:t>
            </a:r>
            <a:r>
              <a:rPr lang="en" sz="1100"/>
              <a:t>: Used Power BI visualizations (e.g., bar charts, line charts) to perform descriptive analysis of patient demographics, departmental visits, revenue trends, and patient satisfaction scores.</a:t>
            </a:r>
            <a:endParaRPr sz="1100"/>
          </a:p>
          <a:p>
            <a:pPr indent="0" lvl="0" marL="0" rtl="0" algn="l">
              <a:spcBef>
                <a:spcPts val="1600"/>
              </a:spcBef>
              <a:spcAft>
                <a:spcPts val="0"/>
              </a:spcAft>
              <a:buNone/>
            </a:pPr>
            <a:r>
              <a:rPr lang="en" sz="1100" u="sng"/>
              <a:t>Segmentation Analysis</a:t>
            </a:r>
            <a:r>
              <a:rPr lang="en" sz="1100"/>
              <a:t>: Conducted segmentation analysis by age groups, gender, race, and department referrals to understand patterns and trends in patient visits and healthcare needs.</a:t>
            </a:r>
            <a:endParaRPr sz="1100"/>
          </a:p>
          <a:p>
            <a:pPr indent="0" lvl="0" marL="0" rtl="0" algn="l">
              <a:spcBef>
                <a:spcPts val="1600"/>
              </a:spcBef>
              <a:spcAft>
                <a:spcPts val="1600"/>
              </a:spcAft>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type="title"/>
          </p:nvPr>
        </p:nvSpPr>
        <p:spPr>
          <a:xfrm>
            <a:off x="371300" y="2246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u="sng"/>
              <a:t>Department Segmentation</a:t>
            </a:r>
            <a:endParaRPr sz="3700" u="sng"/>
          </a:p>
        </p:txBody>
      </p:sp>
      <p:pic>
        <p:nvPicPr>
          <p:cNvPr id="187" name="Google Shape;187;p19"/>
          <p:cNvPicPr preferRelativeResize="0"/>
          <p:nvPr/>
        </p:nvPicPr>
        <p:blipFill>
          <a:blip r:embed="rId3">
            <a:alphaModFix/>
          </a:blip>
          <a:stretch>
            <a:fillRect/>
          </a:stretch>
        </p:blipFill>
        <p:spPr>
          <a:xfrm>
            <a:off x="574025" y="1063475"/>
            <a:ext cx="3997974" cy="1971225"/>
          </a:xfrm>
          <a:prstGeom prst="rect">
            <a:avLst/>
          </a:prstGeom>
          <a:noFill/>
          <a:ln>
            <a:noFill/>
          </a:ln>
        </p:spPr>
      </p:pic>
      <p:sp>
        <p:nvSpPr>
          <p:cNvPr id="188" name="Google Shape;188;p19"/>
          <p:cNvSpPr txBox="1"/>
          <p:nvPr/>
        </p:nvSpPr>
        <p:spPr>
          <a:xfrm>
            <a:off x="574050" y="3155400"/>
            <a:ext cx="6426600" cy="1505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General Practice (7240 visits) And Orthopedics (995 visits) are mostly frequently visited Department.</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Most Revenue Generating Department is Orthopedics with </a:t>
            </a:r>
            <a:endParaRPr sz="1500">
              <a:solidFill>
                <a:schemeClr val="lt1"/>
              </a:solidFill>
              <a:latin typeface="Roboto"/>
              <a:ea typeface="Roboto"/>
              <a:cs typeface="Roboto"/>
              <a:sym typeface="Roboto"/>
            </a:endParaRPr>
          </a:p>
          <a:p>
            <a:pPr indent="0" lvl="0" marL="457200" rtl="0" algn="l">
              <a:spcBef>
                <a:spcPts val="0"/>
              </a:spcBef>
              <a:spcAft>
                <a:spcPts val="0"/>
              </a:spcAft>
              <a:buNone/>
            </a:pPr>
            <a:r>
              <a:rPr lang="en" sz="1500">
                <a:solidFill>
                  <a:schemeClr val="lt1"/>
                </a:solidFill>
                <a:latin typeface="Roboto"/>
                <a:ea typeface="Roboto"/>
                <a:cs typeface="Roboto"/>
                <a:sym typeface="Roboto"/>
              </a:rPr>
              <a:t>$172.93 M.</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Neurology is charging highest </a:t>
            </a:r>
            <a:r>
              <a:rPr lang="en" sz="1500">
                <a:solidFill>
                  <a:schemeClr val="lt1"/>
                </a:solidFill>
                <a:latin typeface="Roboto"/>
                <a:ea typeface="Roboto"/>
                <a:cs typeface="Roboto"/>
                <a:sym typeface="Roboto"/>
              </a:rPr>
              <a:t>appointment fees: $1500</a:t>
            </a:r>
            <a:endParaRPr sz="1500">
              <a:solidFill>
                <a:schemeClr val="lt1"/>
              </a:solidFill>
              <a:latin typeface="Roboto"/>
              <a:ea typeface="Roboto"/>
              <a:cs typeface="Roboto"/>
              <a:sym typeface="Roboto"/>
            </a:endParaRPr>
          </a:p>
          <a:p>
            <a:pPr indent="0" lvl="0" marL="457200" rtl="0" algn="l">
              <a:spcBef>
                <a:spcPts val="0"/>
              </a:spcBef>
              <a:spcAft>
                <a:spcPts val="0"/>
              </a:spcAft>
              <a:buNone/>
            </a:pPr>
            <a:r>
              <a:t/>
            </a:r>
            <a:endParaRPr sz="1500">
              <a:solidFill>
                <a:schemeClr val="lt1"/>
              </a:solidFill>
              <a:latin typeface="Roboto"/>
              <a:ea typeface="Roboto"/>
              <a:cs typeface="Roboto"/>
              <a:sym typeface="Roboto"/>
            </a:endParaRPr>
          </a:p>
        </p:txBody>
      </p:sp>
      <p:pic>
        <p:nvPicPr>
          <p:cNvPr id="189" name="Google Shape;189;p19"/>
          <p:cNvPicPr preferRelativeResize="0"/>
          <p:nvPr/>
        </p:nvPicPr>
        <p:blipFill>
          <a:blip r:embed="rId4">
            <a:alphaModFix/>
          </a:blip>
          <a:stretch>
            <a:fillRect/>
          </a:stretch>
        </p:blipFill>
        <p:spPr>
          <a:xfrm>
            <a:off x="4724399" y="1215872"/>
            <a:ext cx="4267201" cy="17816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txBox="1"/>
          <p:nvPr>
            <p:ph type="title"/>
          </p:nvPr>
        </p:nvSpPr>
        <p:spPr>
          <a:xfrm>
            <a:off x="265500" y="141375"/>
            <a:ext cx="4045200" cy="72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u="sng"/>
              <a:t>Age Segmentation</a:t>
            </a:r>
            <a:endParaRPr sz="3000" u="sng"/>
          </a:p>
        </p:txBody>
      </p:sp>
      <p:sp>
        <p:nvSpPr>
          <p:cNvPr id="195" name="Google Shape;195;p20"/>
          <p:cNvSpPr txBox="1"/>
          <p:nvPr>
            <p:ph idx="1" type="subTitle"/>
          </p:nvPr>
        </p:nvSpPr>
        <p:spPr>
          <a:xfrm>
            <a:off x="128400" y="1778350"/>
            <a:ext cx="4182300" cy="12693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t/>
            </a:r>
            <a:endParaRPr sz="1200"/>
          </a:p>
          <a:p>
            <a:pPr indent="0" lvl="0" marL="457200" rtl="0" algn="ctr">
              <a:spcBef>
                <a:spcPts val="0"/>
              </a:spcBef>
              <a:spcAft>
                <a:spcPts val="0"/>
              </a:spcAft>
              <a:buNone/>
            </a:pPr>
            <a:r>
              <a:t/>
            </a:r>
            <a:endParaRPr sz="1200"/>
          </a:p>
        </p:txBody>
      </p:sp>
      <p:sp>
        <p:nvSpPr>
          <p:cNvPr id="196" name="Google Shape;196;p20"/>
          <p:cNvSpPr txBox="1"/>
          <p:nvPr>
            <p:ph idx="2" type="body"/>
          </p:nvPr>
        </p:nvSpPr>
        <p:spPr>
          <a:xfrm>
            <a:off x="4916800" y="1007275"/>
            <a:ext cx="3837000" cy="2482200"/>
          </a:xfrm>
          <a:prstGeom prst="rect">
            <a:avLst/>
          </a:prstGeom>
        </p:spPr>
        <p:txBody>
          <a:bodyPr anchorCtr="0" anchor="ctr"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sz="1300"/>
              <a:t>The Largest User Group is aged 26-64 comprising 49.75% of the patients.</a:t>
            </a:r>
            <a:endParaRPr sz="1100"/>
          </a:p>
          <a:p>
            <a:pPr indent="-311150" lvl="0" marL="457200" rtl="0" algn="l">
              <a:spcBef>
                <a:spcPts val="0"/>
              </a:spcBef>
              <a:spcAft>
                <a:spcPts val="0"/>
              </a:spcAft>
              <a:buSzPts val="1300"/>
              <a:buChar char="●"/>
            </a:pPr>
            <a:r>
              <a:rPr lang="en" sz="1300"/>
              <a:t>Elderlies (over 64) age group has lowest satisfaction score.</a:t>
            </a:r>
            <a:endParaRPr sz="1300"/>
          </a:p>
          <a:p>
            <a:pPr indent="-311150" lvl="0" marL="457200" rtl="0" algn="l">
              <a:spcBef>
                <a:spcPts val="0"/>
              </a:spcBef>
              <a:spcAft>
                <a:spcPts val="0"/>
              </a:spcAft>
              <a:buSzPts val="1300"/>
              <a:buChar char="●"/>
            </a:pPr>
            <a:r>
              <a:rPr lang="en" sz="1300"/>
              <a:t>Average Patient Wait-time is 35.26 minutes.</a:t>
            </a:r>
            <a:endParaRPr sz="1300"/>
          </a:p>
        </p:txBody>
      </p:sp>
      <p:pic>
        <p:nvPicPr>
          <p:cNvPr id="197" name="Google Shape;197;p20"/>
          <p:cNvPicPr preferRelativeResize="0"/>
          <p:nvPr/>
        </p:nvPicPr>
        <p:blipFill>
          <a:blip r:embed="rId3">
            <a:alphaModFix/>
          </a:blip>
          <a:stretch>
            <a:fillRect/>
          </a:stretch>
        </p:blipFill>
        <p:spPr>
          <a:xfrm>
            <a:off x="534375" y="1007275"/>
            <a:ext cx="3507450" cy="1791039"/>
          </a:xfrm>
          <a:prstGeom prst="rect">
            <a:avLst/>
          </a:prstGeom>
          <a:noFill/>
          <a:ln>
            <a:noFill/>
          </a:ln>
        </p:spPr>
      </p:pic>
      <p:pic>
        <p:nvPicPr>
          <p:cNvPr id="198" name="Google Shape;198;p20"/>
          <p:cNvPicPr preferRelativeResize="0"/>
          <p:nvPr/>
        </p:nvPicPr>
        <p:blipFill>
          <a:blip r:embed="rId4">
            <a:alphaModFix/>
          </a:blip>
          <a:stretch>
            <a:fillRect/>
          </a:stretch>
        </p:blipFill>
        <p:spPr>
          <a:xfrm>
            <a:off x="534375" y="2939425"/>
            <a:ext cx="3507450" cy="1791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371300" y="2246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u="sng"/>
              <a:t>Throughout the year analysis</a:t>
            </a:r>
            <a:endParaRPr sz="3700" u="sng"/>
          </a:p>
        </p:txBody>
      </p:sp>
      <p:sp>
        <p:nvSpPr>
          <p:cNvPr id="204" name="Google Shape;204;p21"/>
          <p:cNvSpPr txBox="1"/>
          <p:nvPr/>
        </p:nvSpPr>
        <p:spPr>
          <a:xfrm>
            <a:off x="574050" y="3155400"/>
            <a:ext cx="8319600" cy="1505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Out of all the months, november has seen the biggest dip in patient visit volume.</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Most Revenue Generating Department is Orthopedics with </a:t>
            </a:r>
            <a:endParaRPr sz="1500">
              <a:solidFill>
                <a:schemeClr val="lt1"/>
              </a:solidFill>
              <a:latin typeface="Roboto"/>
              <a:ea typeface="Roboto"/>
              <a:cs typeface="Roboto"/>
              <a:sym typeface="Roboto"/>
            </a:endParaRPr>
          </a:p>
          <a:p>
            <a:pPr indent="0" lvl="0" marL="457200" rtl="0" algn="l">
              <a:spcBef>
                <a:spcPts val="0"/>
              </a:spcBef>
              <a:spcAft>
                <a:spcPts val="0"/>
              </a:spcAft>
              <a:buNone/>
            </a:pPr>
            <a:r>
              <a:rPr lang="en" sz="1500">
                <a:solidFill>
                  <a:schemeClr val="lt1"/>
                </a:solidFill>
                <a:latin typeface="Roboto"/>
                <a:ea typeface="Roboto"/>
                <a:cs typeface="Roboto"/>
                <a:sym typeface="Roboto"/>
              </a:rPr>
              <a:t>$172.93 throughout the year.</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Neurology iHas highest waiting time of 36.8 mins.</a:t>
            </a:r>
            <a:endParaRPr sz="1500">
              <a:solidFill>
                <a:schemeClr val="lt1"/>
              </a:solidFill>
              <a:latin typeface="Roboto"/>
              <a:ea typeface="Roboto"/>
              <a:cs typeface="Roboto"/>
              <a:sym typeface="Roboto"/>
            </a:endParaRPr>
          </a:p>
          <a:p>
            <a:pPr indent="0" lvl="0" marL="457200" rtl="0" algn="l">
              <a:spcBef>
                <a:spcPts val="0"/>
              </a:spcBef>
              <a:spcAft>
                <a:spcPts val="0"/>
              </a:spcAft>
              <a:buNone/>
            </a:pPr>
            <a:r>
              <a:t/>
            </a:r>
            <a:endParaRPr sz="1500">
              <a:solidFill>
                <a:schemeClr val="lt1"/>
              </a:solidFill>
              <a:latin typeface="Roboto"/>
              <a:ea typeface="Roboto"/>
              <a:cs typeface="Roboto"/>
              <a:sym typeface="Roboto"/>
            </a:endParaRPr>
          </a:p>
        </p:txBody>
      </p:sp>
      <p:pic>
        <p:nvPicPr>
          <p:cNvPr id="205" name="Google Shape;205;p21"/>
          <p:cNvPicPr preferRelativeResize="0"/>
          <p:nvPr/>
        </p:nvPicPr>
        <p:blipFill>
          <a:blip r:embed="rId3">
            <a:alphaModFix/>
          </a:blip>
          <a:stretch>
            <a:fillRect/>
          </a:stretch>
        </p:blipFill>
        <p:spPr>
          <a:xfrm>
            <a:off x="371300" y="1099775"/>
            <a:ext cx="3533775" cy="2019300"/>
          </a:xfrm>
          <a:prstGeom prst="rect">
            <a:avLst/>
          </a:prstGeom>
          <a:noFill/>
          <a:ln>
            <a:noFill/>
          </a:ln>
        </p:spPr>
      </p:pic>
      <p:pic>
        <p:nvPicPr>
          <p:cNvPr id="206" name="Google Shape;206;p21"/>
          <p:cNvPicPr preferRelativeResize="0"/>
          <p:nvPr/>
        </p:nvPicPr>
        <p:blipFill>
          <a:blip r:embed="rId4">
            <a:alphaModFix/>
          </a:blip>
          <a:stretch>
            <a:fillRect/>
          </a:stretch>
        </p:blipFill>
        <p:spPr>
          <a:xfrm>
            <a:off x="4278000" y="1099775"/>
            <a:ext cx="4615775" cy="2019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