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91" r:id="rId4"/>
    <p:sldId id="287" r:id="rId5"/>
    <p:sldId id="285" r:id="rId6"/>
    <p:sldId id="279" r:id="rId7"/>
    <p:sldId id="288" r:id="rId8"/>
    <p:sldId id="281" r:id="rId9"/>
    <p:sldId id="289" r:id="rId10"/>
    <p:sldId id="290" r:id="rId11"/>
    <p:sldId id="266" r:id="rId12"/>
    <p:sldId id="284" r:id="rId13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23536E-03EE-4956-8EBE-64C5A6540E79}">
          <p14:sldIdLst>
            <p14:sldId id="256"/>
            <p14:sldId id="263"/>
            <p14:sldId id="291"/>
            <p14:sldId id="287"/>
            <p14:sldId id="285"/>
            <p14:sldId id="279"/>
          </p14:sldIdLst>
        </p14:section>
        <p14:section name="Untitled Section" id="{5304BEF7-9F19-4797-9003-00AF73281839}">
          <p14:sldIdLst>
            <p14:sldId id="288"/>
            <p14:sldId id="281"/>
            <p14:sldId id="289"/>
            <p14:sldId id="290"/>
            <p14:sldId id="266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72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B10BB-61D2-40C5-90C5-984E11D72ECE}" type="datetimeFigureOut">
              <a:rPr lang="nl-NL" smtClean="0"/>
              <a:t>12-6-2019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82911-BEE5-4244-9697-E3A79F393A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8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82911-BEE5-4244-9697-E3A79F393A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86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82911-BEE5-4244-9697-E3A79F393A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3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82911-BEE5-4244-9697-E3A79F393A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57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der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997" cy="5148000"/>
          </a:xfrm>
          <a:prstGeom prst="rect">
            <a:avLst/>
          </a:prstGeom>
        </p:spPr>
      </p:pic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1710000" y="720000"/>
            <a:ext cx="6840000" cy="279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l">
              <a:lnSpc>
                <a:spcPts val="3600"/>
              </a:lnSpc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Title of </a:t>
            </a:r>
            <a:r>
              <a:rPr lang="en-GB" noProof="0" dirty="0" smtClean="0"/>
              <a:t>the</a:t>
            </a:r>
            <a:r>
              <a:rPr lang="en-GB" dirty="0" smtClean="0"/>
              <a:t> presentation</a:t>
            </a:r>
            <a:endParaRPr lang="en-GB" dirty="0"/>
          </a:p>
        </p:txBody>
      </p:sp>
      <p:sp>
        <p:nvSpPr>
          <p:cNvPr id="13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10000" y="3510001"/>
            <a:ext cx="6840000" cy="32316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1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372435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ders-TITLE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9143997" cy="5148000"/>
          </a:xfrm>
          <a:prstGeom prst="rect">
            <a:avLst/>
          </a:prstGeom>
        </p:spPr>
      </p:pic>
      <p:sp>
        <p:nvSpPr>
          <p:cNvPr id="5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710000" y="720000"/>
            <a:ext cx="6840000" cy="279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 smtClean="0"/>
              <a:t>Image</a:t>
            </a:r>
            <a:endParaRPr lang="en-GB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1710000" y="3510000"/>
            <a:ext cx="6840000" cy="90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l">
              <a:lnSpc>
                <a:spcPts val="32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Title of </a:t>
            </a:r>
            <a:r>
              <a:rPr lang="en-GB" noProof="0" dirty="0" smtClean="0"/>
              <a:t>the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13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10000" y="4372223"/>
            <a:ext cx="6840000" cy="3077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>
              <a:buNone/>
              <a:defRPr sz="2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Author </a:t>
            </a:r>
            <a:r>
              <a:rPr lang="en-GB" noProof="0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9566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1-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540000"/>
            <a:ext cx="7560000" cy="3077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0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Title of the slide</a:t>
            </a:r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078932"/>
            <a:ext cx="7560000" cy="2154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Text box for larger texts (free positioning)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24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text-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540000"/>
            <a:ext cx="7560000" cy="3077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0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Title of the slide</a:t>
            </a:r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13"/>
          </p:nvPr>
        </p:nvSpPr>
        <p:spPr>
          <a:xfrm>
            <a:off x="900000" y="1080000"/>
            <a:ext cx="7560000" cy="1384995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269875" indent="-269875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6088" indent="-179388"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3888" indent="-179388"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8038" indent="-179388"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5838" indent="-179388">
              <a:spcBef>
                <a:spcPts val="600"/>
              </a:spcBef>
              <a:spcAft>
                <a:spcPts val="0"/>
              </a:spcAft>
              <a:buFont typeface="Lucida Grande"/>
              <a:buChar char="–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om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tekststijl</a:t>
            </a:r>
            <a:r>
              <a:rPr lang="en-GB" noProof="0" dirty="0" smtClean="0"/>
              <a:t> van het model </a:t>
            </a:r>
            <a:r>
              <a:rPr lang="en-GB" noProof="0" dirty="0" err="1" smtClean="0"/>
              <a:t>te</a:t>
            </a:r>
            <a:r>
              <a:rPr lang="en-GB" noProof="0" dirty="0" smtClean="0"/>
              <a:t> </a:t>
            </a:r>
            <a:r>
              <a:rPr lang="en-GB" noProof="0" dirty="0" err="1" smtClean="0"/>
              <a:t>bewerken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0507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" y="1"/>
            <a:ext cx="9144000" cy="5148000"/>
          </a:xfrm>
          <a:prstGeom prst="rect">
            <a:avLst/>
          </a:prstGeom>
        </p:spPr>
      </p:pic>
      <p:pic>
        <p:nvPicPr>
          <p:cNvPr id="10" name="Afbeelding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9143998" cy="5148000"/>
          </a:xfrm>
          <a:prstGeom prst="rect">
            <a:avLst/>
          </a:prstGeom>
        </p:spPr>
      </p:pic>
      <p:sp>
        <p:nvSpPr>
          <p:cNvPr id="13" name="Tekstvak 12"/>
          <p:cNvSpPr txBox="1"/>
          <p:nvPr userDrawn="1"/>
        </p:nvSpPr>
        <p:spPr>
          <a:xfrm>
            <a:off x="7298148" y="744909"/>
            <a:ext cx="184696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GB" sz="1600" noProof="0" dirty="0" smtClean="0">
                <a:latin typeface="Times New Roman"/>
                <a:cs typeface="Times New Roman"/>
              </a:rPr>
              <a:t>www.ru.nl/</a:t>
            </a:r>
            <a:r>
              <a:rPr lang="en-GB" sz="1600" noProof="0" dirty="0" smtClean="0">
                <a:solidFill>
                  <a:schemeClr val="tx2"/>
                </a:solidFill>
                <a:latin typeface="Times New Roman"/>
                <a:cs typeface="Times New Roman"/>
              </a:rPr>
              <a:t>donders</a:t>
            </a:r>
            <a:endParaRPr lang="en-GB" sz="1600" noProof="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500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5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721" r:id="rId3"/>
    <p:sldLayoutId id="2147483711" r:id="rId4"/>
    <p:sldLayoutId id="2147483719" r:id="rId5"/>
    <p:sldLayoutId id="214748371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+mn-lt"/>
              </a:rPr>
              <a:t>BIDScoin</a:t>
            </a:r>
            <a:r>
              <a:rPr lang="en-GB" dirty="0" smtClean="0">
                <a:latin typeface="+mn-lt"/>
              </a:rPr>
              <a:t>: an easy toolkit to convert your data into BIDS</a:t>
            </a:r>
            <a:endParaRPr lang="en-GB" dirty="0">
              <a:latin typeface="+mn-lt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1710000" y="3510001"/>
            <a:ext cx="6840000" cy="323165"/>
          </a:xfrm>
        </p:spPr>
        <p:txBody>
          <a:bodyPr>
            <a:spAutoFit/>
          </a:bodyPr>
          <a:lstStyle/>
          <a:p>
            <a:r>
              <a:rPr lang="en-GB" dirty="0" smtClean="0">
                <a:latin typeface="+mn-lt"/>
              </a:rPr>
              <a:t>Marcel Zwiers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7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0000" y="1089070"/>
            <a:ext cx="7083287" cy="2351583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open-source python toolkit that converts ("coins") source-level (raw) neuroimaging data-sets to the BIDS standard</a:t>
            </a: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does not need programming knowledge and can directly edit the mapping with a GUI</a:t>
            </a: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Institutes can provide their users with a custom template already containing the mappings for the scans that are typically performed in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71500" indent="-5715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Tested over a broad spectrum of (DICOM) input data, including </a:t>
            </a:r>
            <a:r>
              <a:rPr lang="en-US" sz="1400" dirty="0" err="1">
                <a:latin typeface="Arial" panose="020B0604020202020204" pitchFamily="34" charset="0"/>
                <a:ea typeface="Arial" panose="020B0604020202020204" pitchFamily="34" charset="0"/>
              </a:rPr>
              <a:t>fieldmaps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ea typeface="Arial" panose="020B0604020202020204" pitchFamily="34" charset="0"/>
              </a:rPr>
              <a:t>mutli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-echo data, multi-coil data, PET scans and various kinds of anatomical, diffusion and functional MRI scans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 smtClean="0"/>
              <a:t>BIDScoin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4294967295"/>
          </p:nvPr>
        </p:nvSpPr>
        <p:spPr>
          <a:xfrm>
            <a:off x="2315069" y="2033147"/>
            <a:ext cx="4429487" cy="24622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https://</a:t>
            </a:r>
            <a:r>
              <a:rPr lang="en-GB" sz="1600" dirty="0" smtClean="0"/>
              <a:t>github.com/Donders-Institute/bidscoin</a:t>
            </a:r>
            <a:endParaRPr lang="en-GB" sz="16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2483045"/>
            <a:ext cx="7288349" cy="22776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37927" y="1644804"/>
            <a:ext cx="1513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Poster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600" dirty="0"/>
              <a:t>W581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26567" y="211111"/>
            <a:ext cx="5100463" cy="6877699"/>
            <a:chOff x="502815" y="348615"/>
            <a:chExt cx="3555860" cy="47948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815" y="348615"/>
              <a:ext cx="3434715" cy="4794885"/>
            </a:xfrm>
            <a:prstGeom prst="rect">
              <a:avLst/>
            </a:prstGeom>
          </p:spPr>
        </p:pic>
        <p:sp>
          <p:nvSpPr>
            <p:cNvPr id="8" name="Right Brace 7"/>
            <p:cNvSpPr/>
            <p:nvPr/>
          </p:nvSpPr>
          <p:spPr>
            <a:xfrm>
              <a:off x="3043265" y="1006548"/>
              <a:ext cx="160678" cy="947982"/>
            </a:xfrm>
            <a:prstGeom prst="rightBrace">
              <a:avLst>
                <a:gd name="adj1" fmla="val 70243"/>
                <a:gd name="adj2" fmla="val 50000"/>
              </a:avLst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3043265" y="1999540"/>
              <a:ext cx="160678" cy="410066"/>
            </a:xfrm>
            <a:prstGeom prst="rightBrace">
              <a:avLst>
                <a:gd name="adj1" fmla="val 70243"/>
                <a:gd name="adj2" fmla="val 50000"/>
              </a:avLst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5116" y="1388206"/>
              <a:ext cx="62068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DICOM keys</a:t>
              </a:r>
              <a:endParaRPr lang="nl-NL" sz="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0727" y="2112240"/>
              <a:ext cx="6094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BIDS values</a:t>
              </a:r>
              <a:endParaRPr lang="nl-NL" sz="600" dirty="0"/>
            </a:p>
          </p:txBody>
        </p:sp>
        <p:sp>
          <p:nvSpPr>
            <p:cNvPr id="13" name="Arc 12"/>
            <p:cNvSpPr/>
            <p:nvPr/>
          </p:nvSpPr>
          <p:spPr>
            <a:xfrm rot="10800000" flipH="1">
              <a:off x="1438941" y="1794770"/>
              <a:ext cx="703872" cy="204769"/>
            </a:xfrm>
            <a:prstGeom prst="arc">
              <a:avLst>
                <a:gd name="adj1" fmla="val 16200000"/>
                <a:gd name="adj2" fmla="val 4"/>
              </a:avLst>
            </a:prstGeom>
            <a:ln w="25400">
              <a:solidFill>
                <a:srgbClr val="0070C0"/>
              </a:solidFill>
              <a:prstDash val="sysDash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Curved Left Arrow 13"/>
            <p:cNvSpPr/>
            <p:nvPr/>
          </p:nvSpPr>
          <p:spPr>
            <a:xfrm>
              <a:off x="3739698" y="1458893"/>
              <a:ext cx="318977" cy="822773"/>
            </a:xfrm>
            <a:prstGeom prst="curvedLeftArrow">
              <a:avLst>
                <a:gd name="adj1" fmla="val 15967"/>
                <a:gd name="adj2" fmla="val 50000"/>
                <a:gd name="adj3" fmla="val 25000"/>
              </a:avLst>
            </a:prstGeom>
            <a:solidFill>
              <a:srgbClr val="0070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6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900000" y="648000"/>
            <a:ext cx="7560000" cy="307777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The goal: Brain Imaging Data Structure (BIDS)</a:t>
            </a:r>
            <a:endParaRPr lang="en-GB" sz="2000" dirty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93774" y="4675128"/>
            <a:ext cx="8256450" cy="521194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3" y="1691539"/>
            <a:ext cx="5512912" cy="2685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99672" y="1260925"/>
            <a:ext cx="2671424" cy="427979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1600" dirty="0" smtClean="0">
                <a:latin typeface="+mj-lt"/>
              </a:rPr>
              <a:t>Software Sharing: BIDS apps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1503" y="1260925"/>
            <a:ext cx="1791652" cy="427979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1600" dirty="0" smtClean="0">
                <a:latin typeface="+mj-lt"/>
              </a:rPr>
              <a:t>Data Sharing: BIDS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046332" y="2559840"/>
            <a:ext cx="661312" cy="948412"/>
          </a:xfrm>
          <a:prstGeom prst="rightArrow">
            <a:avLst>
              <a:gd name="adj1" fmla="val 34971"/>
              <a:gd name="adj2" fmla="val 6372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0385" y="1260924"/>
            <a:ext cx="1141458" cy="427979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1600" dirty="0" smtClean="0">
                <a:latin typeface="+mj-lt"/>
              </a:rPr>
              <a:t>Data Source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9695"/>
          <a:stretch/>
        </p:blipFill>
        <p:spPr>
          <a:xfrm>
            <a:off x="6797441" y="1746300"/>
            <a:ext cx="2324926" cy="29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900000" y="648000"/>
            <a:ext cx="7560000" cy="307777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Getting your data into BIDS should not be such a hard problem</a:t>
            </a:r>
            <a:endParaRPr lang="en-GB" sz="2000" dirty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8" y="1092867"/>
            <a:ext cx="7774913" cy="336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900000" y="648000"/>
            <a:ext cx="7560000" cy="307777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Getting your data into BIDS should not be such a hard problem</a:t>
            </a:r>
            <a:endParaRPr lang="en-GB" sz="2000" dirty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9459"/>
          <a:stretch/>
        </p:blipFill>
        <p:spPr>
          <a:xfrm>
            <a:off x="263048" y="1141281"/>
            <a:ext cx="8880952" cy="400221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3134" y="4442806"/>
            <a:ext cx="962526" cy="474388"/>
          </a:xfrm>
          <a:prstGeom prst="ellipse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900000" y="648000"/>
            <a:ext cx="7560000" cy="307777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Converting to BIDS: A mapping problem</a:t>
            </a:r>
            <a:endParaRPr lang="en-GB" sz="2000" dirty="0"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93774" y="4675128"/>
            <a:ext cx="8256450" cy="521194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61" y="1622790"/>
            <a:ext cx="6267107" cy="3052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38834" y="1109611"/>
            <a:ext cx="1864928" cy="489534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2000" dirty="0" smtClean="0">
                <a:latin typeface="+mj-lt"/>
              </a:rPr>
              <a:t>User knowledge</a:t>
            </a:r>
          </a:p>
        </p:txBody>
      </p:sp>
      <p:sp>
        <p:nvSpPr>
          <p:cNvPr id="3" name="Right Arrow 2"/>
          <p:cNvSpPr/>
          <p:nvPr/>
        </p:nvSpPr>
        <p:spPr>
          <a:xfrm rot="5400000">
            <a:off x="3468701" y="1770532"/>
            <a:ext cx="990022" cy="542805"/>
          </a:xfrm>
          <a:prstGeom prst="rightArrow">
            <a:avLst>
              <a:gd name="adj1" fmla="val 34971"/>
              <a:gd name="adj2" fmla="val 6372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0000" y="1089070"/>
            <a:ext cx="7560000" cy="3028691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not rule based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but maps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prior knowledge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as well as individual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knowledge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DICOM header information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PAR(/REC) header information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P*.7 header information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Nifti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header information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 information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Plugin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gathered information is stored in a flexible and human readable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file,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bidsmap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easily edit the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file /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bidsmap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 your needs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BIDScoin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tools run automatically and require no programming knowledge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 smtClean="0"/>
              <a:t>BIDScoin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smtClean="0"/>
              <a:t>Workflow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00000" y="1138377"/>
            <a:ext cx="69366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40080" algn="l"/>
                <a:tab pos="822960" algn="l"/>
                <a:tab pos="914400" algn="l"/>
              </a:tabLs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bidsmapper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40080" algn="l"/>
                <a:tab pos="822960" algn="l"/>
                <a:tab pos="914400" algn="l"/>
              </a:tabLs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39763" algn="l"/>
                <a:tab pos="822325" algn="l"/>
                <a:tab pos="914400" algn="l"/>
                <a:tab pos="18288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usage:	bidsmapper.py [-h] [-t TEMPLATE] [-n SUBPREFIX] [-m SESPREFIX]</a:t>
            </a:r>
          </a:p>
          <a:p>
            <a:pPr>
              <a:tabLst>
                <a:tab pos="639763" algn="l"/>
                <a:tab pos="822325" algn="l"/>
                <a:tab pos="914400" algn="l"/>
                <a:tab pos="18288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sourcefolder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bidsfolder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39763" algn="l"/>
                <a:tab pos="822325" algn="l"/>
                <a:tab pos="914400" algn="l"/>
                <a:tab pos="1828800" algn="l"/>
              </a:tabLs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40080" algn="l"/>
                <a:tab pos="822960" algn="l"/>
                <a:tab pos="914400" algn="l"/>
              </a:tabLs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40080" algn="l"/>
                <a:tab pos="822960" algn="l"/>
                <a:tab pos="914400" algn="l"/>
              </a:tabLs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bidseditor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40080" algn="l"/>
                <a:tab pos="822960" algn="l"/>
                <a:tab pos="914400" algn="l"/>
              </a:tabLs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39763" algn="l"/>
                <a:tab pos="822325" algn="l"/>
                <a:tab pos="914400" algn="l"/>
                <a:tab pos="18288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usage:	bidseditor.py [-h] [-s SOURCEFOLDER] [-b BIDSMAP] [-t TEMPLATE]</a:t>
            </a:r>
          </a:p>
          <a:p>
            <a:pPr>
              <a:tabLst>
                <a:tab pos="639763" algn="l"/>
                <a:tab pos="822325" algn="l"/>
                <a:tab pos="914400" algn="l"/>
                <a:tab pos="18288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bidsfolder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39763" algn="l"/>
                <a:tab pos="822325" algn="l"/>
                <a:tab pos="914400" algn="l"/>
                <a:tab pos="1828800" algn="l"/>
              </a:tabLs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40080" algn="l"/>
                <a:tab pos="822960" algn="l"/>
                <a:tab pos="914400" algn="l"/>
              </a:tabLs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40080" algn="l"/>
                <a:tab pos="822960" algn="l"/>
                <a:tab pos="914400" algn="l"/>
              </a:tabLs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bidscoiner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40080" algn="l"/>
                <a:tab pos="822960" algn="l"/>
                <a:tab pos="914400" algn="l"/>
              </a:tabLs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639763" algn="l"/>
                <a:tab pos="822325" algn="l"/>
                <a:tab pos="914400" algn="l"/>
                <a:tab pos="18288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usage: 	bidscoiner.py [-h] [-p PARTICIPANT_LABEL [PARTICIPANT_LABEL ...]]</a:t>
            </a:r>
          </a:p>
          <a:p>
            <a:pPr>
              <a:tabLst>
                <a:tab pos="639763" algn="l"/>
                <a:tab pos="822325" algn="l"/>
                <a:tab pos="914400" algn="l"/>
                <a:tab pos="18288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[-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f] [-s] [-b BIDSMAP] [-n SUBPREFIX] [-m SESPREFIX] [-v]</a:t>
            </a:r>
          </a:p>
          <a:p>
            <a:pPr>
              <a:tabLst>
                <a:tab pos="639763" algn="l"/>
                <a:tab pos="822325" algn="l"/>
                <a:tab pos="914400" algn="l"/>
                <a:tab pos="18288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sourcefolder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bidsfolder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7851" y="2168464"/>
            <a:ext cx="2725996" cy="59542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window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2" y="1194595"/>
            <a:ext cx="8835098" cy="2852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0227" y="304939"/>
            <a:ext cx="1390119" cy="67420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1600" dirty="0" smtClean="0">
                <a:latin typeface="+mj-lt"/>
              </a:rPr>
              <a:t>Overview / short worklist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99147" y="929008"/>
            <a:ext cx="0" cy="5205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65989" y="1301947"/>
            <a:ext cx="709494" cy="66806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86831" y="873968"/>
            <a:ext cx="1390119" cy="67420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1600" dirty="0" smtClean="0">
                <a:latin typeface="+mj-lt"/>
              </a:rPr>
              <a:t>Add user knowledge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93835" y="2050809"/>
            <a:ext cx="5362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31256" y="4268913"/>
            <a:ext cx="1335783" cy="427979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1600" dirty="0" smtClean="0">
                <a:latin typeface="+mj-lt"/>
              </a:rPr>
              <a:t>Template info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3399147" y="2852915"/>
            <a:ext cx="1" cy="141599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5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window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2458998" y="-177701"/>
            <a:ext cx="6650010" cy="5321201"/>
            <a:chOff x="5653481" y="23206197"/>
            <a:chExt cx="9741511" cy="85314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470"/>
            <a:stretch/>
          </p:blipFill>
          <p:spPr>
            <a:xfrm>
              <a:off x="5677786" y="26679875"/>
              <a:ext cx="9717206" cy="50577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3481" y="23206197"/>
              <a:ext cx="9734550" cy="58959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470" b="51099"/>
            <a:stretch/>
          </p:blipFill>
          <p:spPr>
            <a:xfrm>
              <a:off x="5677786" y="28105946"/>
              <a:ext cx="9717206" cy="24732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00000" y="1327235"/>
            <a:ext cx="852523" cy="67420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1600" dirty="0" smtClean="0">
                <a:latin typeface="+mj-lt"/>
              </a:rPr>
              <a:t>DICOM input</a:t>
            </a:r>
          </a:p>
        </p:txBody>
      </p:sp>
      <p:cxnSp>
        <p:nvCxnSpPr>
          <p:cNvPr id="4" name="Straight Arrow Connector 3"/>
          <p:cNvCxnSpPr>
            <a:stCxn id="2" idx="3"/>
            <a:endCxn id="12" idx="1"/>
          </p:cNvCxnSpPr>
          <p:nvPr/>
        </p:nvCxnSpPr>
        <p:spPr>
          <a:xfrm flipV="1">
            <a:off x="1752523" y="1661005"/>
            <a:ext cx="706475" cy="33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6499" y="3181724"/>
            <a:ext cx="852523" cy="67420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1600" dirty="0" smtClean="0">
                <a:latin typeface="+mj-lt"/>
              </a:rPr>
              <a:t>BIDS output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1749022" y="3515494"/>
            <a:ext cx="706475" cy="33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08588" y="4332025"/>
            <a:ext cx="3721507" cy="59542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 animBg="1"/>
    </p:bldLst>
  </p:timing>
</p:sld>
</file>

<file path=ppt/theme/theme1.xml><?xml version="1.0" encoding="utf-8"?>
<a:theme xmlns:a="http://schemas.openxmlformats.org/drawingml/2006/main" name="Donders-BASIC">
  <a:themeElements>
    <a:clrScheme name="Donders-Institute">
      <a:dk1>
        <a:sysClr val="windowText" lastClr="000000"/>
      </a:dk1>
      <a:lt1>
        <a:sysClr val="window" lastClr="FFFFFF"/>
      </a:lt1>
      <a:dk2>
        <a:srgbClr val="BE311A"/>
      </a:dk2>
      <a:lt2>
        <a:srgbClr val="FFFFFF"/>
      </a:lt2>
      <a:accent1>
        <a:srgbClr val="8E0000"/>
      </a:accent1>
      <a:accent2>
        <a:srgbClr val="BE311A"/>
      </a:accent2>
      <a:accent3>
        <a:srgbClr val="FF0000"/>
      </a:accent3>
      <a:accent4>
        <a:srgbClr val="FF7000"/>
      </a:accent4>
      <a:accent5>
        <a:srgbClr val="FFC300"/>
      </a:accent5>
      <a:accent6>
        <a:srgbClr val="FFFF00"/>
      </a:accent6>
      <a:hlink>
        <a:srgbClr val="BE311A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90000" rIns="0" bIns="90000" rtlCol="0">
        <a:spAutoFit/>
      </a:bodyPr>
      <a:lstStyle>
        <a:defPPr indent="-180000">
          <a:buFont typeface="Lucida Grande"/>
          <a:buChar char="–"/>
          <a:defRPr sz="1600"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Donders-Institute.thmx</Template>
  <TotalTime>1073</TotalTime>
  <Words>272</Words>
  <Application>Microsoft Office PowerPoint</Application>
  <PresentationFormat>On-screen Show (16:9)</PresentationFormat>
  <Paragraphs>58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Grande</vt:lpstr>
      <vt:lpstr>Times New Roman</vt:lpstr>
      <vt:lpstr>Wingdings</vt:lpstr>
      <vt:lpstr>Donders-BASIC</vt:lpstr>
      <vt:lpstr>BIDScoin: an easy toolkit to convert your data into BIDS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Hartebeest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Gerco Hiddink</dc:creator>
  <cp:lastModifiedBy>Marcel Zwiers</cp:lastModifiedBy>
  <cp:revision>195</cp:revision>
  <dcterms:created xsi:type="dcterms:W3CDTF">2015-08-21T08:36:28Z</dcterms:created>
  <dcterms:modified xsi:type="dcterms:W3CDTF">2019-06-12T07:45:03Z</dcterms:modified>
</cp:coreProperties>
</file>