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21C9D-E553-4E0D-A3E1-FB5486D98BAF}">
          <p14:sldIdLst>
            <p14:sldId id="256"/>
            <p14:sldId id="257"/>
            <p14:sldId id="258"/>
            <p14:sldId id="263"/>
            <p14:sldId id="264"/>
            <p14:sldId id="260"/>
            <p14:sldId id="261"/>
            <p14:sldId id="262"/>
            <p14:sldId id="265"/>
          </p14:sldIdLst>
        </p14:section>
        <p14:section name="Extra" id="{1734A97B-F106-4E02-9658-C4C77EFBDD48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256" autoAdjust="0"/>
  </p:normalViewPr>
  <p:slideViewPr>
    <p:cSldViewPr snapToGrid="0">
      <p:cViewPr>
        <p:scale>
          <a:sx n="75" d="100"/>
          <a:sy n="75" d="100"/>
        </p:scale>
        <p:origin x="141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B70C-F1DD-8771-2DD4-516DF3C8B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99F55-B6E4-C90B-CF99-FC8AC216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F695-B91B-6211-4A6F-03F87CE3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DB04-8EF2-7823-C6F6-6368064B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4F7F-2408-473B-9E4D-7D6593EC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877D-2B0C-E8A5-050E-D878E88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8DA82-906A-B033-A09D-8BFC536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AA52-426D-AF6E-8C9C-00432D02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01F2-C25B-A8E0-B160-45A721B9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D96A-968F-422E-3E69-DA8ECE35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1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6F93C-975C-198B-5342-2C3708473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5F33A-666D-1B0F-9043-281C0900B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BC5C-A061-1F2E-25C6-42AA8C4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7930-07B7-836F-BF79-9E988347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D84B-A0F3-29F2-5700-29CB0E98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0308-AFE0-A194-4EE0-B36F732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8D5D-2341-E3CE-FF83-7A6E027F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682F-A464-640A-0396-C64898B2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E4CB-2F90-DBDD-6821-0DA4264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4FFA-F43E-B048-F0E1-39445ABB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6635-0A48-8C88-CDE6-24B8B2D7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3735-EFCA-2690-CADA-323CAEA4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2F007-BA94-E74D-FB36-4B54E8AF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3560-EA49-8660-CF72-69FEE198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EF06-A138-7720-BA39-71D44942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CB18-8753-BB19-C0BF-039768FC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2884-AF33-BC8A-2E31-16648FC0B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2C444-339A-DC31-BE85-F30E5070D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B8C9D-9E63-06B4-E5EB-D981FE85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C458-C47C-FBFF-8A4E-A8629D0F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02D3-D2BB-1C7A-C106-E236236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1BDA-8128-5B9B-04A9-B2C8EC74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F661-D253-29B5-3A77-120DFE7B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70DDF-7EDA-1E51-47DE-ADC597FE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546F4-C60A-7AE3-9146-7B42C026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7D731-F89C-7A25-8279-F1F6D5B64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3DA21-2367-62EE-2DFB-786D7BCF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3D5D9-2D44-8757-0638-8472984C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57B2-94F7-7932-DA32-B6A76F7C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15A-567E-9C35-3598-FE9ED60A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17EE7-BB11-6EC6-AAEA-E929299B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8CD80-2E79-DE41-5CAB-A89C23B2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7F57C-1385-81EA-F50B-EC622FE6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0367E-382B-FD36-E6D0-33397510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7B98B-D53A-03B9-ED42-8560D279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D68BB-B5D7-230C-8A27-2109E9E4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A00C-CD72-2FDD-3C59-C68DC913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29BE-1354-6364-5C6B-9D32E63E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2A6FD-4559-FB34-49CF-B46F14F6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A0CB-B74F-AE28-3515-0BE3C47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8285-B3E7-BD03-15E8-02CE3AFE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A3A42-F473-E0C7-D962-351A56FF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62E-E0D8-0920-A05A-465F5D2D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C1FC7-C4CE-F5DF-750F-A7257A2E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553C-83F4-9617-8C6B-A5FF27F7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8E00-9464-E009-71E9-6F98CB4A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3092-1100-DF2C-8C78-87A698DE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5B0C3-6DC6-2DF3-E899-ED0CFC25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6168B-1830-6FF6-F790-0BAE699A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C608-4FB1-25B4-4B4F-B91CB72E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5D9B-8D68-5612-824A-FE265757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9247E-1211-4777-AADE-733E7323EB5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0BEF-8E5F-7103-2280-931854E96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89B1-E1FE-376A-FB51-673AE7BA2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97FE7-DFFF-458C-A14F-40EDB2C4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7C53-EA2E-5EF4-4344-A2D792A7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BCA0C-559C-83B6-DA37-3F3AC113B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7257-A9C1-0D71-CB6E-A97DF19B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Slids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A6BB-2C4F-91C5-2CB6-B677C2EC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C45FB2-BAF3-34ED-CB4F-BF84E81C81A7}"/>
              </a:ext>
            </a:extLst>
          </p:cNvPr>
          <p:cNvGrpSpPr/>
          <p:nvPr/>
        </p:nvGrpSpPr>
        <p:grpSpPr>
          <a:xfrm>
            <a:off x="4846374" y="133238"/>
            <a:ext cx="7166469" cy="10196095"/>
            <a:chOff x="4846374" y="133238"/>
            <a:chExt cx="7166469" cy="101960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8EDAB6-F854-F72F-206E-3B3E5F1B0AB0}"/>
                </a:ext>
              </a:extLst>
            </p:cNvPr>
            <p:cNvSpPr/>
            <p:nvPr/>
          </p:nvSpPr>
          <p:spPr>
            <a:xfrm>
              <a:off x="4872147" y="133238"/>
              <a:ext cx="7140696" cy="1019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3DBA72-8EE3-2532-19F2-5AA99AFF2F9F}"/>
                </a:ext>
              </a:extLst>
            </p:cNvPr>
            <p:cNvSpPr/>
            <p:nvPr/>
          </p:nvSpPr>
          <p:spPr>
            <a:xfrm>
              <a:off x="4964690" y="2537541"/>
              <a:ext cx="4492577" cy="5901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1B9AB-6C4C-D187-4AAD-4B349AB327A3}"/>
                </a:ext>
              </a:extLst>
            </p:cNvPr>
            <p:cNvSpPr/>
            <p:nvPr/>
          </p:nvSpPr>
          <p:spPr>
            <a:xfrm>
              <a:off x="4872146" y="133239"/>
              <a:ext cx="7140696" cy="530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Engine Stage Parameters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238AE8-4082-BAE5-E0DA-EAED0B1024CA}"/>
                </a:ext>
              </a:extLst>
            </p:cNvPr>
            <p:cNvSpPr txBox="1"/>
            <p:nvPr/>
          </p:nvSpPr>
          <p:spPr>
            <a:xfrm>
              <a:off x="4969869" y="82335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Intakes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117EA0-9DF8-528C-0EA8-5D7E38297D3D}"/>
                </a:ext>
              </a:extLst>
            </p:cNvPr>
            <p:cNvSpPr txBox="1"/>
            <p:nvPr/>
          </p:nvSpPr>
          <p:spPr>
            <a:xfrm>
              <a:off x="4964691" y="1959651"/>
              <a:ext cx="1532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Compressors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68AA64-E59A-8154-7A5D-A0300232A37A}"/>
                </a:ext>
              </a:extLst>
            </p:cNvPr>
            <p:cNvSpPr txBox="1"/>
            <p:nvPr/>
          </p:nvSpPr>
          <p:spPr>
            <a:xfrm>
              <a:off x="4989505" y="3855604"/>
              <a:ext cx="1425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Combustors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F7BE0-3038-0AE7-F9B1-0C789E075D6D}"/>
                </a:ext>
              </a:extLst>
            </p:cNvPr>
            <p:cNvSpPr txBox="1"/>
            <p:nvPr/>
          </p:nvSpPr>
          <p:spPr>
            <a:xfrm>
              <a:off x="5073989" y="6458520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Turbines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69D443-8CA1-ED20-FCEF-4731CB6AC170}"/>
                </a:ext>
              </a:extLst>
            </p:cNvPr>
            <p:cNvSpPr txBox="1"/>
            <p:nvPr/>
          </p:nvSpPr>
          <p:spPr>
            <a:xfrm>
              <a:off x="5090828" y="8501075"/>
              <a:ext cx="96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Nozzles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A6EC5-AED7-5889-0D96-60D43BB07956}"/>
                </a:ext>
              </a:extLst>
            </p:cNvPr>
            <p:cNvSpPr txBox="1"/>
            <p:nvPr/>
          </p:nvSpPr>
          <p:spPr>
            <a:xfrm>
              <a:off x="4964690" y="1083995"/>
              <a:ext cx="1425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Primary, Stage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EA6F65-40F6-99CD-FB67-7413195706A2}"/>
                </a:ext>
              </a:extLst>
            </p:cNvPr>
            <p:cNvSpPr txBox="1"/>
            <p:nvPr/>
          </p:nvSpPr>
          <p:spPr>
            <a:xfrm>
              <a:off x="4964690" y="2196261"/>
              <a:ext cx="1387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Primary Stage 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F48276-E654-AADE-19B2-17ECE2FE35C9}"/>
                </a:ext>
              </a:extLst>
            </p:cNvPr>
            <p:cNvSpPr txBox="1"/>
            <p:nvPr/>
          </p:nvSpPr>
          <p:spPr>
            <a:xfrm>
              <a:off x="4989504" y="4120365"/>
              <a:ext cx="1387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Primary Stage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A74BDD-BB30-9E21-4DD7-46949D7C9D18}"/>
                </a:ext>
              </a:extLst>
            </p:cNvPr>
            <p:cNvSpPr txBox="1"/>
            <p:nvPr/>
          </p:nvSpPr>
          <p:spPr>
            <a:xfrm>
              <a:off x="5113956" y="6743550"/>
              <a:ext cx="13874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Primary Stage 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26B1FC-C6AE-E3AD-C505-902BC23F780D}"/>
                </a:ext>
              </a:extLst>
            </p:cNvPr>
            <p:cNvSpPr txBox="1"/>
            <p:nvPr/>
          </p:nvSpPr>
          <p:spPr>
            <a:xfrm>
              <a:off x="5100415" y="8741335"/>
              <a:ext cx="1425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Primary, Stage 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CB1CF0-DFFE-10A8-CA41-E19974B613D6}"/>
                </a:ext>
              </a:extLst>
            </p:cNvPr>
            <p:cNvSpPr txBox="1"/>
            <p:nvPr/>
          </p:nvSpPr>
          <p:spPr>
            <a:xfrm>
              <a:off x="7733791" y="8746558"/>
              <a:ext cx="1656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Secondary, Stage 2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091F49-173A-CDBF-B9FF-4CEC30587682}"/>
                </a:ext>
              </a:extLst>
            </p:cNvPr>
            <p:cNvGrpSpPr/>
            <p:nvPr/>
          </p:nvGrpSpPr>
          <p:grpSpPr>
            <a:xfrm>
              <a:off x="5067246" y="1277121"/>
              <a:ext cx="1921762" cy="484338"/>
              <a:chOff x="2489161" y="3821378"/>
              <a:chExt cx="1921762" cy="48433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9261A7-5092-745C-0C48-E7ACFA6BC522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16C8761-AE7F-4239-2D92-93E275484AF3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804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381A21-24E8-8619-4AEE-14624F3697DC}"/>
                </a:ext>
              </a:extLst>
            </p:cNvPr>
            <p:cNvGrpSpPr/>
            <p:nvPr/>
          </p:nvGrpSpPr>
          <p:grpSpPr>
            <a:xfrm>
              <a:off x="5064457" y="4362938"/>
              <a:ext cx="1965153" cy="484338"/>
              <a:chOff x="2489161" y="3821378"/>
              <a:chExt cx="1965153" cy="4843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C201E65-ECAF-15C1-816B-4DB081393C4E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02A200-471F-C34E-B78F-397701DF700E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965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Combustor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2E3399A-7C18-34AB-0758-45B8D7C45D72}"/>
                </a:ext>
              </a:extLst>
            </p:cNvPr>
            <p:cNvGrpSpPr/>
            <p:nvPr/>
          </p:nvGrpSpPr>
          <p:grpSpPr>
            <a:xfrm>
              <a:off x="5017838" y="2531879"/>
              <a:ext cx="1921762" cy="484338"/>
              <a:chOff x="2489161" y="3821378"/>
              <a:chExt cx="1921762" cy="48433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6088057-A558-3BA8-54D2-5DF464E7F39F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A34CE0D-553F-E971-F19D-FC2CDD0332E8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874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A483E4-83F5-74C0-66B7-83D0D1168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2146" y="1931569"/>
              <a:ext cx="7140696" cy="2338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85E5D1-4EEC-FAB0-21E9-6C5612273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2146" y="3779236"/>
              <a:ext cx="7140696" cy="2338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2CC535-8144-027D-DE5B-F5980145F15D}"/>
                </a:ext>
              </a:extLst>
            </p:cNvPr>
            <p:cNvGrpSpPr/>
            <p:nvPr/>
          </p:nvGrpSpPr>
          <p:grpSpPr>
            <a:xfrm>
              <a:off x="7437212" y="2504038"/>
              <a:ext cx="1944507" cy="484338"/>
              <a:chOff x="2489161" y="3821378"/>
              <a:chExt cx="1944507" cy="48433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8B65DDB-C2B4-D9C0-C9BF-DD5DF4194315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66ED2F-5C52-6023-75BE-68C05B4FC431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9445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Polytropic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pc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88F593-A15C-9E60-C1FE-22AAAA75AEA5}"/>
                </a:ext>
              </a:extLst>
            </p:cNvPr>
            <p:cNvGrpSpPr/>
            <p:nvPr/>
          </p:nvGrpSpPr>
          <p:grpSpPr>
            <a:xfrm>
              <a:off x="5031827" y="3068072"/>
              <a:ext cx="1921762" cy="484338"/>
              <a:chOff x="2489161" y="3821378"/>
              <a:chExt cx="1921762" cy="48433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945A010-3DAF-1E8E-1E0D-1673C48F81E4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013542E-75D2-12A3-2781-D05AB2E3C84D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3994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Pressure Ratio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F2037D-E548-69D5-48A8-486755C07270}"/>
                </a:ext>
              </a:extLst>
            </p:cNvPr>
            <p:cNvGrpSpPr/>
            <p:nvPr/>
          </p:nvGrpSpPr>
          <p:grpSpPr>
            <a:xfrm>
              <a:off x="7387519" y="3068072"/>
              <a:ext cx="1921762" cy="484338"/>
              <a:chOff x="2489161" y="3821378"/>
              <a:chExt cx="1921762" cy="48433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1D2FC37-69CF-5B71-3753-2F30FC66F6BD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 (no bypass)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E91E00B-01D0-0CF7-6ED2-C284C75F0399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4811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Bypass Ratio (BPR)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FDCA818-029D-C151-2BC3-5E3A34D3E113}"/>
                </a:ext>
              </a:extLst>
            </p:cNvPr>
            <p:cNvGrpSpPr/>
            <p:nvPr/>
          </p:nvGrpSpPr>
          <p:grpSpPr>
            <a:xfrm>
              <a:off x="7219474" y="4362938"/>
              <a:ext cx="1968424" cy="484338"/>
              <a:chOff x="2489161" y="3821378"/>
              <a:chExt cx="1968424" cy="48433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1F0EB83-68A7-9319-AFF1-F24357D6F687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0 (decimal 0 – 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D7B255-583C-5656-41B5-0C847F98097E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Stag. Pressure Drop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dP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o,b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7B52B5-2330-7E06-401C-38FFAF03C51C}"/>
                </a:ext>
              </a:extLst>
            </p:cNvPr>
            <p:cNvSpPr/>
            <p:nvPr/>
          </p:nvSpPr>
          <p:spPr>
            <a:xfrm>
              <a:off x="5015486" y="4930957"/>
              <a:ext cx="4492577" cy="5901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CB88C4-6D4F-33A5-83BA-156F11AE75E7}"/>
                </a:ext>
              </a:extLst>
            </p:cNvPr>
            <p:cNvGrpSpPr/>
            <p:nvPr/>
          </p:nvGrpSpPr>
          <p:grpSpPr>
            <a:xfrm>
              <a:off x="5011237" y="4954295"/>
              <a:ext cx="2295821" cy="483506"/>
              <a:chOff x="2428604" y="3822210"/>
              <a:chExt cx="2295821" cy="48350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97DF79A-EE68-CD97-2F9E-77D684BAA755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FC0A75D-79F5-6F22-1308-EBE1F42180AD}"/>
                  </a:ext>
                </a:extLst>
              </p:cNvPr>
              <p:cNvSpPr txBox="1"/>
              <p:nvPr/>
            </p:nvSpPr>
            <p:spPr>
              <a:xfrm>
                <a:off x="2428604" y="3822210"/>
                <a:ext cx="22958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Temperature Increase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dT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o,b</a:t>
                </a:r>
                <a:r>
                  <a:rPr lang="en-US" sz="1200" dirty="0">
                    <a:solidFill>
                      <a:schemeClr val="tx1"/>
                    </a:solidFill>
                  </a:rPr>
                  <a:t>) [K] 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7ECD7B-0923-C171-0E88-686A74684CDC}"/>
                </a:ext>
              </a:extLst>
            </p:cNvPr>
            <p:cNvGrpSpPr/>
            <p:nvPr/>
          </p:nvGrpSpPr>
          <p:grpSpPr>
            <a:xfrm>
              <a:off x="7468636" y="4925316"/>
              <a:ext cx="2076722" cy="484338"/>
              <a:chOff x="2489161" y="3821378"/>
              <a:chExt cx="2076722" cy="484338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EEA87E4-27E4-CA21-4E80-53FD85327865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Recommended: &lt; 1700 K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FFD2A05-6821-926F-E857-5B576F6F63DA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20767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Outlet Temperature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oe</a:t>
                </a:r>
                <a:r>
                  <a:rPr lang="en-US" sz="800" dirty="0" err="1"/>
                  <a:t>,b</a:t>
                </a:r>
                <a:r>
                  <a:rPr lang="en-US" sz="1200" dirty="0"/>
                  <a:t>) [K]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1E6A0A-F63D-36E2-13B1-9896ED6B8AA5}"/>
                </a:ext>
              </a:extLst>
            </p:cNvPr>
            <p:cNvSpPr/>
            <p:nvPr/>
          </p:nvSpPr>
          <p:spPr>
            <a:xfrm>
              <a:off x="5031827" y="5586018"/>
              <a:ext cx="4699018" cy="5901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0A1F69E-12A0-3638-3287-7932095185F4}"/>
                </a:ext>
              </a:extLst>
            </p:cNvPr>
            <p:cNvGrpSpPr/>
            <p:nvPr/>
          </p:nvGrpSpPr>
          <p:grpSpPr>
            <a:xfrm>
              <a:off x="5027578" y="5609356"/>
              <a:ext cx="1982319" cy="483506"/>
              <a:chOff x="2428604" y="3822210"/>
              <a:chExt cx="1982319" cy="48350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86C962C-F491-75ED-6918-1503F0DB9871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3351623-C0CC-3740-D913-213989219855}"/>
                  </a:ext>
                </a:extLst>
              </p:cNvPr>
              <p:cNvSpPr txBox="1"/>
              <p:nvPr/>
            </p:nvSpPr>
            <p:spPr>
              <a:xfrm>
                <a:off x="2428604" y="3822210"/>
                <a:ext cx="13992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Fue</a:t>
                </a:r>
                <a:r>
                  <a:rPr lang="en-US" sz="1200" dirty="0"/>
                  <a:t>l to Air Ratio (f)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1C982C-DDAF-519A-2CC6-6A93EB6DB144}"/>
                </a:ext>
              </a:extLst>
            </p:cNvPr>
            <p:cNvGrpSpPr/>
            <p:nvPr/>
          </p:nvGrpSpPr>
          <p:grpSpPr>
            <a:xfrm>
              <a:off x="7484977" y="5580377"/>
              <a:ext cx="2302618" cy="484338"/>
              <a:chOff x="2489161" y="3821378"/>
              <a:chExt cx="2302618" cy="48433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45220E-C8A0-8481-3862-B8F33A417BDA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Recommended: 43100 kJ/kg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3E6CAE4-99F6-DA8A-9AB8-810ED60D2C97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23026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Fuel Heat Capacity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sz="800" dirty="0" err="1">
                    <a:solidFill>
                      <a:schemeClr val="tx1"/>
                    </a:solidFill>
                  </a:rPr>
                  <a:t>fuel</a:t>
                </a:r>
                <a:r>
                  <a:rPr lang="en-US" sz="1200" dirty="0">
                    <a:solidFill>
                      <a:schemeClr val="tx1"/>
                    </a:solidFill>
                  </a:rPr>
                  <a:t>) [kJ/kg]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E640C4-5583-BC6B-06E5-CB97DC23348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37625" y="2817086"/>
              <a:ext cx="293881" cy="119544"/>
              <a:chOff x="2388822" y="4283854"/>
              <a:chExt cx="515019" cy="209499"/>
            </a:xfrm>
          </p:grpSpPr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EFD46239-E9F1-3224-15EB-BCAA79EA938D}"/>
                  </a:ext>
                </a:extLst>
              </p:cNvPr>
              <p:cNvSpPr/>
              <p:nvPr/>
            </p:nvSpPr>
            <p:spPr>
              <a:xfrm rot="16200000">
                <a:off x="2343018" y="4362236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4AD7202-4808-E6A9-5A10-F8F5CCE1482A}"/>
                  </a:ext>
                </a:extLst>
              </p:cNvPr>
              <p:cNvSpPr/>
              <p:nvPr/>
            </p:nvSpPr>
            <p:spPr>
              <a:xfrm>
                <a:off x="2502684" y="4283854"/>
                <a:ext cx="286365" cy="2094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/>
                  <a:t>OR</a:t>
                </a: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D79AAB2-0808-F932-546D-67D4DC6CD43B}"/>
                  </a:ext>
                </a:extLst>
              </p:cNvPr>
              <p:cNvSpPr/>
              <p:nvPr/>
            </p:nvSpPr>
            <p:spPr>
              <a:xfrm rot="5400000" flipH="1">
                <a:off x="2789552" y="4362234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CF863F-C58E-E581-829D-B7E38349B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13452" y="5219371"/>
              <a:ext cx="296843" cy="119544"/>
              <a:chOff x="2379919" y="4283858"/>
              <a:chExt cx="520211" cy="209499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8A9B6D22-0C2D-4AA4-196E-E8EE1B1FEFC6}"/>
                  </a:ext>
                </a:extLst>
              </p:cNvPr>
              <p:cNvSpPr/>
              <p:nvPr/>
            </p:nvSpPr>
            <p:spPr>
              <a:xfrm rot="16200000">
                <a:off x="2334115" y="4362236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0A20A43-96E6-C876-88A8-F4CBD40E225D}"/>
                  </a:ext>
                </a:extLst>
              </p:cNvPr>
              <p:cNvSpPr/>
              <p:nvPr/>
            </p:nvSpPr>
            <p:spPr>
              <a:xfrm>
                <a:off x="2502684" y="4283858"/>
                <a:ext cx="286366" cy="2094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/>
                  <a:t>OR</a:t>
                </a: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07891033-0A55-9CCA-33DB-ED2E0B96C53C}"/>
                  </a:ext>
                </a:extLst>
              </p:cNvPr>
              <p:cNvSpPr/>
              <p:nvPr/>
            </p:nvSpPr>
            <p:spPr>
              <a:xfrm rot="5400000" flipH="1">
                <a:off x="2785841" y="4362234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5AC383-CF60-A4BC-3634-7483045EC3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6497" y="5475254"/>
              <a:ext cx="163404" cy="245178"/>
              <a:chOff x="2502684" y="4173436"/>
              <a:chExt cx="286366" cy="429677"/>
            </a:xfrm>
          </p:grpSpPr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93E206E1-A3AF-92C9-0F3F-FBAB95F3A96D}"/>
                  </a:ext>
                </a:extLst>
              </p:cNvPr>
              <p:cNvSpPr/>
              <p:nvPr/>
            </p:nvSpPr>
            <p:spPr>
              <a:xfrm rot="10800000">
                <a:off x="2567937" y="4534628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E8146B7-1099-CB0F-7583-DF6C69F863EE}"/>
                  </a:ext>
                </a:extLst>
              </p:cNvPr>
              <p:cNvSpPr/>
              <p:nvPr/>
            </p:nvSpPr>
            <p:spPr>
              <a:xfrm>
                <a:off x="2502684" y="4283858"/>
                <a:ext cx="286366" cy="2094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/>
                  <a:t>OR</a:t>
                </a:r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16AD8C10-D357-B6EB-D102-D237415AEC32}"/>
                  </a:ext>
                </a:extLst>
              </p:cNvPr>
              <p:cNvSpPr/>
              <p:nvPr/>
            </p:nvSpPr>
            <p:spPr>
              <a:xfrm flipH="1">
                <a:off x="2565820" y="4173436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5D939E-D190-9CA3-3555-52AD437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374" y="6355466"/>
              <a:ext cx="7140696" cy="2338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E0D997-0D20-1D57-C958-0DACA35B1782}"/>
                </a:ext>
              </a:extLst>
            </p:cNvPr>
            <p:cNvSpPr/>
            <p:nvPr/>
          </p:nvSpPr>
          <p:spPr>
            <a:xfrm>
              <a:off x="5120547" y="7050010"/>
              <a:ext cx="4492577" cy="5901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66A2F30-53F0-D991-BBA7-EF0BCB343838}"/>
                </a:ext>
              </a:extLst>
            </p:cNvPr>
            <p:cNvGrpSpPr/>
            <p:nvPr/>
          </p:nvGrpSpPr>
          <p:grpSpPr>
            <a:xfrm>
              <a:off x="5173695" y="7044348"/>
              <a:ext cx="1921762" cy="484338"/>
              <a:chOff x="2489161" y="3821378"/>
              <a:chExt cx="1921762" cy="48433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1388877-C4ED-EB03-77C1-28026C93F9CA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99ABF4-851D-8731-A660-578B6BD26D74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874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8581E9B-F8BC-5DDD-2D24-4C2BF2131F24}"/>
                </a:ext>
              </a:extLst>
            </p:cNvPr>
            <p:cNvGrpSpPr/>
            <p:nvPr/>
          </p:nvGrpSpPr>
          <p:grpSpPr>
            <a:xfrm>
              <a:off x="7593069" y="7016507"/>
              <a:ext cx="1944507" cy="484338"/>
              <a:chOff x="2489161" y="3821378"/>
              <a:chExt cx="1944507" cy="48433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9A7F6A9-37B5-5D44-1747-A358C5907847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74BCF5-3A2E-30B2-D02C-0FFCB861BECA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9445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Polytropic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pc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8A7CC00-D9B2-4920-FB2B-EF611A79092D}"/>
                </a:ext>
              </a:extLst>
            </p:cNvPr>
            <p:cNvGrpSpPr/>
            <p:nvPr/>
          </p:nvGrpSpPr>
          <p:grpSpPr>
            <a:xfrm>
              <a:off x="5130297" y="7646393"/>
              <a:ext cx="1921762" cy="484338"/>
              <a:chOff x="2489161" y="3821378"/>
              <a:chExt cx="1921762" cy="48433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9C8AE99-25B3-6809-EFE6-62AD4B0CC6DA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Not Needed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00C119-1DA0-18A7-0F6C-BE8E246E9C3E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3711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Pressure Ratio (r</a:t>
                </a:r>
                <a:r>
                  <a:rPr lang="en-US" sz="800" dirty="0">
                    <a:solidFill>
                      <a:schemeClr val="tx1"/>
                    </a:solidFill>
                  </a:rPr>
                  <a:t>t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C35609-1465-D00F-836C-69333F8511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3482" y="7329555"/>
              <a:ext cx="293881" cy="119544"/>
              <a:chOff x="2388822" y="4283854"/>
              <a:chExt cx="515019" cy="209499"/>
            </a:xfrm>
          </p:grpSpPr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A2A88710-C7EE-0575-5D7D-832CD9496028}"/>
                  </a:ext>
                </a:extLst>
              </p:cNvPr>
              <p:cNvSpPr/>
              <p:nvPr/>
            </p:nvSpPr>
            <p:spPr>
              <a:xfrm rot="16200000">
                <a:off x="2343018" y="4362236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6A4AC37-F728-ACFB-A162-03F24A7EEB2E}"/>
                  </a:ext>
                </a:extLst>
              </p:cNvPr>
              <p:cNvSpPr/>
              <p:nvPr/>
            </p:nvSpPr>
            <p:spPr>
              <a:xfrm>
                <a:off x="2502684" y="4283854"/>
                <a:ext cx="286365" cy="20949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/>
                  <a:t>OR</a:t>
                </a:r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372BE71B-D4DC-418F-BD2D-792841AEB5EB}"/>
                  </a:ext>
                </a:extLst>
              </p:cNvPr>
              <p:cNvSpPr/>
              <p:nvPr/>
            </p:nvSpPr>
            <p:spPr>
              <a:xfrm rot="5400000" flipH="1">
                <a:off x="2789552" y="4362234"/>
                <a:ext cx="160093" cy="68485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9083775-9470-6FA8-9F54-53D7E3D5E205}"/>
                </a:ext>
              </a:extLst>
            </p:cNvPr>
            <p:cNvGrpSpPr/>
            <p:nvPr/>
          </p:nvGrpSpPr>
          <p:grpSpPr>
            <a:xfrm>
              <a:off x="5159762" y="9007617"/>
              <a:ext cx="1921762" cy="484338"/>
              <a:chOff x="2489161" y="3821378"/>
              <a:chExt cx="1921762" cy="48433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5251918-214F-5430-9922-43DBE424E880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A85B8FC-BEE4-74DF-5352-71362C5ECEE7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804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FB96EDA-5783-D79D-ABE8-3BB86D8E8EB3}"/>
                </a:ext>
              </a:extLst>
            </p:cNvPr>
            <p:cNvGrpSpPr/>
            <p:nvPr/>
          </p:nvGrpSpPr>
          <p:grpSpPr>
            <a:xfrm>
              <a:off x="7733791" y="9007617"/>
              <a:ext cx="1921762" cy="484338"/>
              <a:chOff x="2489161" y="3821378"/>
              <a:chExt cx="1921762" cy="48433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58B21F2-F730-A302-8CD6-64AC18E6C9AD}"/>
                  </a:ext>
                </a:extLst>
              </p:cNvPr>
              <p:cNvSpPr/>
              <p:nvPr/>
            </p:nvSpPr>
            <p:spPr>
              <a:xfrm>
                <a:off x="2531323" y="4074492"/>
                <a:ext cx="1879600" cy="231224"/>
              </a:xfrm>
              <a:prstGeom prst="rect">
                <a:avLst/>
              </a:prstGeom>
              <a:solidFill>
                <a:schemeClr val="bg1">
                  <a:lumMod val="65000"/>
                  <a:alpha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Default: 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96F7AB-D49F-542D-8603-F75B57906F29}"/>
                  </a:ext>
                </a:extLst>
              </p:cNvPr>
              <p:cNvSpPr txBox="1"/>
              <p:nvPr/>
            </p:nvSpPr>
            <p:spPr>
              <a:xfrm>
                <a:off x="2489161" y="3821378"/>
                <a:ext cx="18044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12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932B6DC-4467-D5C5-157F-624D35A6E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2146" y="8310014"/>
              <a:ext cx="7140696" cy="2338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404B115-F7D7-1AAE-473C-BEE9AEAAD4DA}"/>
                </a:ext>
              </a:extLst>
            </p:cNvPr>
            <p:cNvSpPr/>
            <p:nvPr/>
          </p:nvSpPr>
          <p:spPr>
            <a:xfrm>
              <a:off x="10149142" y="9716064"/>
              <a:ext cx="1654296" cy="418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D3BF82-6FD7-7863-68D5-584B9BA5DC17}"/>
                </a:ext>
              </a:extLst>
            </p:cNvPr>
            <p:cNvSpPr/>
            <p:nvPr/>
          </p:nvSpPr>
          <p:spPr>
            <a:xfrm>
              <a:off x="5105401" y="9705628"/>
              <a:ext cx="1654296" cy="418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0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7E297-05A2-CEBF-937D-57BC271A0396}"/>
              </a:ext>
            </a:extLst>
          </p:cNvPr>
          <p:cNvSpPr txBox="1"/>
          <p:nvPr/>
        </p:nvSpPr>
        <p:spPr>
          <a:xfrm>
            <a:off x="279206" y="1312018"/>
            <a:ext cx="5612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Required:</a:t>
            </a:r>
          </a:p>
          <a:p>
            <a:r>
              <a:rPr lang="en-US" sz="1200" dirty="0"/>
              <a:t>            'Ta': Atmospheric static temperature</a:t>
            </a:r>
          </a:p>
          <a:p>
            <a:r>
              <a:rPr lang="en-US" sz="1200" dirty="0"/>
              <a:t>            'Pa': Atmospheric static pressure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rfan</a:t>
            </a:r>
            <a:r>
              <a:rPr lang="en-US" sz="1200" dirty="0"/>
              <a:t>': Fan Pressure Ratio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rc</a:t>
            </a:r>
            <a:r>
              <a:rPr lang="en-US" sz="1200" dirty="0"/>
              <a:t>':   Compressor Pressure Ratio</a:t>
            </a:r>
          </a:p>
          <a:p>
            <a:r>
              <a:rPr lang="en-US" sz="1200" dirty="0"/>
              <a:t>            'BPR':  Bypass Ratio (If not passed, assumed 1 so no bypass occurs (assumed to happen between fan and </a:t>
            </a:r>
            <a:r>
              <a:rPr lang="en-US" sz="1200" dirty="0" err="1"/>
              <a:t>hpc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T_turb_in</a:t>
            </a:r>
            <a:r>
              <a:rPr lang="en-US" sz="1200" dirty="0"/>
              <a:t>': Turbine inlet temp</a:t>
            </a:r>
          </a:p>
          <a:p>
            <a:r>
              <a:rPr lang="en-US" sz="1200" dirty="0"/>
              <a:t>            </a:t>
            </a:r>
          </a:p>
          <a:p>
            <a:r>
              <a:rPr lang="en-US" sz="1200" dirty="0"/>
              <a:t>            Optional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Vinf</a:t>
            </a:r>
            <a:r>
              <a:rPr lang="en-US" sz="1200" dirty="0"/>
              <a:t>': None, # Or </a:t>
            </a:r>
            <a:r>
              <a:rPr lang="en-US" sz="1200" dirty="0" err="1"/>
              <a:t>Minf</a:t>
            </a:r>
            <a:endParaRPr lang="en-US" sz="1200" dirty="0"/>
          </a:p>
          <a:p>
            <a:r>
              <a:rPr lang="en-US" sz="1200" dirty="0"/>
              <a:t>            '</a:t>
            </a:r>
            <a:r>
              <a:rPr lang="en-US" sz="1200" dirty="0" err="1"/>
              <a:t>Minf</a:t>
            </a:r>
            <a:r>
              <a:rPr lang="en-US" sz="1200" dirty="0"/>
              <a:t>': None, # Or </a:t>
            </a:r>
            <a:r>
              <a:rPr lang="en-US" sz="1200" dirty="0" err="1"/>
              <a:t>Vinf</a:t>
            </a:r>
            <a:r>
              <a:rPr lang="en-US" sz="1200" dirty="0"/>
              <a:t>, if none its assumed stationary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mdot_a</a:t>
            </a:r>
            <a:r>
              <a:rPr lang="en-US" sz="1200" dirty="0"/>
              <a:t>': # Mass flow rate of air into engine (kg/s)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Q_fuel</a:t>
            </a:r>
            <a:r>
              <a:rPr lang="en-US" sz="1200" dirty="0"/>
              <a:t>': Heat energy of fuel, pass if real to calculate f and include fuel flow in power/</a:t>
            </a:r>
            <a:r>
              <a:rPr lang="en-US" sz="1200" dirty="0" err="1"/>
              <a:t>velecity</a:t>
            </a:r>
            <a:r>
              <a:rPr lang="en-US" sz="1200" dirty="0"/>
              <a:t> calcs</a:t>
            </a:r>
          </a:p>
          <a:p>
            <a:r>
              <a:rPr lang="en-US" sz="1200" dirty="0"/>
              <a:t>            'F': Thrust of the engine produced</a:t>
            </a:r>
          </a:p>
          <a:p>
            <a:r>
              <a:rPr lang="en-US" sz="1200" dirty="0"/>
              <a:t>            Efficiencies (Assumed to be 1 if not passed)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ni</a:t>
            </a:r>
            <a:r>
              <a:rPr lang="en-US" sz="1200" dirty="0"/>
              <a:t>': Inlet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nj</a:t>
            </a:r>
            <a:r>
              <a:rPr lang="en-US" sz="1200" dirty="0"/>
              <a:t>': Nozzle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nf</a:t>
            </a:r>
            <a:r>
              <a:rPr lang="en-US" sz="1200" dirty="0"/>
              <a:t>': Fan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nc</a:t>
            </a:r>
            <a:r>
              <a:rPr lang="en-US" sz="1200" dirty="0"/>
              <a:t>': Compressor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nt</a:t>
            </a:r>
            <a:r>
              <a:rPr lang="en-US" sz="1200" dirty="0"/>
              <a:t>': Turbine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nb</a:t>
            </a:r>
            <a:r>
              <a:rPr lang="en-US" sz="1200" dirty="0"/>
              <a:t>': </a:t>
            </a:r>
            <a:r>
              <a:rPr lang="en-US" sz="1200" dirty="0" err="1"/>
              <a:t>Cobustor</a:t>
            </a:r>
            <a:r>
              <a:rPr lang="en-US" sz="1200" dirty="0"/>
              <a:t> </a:t>
            </a:r>
            <a:r>
              <a:rPr lang="en-US" sz="1200" dirty="0" err="1"/>
              <a:t>Efficincy</a:t>
            </a:r>
            <a:endParaRPr lang="en-US" sz="1200" dirty="0"/>
          </a:p>
          <a:p>
            <a:r>
              <a:rPr lang="en-US" sz="1200" dirty="0"/>
              <a:t>            'nm': Mechanical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npf</a:t>
            </a:r>
            <a:r>
              <a:rPr lang="en-US" sz="1200" dirty="0"/>
              <a:t>': Fan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npc</a:t>
            </a:r>
            <a:r>
              <a:rPr lang="en-US" sz="1200" dirty="0"/>
              <a:t>': Compressor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npt</a:t>
            </a:r>
            <a:r>
              <a:rPr lang="en-US" sz="1200" dirty="0"/>
              <a:t>': Turbine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dP_combustor</a:t>
            </a:r>
            <a:r>
              <a:rPr lang="en-US" sz="1200" dirty="0"/>
              <a:t>': Decimal pressure drop in combustor (ex: 0.05 for 5% P loss, 0 for ideal)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5CA7D-1874-1305-234D-1E2968E1AE53}"/>
              </a:ext>
            </a:extLst>
          </p:cNvPr>
          <p:cNvSpPr txBox="1"/>
          <p:nvPr/>
        </p:nvSpPr>
        <p:spPr>
          <a:xfrm>
            <a:off x="6198376" y="1225689"/>
            <a:ext cx="5793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Required:</a:t>
            </a:r>
          </a:p>
          <a:p>
            <a:r>
              <a:rPr lang="en-US" sz="1200" dirty="0"/>
              <a:t>            'Ta': Atmospheric static temperature</a:t>
            </a:r>
          </a:p>
          <a:p>
            <a:r>
              <a:rPr lang="en-US" sz="1200" dirty="0"/>
              <a:t>            'Pa': Atmospheric static pressure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rfan</a:t>
            </a:r>
            <a:r>
              <a:rPr lang="en-US" sz="1200" dirty="0"/>
              <a:t>': Fan Pressure Ratio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rc</a:t>
            </a:r>
            <a:r>
              <a:rPr lang="en-US" sz="1200" dirty="0"/>
              <a:t>':   Compressor Pressure Ratio</a:t>
            </a:r>
          </a:p>
          <a:p>
            <a:r>
              <a:rPr lang="en-US" sz="1200" dirty="0"/>
              <a:t>            'BPR':  Bypass Ratio (If not passed, assumed 1 so no bypass occurs)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T_turb_in</a:t>
            </a:r>
            <a:r>
              <a:rPr lang="en-US" sz="1200" dirty="0"/>
              <a:t>': Turbine inlet temp (HP Turbine)</a:t>
            </a:r>
          </a:p>
          <a:p>
            <a:r>
              <a:rPr lang="en-US" sz="1200" dirty="0"/>
              <a:t>            </a:t>
            </a:r>
          </a:p>
          <a:p>
            <a:r>
              <a:rPr lang="en-US" sz="1200" dirty="0"/>
              <a:t>            Optional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Vinf</a:t>
            </a:r>
            <a:r>
              <a:rPr lang="en-US" sz="1200" dirty="0"/>
              <a:t>':  Or </a:t>
            </a:r>
            <a:r>
              <a:rPr lang="en-US" sz="1200" dirty="0" err="1"/>
              <a:t>Minf</a:t>
            </a:r>
            <a:endParaRPr lang="en-US" sz="1200" dirty="0"/>
          </a:p>
          <a:p>
            <a:r>
              <a:rPr lang="en-US" sz="1200" dirty="0"/>
              <a:t>            '</a:t>
            </a:r>
            <a:r>
              <a:rPr lang="en-US" sz="1200" dirty="0" err="1"/>
              <a:t>Minf</a:t>
            </a:r>
            <a:r>
              <a:rPr lang="en-US" sz="1200" dirty="0"/>
              <a:t>':  Or </a:t>
            </a:r>
            <a:r>
              <a:rPr lang="en-US" sz="1200" dirty="0" err="1"/>
              <a:t>Vinf</a:t>
            </a:r>
            <a:r>
              <a:rPr lang="en-US" sz="1200" dirty="0"/>
              <a:t>, if none its assumed stationary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mdot_a</a:t>
            </a:r>
            <a:r>
              <a:rPr lang="en-US" sz="1200" dirty="0"/>
              <a:t>': Mass flow rate of air into engine (kg/s)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Q_fuel</a:t>
            </a:r>
            <a:r>
              <a:rPr lang="en-US" sz="1200" dirty="0"/>
              <a:t>': Heat energy of fuel, pass if real to calculate f and include fuel flow in power/</a:t>
            </a:r>
            <a:r>
              <a:rPr lang="en-US" sz="1200" dirty="0" err="1"/>
              <a:t>velecity</a:t>
            </a:r>
            <a:r>
              <a:rPr lang="en-US" sz="1200" dirty="0"/>
              <a:t> calcs</a:t>
            </a:r>
          </a:p>
          <a:p>
            <a:r>
              <a:rPr lang="en-US" sz="1200" dirty="0"/>
              <a:t>            'F': Thrust of the engine produced</a:t>
            </a:r>
          </a:p>
          <a:p>
            <a:r>
              <a:rPr lang="en-US" sz="1200" dirty="0"/>
              <a:t>            Efficiencies (Assumed to be 1 if not passed)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ni</a:t>
            </a:r>
            <a:r>
              <a:rPr lang="en-US" sz="1200" dirty="0"/>
              <a:t>': Inlet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nj</a:t>
            </a:r>
            <a:r>
              <a:rPr lang="en-US" sz="1200" dirty="0"/>
              <a:t>': Nozzle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nf</a:t>
            </a:r>
            <a:r>
              <a:rPr lang="en-US" sz="1200" dirty="0"/>
              <a:t>': Fan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nc</a:t>
            </a:r>
            <a:r>
              <a:rPr lang="en-US" sz="1200" dirty="0"/>
              <a:t>': Compressor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nt</a:t>
            </a:r>
            <a:r>
              <a:rPr lang="en-US" sz="1200" dirty="0"/>
              <a:t>': Turbine Isentropic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nb</a:t>
            </a:r>
            <a:r>
              <a:rPr lang="en-US" sz="1200" dirty="0"/>
              <a:t>': </a:t>
            </a:r>
            <a:r>
              <a:rPr lang="en-US" sz="1200" dirty="0" err="1"/>
              <a:t>Cobustor</a:t>
            </a:r>
            <a:r>
              <a:rPr lang="en-US" sz="1200" dirty="0"/>
              <a:t> </a:t>
            </a:r>
            <a:r>
              <a:rPr lang="en-US" sz="1200" dirty="0" err="1"/>
              <a:t>Efficincy</a:t>
            </a:r>
            <a:endParaRPr lang="en-US" sz="1200" dirty="0"/>
          </a:p>
          <a:p>
            <a:r>
              <a:rPr lang="en-US" sz="1200" dirty="0"/>
              <a:t>            'nm': Mechanical Efficiency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npf</a:t>
            </a:r>
            <a:r>
              <a:rPr lang="en-US" sz="1200" dirty="0"/>
              <a:t>': Fan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npc</a:t>
            </a:r>
            <a:r>
              <a:rPr lang="en-US" sz="1200" dirty="0"/>
              <a:t>': Compressor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npt</a:t>
            </a:r>
            <a:r>
              <a:rPr lang="en-US" sz="1200" dirty="0"/>
              <a:t>': Turbine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npt_lp</a:t>
            </a:r>
            <a:r>
              <a:rPr lang="en-US" sz="1200" dirty="0"/>
              <a:t>': Low Pressure Turbine Polytropic Efficiency (overrides isentropic)</a:t>
            </a:r>
          </a:p>
          <a:p>
            <a:r>
              <a:rPr lang="en-US" sz="1200" dirty="0"/>
              <a:t>            '</a:t>
            </a:r>
            <a:r>
              <a:rPr lang="en-US" sz="1200" dirty="0" err="1"/>
              <a:t>dP_combustor</a:t>
            </a:r>
            <a:r>
              <a:rPr lang="en-US" sz="1200" dirty="0"/>
              <a:t>': Decimal pressure drop in combustor (ex: 0.05 for 5% P loss, 0 for ideal)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BFC40-70DE-B5C8-8251-F823D6B6F312}"/>
              </a:ext>
            </a:extLst>
          </p:cNvPr>
          <p:cNvSpPr txBox="1"/>
          <p:nvPr/>
        </p:nvSpPr>
        <p:spPr>
          <a:xfrm>
            <a:off x="6296099" y="942686"/>
            <a:ext cx="25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Spool </a:t>
            </a:r>
            <a:r>
              <a:rPr lang="en-US" dirty="0" err="1"/>
              <a:t>Turbfofan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3C581-9677-DF52-5A7C-F570E8E7D243}"/>
              </a:ext>
            </a:extLst>
          </p:cNvPr>
          <p:cNvSpPr txBox="1"/>
          <p:nvPr/>
        </p:nvSpPr>
        <p:spPr>
          <a:xfrm>
            <a:off x="279206" y="942686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Spool </a:t>
            </a:r>
            <a:r>
              <a:rPr lang="en-US" dirty="0" err="1"/>
              <a:t>Turbfofan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DF6843-C4A0-FDB0-42A8-45198A8F9874}"/>
              </a:ext>
            </a:extLst>
          </p:cNvPr>
          <p:cNvSpPr txBox="1"/>
          <p:nvPr/>
        </p:nvSpPr>
        <p:spPr>
          <a:xfrm>
            <a:off x="369948" y="223365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17C36-9026-3AB6-4432-C8E559B040AB}"/>
              </a:ext>
            </a:extLst>
          </p:cNvPr>
          <p:cNvSpPr/>
          <p:nvPr/>
        </p:nvSpPr>
        <p:spPr>
          <a:xfrm>
            <a:off x="5535261" y="98337"/>
            <a:ext cx="823659" cy="18846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8E6BD-DE1B-E682-71DC-0059B84E38E4}"/>
              </a:ext>
            </a:extLst>
          </p:cNvPr>
          <p:cNvSpPr/>
          <p:nvPr/>
        </p:nvSpPr>
        <p:spPr>
          <a:xfrm>
            <a:off x="5537588" y="311899"/>
            <a:ext cx="823659" cy="188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6F3B1-0607-73F2-D942-738DBC870667}"/>
              </a:ext>
            </a:extLst>
          </p:cNvPr>
          <p:cNvSpPr txBox="1"/>
          <p:nvPr/>
        </p:nvSpPr>
        <p:spPr>
          <a:xfrm>
            <a:off x="6296098" y="82967"/>
            <a:ext cx="1870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Overall (intra)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18A7B-100A-B912-1F65-00DD1264AFB1}"/>
              </a:ext>
            </a:extLst>
          </p:cNvPr>
          <p:cNvSpPr txBox="1"/>
          <p:nvPr/>
        </p:nvSpPr>
        <p:spPr>
          <a:xfrm>
            <a:off x="6296098" y="267632"/>
            <a:ext cx="1940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Specific (inter)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3E979-D2EC-1AE6-EE48-A908291C838E}"/>
              </a:ext>
            </a:extLst>
          </p:cNvPr>
          <p:cNvSpPr/>
          <p:nvPr/>
        </p:nvSpPr>
        <p:spPr>
          <a:xfrm>
            <a:off x="637682" y="1523681"/>
            <a:ext cx="2594129" cy="3897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182F8-0D8A-153D-25A7-C0346AFC1EC7}"/>
              </a:ext>
            </a:extLst>
          </p:cNvPr>
          <p:cNvSpPr/>
          <p:nvPr/>
        </p:nvSpPr>
        <p:spPr>
          <a:xfrm>
            <a:off x="762161" y="2971163"/>
            <a:ext cx="3572514" cy="6166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8AE283-A591-4ECC-5514-A18121F4A702}"/>
              </a:ext>
            </a:extLst>
          </p:cNvPr>
          <p:cNvSpPr/>
          <p:nvPr/>
        </p:nvSpPr>
        <p:spPr>
          <a:xfrm>
            <a:off x="762161" y="4050581"/>
            <a:ext cx="3572514" cy="2478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7413A-3479-4910-594B-B7EE57A845BB}"/>
              </a:ext>
            </a:extLst>
          </p:cNvPr>
          <p:cNvSpPr/>
          <p:nvPr/>
        </p:nvSpPr>
        <p:spPr>
          <a:xfrm>
            <a:off x="637682" y="1917768"/>
            <a:ext cx="4611393" cy="944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B9E61-8D02-1AE3-3466-1FFA27130002}"/>
              </a:ext>
            </a:extLst>
          </p:cNvPr>
          <p:cNvSpPr/>
          <p:nvPr/>
        </p:nvSpPr>
        <p:spPr>
          <a:xfrm>
            <a:off x="762161" y="4461933"/>
            <a:ext cx="5017405" cy="21727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E928C4-B6D7-044B-D944-B6B5AA6B9A3C}"/>
              </a:ext>
            </a:extLst>
          </p:cNvPr>
          <p:cNvSpPr/>
          <p:nvPr/>
        </p:nvSpPr>
        <p:spPr>
          <a:xfrm>
            <a:off x="762161" y="3589654"/>
            <a:ext cx="5017405" cy="2974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CB949-9C41-7CA5-F07D-6006070976D6}"/>
              </a:ext>
            </a:extLst>
          </p:cNvPr>
          <p:cNvSpPr/>
          <p:nvPr/>
        </p:nvSpPr>
        <p:spPr>
          <a:xfrm>
            <a:off x="6646430" y="1424795"/>
            <a:ext cx="2594129" cy="3897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8FCAA-1B51-BCE0-3F29-3E16B87EE9DB}"/>
              </a:ext>
            </a:extLst>
          </p:cNvPr>
          <p:cNvSpPr/>
          <p:nvPr/>
        </p:nvSpPr>
        <p:spPr>
          <a:xfrm>
            <a:off x="6646430" y="2874133"/>
            <a:ext cx="3572514" cy="61663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185B6-B6CF-FEE6-8404-EFF5C6445AFF}"/>
              </a:ext>
            </a:extLst>
          </p:cNvPr>
          <p:cNvSpPr/>
          <p:nvPr/>
        </p:nvSpPr>
        <p:spPr>
          <a:xfrm>
            <a:off x="6661053" y="3773000"/>
            <a:ext cx="3572514" cy="2478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3172E3-5498-AB44-D5EA-20151171898C}"/>
              </a:ext>
            </a:extLst>
          </p:cNvPr>
          <p:cNvSpPr/>
          <p:nvPr/>
        </p:nvSpPr>
        <p:spPr>
          <a:xfrm>
            <a:off x="6646430" y="1818882"/>
            <a:ext cx="4611393" cy="944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EF8875-A615-640E-9431-11F21A3AD2FD}"/>
              </a:ext>
            </a:extLst>
          </p:cNvPr>
          <p:cNvSpPr/>
          <p:nvPr/>
        </p:nvSpPr>
        <p:spPr>
          <a:xfrm>
            <a:off x="6661053" y="4002311"/>
            <a:ext cx="5017405" cy="25139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EB9D6-054C-C288-8434-0D92109E26C6}"/>
              </a:ext>
            </a:extLst>
          </p:cNvPr>
          <p:cNvSpPr/>
          <p:nvPr/>
        </p:nvSpPr>
        <p:spPr>
          <a:xfrm>
            <a:off x="6646430" y="3495068"/>
            <a:ext cx="5017405" cy="29742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50043-92EE-B26E-7BE8-732661383802}"/>
              </a:ext>
            </a:extLst>
          </p:cNvPr>
          <p:cNvGrpSpPr/>
          <p:nvPr/>
        </p:nvGrpSpPr>
        <p:grpSpPr>
          <a:xfrm>
            <a:off x="6562334" y="2644641"/>
            <a:ext cx="3381130" cy="1568718"/>
            <a:chOff x="963261" y="209404"/>
            <a:chExt cx="3381130" cy="15687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7CF0C-7739-364A-8851-DA52142AB509}"/>
                </a:ext>
              </a:extLst>
            </p:cNvPr>
            <p:cNvSpPr txBox="1"/>
            <p:nvPr/>
          </p:nvSpPr>
          <p:spPr>
            <a:xfrm>
              <a:off x="963261" y="209404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Initial Conditions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534738-A2C4-5B70-9931-E8CA81FC1F34}"/>
                </a:ext>
              </a:extLst>
            </p:cNvPr>
            <p:cNvSpPr txBox="1"/>
            <p:nvPr/>
          </p:nvSpPr>
          <p:spPr>
            <a:xfrm>
              <a:off x="1081530" y="502570"/>
              <a:ext cx="1640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Altitude </a:t>
              </a:r>
            </a:p>
            <a:p>
              <a:r>
                <a:rPr lang="en-US" sz="1400" dirty="0"/>
                <a:t>Type of Atm </a:t>
              </a:r>
              <a:r>
                <a:rPr lang="en-US" sz="1400" dirty="0" err="1"/>
                <a:t>Stndrd</a:t>
              </a:r>
              <a:endParaRPr 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F37D6F-A290-9FC6-6DD1-F24B4F8D431C}"/>
                </a:ext>
              </a:extLst>
            </p:cNvPr>
            <p:cNvSpPr txBox="1"/>
            <p:nvPr/>
          </p:nvSpPr>
          <p:spPr>
            <a:xfrm>
              <a:off x="3090650" y="502570"/>
              <a:ext cx="12537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P_atm</a:t>
              </a:r>
              <a:r>
                <a:rPr lang="en-US" sz="1400" dirty="0"/>
                <a:t> (static)</a:t>
              </a:r>
            </a:p>
            <a:p>
              <a:r>
                <a:rPr lang="en-US" sz="1400" dirty="0" err="1"/>
                <a:t>T_atm</a:t>
              </a:r>
              <a:r>
                <a:rPr lang="en-US" sz="1400" dirty="0"/>
                <a:t> (Static)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E0F7AF-240F-4814-FBA7-BA9F5BF09D2D}"/>
                </a:ext>
              </a:extLst>
            </p:cNvPr>
            <p:cNvSpPr txBox="1"/>
            <p:nvPr/>
          </p:nvSpPr>
          <p:spPr>
            <a:xfrm>
              <a:off x="2109920" y="1039458"/>
              <a:ext cx="14988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V_inf</a:t>
              </a:r>
              <a:r>
                <a:rPr lang="en-US" sz="1400" dirty="0"/>
                <a:t> or </a:t>
              </a:r>
              <a:r>
                <a:rPr lang="en-US" sz="1400" dirty="0" err="1"/>
                <a:t>M_inf</a:t>
              </a:r>
              <a:r>
                <a:rPr lang="en-US" sz="1400" dirty="0"/>
                <a:t> (assumed 0 if not entered)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CFC86-245C-E13C-82FF-285CF28138A6}"/>
                </a:ext>
              </a:extLst>
            </p:cNvPr>
            <p:cNvSpPr txBox="1"/>
            <p:nvPr/>
          </p:nvSpPr>
          <p:spPr>
            <a:xfrm>
              <a:off x="2687647" y="592404"/>
              <a:ext cx="343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F0B5EB-4C9B-8126-8447-A93CF8EA9936}"/>
              </a:ext>
            </a:extLst>
          </p:cNvPr>
          <p:cNvGrpSpPr/>
          <p:nvPr/>
        </p:nvGrpSpPr>
        <p:grpSpPr>
          <a:xfrm>
            <a:off x="6373477" y="4409277"/>
            <a:ext cx="5443921" cy="1885519"/>
            <a:chOff x="5191489" y="325210"/>
            <a:chExt cx="6097162" cy="18855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679E77-9EFD-1297-13E6-E514E1FB0BC5}"/>
                </a:ext>
              </a:extLst>
            </p:cNvPr>
            <p:cNvSpPr txBox="1"/>
            <p:nvPr/>
          </p:nvSpPr>
          <p:spPr>
            <a:xfrm>
              <a:off x="5535261" y="325210"/>
              <a:ext cx="1893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Overall Optional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691B5D-B867-C802-F6D3-74252048BD08}"/>
                </a:ext>
              </a:extLst>
            </p:cNvPr>
            <p:cNvSpPr txBox="1"/>
            <p:nvPr/>
          </p:nvSpPr>
          <p:spPr>
            <a:xfrm>
              <a:off x="5191489" y="610291"/>
              <a:ext cx="6097162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Mass flow rate of air into engine (kg/s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	or??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Thrust produced by engine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Q_fuel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-&gt; Calculates FAR and includes fuel mass flow, is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serpate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from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cobuster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since same would be used in afterburner too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BPR of each component (assumed 1 if not entered)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91B476-764F-07AA-BCEC-1C4CCB8EDC48}"/>
              </a:ext>
            </a:extLst>
          </p:cNvPr>
          <p:cNvSpPr txBox="1"/>
          <p:nvPr/>
        </p:nvSpPr>
        <p:spPr>
          <a:xfrm>
            <a:off x="728709" y="1781927"/>
            <a:ext cx="463364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Efficiencies </a:t>
            </a:r>
          </a:p>
          <a:p>
            <a:r>
              <a:rPr lang="en-US" sz="1400" dirty="0"/>
              <a:t>(Assumed to be 1 if not passed)</a:t>
            </a:r>
          </a:p>
          <a:p>
            <a:endParaRPr lang="en-US" sz="1400" dirty="0"/>
          </a:p>
          <a:p>
            <a:r>
              <a:rPr lang="en-US" sz="1400" b="1" dirty="0"/>
              <a:t>Isentropic Efficiencies: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Inlet Isentropic Efficiency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Nozzle Isentropic Efficiency 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Turbomachinery Isentropic Efficiency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Combuster</a:t>
            </a:r>
            <a:r>
              <a:rPr lang="en-US" sz="1400" dirty="0"/>
              <a:t> Efficiency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r>
              <a:rPr lang="en-US" sz="1400" b="1" dirty="0"/>
              <a:t>Polytropic Efficiencies:</a:t>
            </a:r>
            <a:r>
              <a:rPr lang="en-US" sz="1400" dirty="0"/>
              <a:t> (Overrides Isentropic efficiency if passed)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Turbomachinery Polytropic Efficiency</a:t>
            </a:r>
          </a:p>
          <a:p>
            <a:endParaRPr lang="en-US" sz="1400" dirty="0"/>
          </a:p>
          <a:p>
            <a:r>
              <a:rPr lang="en-US" sz="1400" b="1" dirty="0"/>
              <a:t>Other Efficiencies: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Combustor Efficiency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Mechanical Efficiency (bearing friction losses in turbomachinery)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Pressure drop in combustor as a decimal(ex: 0.05 for 5% P loss, 0 for ideal)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A9202-B36F-5335-4244-848DE54E94C7}"/>
              </a:ext>
            </a:extLst>
          </p:cNvPr>
          <p:cNvSpPr txBox="1"/>
          <p:nvPr/>
        </p:nvSpPr>
        <p:spPr>
          <a:xfrm>
            <a:off x="656134" y="397869"/>
            <a:ext cx="383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Engine Analysis Input Params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285A6-889C-B5F4-1861-23BBDC03544C}"/>
              </a:ext>
            </a:extLst>
          </p:cNvPr>
          <p:cNvSpPr txBox="1"/>
          <p:nvPr/>
        </p:nvSpPr>
        <p:spPr>
          <a:xfrm>
            <a:off x="5664723" y="365591"/>
            <a:ext cx="5356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Other:</a:t>
            </a:r>
          </a:p>
          <a:p>
            <a:r>
              <a:rPr lang="en-US" dirty="0"/>
              <a:t>Nozzle expansion pressure and such</a:t>
            </a:r>
          </a:p>
          <a:p>
            <a:r>
              <a:rPr lang="en-US" dirty="0"/>
              <a:t>Maybe for burner the FAR or equivalence ratio may be able to be selected along with </a:t>
            </a:r>
            <a:r>
              <a:rPr lang="en-US" dirty="0" err="1"/>
              <a:t>mdot</a:t>
            </a:r>
            <a:r>
              <a:rPr lang="en-US" dirty="0"/>
              <a:t> and </a:t>
            </a:r>
            <a:r>
              <a:rPr lang="en-US" dirty="0" err="1"/>
              <a:t>Q_Fuel</a:t>
            </a:r>
            <a:r>
              <a:rPr lang="en-US" dirty="0"/>
              <a:t> in order to calculate Temp increase? </a:t>
            </a:r>
          </a:p>
        </p:txBody>
      </p:sp>
    </p:spTree>
    <p:extLst>
      <p:ext uri="{BB962C8B-B14F-4D97-AF65-F5344CB8AC3E}">
        <p14:creationId xmlns:p14="http://schemas.microsoft.com/office/powerpoint/2010/main" val="12069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E205A-EDB4-7CB4-E918-88EB10C26809}"/>
              </a:ext>
            </a:extLst>
          </p:cNvPr>
          <p:cNvSpPr txBox="1"/>
          <p:nvPr/>
        </p:nvSpPr>
        <p:spPr>
          <a:xfrm>
            <a:off x="403054" y="86519"/>
            <a:ext cx="598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Component Specific Parameters - General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1072BE-6BAA-4C72-8D43-A54D399A2C00}"/>
              </a:ext>
            </a:extLst>
          </p:cNvPr>
          <p:cNvGrpSpPr/>
          <p:nvPr/>
        </p:nvGrpSpPr>
        <p:grpSpPr>
          <a:xfrm>
            <a:off x="-3114718" y="625212"/>
            <a:ext cx="2889783" cy="2460503"/>
            <a:chOff x="551432" y="639172"/>
            <a:chExt cx="2889783" cy="24605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F3297F-FF1A-C6B7-1FA4-14A7E8D9DC02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7DA82DA-7D0B-5364-907C-F47EAF79FE21}"/>
                </a:ext>
              </a:extLst>
            </p:cNvPr>
            <p:cNvSpPr/>
            <p:nvPr/>
          </p:nvSpPr>
          <p:spPr>
            <a:xfrm>
              <a:off x="643797" y="831126"/>
              <a:ext cx="2797418" cy="226854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5EE866C-6CC3-7546-526C-4486A9621B95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EA09F2-C64A-517B-4490-FD01CDB797D5}"/>
              </a:ext>
            </a:extLst>
          </p:cNvPr>
          <p:cNvGrpSpPr/>
          <p:nvPr/>
        </p:nvGrpSpPr>
        <p:grpSpPr>
          <a:xfrm>
            <a:off x="450111" y="2046197"/>
            <a:ext cx="2911536" cy="1501642"/>
            <a:chOff x="450111" y="2046197"/>
            <a:chExt cx="2911536" cy="15016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D9051C-16B6-2A16-E4A2-EB12CC50D672}"/>
                </a:ext>
              </a:extLst>
            </p:cNvPr>
            <p:cNvGrpSpPr/>
            <p:nvPr/>
          </p:nvGrpSpPr>
          <p:grpSpPr>
            <a:xfrm>
              <a:off x="450111" y="2046197"/>
              <a:ext cx="2911536" cy="1501642"/>
              <a:chOff x="551432" y="639172"/>
              <a:chExt cx="2911536" cy="183896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6804BE-8C7A-AAD6-6BDC-033446F778BB}"/>
                  </a:ext>
                </a:extLst>
              </p:cNvPr>
              <p:cNvSpPr txBox="1"/>
              <p:nvPr/>
            </p:nvSpPr>
            <p:spPr>
              <a:xfrm>
                <a:off x="551432" y="93534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6990B0E-27E9-9398-E89D-C7ADA3F84D11}"/>
                  </a:ext>
                </a:extLst>
              </p:cNvPr>
              <p:cNvSpPr/>
              <p:nvPr/>
            </p:nvSpPr>
            <p:spPr>
              <a:xfrm>
                <a:off x="665550" y="792424"/>
                <a:ext cx="2797418" cy="168571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Polytropic Efficiency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pc</a:t>
                </a:r>
                <a:r>
                  <a:rPr lang="en-US" sz="14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Pressure Ratio (r, PR)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Bypass Ratio (BPR)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7DF9DE0D-745C-1EA8-F9D5-26E7D28F2AAF}"/>
                  </a:ext>
                </a:extLst>
              </p:cNvPr>
              <p:cNvSpPr/>
              <p:nvPr/>
            </p:nvSpPr>
            <p:spPr>
              <a:xfrm>
                <a:off x="1033874" y="639172"/>
                <a:ext cx="2017264" cy="3589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Compressor</a:t>
                </a:r>
              </a:p>
            </p:txBody>
          </p:sp>
        </p:grpSp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C6EE1ABF-9799-8FF9-69C1-CF887FDD72CD}"/>
                </a:ext>
              </a:extLst>
            </p:cNvPr>
            <p:cNvSpPr/>
            <p:nvPr/>
          </p:nvSpPr>
          <p:spPr>
            <a:xfrm rot="16200000">
              <a:off x="2866360" y="2598690"/>
              <a:ext cx="355600" cy="18868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D2DFC4-BCC4-EF17-6DE9-9C7432B6F61D}"/>
              </a:ext>
            </a:extLst>
          </p:cNvPr>
          <p:cNvGrpSpPr/>
          <p:nvPr/>
        </p:nvGrpSpPr>
        <p:grpSpPr>
          <a:xfrm>
            <a:off x="7217017" y="75328"/>
            <a:ext cx="2130183" cy="651583"/>
            <a:chOff x="7318617" y="114925"/>
            <a:chExt cx="2130183" cy="65158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36EFF4-6B62-ABBB-12F5-570ADF528212}"/>
                </a:ext>
              </a:extLst>
            </p:cNvPr>
            <p:cNvSpPr/>
            <p:nvPr/>
          </p:nvSpPr>
          <p:spPr>
            <a:xfrm>
              <a:off x="7318617" y="114925"/>
              <a:ext cx="2130183" cy="6515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2E76DB-0035-A30F-AB2A-5B674A2CCFBF}"/>
                </a:ext>
              </a:extLst>
            </p:cNvPr>
            <p:cNvGrpSpPr/>
            <p:nvPr/>
          </p:nvGrpSpPr>
          <p:grpSpPr>
            <a:xfrm>
              <a:off x="7443677" y="150102"/>
              <a:ext cx="1804898" cy="616406"/>
              <a:chOff x="7443677" y="150102"/>
              <a:chExt cx="1804898" cy="616406"/>
            </a:xfrm>
          </p:grpSpPr>
          <p:sp>
            <p:nvSpPr>
              <p:cNvPr id="23" name="Arrow: Curved Up 22">
                <a:extLst>
                  <a:ext uri="{FF2B5EF4-FFF2-40B4-BE49-F238E27FC236}">
                    <a16:creationId xmlns:a16="http://schemas.microsoft.com/office/drawing/2014/main" id="{A37F11AB-08FD-EB67-6153-BEAB992268AF}"/>
                  </a:ext>
                </a:extLst>
              </p:cNvPr>
              <p:cNvSpPr/>
              <p:nvPr/>
            </p:nvSpPr>
            <p:spPr>
              <a:xfrm rot="16200000">
                <a:off x="7653890" y="348703"/>
                <a:ext cx="355600" cy="1886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2C5F16-A0F0-B4AD-B608-FE2E250FF51F}"/>
                  </a:ext>
                </a:extLst>
              </p:cNvPr>
              <p:cNvSpPr txBox="1"/>
              <p:nvPr/>
            </p:nvSpPr>
            <p:spPr>
              <a:xfrm>
                <a:off x="7926033" y="267838"/>
                <a:ext cx="13225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= B overrides 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3BA29C-02D5-9DC9-D712-7D4A4DC19000}"/>
                  </a:ext>
                </a:extLst>
              </p:cNvPr>
              <p:cNvSpPr txBox="1"/>
              <p:nvPr/>
            </p:nvSpPr>
            <p:spPr>
              <a:xfrm>
                <a:off x="7443677" y="458731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51AE7B-DDFA-CBD8-C78E-622255AFECFA}"/>
                  </a:ext>
                </a:extLst>
              </p:cNvPr>
              <p:cNvSpPr txBox="1"/>
              <p:nvPr/>
            </p:nvSpPr>
            <p:spPr>
              <a:xfrm>
                <a:off x="7443677" y="150102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731B002-671B-2B84-5361-BB5702D2F360}"/>
              </a:ext>
            </a:extLst>
          </p:cNvPr>
          <p:cNvSpPr txBox="1"/>
          <p:nvPr/>
        </p:nvSpPr>
        <p:spPr>
          <a:xfrm>
            <a:off x="9303871" y="1653547"/>
            <a:ext cx="289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BPR can be made </a:t>
            </a:r>
            <a:r>
              <a:rPr lang="en-US" sz="1400" dirty="0" err="1"/>
              <a:t>toapply</a:t>
            </a:r>
            <a:r>
              <a:rPr lang="en-US" sz="1400" dirty="0"/>
              <a:t> to any component to allow for bleed offs. May also need a way to re-introduce this flow eventually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585846-8D25-E241-4F31-57FCF6232E39}"/>
              </a:ext>
            </a:extLst>
          </p:cNvPr>
          <p:cNvGrpSpPr/>
          <p:nvPr/>
        </p:nvGrpSpPr>
        <p:grpSpPr>
          <a:xfrm>
            <a:off x="450111" y="983349"/>
            <a:ext cx="2911536" cy="925280"/>
            <a:chOff x="551432" y="639172"/>
            <a:chExt cx="2911536" cy="11331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468BE3-28EC-D5DF-F5CC-581CD65B5807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AB0416E-9B40-508B-98C2-A893367766F2}"/>
                </a:ext>
              </a:extLst>
            </p:cNvPr>
            <p:cNvSpPr/>
            <p:nvPr/>
          </p:nvSpPr>
          <p:spPr>
            <a:xfrm>
              <a:off x="665550" y="792424"/>
              <a:ext cx="2797418" cy="9798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Isentropic Efficiency (</a:t>
              </a:r>
              <a:r>
                <a:rPr lang="en-US" sz="1400" dirty="0" err="1">
                  <a:solidFill>
                    <a:schemeClr val="tx1"/>
                  </a:solidFill>
                </a:rPr>
                <a:t>n</a:t>
              </a:r>
              <a:r>
                <a:rPr lang="en-US" sz="1100" dirty="0" err="1">
                  <a:solidFill>
                    <a:schemeClr val="tx1"/>
                  </a:solidFill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3146879-9896-3FC4-CFD2-E5594AE4FA63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Intake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99C240-2955-1754-3B51-26B83358D456}"/>
              </a:ext>
            </a:extLst>
          </p:cNvPr>
          <p:cNvGrpSpPr/>
          <p:nvPr/>
        </p:nvGrpSpPr>
        <p:grpSpPr>
          <a:xfrm>
            <a:off x="4448797" y="1415248"/>
            <a:ext cx="2911536" cy="1730475"/>
            <a:chOff x="4448797" y="1415248"/>
            <a:chExt cx="2911536" cy="17304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C01FDE0-0BFB-98C5-7C43-E97F2388F086}"/>
                </a:ext>
              </a:extLst>
            </p:cNvPr>
            <p:cNvGrpSpPr/>
            <p:nvPr/>
          </p:nvGrpSpPr>
          <p:grpSpPr>
            <a:xfrm>
              <a:off x="4448797" y="1415248"/>
              <a:ext cx="2911536" cy="1730475"/>
              <a:chOff x="551432" y="639172"/>
              <a:chExt cx="2911536" cy="211920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EBA48B-ABF2-078F-000E-29E8A95B065D}"/>
                  </a:ext>
                </a:extLst>
              </p:cNvPr>
              <p:cNvSpPr txBox="1"/>
              <p:nvPr/>
            </p:nvSpPr>
            <p:spPr>
              <a:xfrm>
                <a:off x="551432" y="93534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6AEA566-6FD0-AD49-BCDA-438FE401F996}"/>
                  </a:ext>
                </a:extLst>
              </p:cNvPr>
              <p:cNvSpPr/>
              <p:nvPr/>
            </p:nvSpPr>
            <p:spPr>
              <a:xfrm>
                <a:off x="665550" y="792424"/>
                <a:ext cx="2797418" cy="19659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Isentropic Efficiency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Polytropic Efficiency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pt</a:t>
                </a:r>
                <a:r>
                  <a:rPr lang="en-US" sz="1400" dirty="0">
                    <a:solidFill>
                      <a:schemeClr val="tx1"/>
                    </a:solidFill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Inlet Temp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oi,t</a:t>
                </a:r>
                <a:r>
                  <a:rPr lang="en-US" sz="1400" dirty="0">
                    <a:solidFill>
                      <a:schemeClr val="tx1"/>
                    </a:solidFill>
                  </a:rPr>
                  <a:t>) (depends on burner,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oi,t</a:t>
                </a:r>
                <a:r>
                  <a:rPr lang="en-US" sz="1400" dirty="0">
                    <a:solidFill>
                      <a:schemeClr val="tx1"/>
                    </a:solidFill>
                  </a:rPr>
                  <a:t> =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oe,b</a:t>
                </a:r>
                <a:r>
                  <a:rPr lang="en-US" sz="1400" dirty="0">
                    <a:solidFill>
                      <a:schemeClr val="tx1"/>
                    </a:solidFill>
                  </a:rPr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Pressure Ratio (r</a:t>
                </a:r>
                <a:r>
                  <a:rPr lang="en-US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9440D0F-B237-2E14-5ACE-5E907F0F7B36}"/>
                  </a:ext>
                </a:extLst>
              </p:cNvPr>
              <p:cNvSpPr/>
              <p:nvPr/>
            </p:nvSpPr>
            <p:spPr>
              <a:xfrm>
                <a:off x="1033874" y="639172"/>
                <a:ext cx="2017264" cy="3589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Turbine</a:t>
                </a:r>
              </a:p>
            </p:txBody>
          </p:sp>
        </p:grpSp>
        <p:sp>
          <p:nvSpPr>
            <p:cNvPr id="41" name="Arrow: Curved Up 40">
              <a:extLst>
                <a:ext uri="{FF2B5EF4-FFF2-40B4-BE49-F238E27FC236}">
                  <a16:creationId xmlns:a16="http://schemas.microsoft.com/office/drawing/2014/main" id="{38E50513-97F2-6542-FDD9-4215CCBD6EB3}"/>
                </a:ext>
              </a:extLst>
            </p:cNvPr>
            <p:cNvSpPr/>
            <p:nvPr/>
          </p:nvSpPr>
          <p:spPr>
            <a:xfrm rot="16200000">
              <a:off x="6865046" y="1991867"/>
              <a:ext cx="355600" cy="18868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07C3AA0-246C-D13D-6847-D2DC6F7AD53F}"/>
              </a:ext>
            </a:extLst>
          </p:cNvPr>
          <p:cNvGrpSpPr/>
          <p:nvPr/>
        </p:nvGrpSpPr>
        <p:grpSpPr>
          <a:xfrm>
            <a:off x="9472260" y="72696"/>
            <a:ext cx="2430351" cy="651583"/>
            <a:chOff x="7318617" y="114925"/>
            <a:chExt cx="2430351" cy="65158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9A63771-CCAE-626D-8808-9521B281F19C}"/>
                </a:ext>
              </a:extLst>
            </p:cNvPr>
            <p:cNvSpPr/>
            <p:nvPr/>
          </p:nvSpPr>
          <p:spPr>
            <a:xfrm>
              <a:off x="7318617" y="114925"/>
              <a:ext cx="2374300" cy="6515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298562-AC7A-9CE7-70B3-F892E823DC94}"/>
                </a:ext>
              </a:extLst>
            </p:cNvPr>
            <p:cNvGrpSpPr/>
            <p:nvPr/>
          </p:nvGrpSpPr>
          <p:grpSpPr>
            <a:xfrm>
              <a:off x="7443677" y="150102"/>
              <a:ext cx="2305291" cy="616406"/>
              <a:chOff x="7443677" y="150102"/>
              <a:chExt cx="2305291" cy="61640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7D10E2-7059-4C19-8786-FFB7DFB9FA25}"/>
                  </a:ext>
                </a:extLst>
              </p:cNvPr>
              <p:cNvSpPr txBox="1"/>
              <p:nvPr/>
            </p:nvSpPr>
            <p:spPr>
              <a:xfrm>
                <a:off x="7926033" y="267838"/>
                <a:ext cx="18229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= A or B (one needed)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55BCCF-742C-CC5B-20ED-3530CA1975DE}"/>
                  </a:ext>
                </a:extLst>
              </p:cNvPr>
              <p:cNvSpPr txBox="1"/>
              <p:nvPr/>
            </p:nvSpPr>
            <p:spPr>
              <a:xfrm>
                <a:off x="7443677" y="458731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38DEE9-FD32-4557-DF93-2A252C06AEC8}"/>
                  </a:ext>
                </a:extLst>
              </p:cNvPr>
              <p:cNvSpPr txBox="1"/>
              <p:nvPr/>
            </p:nvSpPr>
            <p:spPr>
              <a:xfrm>
                <a:off x="7443677" y="150102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F62528-9D8B-923E-3BDC-116EAE64F405}"/>
              </a:ext>
            </a:extLst>
          </p:cNvPr>
          <p:cNvGrpSpPr/>
          <p:nvPr/>
        </p:nvGrpSpPr>
        <p:grpSpPr>
          <a:xfrm>
            <a:off x="450111" y="3672980"/>
            <a:ext cx="3429738" cy="2430276"/>
            <a:chOff x="450111" y="3672980"/>
            <a:chExt cx="3429738" cy="24302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DD584F-6920-55BD-0D40-72967FEBD972}"/>
                </a:ext>
              </a:extLst>
            </p:cNvPr>
            <p:cNvGrpSpPr/>
            <p:nvPr/>
          </p:nvGrpSpPr>
          <p:grpSpPr>
            <a:xfrm>
              <a:off x="450111" y="3672980"/>
              <a:ext cx="3429738" cy="2430276"/>
              <a:chOff x="551432" y="639172"/>
              <a:chExt cx="3429738" cy="29762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929DB4-263F-5309-75D9-53311239224A}"/>
                  </a:ext>
                </a:extLst>
              </p:cNvPr>
              <p:cNvSpPr txBox="1"/>
              <p:nvPr/>
            </p:nvSpPr>
            <p:spPr>
              <a:xfrm>
                <a:off x="551432" y="93534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9DFF859-48A9-3984-9B5B-26C23B3FA281}"/>
                  </a:ext>
                </a:extLst>
              </p:cNvPr>
              <p:cNvSpPr/>
              <p:nvPr/>
            </p:nvSpPr>
            <p:spPr>
              <a:xfrm>
                <a:off x="665549" y="807642"/>
                <a:ext cx="3315621" cy="280774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Combustor Efficiency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b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Pressure Drop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dP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Temperature Increase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dT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Outlet Temperature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T</a:t>
                </a:r>
                <a:r>
                  <a:rPr lang="en-US" sz="1050" dirty="0" err="1">
                    <a:solidFill>
                      <a:schemeClr val="tx1"/>
                    </a:solidFill>
                  </a:rPr>
                  <a:t>oe,b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Fuel to air ratio (f)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</a:rPr>
                  <a:t>Fuel heat capacity (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fuel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F72C74A-A1A4-7401-9F11-365AC1836406}"/>
                  </a:ext>
                </a:extLst>
              </p:cNvPr>
              <p:cNvSpPr/>
              <p:nvPr/>
            </p:nvSpPr>
            <p:spPr>
              <a:xfrm>
                <a:off x="1033874" y="639172"/>
                <a:ext cx="2017264" cy="3589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Combustor</a:t>
                </a:r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2A6681C-DCBE-5413-7B84-135BD04007F7}"/>
                </a:ext>
              </a:extLst>
            </p:cNvPr>
            <p:cNvSpPr/>
            <p:nvPr/>
          </p:nvSpPr>
          <p:spPr>
            <a:xfrm>
              <a:off x="3138504" y="4887383"/>
              <a:ext cx="159264" cy="306918"/>
            </a:xfrm>
            <a:custGeom>
              <a:avLst/>
              <a:gdLst>
                <a:gd name="connsiteX0" fmla="*/ 0 w 207433"/>
                <a:gd name="connsiteY0" fmla="*/ 0 h 304800"/>
                <a:gd name="connsiteX1" fmla="*/ 207433 w 207433"/>
                <a:gd name="connsiteY1" fmla="*/ 158750 h 304800"/>
                <a:gd name="connsiteX2" fmla="*/ 0 w 207433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433" h="304800">
                  <a:moveTo>
                    <a:pt x="0" y="0"/>
                  </a:moveTo>
                  <a:cubicBezTo>
                    <a:pt x="103716" y="53975"/>
                    <a:pt x="207433" y="107950"/>
                    <a:pt x="207433" y="158750"/>
                  </a:cubicBezTo>
                  <a:cubicBezTo>
                    <a:pt x="207433" y="209550"/>
                    <a:pt x="27869" y="279753"/>
                    <a:pt x="0" y="304800"/>
                  </a:cubicBezTo>
                </a:path>
              </a:pathLst>
            </a:custGeom>
            <a:ln w="2857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27F0E1-AF2F-7BA9-96C6-36E625BAB300}"/>
                </a:ext>
              </a:extLst>
            </p:cNvPr>
            <p:cNvSpPr/>
            <p:nvPr/>
          </p:nvSpPr>
          <p:spPr>
            <a:xfrm>
              <a:off x="3297768" y="5101149"/>
              <a:ext cx="193749" cy="532890"/>
            </a:xfrm>
            <a:custGeom>
              <a:avLst/>
              <a:gdLst>
                <a:gd name="connsiteX0" fmla="*/ 0 w 207433"/>
                <a:gd name="connsiteY0" fmla="*/ 0 h 304800"/>
                <a:gd name="connsiteX1" fmla="*/ 207433 w 207433"/>
                <a:gd name="connsiteY1" fmla="*/ 158750 h 304800"/>
                <a:gd name="connsiteX2" fmla="*/ 0 w 207433"/>
                <a:gd name="connsiteY2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433" h="304800">
                  <a:moveTo>
                    <a:pt x="0" y="0"/>
                  </a:moveTo>
                  <a:cubicBezTo>
                    <a:pt x="103716" y="53975"/>
                    <a:pt x="207433" y="107950"/>
                    <a:pt x="207433" y="158750"/>
                  </a:cubicBezTo>
                  <a:cubicBezTo>
                    <a:pt x="207433" y="209550"/>
                    <a:pt x="27869" y="279753"/>
                    <a:pt x="0" y="304800"/>
                  </a:cubicBezTo>
                </a:path>
              </a:pathLst>
            </a:custGeom>
            <a:ln w="2857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DC9F3B66-7D3E-E715-A196-E35C0F34B938}"/>
                </a:ext>
              </a:extLst>
            </p:cNvPr>
            <p:cNvSpPr/>
            <p:nvPr/>
          </p:nvSpPr>
          <p:spPr>
            <a:xfrm>
              <a:off x="3081446" y="5472113"/>
              <a:ext cx="159264" cy="412750"/>
            </a:xfrm>
            <a:prstGeom prst="rightBrace">
              <a:avLst>
                <a:gd name="adj1" fmla="val 64152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05CF0D8-D338-7B97-A657-C7CA2CB84B57}"/>
              </a:ext>
            </a:extLst>
          </p:cNvPr>
          <p:cNvSpPr/>
          <p:nvPr/>
        </p:nvSpPr>
        <p:spPr>
          <a:xfrm>
            <a:off x="9842547" y="208363"/>
            <a:ext cx="204296" cy="416849"/>
          </a:xfrm>
          <a:custGeom>
            <a:avLst/>
            <a:gdLst>
              <a:gd name="connsiteX0" fmla="*/ 0 w 207433"/>
              <a:gd name="connsiteY0" fmla="*/ 0 h 304800"/>
              <a:gd name="connsiteX1" fmla="*/ 207433 w 207433"/>
              <a:gd name="connsiteY1" fmla="*/ 158750 h 304800"/>
              <a:gd name="connsiteX2" fmla="*/ 0 w 207433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433" h="304800">
                <a:moveTo>
                  <a:pt x="0" y="0"/>
                </a:moveTo>
                <a:cubicBezTo>
                  <a:pt x="103716" y="53975"/>
                  <a:pt x="207433" y="107950"/>
                  <a:pt x="207433" y="158750"/>
                </a:cubicBezTo>
                <a:cubicBezTo>
                  <a:pt x="207433" y="209550"/>
                  <a:pt x="27869" y="279753"/>
                  <a:pt x="0" y="304800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136735-D6EB-E3EB-BD64-0C2A5860A6E7}"/>
              </a:ext>
            </a:extLst>
          </p:cNvPr>
          <p:cNvSpPr txBox="1"/>
          <p:nvPr/>
        </p:nvSpPr>
        <p:spPr>
          <a:xfrm>
            <a:off x="499328" y="460180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User-defined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5597AC-3284-423E-66F4-D7C15D2ACF69}"/>
              </a:ext>
            </a:extLst>
          </p:cNvPr>
          <p:cNvGrpSpPr/>
          <p:nvPr/>
        </p:nvGrpSpPr>
        <p:grpSpPr>
          <a:xfrm>
            <a:off x="4448797" y="3577841"/>
            <a:ext cx="2911536" cy="925280"/>
            <a:chOff x="551432" y="639172"/>
            <a:chExt cx="2911536" cy="11331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4B8AE1-E746-338F-75BD-99D5AB8DECFA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F5657A2-9786-AA89-F6AD-3707A8065B44}"/>
                </a:ext>
              </a:extLst>
            </p:cNvPr>
            <p:cNvSpPr/>
            <p:nvPr/>
          </p:nvSpPr>
          <p:spPr>
            <a:xfrm>
              <a:off x="665550" y="792424"/>
              <a:ext cx="2797418" cy="9798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Isentropic Efficiency (</a:t>
              </a:r>
              <a:r>
                <a:rPr lang="en-US" sz="1400" dirty="0" err="1">
                  <a:solidFill>
                    <a:schemeClr val="tx1"/>
                  </a:solidFill>
                </a:rPr>
                <a:t>n</a:t>
              </a:r>
              <a:r>
                <a:rPr lang="en-US" sz="1100" dirty="0" err="1">
                  <a:solidFill>
                    <a:schemeClr val="tx1"/>
                  </a:solidFill>
                </a:rPr>
                <a:t>j</a:t>
              </a:r>
              <a:r>
                <a:rPr lang="en-US" sz="14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BEDB5AA-CF37-FB7C-6C18-D3D9E3B8AF90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Nozzle</a:t>
              </a:r>
            </a:p>
          </p:txBody>
        </p:sp>
      </p:grpSp>
      <p:sp>
        <p:nvSpPr>
          <p:cNvPr id="81" name="Diamond 80">
            <a:extLst>
              <a:ext uri="{FF2B5EF4-FFF2-40B4-BE49-F238E27FC236}">
                <a16:creationId xmlns:a16="http://schemas.microsoft.com/office/drawing/2014/main" id="{027C6C65-6110-6FDE-0667-CED26B3DAE17}"/>
              </a:ext>
            </a:extLst>
          </p:cNvPr>
          <p:cNvSpPr/>
          <p:nvPr/>
        </p:nvSpPr>
        <p:spPr>
          <a:xfrm>
            <a:off x="6654971" y="2796109"/>
            <a:ext cx="293532" cy="14944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F7C92C-CC90-106F-429C-534DDC3F7EB1}"/>
              </a:ext>
            </a:extLst>
          </p:cNvPr>
          <p:cNvGrpSpPr/>
          <p:nvPr/>
        </p:nvGrpSpPr>
        <p:grpSpPr>
          <a:xfrm>
            <a:off x="9472260" y="778125"/>
            <a:ext cx="2130183" cy="651583"/>
            <a:chOff x="7706320" y="693402"/>
            <a:chExt cx="2130183" cy="6515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0FE225A-EE7A-2848-BE81-16B9BA62C7B1}"/>
                </a:ext>
              </a:extLst>
            </p:cNvPr>
            <p:cNvSpPr/>
            <p:nvPr/>
          </p:nvSpPr>
          <p:spPr>
            <a:xfrm>
              <a:off x="7706320" y="693402"/>
              <a:ext cx="2130183" cy="6515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= Not Needed</a:t>
              </a:r>
            </a:p>
          </p:txBody>
        </p:sp>
        <p:sp>
          <p:nvSpPr>
            <p:cNvPr id="82" name="Diamond 81">
              <a:extLst>
                <a:ext uri="{FF2B5EF4-FFF2-40B4-BE49-F238E27FC236}">
                  <a16:creationId xmlns:a16="http://schemas.microsoft.com/office/drawing/2014/main" id="{420810B7-4444-6ED2-A772-2ED63C6C283B}"/>
                </a:ext>
              </a:extLst>
            </p:cNvPr>
            <p:cNvSpPr/>
            <p:nvPr/>
          </p:nvSpPr>
          <p:spPr>
            <a:xfrm>
              <a:off x="7854474" y="956605"/>
              <a:ext cx="293532" cy="14944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51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B839E-7708-7EB4-830C-6BAD50CEB87F}"/>
              </a:ext>
            </a:extLst>
          </p:cNvPr>
          <p:cNvSpPr txBox="1"/>
          <p:nvPr/>
        </p:nvSpPr>
        <p:spPr>
          <a:xfrm>
            <a:off x="411829" y="265246"/>
            <a:ext cx="724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Component Specific Parameters – Specific/Advanced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2F765A-64AE-701A-BBB9-E6B6236D4498}"/>
              </a:ext>
            </a:extLst>
          </p:cNvPr>
          <p:cNvGrpSpPr/>
          <p:nvPr/>
        </p:nvGrpSpPr>
        <p:grpSpPr>
          <a:xfrm>
            <a:off x="450111" y="983349"/>
            <a:ext cx="2911536" cy="925280"/>
            <a:chOff x="551432" y="639172"/>
            <a:chExt cx="2911536" cy="11331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24FDA7-A0B5-BA7B-A0DD-DD991B81897B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80E6702-D63E-9108-E337-4F6A99DF4BA4}"/>
                </a:ext>
              </a:extLst>
            </p:cNvPr>
            <p:cNvSpPr/>
            <p:nvPr/>
          </p:nvSpPr>
          <p:spPr>
            <a:xfrm>
              <a:off x="665550" y="792424"/>
              <a:ext cx="2797418" cy="9798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Physical Parameters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E1A0534-5337-59BD-76E5-C831F32717F5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Intake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6A008-1716-1331-18E7-E31A55CBAC3E}"/>
              </a:ext>
            </a:extLst>
          </p:cNvPr>
          <p:cNvGrpSpPr/>
          <p:nvPr/>
        </p:nvGrpSpPr>
        <p:grpSpPr>
          <a:xfrm>
            <a:off x="450111" y="2033770"/>
            <a:ext cx="2911536" cy="1815335"/>
            <a:chOff x="551432" y="639172"/>
            <a:chExt cx="2911536" cy="22231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4F1078-87B4-8F8B-F1E0-5192054D36B1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D17EA21-2D83-F954-B8BD-E5AA9B3D3829}"/>
                </a:ext>
              </a:extLst>
            </p:cNvPr>
            <p:cNvSpPr/>
            <p:nvPr/>
          </p:nvSpPr>
          <p:spPr>
            <a:xfrm>
              <a:off x="665550" y="792424"/>
              <a:ext cx="2797418" cy="20698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Number of Stages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Blade angles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Gas angles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Physical params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De Haller min = 0.65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Mach max = 1.2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E31DD2C-F5DF-12E8-38A2-60140D0403F1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Compressor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126C09-4724-C244-C604-EAC9048CD170}"/>
              </a:ext>
            </a:extLst>
          </p:cNvPr>
          <p:cNvGrpSpPr/>
          <p:nvPr/>
        </p:nvGrpSpPr>
        <p:grpSpPr>
          <a:xfrm>
            <a:off x="3907771" y="2679873"/>
            <a:ext cx="2911536" cy="925280"/>
            <a:chOff x="551432" y="639172"/>
            <a:chExt cx="2911536" cy="11331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A573ED-0416-D94C-2E27-2580A1D7CC19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8E631F5-48B2-FF5F-E476-E66E1E84D6E1}"/>
                </a:ext>
              </a:extLst>
            </p:cNvPr>
            <p:cNvSpPr/>
            <p:nvPr/>
          </p:nvSpPr>
          <p:spPr>
            <a:xfrm>
              <a:off x="665550" y="792424"/>
              <a:ext cx="2797418" cy="9798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Physical Parameters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B87BDC-8209-914C-7AFF-A6E9B6081183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Nozzle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45F199-3F2E-49CC-DD3D-053D5BB8AE96}"/>
              </a:ext>
            </a:extLst>
          </p:cNvPr>
          <p:cNvGrpSpPr/>
          <p:nvPr/>
        </p:nvGrpSpPr>
        <p:grpSpPr>
          <a:xfrm>
            <a:off x="450111" y="4045049"/>
            <a:ext cx="2911536" cy="925283"/>
            <a:chOff x="551432" y="639172"/>
            <a:chExt cx="2911536" cy="11331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54F0E5-E760-7224-FDCA-9968F95903CC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6DD7EB-ED5A-2E09-BCE2-4C1F08C50183}"/>
                </a:ext>
              </a:extLst>
            </p:cNvPr>
            <p:cNvSpPr/>
            <p:nvPr/>
          </p:nvSpPr>
          <p:spPr>
            <a:xfrm>
              <a:off x="665550" y="792426"/>
              <a:ext cx="2797418" cy="9798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stuff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D251070-C063-A70A-5E22-578A81F04BD4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Combustor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9FA0A4-567D-C2FB-DE90-AAF9B9A26D25}"/>
              </a:ext>
            </a:extLst>
          </p:cNvPr>
          <p:cNvGrpSpPr/>
          <p:nvPr/>
        </p:nvGrpSpPr>
        <p:grpSpPr>
          <a:xfrm>
            <a:off x="3907771" y="990534"/>
            <a:ext cx="2911536" cy="1471984"/>
            <a:chOff x="551432" y="639172"/>
            <a:chExt cx="2911536" cy="18026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11F946-3204-4099-1758-76232738B309}"/>
                </a:ext>
              </a:extLst>
            </p:cNvPr>
            <p:cNvSpPr txBox="1"/>
            <p:nvPr/>
          </p:nvSpPr>
          <p:spPr>
            <a:xfrm>
              <a:off x="551432" y="9353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E0888EB-8341-716B-B289-341CB00784D8}"/>
                </a:ext>
              </a:extLst>
            </p:cNvPr>
            <p:cNvSpPr/>
            <p:nvPr/>
          </p:nvSpPr>
          <p:spPr>
            <a:xfrm>
              <a:off x="665550" y="792424"/>
              <a:ext cx="2797418" cy="16493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Number of Stages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Blade angles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Gas angles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Physical params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2904A17-F83F-3FDD-9889-6114FA5A7333}"/>
                </a:ext>
              </a:extLst>
            </p:cNvPr>
            <p:cNvSpPr/>
            <p:nvPr/>
          </p:nvSpPr>
          <p:spPr>
            <a:xfrm>
              <a:off x="1033874" y="639172"/>
              <a:ext cx="2017264" cy="35899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Turbine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7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F5A1-9CAA-6145-C903-8D4C5C06B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AD5EE-FCBA-EB3E-54AA-BE051C351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02026B4-38BC-E2A5-9FB6-0CE146EBA3D3}"/>
              </a:ext>
            </a:extLst>
          </p:cNvPr>
          <p:cNvGrpSpPr/>
          <p:nvPr/>
        </p:nvGrpSpPr>
        <p:grpSpPr>
          <a:xfrm>
            <a:off x="4872146" y="133239"/>
            <a:ext cx="7140697" cy="5716745"/>
            <a:chOff x="2799040" y="502571"/>
            <a:chExt cx="7140697" cy="57167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F844C1-C60B-5FBE-D280-8199DE7E97D0}"/>
                </a:ext>
              </a:extLst>
            </p:cNvPr>
            <p:cNvSpPr/>
            <p:nvPr/>
          </p:nvSpPr>
          <p:spPr>
            <a:xfrm>
              <a:off x="2799041" y="502571"/>
              <a:ext cx="7140696" cy="5716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897080-4AB0-8598-D3D0-34E96467A743}"/>
                </a:ext>
              </a:extLst>
            </p:cNvPr>
            <p:cNvSpPr/>
            <p:nvPr/>
          </p:nvSpPr>
          <p:spPr>
            <a:xfrm>
              <a:off x="2799040" y="502571"/>
              <a:ext cx="7140696" cy="5304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Engine Geometry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3F29DB-C7A6-9C2C-A832-5DF8EBC6FD58}"/>
                </a:ext>
              </a:extLst>
            </p:cNvPr>
            <p:cNvSpPr txBox="1"/>
            <p:nvPr/>
          </p:nvSpPr>
          <p:spPr>
            <a:xfrm>
              <a:off x="2910724" y="1584495"/>
              <a:ext cx="91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B039E4-98A7-1BD5-17D9-1236F91C5268}"/>
                </a:ext>
              </a:extLst>
            </p:cNvPr>
            <p:cNvSpPr/>
            <p:nvPr/>
          </p:nvSpPr>
          <p:spPr>
            <a:xfrm>
              <a:off x="3937081" y="1598147"/>
              <a:ext cx="1437911" cy="3420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D52E01-A839-788D-8F6B-4F8AB12ADAAE}"/>
                </a:ext>
              </a:extLst>
            </p:cNvPr>
            <p:cNvSpPr txBox="1"/>
            <p:nvPr/>
          </p:nvSpPr>
          <p:spPr>
            <a:xfrm>
              <a:off x="2910724" y="2071942"/>
              <a:ext cx="91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D69909-5F54-CF4F-2A70-DAA2AF53E19C}"/>
                </a:ext>
              </a:extLst>
            </p:cNvPr>
            <p:cNvSpPr/>
            <p:nvPr/>
          </p:nvSpPr>
          <p:spPr>
            <a:xfrm>
              <a:off x="3937081" y="2085594"/>
              <a:ext cx="1437911" cy="3420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080F7E-9ED9-7D2B-4086-F7A986B6CF5B}"/>
                </a:ext>
              </a:extLst>
            </p:cNvPr>
            <p:cNvSpPr txBox="1"/>
            <p:nvPr/>
          </p:nvSpPr>
          <p:spPr>
            <a:xfrm>
              <a:off x="3368061" y="1113644"/>
              <a:ext cx="1785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 Air Flow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DBA214B-8BF3-2C04-7F76-1BB3AB9D331F}"/>
                </a:ext>
              </a:extLst>
            </p:cNvPr>
            <p:cNvSpPr/>
            <p:nvPr/>
          </p:nvSpPr>
          <p:spPr>
            <a:xfrm>
              <a:off x="3461217" y="2604451"/>
              <a:ext cx="1437911" cy="3908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 Add Stage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1EB523-0513-0B0C-3A37-339296DE58CB}"/>
                </a:ext>
              </a:extLst>
            </p:cNvPr>
            <p:cNvSpPr txBox="1"/>
            <p:nvPr/>
          </p:nvSpPr>
          <p:spPr>
            <a:xfrm>
              <a:off x="5722121" y="1113644"/>
              <a:ext cx="208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Secondary Air Flow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909AE-D887-57D7-18B4-8930FD9DBF08}"/>
                </a:ext>
              </a:extLst>
            </p:cNvPr>
            <p:cNvSpPr txBox="1"/>
            <p:nvPr/>
          </p:nvSpPr>
          <p:spPr>
            <a:xfrm>
              <a:off x="5486675" y="1549905"/>
              <a:ext cx="914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Stage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10EED0-D626-21EF-1872-311CEF196427}"/>
                </a:ext>
              </a:extLst>
            </p:cNvPr>
            <p:cNvSpPr/>
            <p:nvPr/>
          </p:nvSpPr>
          <p:spPr>
            <a:xfrm>
              <a:off x="6513032" y="1563557"/>
              <a:ext cx="1343405" cy="34202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B045646-6F35-9485-44CF-154ED1B8A3F2}"/>
                </a:ext>
              </a:extLst>
            </p:cNvPr>
            <p:cNvSpPr/>
            <p:nvPr/>
          </p:nvSpPr>
          <p:spPr>
            <a:xfrm>
              <a:off x="6104142" y="2045191"/>
              <a:ext cx="1437911" cy="39088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 Add Stage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5712DE7-BADC-CF74-04CB-D56337E5E5B7}"/>
                </a:ext>
              </a:extLst>
            </p:cNvPr>
            <p:cNvSpPr/>
            <p:nvPr/>
          </p:nvSpPr>
          <p:spPr>
            <a:xfrm>
              <a:off x="8010616" y="1072075"/>
              <a:ext cx="1884913" cy="36933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 Add Flow Path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59FFB09-DAF2-44DB-08E7-E1B7785F88CB}"/>
              </a:ext>
            </a:extLst>
          </p:cNvPr>
          <p:cNvSpPr txBox="1"/>
          <p:nvPr/>
        </p:nvSpPr>
        <p:spPr>
          <a:xfrm>
            <a:off x="34360" y="133239"/>
            <a:ext cx="47935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Geometry Selection</a:t>
            </a:r>
          </a:p>
          <a:p>
            <a:r>
              <a:rPr lang="en-US" dirty="0"/>
              <a:t>Functionality:</a:t>
            </a:r>
          </a:p>
          <a:p>
            <a:r>
              <a:rPr lang="en-US" sz="1400" dirty="0"/>
              <a:t>The only flow path will be the primary flow path with the option to add additional flow paths (By-passes) where the air could be later re-entered into the main stream.  </a:t>
            </a:r>
          </a:p>
          <a:p>
            <a:endParaRPr lang="en-US" sz="1400" dirty="0"/>
          </a:p>
          <a:p>
            <a:r>
              <a:rPr lang="en-US" sz="1400" dirty="0"/>
              <a:t>For now. May be able t combine this page and the next page so you add params as you add stages. </a:t>
            </a:r>
          </a:p>
          <a:p>
            <a:r>
              <a:rPr lang="en-US" sz="1400" dirty="0"/>
              <a:t>Could also have next slide pre-set for testing.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932EE-EC6A-EFD8-4B10-ACC79980C3E8}"/>
              </a:ext>
            </a:extLst>
          </p:cNvPr>
          <p:cNvGrpSpPr/>
          <p:nvPr/>
        </p:nvGrpSpPr>
        <p:grpSpPr>
          <a:xfrm>
            <a:off x="6181063" y="3109410"/>
            <a:ext cx="4254265" cy="1943823"/>
            <a:chOff x="5441167" y="3402577"/>
            <a:chExt cx="4254265" cy="194382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25C9221-C10C-9912-FDA7-282168990659}"/>
                </a:ext>
              </a:extLst>
            </p:cNvPr>
            <p:cNvSpPr/>
            <p:nvPr/>
          </p:nvSpPr>
          <p:spPr>
            <a:xfrm>
              <a:off x="5441167" y="3804183"/>
              <a:ext cx="4254265" cy="15007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2B9B2-571C-4AFB-3206-9317855EF56A}"/>
                </a:ext>
              </a:extLst>
            </p:cNvPr>
            <p:cNvSpPr/>
            <p:nvPr/>
          </p:nvSpPr>
          <p:spPr>
            <a:xfrm>
              <a:off x="5660904" y="4048489"/>
              <a:ext cx="349283" cy="104702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599581-33D8-773F-22D3-FAC82FDBBAEF}"/>
                </a:ext>
              </a:extLst>
            </p:cNvPr>
            <p:cNvSpPr/>
            <p:nvPr/>
          </p:nvSpPr>
          <p:spPr>
            <a:xfrm>
              <a:off x="6007109" y="4573158"/>
              <a:ext cx="349283" cy="53049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8E33C3-2035-780E-C6CF-079DF7228FE4}"/>
                </a:ext>
              </a:extLst>
            </p:cNvPr>
            <p:cNvSpPr/>
            <p:nvPr/>
          </p:nvSpPr>
          <p:spPr>
            <a:xfrm>
              <a:off x="6007109" y="4047322"/>
              <a:ext cx="349283" cy="53049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CEB50E-7450-9795-101B-040F7059A66F}"/>
                </a:ext>
              </a:extLst>
            </p:cNvPr>
            <p:cNvSpPr txBox="1"/>
            <p:nvPr/>
          </p:nvSpPr>
          <p:spPr>
            <a:xfrm>
              <a:off x="5660904" y="506281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75FE41-8436-4839-4924-EEC084C4ABAA}"/>
                </a:ext>
              </a:extLst>
            </p:cNvPr>
            <p:cNvSpPr txBox="1"/>
            <p:nvPr/>
          </p:nvSpPr>
          <p:spPr>
            <a:xfrm>
              <a:off x="6013851" y="506940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15C31E-B0F5-DA60-5ED9-867BE5E48FBD}"/>
                </a:ext>
              </a:extLst>
            </p:cNvPr>
            <p:cNvSpPr txBox="1"/>
            <p:nvPr/>
          </p:nvSpPr>
          <p:spPr>
            <a:xfrm>
              <a:off x="5982595" y="3402577"/>
              <a:ext cx="2909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Stage Compilation Diagram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38DDD-6832-343F-9E67-8F80965CF000}"/>
                </a:ext>
              </a:extLst>
            </p:cNvPr>
            <p:cNvSpPr txBox="1"/>
            <p:nvPr/>
          </p:nvSpPr>
          <p:spPr>
            <a:xfrm>
              <a:off x="6972234" y="4224343"/>
              <a:ext cx="2101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Maybe color code rectangles first?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2544DF-604B-2917-8EED-345D6947B1D9}"/>
              </a:ext>
            </a:extLst>
          </p:cNvPr>
          <p:cNvSpPr/>
          <p:nvPr/>
        </p:nvSpPr>
        <p:spPr>
          <a:xfrm>
            <a:off x="10149142" y="5304916"/>
            <a:ext cx="1654296" cy="418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039165-2D04-9582-F969-44A319114972}"/>
              </a:ext>
            </a:extLst>
          </p:cNvPr>
          <p:cNvSpPr/>
          <p:nvPr/>
        </p:nvSpPr>
        <p:spPr>
          <a:xfrm>
            <a:off x="5105401" y="5294480"/>
            <a:ext cx="1654296" cy="418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2618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5B8D652-ADFE-7EDA-12F0-4D6ACD3BE584}"/>
              </a:ext>
            </a:extLst>
          </p:cNvPr>
          <p:cNvGrpSpPr>
            <a:grpSpLocks noChangeAspect="1"/>
          </p:cNvGrpSpPr>
          <p:nvPr/>
        </p:nvGrpSpPr>
        <p:grpSpPr>
          <a:xfrm>
            <a:off x="590424" y="985046"/>
            <a:ext cx="163404" cy="245178"/>
            <a:chOff x="2502691" y="4173436"/>
            <a:chExt cx="286367" cy="429677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ABC7DB57-AD89-DEB3-3463-6949F79F38A5}"/>
                </a:ext>
              </a:extLst>
            </p:cNvPr>
            <p:cNvSpPr/>
            <p:nvPr/>
          </p:nvSpPr>
          <p:spPr>
            <a:xfrm rot="10800000">
              <a:off x="2567937" y="4534628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9E4C476-F124-F5A6-17D3-A195E8B295E6}"/>
                </a:ext>
              </a:extLst>
            </p:cNvPr>
            <p:cNvSpPr/>
            <p:nvPr/>
          </p:nvSpPr>
          <p:spPr>
            <a:xfrm>
              <a:off x="2502691" y="4283853"/>
              <a:ext cx="286367" cy="2094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OR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80CE8EE3-B8A1-0E83-04BF-2B9AF6F6B160}"/>
                </a:ext>
              </a:extLst>
            </p:cNvPr>
            <p:cNvSpPr/>
            <p:nvPr/>
          </p:nvSpPr>
          <p:spPr>
            <a:xfrm flipH="1">
              <a:off x="2565820" y="4173436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4498EE0-DD55-DA1D-8494-215B8EFB26DF}"/>
              </a:ext>
            </a:extLst>
          </p:cNvPr>
          <p:cNvGrpSpPr>
            <a:grpSpLocks noChangeAspect="1"/>
          </p:cNvGrpSpPr>
          <p:nvPr/>
        </p:nvGrpSpPr>
        <p:grpSpPr>
          <a:xfrm>
            <a:off x="512130" y="709865"/>
            <a:ext cx="295996" cy="119544"/>
            <a:chOff x="2381403" y="4283858"/>
            <a:chExt cx="518727" cy="2094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071C87F-036C-8DC1-5E70-2C984666FD09}"/>
                </a:ext>
              </a:extLst>
            </p:cNvPr>
            <p:cNvSpPr/>
            <p:nvPr/>
          </p:nvSpPr>
          <p:spPr>
            <a:xfrm rot="16200000">
              <a:off x="2335599" y="4362236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F5F820A-70E3-E2B7-ED64-777CABAB4B4B}"/>
                </a:ext>
              </a:extLst>
            </p:cNvPr>
            <p:cNvSpPr/>
            <p:nvPr/>
          </p:nvSpPr>
          <p:spPr>
            <a:xfrm>
              <a:off x="2502684" y="4283858"/>
              <a:ext cx="286366" cy="2094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OR</a:t>
              </a:r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8545ADA3-0814-7545-0102-5457EBEFBA95}"/>
                </a:ext>
              </a:extLst>
            </p:cNvPr>
            <p:cNvSpPr/>
            <p:nvPr/>
          </p:nvSpPr>
          <p:spPr>
            <a:xfrm rot="5400000" flipH="1">
              <a:off x="2785841" y="4362234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pic>
        <p:nvPicPr>
          <p:cNvPr id="298" name="Picture 297">
            <a:extLst>
              <a:ext uri="{FF2B5EF4-FFF2-40B4-BE49-F238E27FC236}">
                <a16:creationId xmlns:a16="http://schemas.microsoft.com/office/drawing/2014/main" id="{A0F3F5E9-26A9-2EE0-EE99-EBB86BFE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93" y="-9625"/>
            <a:ext cx="4823119" cy="6858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D2D78F73-F356-CD83-FF31-4F69E34F245D}"/>
              </a:ext>
            </a:extLst>
          </p:cNvPr>
          <p:cNvSpPr txBox="1"/>
          <p:nvPr/>
        </p:nvSpPr>
        <p:spPr>
          <a:xfrm>
            <a:off x="5613175" y="300739"/>
            <a:ext cx="6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Stage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28E50A5-8F46-6109-F0EF-D248E2DBAE77}"/>
              </a:ext>
            </a:extLst>
          </p:cNvPr>
          <p:cNvSpPr txBox="1"/>
          <p:nvPr/>
        </p:nvSpPr>
        <p:spPr>
          <a:xfrm>
            <a:off x="4913406" y="600365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Airflow Path, Stage Number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9454F4-E1ED-3590-B572-D805A49D1C7C}"/>
              </a:ext>
            </a:extLst>
          </p:cNvPr>
          <p:cNvSpPr txBox="1"/>
          <p:nvPr/>
        </p:nvSpPr>
        <p:spPr>
          <a:xfrm>
            <a:off x="5348306" y="886036"/>
            <a:ext cx="98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F3477C-72B8-0187-4EF0-0B14BE56CEFF}"/>
              </a:ext>
            </a:extLst>
          </p:cNvPr>
          <p:cNvSpPr txBox="1"/>
          <p:nvPr/>
        </p:nvSpPr>
        <p:spPr>
          <a:xfrm>
            <a:off x="5303498" y="1187099"/>
            <a:ext cx="146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 Value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4E03AF7-8BB4-41F8-C433-88BF157D7217}"/>
              </a:ext>
            </a:extLst>
          </p:cNvPr>
          <p:cNvCxnSpPr>
            <a:cxnSpLocks/>
          </p:cNvCxnSpPr>
          <p:nvPr/>
        </p:nvCxnSpPr>
        <p:spPr>
          <a:xfrm flipV="1">
            <a:off x="7147685" y="492900"/>
            <a:ext cx="274443" cy="84881"/>
          </a:xfrm>
          <a:prstGeom prst="line">
            <a:avLst/>
          </a:prstGeom>
          <a:ln>
            <a:tailEnd type="oval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90A43A4-9E41-E1FB-13E7-5F44BBDC7122}"/>
              </a:ext>
            </a:extLst>
          </p:cNvPr>
          <p:cNvCxnSpPr>
            <a:cxnSpLocks/>
          </p:cNvCxnSpPr>
          <p:nvPr/>
        </p:nvCxnSpPr>
        <p:spPr>
          <a:xfrm flipV="1">
            <a:off x="7147685" y="722768"/>
            <a:ext cx="269264" cy="133368"/>
          </a:xfrm>
          <a:prstGeom prst="line">
            <a:avLst/>
          </a:prstGeom>
          <a:ln>
            <a:tailEnd type="oval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D305C40-749A-2034-AC31-DD69D2F63A2D}"/>
              </a:ext>
            </a:extLst>
          </p:cNvPr>
          <p:cNvCxnSpPr>
            <a:cxnSpLocks/>
          </p:cNvCxnSpPr>
          <p:nvPr/>
        </p:nvCxnSpPr>
        <p:spPr>
          <a:xfrm flipV="1">
            <a:off x="6952000" y="875377"/>
            <a:ext cx="521125" cy="271518"/>
          </a:xfrm>
          <a:prstGeom prst="line">
            <a:avLst/>
          </a:prstGeom>
          <a:ln>
            <a:tailEnd type="oval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0C982C4-768A-E69A-352A-E55B8B00CE8B}"/>
              </a:ext>
            </a:extLst>
          </p:cNvPr>
          <p:cNvCxnSpPr>
            <a:cxnSpLocks/>
          </p:cNvCxnSpPr>
          <p:nvPr/>
        </p:nvCxnSpPr>
        <p:spPr>
          <a:xfrm flipV="1">
            <a:off x="6909913" y="1107635"/>
            <a:ext cx="583607" cy="342187"/>
          </a:xfrm>
          <a:prstGeom prst="line">
            <a:avLst/>
          </a:prstGeom>
          <a:ln>
            <a:tailEnd type="oval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B5308E-4D5C-31BA-C0A5-6051DC436F83}"/>
              </a:ext>
            </a:extLst>
          </p:cNvPr>
          <p:cNvCxnSpPr>
            <a:cxnSpLocks/>
          </p:cNvCxnSpPr>
          <p:nvPr/>
        </p:nvCxnSpPr>
        <p:spPr>
          <a:xfrm flipV="1">
            <a:off x="5604816" y="564903"/>
            <a:ext cx="1542869" cy="21340"/>
          </a:xfrm>
          <a:prstGeom prst="line">
            <a:avLst/>
          </a:prstGeom>
          <a:ln>
            <a:tailEnd type="non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D0B5476-3EA5-4A76-AFF6-E2E77D8BCB99}"/>
              </a:ext>
            </a:extLst>
          </p:cNvPr>
          <p:cNvCxnSpPr>
            <a:cxnSpLocks/>
          </p:cNvCxnSpPr>
          <p:nvPr/>
        </p:nvCxnSpPr>
        <p:spPr>
          <a:xfrm flipV="1">
            <a:off x="4913406" y="839223"/>
            <a:ext cx="2254599" cy="34664"/>
          </a:xfrm>
          <a:prstGeom prst="line">
            <a:avLst/>
          </a:prstGeom>
          <a:ln>
            <a:tailEnd type="non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8D9C26-1024-01A2-C6D8-9DEEE18B359A}"/>
              </a:ext>
            </a:extLst>
          </p:cNvPr>
          <p:cNvCxnSpPr>
            <a:cxnSpLocks/>
          </p:cNvCxnSpPr>
          <p:nvPr/>
        </p:nvCxnSpPr>
        <p:spPr>
          <a:xfrm flipV="1">
            <a:off x="5402720" y="1145309"/>
            <a:ext cx="1542869" cy="21340"/>
          </a:xfrm>
          <a:prstGeom prst="line">
            <a:avLst/>
          </a:prstGeom>
          <a:ln>
            <a:tailEnd type="non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82A468A-05E0-BD9F-E783-19E4D6B13AFA}"/>
              </a:ext>
            </a:extLst>
          </p:cNvPr>
          <p:cNvCxnSpPr>
            <a:cxnSpLocks/>
          </p:cNvCxnSpPr>
          <p:nvPr/>
        </p:nvCxnSpPr>
        <p:spPr>
          <a:xfrm flipV="1">
            <a:off x="5367043" y="1446372"/>
            <a:ext cx="1542869" cy="21340"/>
          </a:xfrm>
          <a:prstGeom prst="line">
            <a:avLst/>
          </a:prstGeom>
          <a:ln>
            <a:tailEnd type="non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3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38FB1-9558-AE99-5055-F277E41D3683}"/>
              </a:ext>
            </a:extLst>
          </p:cNvPr>
          <p:cNvSpPr/>
          <p:nvPr/>
        </p:nvSpPr>
        <p:spPr>
          <a:xfrm>
            <a:off x="6861821" y="116304"/>
            <a:ext cx="5193069" cy="63522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CA0C6-908B-2960-25F0-24C5677C56EB}"/>
              </a:ext>
            </a:extLst>
          </p:cNvPr>
          <p:cNvSpPr/>
          <p:nvPr/>
        </p:nvSpPr>
        <p:spPr>
          <a:xfrm>
            <a:off x="7034053" y="3349406"/>
            <a:ext cx="4446860" cy="121353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C1FC6-D58D-80EA-0F21-420C95211213}"/>
              </a:ext>
            </a:extLst>
          </p:cNvPr>
          <p:cNvSpPr/>
          <p:nvPr/>
        </p:nvSpPr>
        <p:spPr>
          <a:xfrm>
            <a:off x="6861820" y="116305"/>
            <a:ext cx="5193069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 Overall Parameters and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5377A-61EF-7988-4C08-D9531EA379E0}"/>
              </a:ext>
            </a:extLst>
          </p:cNvPr>
          <p:cNvSpPr txBox="1"/>
          <p:nvPr/>
        </p:nvSpPr>
        <p:spPr>
          <a:xfrm>
            <a:off x="7066639" y="713615"/>
            <a:ext cx="247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Engine Overall Params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344DF1-AD95-7590-2ED2-44EC13D41D8D}"/>
              </a:ext>
            </a:extLst>
          </p:cNvPr>
          <p:cNvGrpSpPr/>
          <p:nvPr/>
        </p:nvGrpSpPr>
        <p:grpSpPr>
          <a:xfrm>
            <a:off x="7056924" y="1037570"/>
            <a:ext cx="2022028" cy="484338"/>
            <a:chOff x="2489161" y="3821378"/>
            <a:chExt cx="2022028" cy="48433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61856E-100C-2FFC-EF92-6D3F45285DEC}"/>
                </a:ext>
              </a:extLst>
            </p:cNvPr>
            <p:cNvSpPr/>
            <p:nvPr/>
          </p:nvSpPr>
          <p:spPr>
            <a:xfrm>
              <a:off x="2531323" y="4074492"/>
              <a:ext cx="1879600" cy="231224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Default: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4546FF-DE5B-862D-471B-F1BBE92C611F}"/>
                </a:ext>
              </a:extLst>
            </p:cNvPr>
            <p:cNvSpPr txBox="1"/>
            <p:nvPr/>
          </p:nvSpPr>
          <p:spPr>
            <a:xfrm>
              <a:off x="2489161" y="3821378"/>
              <a:ext cx="2022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Mechanical Efficiency (n</a:t>
              </a:r>
              <a:r>
                <a:rPr lang="en-US" sz="800" dirty="0">
                  <a:solidFill>
                    <a:schemeClr val="tx1"/>
                  </a:solidFill>
                </a:rPr>
                <a:t>m</a:t>
              </a:r>
              <a:r>
                <a:rPr lang="en-US" sz="1200" dirty="0">
                  <a:solidFill>
                    <a:schemeClr val="tx1"/>
                  </a:solidFill>
                </a:rPr>
                <a:t>)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8025918-418C-7908-2DD7-BEFDE09E4F33}"/>
              </a:ext>
            </a:extLst>
          </p:cNvPr>
          <p:cNvSpPr/>
          <p:nvPr/>
        </p:nvSpPr>
        <p:spPr>
          <a:xfrm>
            <a:off x="7007953" y="1605589"/>
            <a:ext cx="4492577" cy="1095278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BB97B2-D93F-7007-9917-4F1438CDF879}"/>
              </a:ext>
            </a:extLst>
          </p:cNvPr>
          <p:cNvGrpSpPr/>
          <p:nvPr/>
        </p:nvGrpSpPr>
        <p:grpSpPr>
          <a:xfrm>
            <a:off x="6983137" y="1952160"/>
            <a:ext cx="2220544" cy="483506"/>
            <a:chOff x="2428604" y="3822210"/>
            <a:chExt cx="2220544" cy="48350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88DA97-8ADC-B9D7-0823-E7483438492C}"/>
                </a:ext>
              </a:extLst>
            </p:cNvPr>
            <p:cNvSpPr/>
            <p:nvPr/>
          </p:nvSpPr>
          <p:spPr>
            <a:xfrm>
              <a:off x="2531323" y="4074492"/>
              <a:ext cx="1879600" cy="231224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940FF1-CAE4-AC28-CB3A-45F688F08C9C}"/>
                </a:ext>
              </a:extLst>
            </p:cNvPr>
            <p:cNvSpPr txBox="1"/>
            <p:nvPr/>
          </p:nvSpPr>
          <p:spPr>
            <a:xfrm>
              <a:off x="2428604" y="3822210"/>
              <a:ext cx="2220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Air Mass Flow Rate (m</a:t>
              </a:r>
              <a:r>
                <a:rPr lang="en-US" sz="800" dirty="0">
                  <a:solidFill>
                    <a:schemeClr val="tx1"/>
                  </a:solidFill>
                </a:rPr>
                <a:t>a</a:t>
              </a:r>
              <a:r>
                <a:rPr lang="en-US" sz="1200" dirty="0">
                  <a:solidFill>
                    <a:schemeClr val="tx1"/>
                  </a:solidFill>
                </a:rPr>
                <a:t>) [kg/s] 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C9E1A7-3631-6BFD-1245-ABDADE6D09A4}"/>
              </a:ext>
            </a:extLst>
          </p:cNvPr>
          <p:cNvGrpSpPr/>
          <p:nvPr/>
        </p:nvGrpSpPr>
        <p:grpSpPr>
          <a:xfrm>
            <a:off x="9448624" y="1951328"/>
            <a:ext cx="1921762" cy="484338"/>
            <a:chOff x="2489161" y="3821378"/>
            <a:chExt cx="1921762" cy="48433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6D42C1-7F65-15B2-0FD6-53D9CD088CC5}"/>
                </a:ext>
              </a:extLst>
            </p:cNvPr>
            <p:cNvSpPr/>
            <p:nvPr/>
          </p:nvSpPr>
          <p:spPr>
            <a:xfrm>
              <a:off x="2531323" y="4074492"/>
              <a:ext cx="1879600" cy="231224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3821D9-4063-DEE2-BE1B-B593E7F964E1}"/>
                </a:ext>
              </a:extLst>
            </p:cNvPr>
            <p:cNvSpPr txBox="1"/>
            <p:nvPr/>
          </p:nvSpPr>
          <p:spPr>
            <a:xfrm>
              <a:off x="2489161" y="3821378"/>
              <a:ext cx="15190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Engine Thrust (F) [N]</a:t>
              </a: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4F39780-0D5B-FB48-D3C6-D76D609DB342}"/>
              </a:ext>
            </a:extLst>
          </p:cNvPr>
          <p:cNvSpPr/>
          <p:nvPr/>
        </p:nvSpPr>
        <p:spPr>
          <a:xfrm>
            <a:off x="9971090" y="5749054"/>
            <a:ext cx="1654296" cy="418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81A31391-347C-BD78-42C2-7A5DD5E9571C}"/>
              </a:ext>
            </a:extLst>
          </p:cNvPr>
          <p:cNvSpPr/>
          <p:nvPr/>
        </p:nvSpPr>
        <p:spPr>
          <a:xfrm>
            <a:off x="7119971" y="5750982"/>
            <a:ext cx="1654296" cy="418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5B8D652-ADFE-7EDA-12F0-4D6ACD3BE584}"/>
              </a:ext>
            </a:extLst>
          </p:cNvPr>
          <p:cNvGrpSpPr>
            <a:grpSpLocks noChangeAspect="1"/>
          </p:cNvGrpSpPr>
          <p:nvPr/>
        </p:nvGrpSpPr>
        <p:grpSpPr>
          <a:xfrm>
            <a:off x="9073364" y="3835176"/>
            <a:ext cx="163404" cy="245178"/>
            <a:chOff x="2502691" y="4173436"/>
            <a:chExt cx="286367" cy="429677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ABC7DB57-AD89-DEB3-3463-6949F79F38A5}"/>
                </a:ext>
              </a:extLst>
            </p:cNvPr>
            <p:cNvSpPr/>
            <p:nvPr/>
          </p:nvSpPr>
          <p:spPr>
            <a:xfrm rot="10800000">
              <a:off x="2567937" y="4534628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9E4C476-F124-F5A6-17D3-A195E8B295E6}"/>
                </a:ext>
              </a:extLst>
            </p:cNvPr>
            <p:cNvSpPr/>
            <p:nvPr/>
          </p:nvSpPr>
          <p:spPr>
            <a:xfrm>
              <a:off x="2502691" y="4283853"/>
              <a:ext cx="286367" cy="2094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OR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80CE8EE3-B8A1-0E83-04BF-2B9AF6F6B160}"/>
                </a:ext>
              </a:extLst>
            </p:cNvPr>
            <p:cNvSpPr/>
            <p:nvPr/>
          </p:nvSpPr>
          <p:spPr>
            <a:xfrm flipH="1">
              <a:off x="2565820" y="4173436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4498EE0-DD55-DA1D-8494-215B8EFB26DF}"/>
              </a:ext>
            </a:extLst>
          </p:cNvPr>
          <p:cNvGrpSpPr>
            <a:grpSpLocks noChangeAspect="1"/>
          </p:cNvGrpSpPr>
          <p:nvPr/>
        </p:nvGrpSpPr>
        <p:grpSpPr>
          <a:xfrm>
            <a:off x="170978" y="133238"/>
            <a:ext cx="295996" cy="119544"/>
            <a:chOff x="2381403" y="4283858"/>
            <a:chExt cx="518727" cy="2094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071C87F-036C-8DC1-5E70-2C984666FD09}"/>
                </a:ext>
              </a:extLst>
            </p:cNvPr>
            <p:cNvSpPr/>
            <p:nvPr/>
          </p:nvSpPr>
          <p:spPr>
            <a:xfrm rot="16200000">
              <a:off x="2335599" y="4362236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F5F820A-70E3-E2B7-ED64-777CABAB4B4B}"/>
                </a:ext>
              </a:extLst>
            </p:cNvPr>
            <p:cNvSpPr/>
            <p:nvPr/>
          </p:nvSpPr>
          <p:spPr>
            <a:xfrm>
              <a:off x="2502684" y="4283858"/>
              <a:ext cx="286366" cy="2094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OR</a:t>
              </a:r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8545ADA3-0814-7545-0102-5457EBEFBA95}"/>
                </a:ext>
              </a:extLst>
            </p:cNvPr>
            <p:cNvSpPr/>
            <p:nvPr/>
          </p:nvSpPr>
          <p:spPr>
            <a:xfrm rot="5400000" flipH="1">
              <a:off x="2785841" y="4362234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5B1F42-4064-2452-D421-412D83706868}"/>
              </a:ext>
            </a:extLst>
          </p:cNvPr>
          <p:cNvSpPr txBox="1"/>
          <p:nvPr/>
        </p:nvSpPr>
        <p:spPr>
          <a:xfrm>
            <a:off x="7007953" y="164857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Optional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2A7C92-C777-493D-425B-B46D6DD89248}"/>
              </a:ext>
            </a:extLst>
          </p:cNvPr>
          <p:cNvGrpSpPr>
            <a:grpSpLocks noChangeAspect="1"/>
          </p:cNvGrpSpPr>
          <p:nvPr/>
        </p:nvGrpSpPr>
        <p:grpSpPr>
          <a:xfrm>
            <a:off x="9080292" y="5060234"/>
            <a:ext cx="295996" cy="119544"/>
            <a:chOff x="2381403" y="4283858"/>
            <a:chExt cx="518727" cy="209499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0BEC25-1200-434D-2FC3-991FC17B4B01}"/>
                </a:ext>
              </a:extLst>
            </p:cNvPr>
            <p:cNvSpPr/>
            <p:nvPr/>
          </p:nvSpPr>
          <p:spPr>
            <a:xfrm rot="16200000">
              <a:off x="2335599" y="4362236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711A9FD-457B-3260-70FB-09087B0B59FF}"/>
                </a:ext>
              </a:extLst>
            </p:cNvPr>
            <p:cNvSpPr/>
            <p:nvPr/>
          </p:nvSpPr>
          <p:spPr>
            <a:xfrm>
              <a:off x="2502684" y="4283858"/>
              <a:ext cx="286366" cy="2094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OR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6296321-7A0C-7669-0229-50660AE929E7}"/>
                </a:ext>
              </a:extLst>
            </p:cNvPr>
            <p:cNvSpPr/>
            <p:nvPr/>
          </p:nvSpPr>
          <p:spPr>
            <a:xfrm rot="5400000" flipH="1">
              <a:off x="2785841" y="4362234"/>
              <a:ext cx="160093" cy="6848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507A1E-9646-36E8-0257-9BABAB665B1F}"/>
              </a:ext>
            </a:extLst>
          </p:cNvPr>
          <p:cNvSpPr txBox="1"/>
          <p:nvPr/>
        </p:nvSpPr>
        <p:spPr>
          <a:xfrm>
            <a:off x="7031937" y="301933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Conditions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D156A5-43E0-D156-6DE1-1CEAA1AA92B3}"/>
              </a:ext>
            </a:extLst>
          </p:cNvPr>
          <p:cNvGrpSpPr/>
          <p:nvPr/>
        </p:nvGrpSpPr>
        <p:grpSpPr>
          <a:xfrm>
            <a:off x="7064613" y="3381184"/>
            <a:ext cx="1836519" cy="442873"/>
            <a:chOff x="2489161" y="3821378"/>
            <a:chExt cx="1836519" cy="4428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B93462-0C01-0289-E136-D68CA1185EE8}"/>
                </a:ext>
              </a:extLst>
            </p:cNvPr>
            <p:cNvSpPr/>
            <p:nvPr/>
          </p:nvSpPr>
          <p:spPr>
            <a:xfrm>
              <a:off x="2531323" y="4074492"/>
              <a:ext cx="1794357" cy="189759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192AD7-1737-2D1D-CE50-7360E591448E}"/>
                </a:ext>
              </a:extLst>
            </p:cNvPr>
            <p:cNvSpPr txBox="1"/>
            <p:nvPr/>
          </p:nvSpPr>
          <p:spPr>
            <a:xfrm>
              <a:off x="2489161" y="3821378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Altitude (h) [m]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6997A1-53AA-5F4C-C973-FF014093B58A}"/>
              </a:ext>
            </a:extLst>
          </p:cNvPr>
          <p:cNvSpPr/>
          <p:nvPr/>
        </p:nvSpPr>
        <p:spPr>
          <a:xfrm>
            <a:off x="9368446" y="3591631"/>
            <a:ext cx="1199367" cy="20849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Standard Atm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30B196-46E1-1484-404C-88B3A107DC3B}"/>
              </a:ext>
            </a:extLst>
          </p:cNvPr>
          <p:cNvGrpSpPr/>
          <p:nvPr/>
        </p:nvGrpSpPr>
        <p:grpSpPr>
          <a:xfrm>
            <a:off x="10374792" y="3599880"/>
            <a:ext cx="193021" cy="184613"/>
            <a:chOff x="2836333" y="3642319"/>
            <a:chExt cx="193021" cy="1846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711F86-A787-D7B3-E63F-6DDCDF46A754}"/>
                </a:ext>
              </a:extLst>
            </p:cNvPr>
            <p:cNvSpPr/>
            <p:nvPr/>
          </p:nvSpPr>
          <p:spPr>
            <a:xfrm>
              <a:off x="2836333" y="3642319"/>
              <a:ext cx="193021" cy="1846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20944A9-5515-1564-8E9E-3FC946227991}"/>
                </a:ext>
              </a:extLst>
            </p:cNvPr>
            <p:cNvSpPr/>
            <p:nvPr/>
          </p:nvSpPr>
          <p:spPr>
            <a:xfrm rot="10800000">
              <a:off x="2851139" y="3674853"/>
              <a:ext cx="163408" cy="119544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038261-E91F-FA7A-BEF6-92A14F73B5E7}"/>
              </a:ext>
            </a:extLst>
          </p:cNvPr>
          <p:cNvGrpSpPr/>
          <p:nvPr/>
        </p:nvGrpSpPr>
        <p:grpSpPr>
          <a:xfrm>
            <a:off x="7078004" y="3943599"/>
            <a:ext cx="1831370" cy="472540"/>
            <a:chOff x="2489161" y="3821378"/>
            <a:chExt cx="1831370" cy="47254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663FD3-97E8-7184-245A-2200F398D9E6}"/>
                </a:ext>
              </a:extLst>
            </p:cNvPr>
            <p:cNvSpPr/>
            <p:nvPr/>
          </p:nvSpPr>
          <p:spPr>
            <a:xfrm>
              <a:off x="2531323" y="4074492"/>
              <a:ext cx="1789208" cy="219426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7E39BC-61A8-E92D-43F7-B6BA2EE052F3}"/>
                </a:ext>
              </a:extLst>
            </p:cNvPr>
            <p:cNvSpPr txBox="1"/>
            <p:nvPr/>
          </p:nvSpPr>
          <p:spPr>
            <a:xfrm>
              <a:off x="2489161" y="3821378"/>
              <a:ext cx="1823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Atm Pressure (</a:t>
              </a:r>
              <a:r>
                <a:rPr lang="en-US" sz="1200" dirty="0" err="1">
                  <a:solidFill>
                    <a:schemeClr val="tx1"/>
                  </a:solidFill>
                </a:rPr>
                <a:t>P</a:t>
              </a:r>
              <a:r>
                <a:rPr lang="en-US" sz="800" dirty="0" err="1">
                  <a:solidFill>
                    <a:schemeClr val="tx1"/>
                  </a:solidFill>
                </a:rPr>
                <a:t>atm</a:t>
              </a:r>
              <a:r>
                <a:rPr lang="en-US" sz="1200" dirty="0">
                  <a:solidFill>
                    <a:schemeClr val="tx1"/>
                  </a:solidFill>
                </a:rPr>
                <a:t>) [kPa]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E97843-CBA1-0CCF-4F92-5543C5BD6FC8}"/>
              </a:ext>
            </a:extLst>
          </p:cNvPr>
          <p:cNvGrpSpPr/>
          <p:nvPr/>
        </p:nvGrpSpPr>
        <p:grpSpPr>
          <a:xfrm>
            <a:off x="9326284" y="3941855"/>
            <a:ext cx="1981953" cy="472540"/>
            <a:chOff x="2489161" y="3821378"/>
            <a:chExt cx="1981953" cy="4725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69E88E-67F4-1285-B070-AFD6F48F836F}"/>
                </a:ext>
              </a:extLst>
            </p:cNvPr>
            <p:cNvSpPr/>
            <p:nvPr/>
          </p:nvSpPr>
          <p:spPr>
            <a:xfrm>
              <a:off x="2531323" y="4074492"/>
              <a:ext cx="1789208" cy="219426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926951-43B6-F979-5515-FD337870E670}"/>
                </a:ext>
              </a:extLst>
            </p:cNvPr>
            <p:cNvSpPr txBox="1"/>
            <p:nvPr/>
          </p:nvSpPr>
          <p:spPr>
            <a:xfrm>
              <a:off x="2489161" y="3821378"/>
              <a:ext cx="1981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Atm Temperature (</a:t>
              </a:r>
              <a:r>
                <a:rPr lang="en-US" sz="1200" dirty="0" err="1"/>
                <a:t>T</a:t>
              </a:r>
              <a:r>
                <a:rPr lang="en-US" sz="800" dirty="0" err="1">
                  <a:solidFill>
                    <a:schemeClr val="tx1"/>
                  </a:solidFill>
                </a:rPr>
                <a:t>atm</a:t>
              </a:r>
              <a:r>
                <a:rPr lang="en-US" sz="1200" dirty="0">
                  <a:solidFill>
                    <a:schemeClr val="tx1"/>
                  </a:solidFill>
                </a:rPr>
                <a:t>) [K]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AF6EC8-16AB-315C-E980-97372B2C9D33}"/>
              </a:ext>
            </a:extLst>
          </p:cNvPr>
          <p:cNvGrpSpPr/>
          <p:nvPr/>
        </p:nvGrpSpPr>
        <p:grpSpPr>
          <a:xfrm>
            <a:off x="7004387" y="4739754"/>
            <a:ext cx="2095702" cy="483506"/>
            <a:chOff x="2428604" y="3822210"/>
            <a:chExt cx="2095702" cy="4835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8E83DC5-E724-6B9B-7674-0AE860A6D2C7}"/>
                </a:ext>
              </a:extLst>
            </p:cNvPr>
            <p:cNvSpPr/>
            <p:nvPr/>
          </p:nvSpPr>
          <p:spPr>
            <a:xfrm>
              <a:off x="2531323" y="4074492"/>
              <a:ext cx="1879600" cy="231224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Default: 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B115E38-B670-3DBB-CB93-9AF171A859EA}"/>
                </a:ext>
              </a:extLst>
            </p:cNvPr>
            <p:cNvSpPr txBox="1"/>
            <p:nvPr/>
          </p:nvSpPr>
          <p:spPr>
            <a:xfrm>
              <a:off x="2428604" y="3822210"/>
              <a:ext cx="20957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Relative Airspeed (</a:t>
              </a:r>
              <a:r>
                <a:rPr lang="en-US" sz="1200" dirty="0" err="1">
                  <a:solidFill>
                    <a:schemeClr val="tx1"/>
                  </a:solidFill>
                </a:rPr>
                <a:t>V</a:t>
              </a:r>
              <a:r>
                <a:rPr lang="en-US" sz="800" dirty="0" err="1">
                  <a:solidFill>
                    <a:schemeClr val="tx1"/>
                  </a:solidFill>
                </a:rPr>
                <a:t>inf</a:t>
              </a:r>
              <a:r>
                <a:rPr lang="en-US" sz="1200" dirty="0">
                  <a:solidFill>
                    <a:schemeClr val="tx1"/>
                  </a:solidFill>
                </a:rPr>
                <a:t>) [m/s]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92BAF7-6BFC-A09D-8165-C7065C8D8C14}"/>
              </a:ext>
            </a:extLst>
          </p:cNvPr>
          <p:cNvGrpSpPr/>
          <p:nvPr/>
        </p:nvGrpSpPr>
        <p:grpSpPr>
          <a:xfrm>
            <a:off x="9469874" y="4738922"/>
            <a:ext cx="2002856" cy="484338"/>
            <a:chOff x="2489161" y="3821378"/>
            <a:chExt cx="2002856" cy="48433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CD22FF-AA43-A8A5-E121-2EA37814A495}"/>
                </a:ext>
              </a:extLst>
            </p:cNvPr>
            <p:cNvSpPr/>
            <p:nvPr/>
          </p:nvSpPr>
          <p:spPr>
            <a:xfrm>
              <a:off x="2531323" y="4074492"/>
              <a:ext cx="1879600" cy="231224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4C311C-4EB3-286E-BA15-8E24D7D3D7BB}"/>
                </a:ext>
              </a:extLst>
            </p:cNvPr>
            <p:cNvSpPr txBox="1"/>
            <p:nvPr/>
          </p:nvSpPr>
          <p:spPr>
            <a:xfrm>
              <a:off x="2489161" y="3821378"/>
              <a:ext cx="2002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Relative Mach Speed (</a:t>
              </a:r>
              <a:r>
                <a:rPr lang="en-US" sz="1200" dirty="0" err="1">
                  <a:solidFill>
                    <a:schemeClr val="tx1"/>
                  </a:solidFill>
                </a:rPr>
                <a:t>M</a:t>
              </a:r>
              <a:r>
                <a:rPr lang="en-US" sz="800" dirty="0" err="1">
                  <a:solidFill>
                    <a:schemeClr val="tx1"/>
                  </a:solidFill>
                </a:rPr>
                <a:t>inf</a:t>
              </a:r>
              <a:r>
                <a:rPr lang="en-US" sz="1200" dirty="0">
                  <a:solidFill>
                    <a:schemeClr val="tx1"/>
                  </a:solidFill>
                </a:rPr>
                <a:t>) 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57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1314</Words>
  <Application>Microsoft Office PowerPoint</Application>
  <PresentationFormat>Widescreen</PresentationFormat>
  <Paragraphs>255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Designs</vt:lpstr>
      <vt:lpstr>PowerPoint Presentation</vt:lpstr>
      <vt:lpstr>PowerPoint Presentation</vt:lpstr>
      <vt:lpstr>PowerPoint Presentation</vt:lpstr>
      <vt:lpstr>Extra Slids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Martinelli, Brice (marti2bc)</dc:creator>
  <cp:lastModifiedBy>Martinelli, Brice (marti2bc)</cp:lastModifiedBy>
  <cp:revision>39</cp:revision>
  <dcterms:created xsi:type="dcterms:W3CDTF">2024-07-04T12:47:10Z</dcterms:created>
  <dcterms:modified xsi:type="dcterms:W3CDTF">2024-07-14T15:47:49Z</dcterms:modified>
</cp:coreProperties>
</file>