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C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4ECDC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" y="6720300"/>
            <a:ext cx="12192000" cy="1377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921600" y="0"/>
            <a:ext cx="103488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921600" y="1811604"/>
            <a:ext cx="10348800" cy="4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1084364" y="1506189"/>
            <a:ext cx="20448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0"/>
            <a:ext cx="1836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21600" y="634300"/>
            <a:ext cx="1034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183600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1084364" y="1506189"/>
            <a:ext cx="2044800" cy="1377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1600" y="634300"/>
            <a:ext cx="1034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1600" y="1811604"/>
            <a:ext cx="10348800" cy="4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96" y="1408888"/>
            <a:ext cx="3768399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823" y="2787591"/>
            <a:ext cx="1820830" cy="182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4"/>
          <p:cNvSpPr txBox="1">
            <a:spLocks noGrp="1"/>
          </p:cNvSpPr>
          <p:nvPr>
            <p:ph type="body" idx="1"/>
          </p:nvPr>
        </p:nvSpPr>
        <p:spPr>
          <a:xfrm>
            <a:off x="2215201" y="3229583"/>
            <a:ext cx="3852600" cy="82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r>
              <a:rPr lang="en" sz="2000" dirty="0" smtClean="0"/>
              <a:t>We help your local administration manage noise pollution.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6" name="Google Shape;166;p14"/>
          <p:cNvGrpSpPr/>
          <p:nvPr/>
        </p:nvGrpSpPr>
        <p:grpSpPr>
          <a:xfrm>
            <a:off x="7687485" y="2392504"/>
            <a:ext cx="2611162" cy="2611006"/>
            <a:chOff x="3782700" y="1538287"/>
            <a:chExt cx="1578600" cy="1578601"/>
          </a:xfrm>
        </p:grpSpPr>
        <p:sp>
          <p:nvSpPr>
            <p:cNvPr id="167" name="Google Shape;167;p14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921600" y="0"/>
            <a:ext cx="103488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Differentiator</a:t>
            </a:r>
            <a:endParaRPr sz="3000" b="1" i="0" u="none" strike="noStrike" cap="non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2215201" y="4409060"/>
            <a:ext cx="3852600" cy="70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0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r>
              <a:rPr lang="en" sz="20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We aim to </a:t>
            </a:r>
            <a:r>
              <a:rPr lang="en" sz="2000" b="0" i="0" u="none" strike="noStrike" cap="none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increase the quality of life.</a:t>
            </a:r>
            <a:endParaRPr sz="20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subTitle" idx="4294967295"/>
          </p:nvPr>
        </p:nvSpPr>
        <p:spPr>
          <a:xfrm>
            <a:off x="2999250" y="5303112"/>
            <a:ext cx="2277825" cy="92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r>
              <a:rPr lang="en" sz="2000" b="0" i="0" u="none" strike="noStrike" cap="none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Dragos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r>
              <a:rPr lang="en-US" sz="1400" b="0" i="0" u="none" strike="noStrike" cap="none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WebApp &amp; BackEnd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01315" y="3520611"/>
            <a:ext cx="1782501" cy="1782502"/>
            <a:chOff x="3201315" y="3668393"/>
            <a:chExt cx="1782501" cy="1782502"/>
          </a:xfrm>
        </p:grpSpPr>
        <p:sp>
          <p:nvSpPr>
            <p:cNvPr id="179" name="Google Shape;179;p15"/>
            <p:cNvSpPr/>
            <p:nvPr/>
          </p:nvSpPr>
          <p:spPr>
            <a:xfrm>
              <a:off x="3201315" y="5045073"/>
              <a:ext cx="405822" cy="4058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 rot="16200000">
              <a:off x="4577994" y="5045072"/>
              <a:ext cx="405822" cy="4058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 rot="5400000">
              <a:off x="3201315" y="3668394"/>
              <a:ext cx="405822" cy="4058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 rot="10800000">
              <a:off x="4577994" y="3668393"/>
              <a:ext cx="405822" cy="405822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39" y="3819686"/>
            <a:ext cx="1251016" cy="125101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4" name="Google Shape;184;p15"/>
          <p:cNvSpPr txBox="1"/>
          <p:nvPr/>
        </p:nvSpPr>
        <p:spPr>
          <a:xfrm>
            <a:off x="2986034" y="2413458"/>
            <a:ext cx="2277825" cy="92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454F5B"/>
                </a:solidFill>
                <a:latin typeface="Montserrat"/>
                <a:sym typeface="Montserrat"/>
              </a:rPr>
              <a:t>Stefan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spcBef>
                <a:spcPts val="600"/>
              </a:spcBef>
            </a:pPr>
            <a:r>
              <a:rPr lang="en-US" dirty="0" smtClean="0">
                <a:solidFill>
                  <a:srgbClr val="454F5B"/>
                </a:solidFill>
                <a:latin typeface="Montserrat"/>
                <a:sym typeface="Montserrat"/>
              </a:rPr>
              <a:t>Simulator &amp; Embedded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5" name="Google Shape;185;p15"/>
          <p:cNvGrpSpPr/>
          <p:nvPr/>
        </p:nvGrpSpPr>
        <p:grpSpPr>
          <a:xfrm>
            <a:off x="3186999" y="534289"/>
            <a:ext cx="1782501" cy="1782502"/>
            <a:chOff x="3782700" y="1538287"/>
            <a:chExt cx="1578600" cy="1578601"/>
          </a:xfrm>
        </p:grpSpPr>
        <p:sp>
          <p:nvSpPr>
            <p:cNvPr id="186" name="Google Shape;186;p1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0" name="Google Shape;190;p1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646" y="833364"/>
            <a:ext cx="1197969" cy="125101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8" name="Google Shape;198;p15"/>
          <p:cNvSpPr txBox="1"/>
          <p:nvPr/>
        </p:nvSpPr>
        <p:spPr>
          <a:xfrm>
            <a:off x="6971455" y="2394433"/>
            <a:ext cx="2277825" cy="92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Radu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spcBef>
                <a:spcPts val="600"/>
              </a:spcBef>
            </a:pPr>
            <a:r>
              <a:rPr lang="en-US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FrontEnd &amp; BackEnd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9" name="Google Shape;199;p15"/>
          <p:cNvGrpSpPr/>
          <p:nvPr/>
        </p:nvGrpSpPr>
        <p:grpSpPr>
          <a:xfrm>
            <a:off x="7213713" y="534164"/>
            <a:ext cx="1782501" cy="1782502"/>
            <a:chOff x="3782700" y="1538287"/>
            <a:chExt cx="1578600" cy="1578601"/>
          </a:xfrm>
        </p:grpSpPr>
        <p:sp>
          <p:nvSpPr>
            <p:cNvPr id="200" name="Google Shape;200;p1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4" name="Google Shape;20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71873" y="835647"/>
            <a:ext cx="1266180" cy="1251016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6971455" y="3520611"/>
            <a:ext cx="2277825" cy="2766354"/>
            <a:chOff x="6565633" y="3668393"/>
            <a:chExt cx="2277825" cy="2766354"/>
          </a:xfrm>
        </p:grpSpPr>
        <p:sp>
          <p:nvSpPr>
            <p:cNvPr id="205" name="Google Shape;205;p15"/>
            <p:cNvSpPr txBox="1"/>
            <p:nvPr/>
          </p:nvSpPr>
          <p:spPr>
            <a:xfrm>
              <a:off x="6565633" y="5504971"/>
              <a:ext cx="2277825" cy="929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000" b="0" i="0" u="none" strike="noStrike" cap="none" dirty="0" smtClean="0">
                  <a:solidFill>
                    <a:srgbClr val="454F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Ionut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 smtClean="0">
                  <a:solidFill>
                    <a:srgbClr val="454F5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Designer &amp; Embedded</a:t>
              </a:r>
              <a:endParaRPr sz="24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06" name="Google Shape;206;p15"/>
            <p:cNvGrpSpPr/>
            <p:nvPr/>
          </p:nvGrpSpPr>
          <p:grpSpPr>
            <a:xfrm>
              <a:off x="6813294" y="3668393"/>
              <a:ext cx="1782501" cy="1782502"/>
              <a:chOff x="3782700" y="1538287"/>
              <a:chExt cx="1578600" cy="1578601"/>
            </a:xfrm>
          </p:grpSpPr>
          <p:sp>
            <p:nvSpPr>
              <p:cNvPr id="207" name="Google Shape;207;p15"/>
              <p:cNvSpPr/>
              <p:nvPr/>
            </p:nvSpPr>
            <p:spPr>
              <a:xfrm>
                <a:off x="3782700" y="2757488"/>
                <a:ext cx="359400" cy="359400"/>
              </a:xfrm>
              <a:prstGeom prst="corner">
                <a:avLst>
                  <a:gd name="adj1" fmla="val 50000"/>
                  <a:gd name="adj2" fmla="val 50000"/>
                </a:avLst>
              </a:prstGeom>
              <a:solidFill>
                <a:srgbClr val="C7F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 rot="-5400000">
                <a:off x="5001900" y="2757487"/>
                <a:ext cx="359400" cy="359400"/>
              </a:xfrm>
              <a:prstGeom prst="corner">
                <a:avLst>
                  <a:gd name="adj1" fmla="val 50000"/>
                  <a:gd name="adj2" fmla="val 50000"/>
                </a:avLst>
              </a:prstGeom>
              <a:solidFill>
                <a:srgbClr val="C7F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 rot="5400000">
                <a:off x="3782700" y="1538288"/>
                <a:ext cx="359400" cy="359400"/>
              </a:xfrm>
              <a:prstGeom prst="corner">
                <a:avLst>
                  <a:gd name="adj1" fmla="val 50000"/>
                  <a:gd name="adj2" fmla="val 50000"/>
                </a:avLst>
              </a:prstGeom>
              <a:solidFill>
                <a:srgbClr val="C7F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 rot="10800000">
                <a:off x="5001900" y="1538287"/>
                <a:ext cx="359400" cy="359400"/>
              </a:xfrm>
              <a:prstGeom prst="corner">
                <a:avLst>
                  <a:gd name="adj1" fmla="val 50000"/>
                  <a:gd name="adj2" fmla="val 50000"/>
                </a:avLst>
              </a:prstGeom>
              <a:solidFill>
                <a:srgbClr val="C7F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1" name="Google Shape;211;p15"/>
            <p:cNvPicPr preferRelativeResize="0"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038" y="3972099"/>
              <a:ext cx="1251016" cy="1176754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" y="0"/>
            <a:ext cx="121863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>
            <a:spLocks noGrp="1"/>
          </p:cNvSpPr>
          <p:nvPr>
            <p:ph type="title"/>
          </p:nvPr>
        </p:nvSpPr>
        <p:spPr>
          <a:xfrm>
            <a:off x="4195800" y="2123600"/>
            <a:ext cx="3800400" cy="26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3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Improve the world</a:t>
            </a:r>
            <a:br>
              <a:rPr lang="en" sz="3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one </a:t>
            </a:r>
            <a:r>
              <a:rPr lang="en" sz="2400" b="0" i="0" u="none" strike="noStrike" cap="none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noise 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 a time</a:t>
            </a:r>
            <a:endParaRPr sz="30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5" name="Google Shape;225;p16"/>
          <p:cNvGrpSpPr/>
          <p:nvPr/>
        </p:nvGrpSpPr>
        <p:grpSpPr>
          <a:xfrm>
            <a:off x="4790419" y="2123498"/>
            <a:ext cx="2611162" cy="2611006"/>
            <a:chOff x="3782700" y="1538287"/>
            <a:chExt cx="1578600" cy="1578601"/>
          </a:xfrm>
        </p:grpSpPr>
        <p:sp>
          <p:nvSpPr>
            <p:cNvPr id="226" name="Google Shape;226;p16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/>
          <p:nvPr/>
        </p:nvSpPr>
        <p:spPr>
          <a:xfrm>
            <a:off x="0" y="0"/>
            <a:ext cx="12192000" cy="34544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 txBox="1">
            <a:spLocks noGrp="1"/>
          </p:cNvSpPr>
          <p:nvPr>
            <p:ph type="ctrTitle" idx="4294967295"/>
          </p:nvPr>
        </p:nvSpPr>
        <p:spPr>
          <a:xfrm>
            <a:off x="2152682" y="2481748"/>
            <a:ext cx="67461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120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 sz="12000" b="1" i="0" u="none" strike="noStrike" cap="none">
              <a:solidFill>
                <a:srgbClr val="4ECDC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12192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ctrTitle" idx="4294967295"/>
          </p:nvPr>
        </p:nvSpPr>
        <p:spPr>
          <a:xfrm>
            <a:off x="2106500" y="1650475"/>
            <a:ext cx="50253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12000" b="1" i="0" u="none" strike="noStrike" cap="none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Hello!</a:t>
            </a:r>
            <a:endParaRPr sz="12000" b="1" i="0" u="none" strike="noStrike" cap="none">
              <a:solidFill>
                <a:srgbClr val="4ECDC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4294967295"/>
          </p:nvPr>
        </p:nvSpPr>
        <p:spPr>
          <a:xfrm>
            <a:off x="2195871" y="3385569"/>
            <a:ext cx="50253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r>
              <a:rPr lang="en" sz="4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 am Radu</a:t>
            </a:r>
            <a:endParaRPr sz="4000" b="1" i="0" u="none" strike="noStrike" cap="non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3611596" y="4133356"/>
            <a:ext cx="1357272" cy="137019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454F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035737" y="5376020"/>
            <a:ext cx="6719100" cy="7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r>
              <a:rPr lang="en" sz="2000" b="0" i="0" u="none" strike="noStrike" cap="none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Local administrations are struggling with noise pollution management</a:t>
            </a:r>
            <a:endParaRPr dirty="0"/>
          </a:p>
        </p:txBody>
      </p:sp>
      <p:grpSp>
        <p:nvGrpSpPr>
          <p:cNvPr id="37" name="Google Shape;37;p7"/>
          <p:cNvGrpSpPr/>
          <p:nvPr/>
        </p:nvGrpSpPr>
        <p:grpSpPr>
          <a:xfrm>
            <a:off x="7687485" y="1911247"/>
            <a:ext cx="2611162" cy="2611006"/>
            <a:chOff x="3782700" y="1538287"/>
            <a:chExt cx="1578600" cy="1578601"/>
          </a:xfrm>
        </p:grpSpPr>
        <p:sp>
          <p:nvSpPr>
            <p:cNvPr id="38" name="Google Shape;38;p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7"/>
          <p:cNvSpPr/>
          <p:nvPr/>
        </p:nvSpPr>
        <p:spPr>
          <a:xfrm>
            <a:off x="5038437" y="3108928"/>
            <a:ext cx="2115127" cy="2825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ECDC4"/>
          </a:solidFill>
          <a:ln w="25400" cap="flat" cmpd="sng">
            <a:solidFill>
              <a:srgbClr val="4ECD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2018380" y="1988826"/>
            <a:ext cx="2611162" cy="2611006"/>
            <a:chOff x="3782700" y="1538287"/>
            <a:chExt cx="1578600" cy="1578601"/>
          </a:xfrm>
        </p:grpSpPr>
        <p:sp>
          <p:nvSpPr>
            <p:cNvPr id="50" name="Google Shape;50;p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921600" y="0"/>
            <a:ext cx="103488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sz="3000" b="1" i="0" u="none" strike="noStrike" cap="non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41" y="2968300"/>
            <a:ext cx="731520" cy="7315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237" y="2556203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921600" y="0"/>
            <a:ext cx="103488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sz="3000" b="1" i="0" u="none" strike="noStrike" cap="non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475609" y="2983546"/>
            <a:ext cx="4317764" cy="60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r>
              <a:rPr lang="en-US" sz="2400" b="0" i="0" u="none" strike="noStrike" cap="none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Noise pollution is growing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4475609" y="4518943"/>
            <a:ext cx="6605527" cy="616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r>
              <a:rPr lang="en-US" sz="2400" b="0" i="0" u="none" strike="noStrike" cap="none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Decibel Hell became a world problem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7" name="Google Shape;67;p8"/>
          <p:cNvGrpSpPr/>
          <p:nvPr/>
        </p:nvGrpSpPr>
        <p:grpSpPr>
          <a:xfrm>
            <a:off x="2560379" y="2983546"/>
            <a:ext cx="997713" cy="731520"/>
            <a:chOff x="4610450" y="3703750"/>
            <a:chExt cx="453050" cy="332175"/>
          </a:xfrm>
        </p:grpSpPr>
        <p:sp>
          <p:nvSpPr>
            <p:cNvPr id="68" name="Google Shape;68;p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59" y="4059542"/>
            <a:ext cx="1540934" cy="154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921600" y="0"/>
            <a:ext cx="103488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3000" b="1" i="0" u="none" strike="noStrike" cap="non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3" name="Google Shape;83;p9"/>
          <p:cNvGrpSpPr/>
          <p:nvPr/>
        </p:nvGrpSpPr>
        <p:grpSpPr>
          <a:xfrm>
            <a:off x="7687485" y="1911247"/>
            <a:ext cx="2611162" cy="2611006"/>
            <a:chOff x="3782700" y="1538287"/>
            <a:chExt cx="1578600" cy="1578601"/>
          </a:xfrm>
        </p:grpSpPr>
        <p:sp>
          <p:nvSpPr>
            <p:cNvPr id="84" name="Google Shape;84;p9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9"/>
          <p:cNvSpPr/>
          <p:nvPr/>
        </p:nvSpPr>
        <p:spPr>
          <a:xfrm>
            <a:off x="5038437" y="3108928"/>
            <a:ext cx="2115127" cy="2825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ECDC4"/>
          </a:solidFill>
          <a:ln w="25400" cap="flat" cmpd="sng">
            <a:solidFill>
              <a:srgbClr val="4ECD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9"/>
          <p:cNvGrpSpPr/>
          <p:nvPr/>
        </p:nvGrpSpPr>
        <p:grpSpPr>
          <a:xfrm>
            <a:off x="2018380" y="1988826"/>
            <a:ext cx="2611162" cy="2611006"/>
            <a:chOff x="3782700" y="1538287"/>
            <a:chExt cx="1578600" cy="1578601"/>
          </a:xfrm>
        </p:grpSpPr>
        <p:sp>
          <p:nvSpPr>
            <p:cNvPr id="90" name="Google Shape;90;p9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 txBox="1"/>
          <p:nvPr/>
        </p:nvSpPr>
        <p:spPr>
          <a:xfrm>
            <a:off x="3614690" y="5405462"/>
            <a:ext cx="4962620" cy="616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r>
              <a:rPr lang="en-US" sz="2400" b="0" i="0" u="none" strike="noStrike" cap="none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IoT helps the city grow healthy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53" y="2822307"/>
            <a:ext cx="914400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386" y="2348069"/>
            <a:ext cx="1737360" cy="173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1850098" y="3743062"/>
            <a:ext cx="7761600" cy="5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Noto Sans Symbols"/>
              <a:buChar char="✓"/>
            </a:pPr>
            <a:r>
              <a:rPr lang="en-US" sz="2400" b="0" i="0" u="none" strike="noStrike" cap="none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Detects noise pollution 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0"/>
          <p:cNvSpPr txBox="1"/>
          <p:nvPr/>
        </p:nvSpPr>
        <p:spPr>
          <a:xfrm>
            <a:off x="1850098" y="4277750"/>
            <a:ext cx="7761600" cy="48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Noto Sans Symbols"/>
              <a:buChar char="✓"/>
            </a:pPr>
            <a:r>
              <a:rPr lang="en-US" sz="2400" b="0" i="0" u="none" strike="noStrike" cap="none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Generate helpful statistics</a:t>
            </a:r>
            <a:endParaRPr dirty="0"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1850098" y="4763565"/>
            <a:ext cx="9043662" cy="58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Noto Sans Symbols"/>
              <a:buChar char="✓"/>
            </a:pPr>
            <a:r>
              <a:rPr lang="en-US" sz="2400" dirty="0" smtClean="0">
                <a:solidFill>
                  <a:srgbClr val="454F5B"/>
                </a:solidFill>
                <a:latin typeface="Montserrat"/>
                <a:sym typeface="Montserrat"/>
              </a:rPr>
              <a:t>Real-time data</a:t>
            </a:r>
            <a:endParaRPr dirty="0"/>
          </a:p>
          <a:p>
            <a:pPr marL="5715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28" y="1688401"/>
            <a:ext cx="4533140" cy="284665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 txBox="1"/>
          <p:nvPr/>
        </p:nvSpPr>
        <p:spPr>
          <a:xfrm>
            <a:off x="921600" y="0"/>
            <a:ext cx="103488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3000" b="1" i="0" u="none" strike="noStrike" cap="non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2257350" y="2362200"/>
            <a:ext cx="2724300" cy="2724300"/>
          </a:xfrm>
          <a:prstGeom prst="ellipse">
            <a:avLst/>
          </a:prstGeom>
          <a:noFill/>
          <a:ln w="114300" cap="flat" cmpd="sng">
            <a:solidFill>
              <a:srgbClr val="4ECD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Healthy </a:t>
            </a:r>
            <a:r>
              <a:rPr lang="en" sz="2400" b="0" i="0" u="none" strike="noStrike" cap="none" dirty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Growth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4733850" y="2362200"/>
            <a:ext cx="2724300" cy="2724300"/>
          </a:xfrm>
          <a:prstGeom prst="ellipse">
            <a:avLst/>
          </a:prstGeom>
          <a:noFill/>
          <a:ln w="114300" cap="flat" cmpd="sng">
            <a:solidFill>
              <a:srgbClr val="C7F4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Real-time Statistics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7210350" y="2362200"/>
            <a:ext cx="2724300" cy="2724300"/>
          </a:xfrm>
          <a:prstGeom prst="ellipse">
            <a:avLst/>
          </a:prstGeom>
          <a:noFill/>
          <a:ln w="114300" cap="flat" cmpd="sng">
            <a:solidFill>
              <a:srgbClr val="454F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Greener Future</a:t>
            </a:r>
            <a:endParaRPr sz="2400" b="0" i="0" u="none" strike="noStrike" cap="none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8977195" y="2783876"/>
            <a:ext cx="575155" cy="560215"/>
            <a:chOff x="5926225" y="921350"/>
            <a:chExt cx="517800" cy="504350"/>
          </a:xfrm>
        </p:grpSpPr>
        <p:sp>
          <p:nvSpPr>
            <p:cNvPr id="112" name="Google Shape;112;p1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6500695" y="2885732"/>
            <a:ext cx="486229" cy="356500"/>
            <a:chOff x="3936375" y="3703750"/>
            <a:chExt cx="453050" cy="332175"/>
          </a:xfrm>
        </p:grpSpPr>
        <p:sp>
          <p:nvSpPr>
            <p:cNvPr id="115" name="Google Shape;115;p1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4EC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11"/>
          <p:cNvGrpSpPr/>
          <p:nvPr/>
        </p:nvGrpSpPr>
        <p:grpSpPr>
          <a:xfrm>
            <a:off x="3944143" y="2854352"/>
            <a:ext cx="407406" cy="407429"/>
            <a:chOff x="570874" y="4322250"/>
            <a:chExt cx="487327" cy="487355"/>
          </a:xfrm>
        </p:grpSpPr>
        <p:sp>
          <p:nvSpPr>
            <p:cNvPr id="121" name="Google Shape;121;p11"/>
            <p:cNvSpPr/>
            <p:nvPr/>
          </p:nvSpPr>
          <p:spPr>
            <a:xfrm>
              <a:off x="570874" y="4322250"/>
              <a:ext cx="487327" cy="48735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921600" y="0"/>
            <a:ext cx="103488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3000" b="1" i="0" u="none" strike="noStrike" cap="non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/>
        </p:nvSpPr>
        <p:spPr>
          <a:xfrm>
            <a:off x="4108938" y="2323275"/>
            <a:ext cx="4009293" cy="778200"/>
          </a:xfrm>
          <a:prstGeom prst="rect">
            <a:avLst/>
          </a:prstGeom>
          <a:noFill/>
          <a:ln w="114300" cap="rnd" cmpd="sng">
            <a:solidFill>
              <a:srgbClr val="C7F46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Initial Package</a:t>
            </a:r>
            <a:endParaRPr sz="2400" b="0" i="0" u="none" strike="noStrike" cap="non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4108938" y="3695688"/>
            <a:ext cx="4009293" cy="778200"/>
          </a:xfrm>
          <a:prstGeom prst="rect">
            <a:avLst/>
          </a:prstGeom>
          <a:noFill/>
          <a:ln w="114300" cap="rnd" cmpd="sng">
            <a:solidFill>
              <a:srgbClr val="C7F46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Follow Up Subscription</a:t>
            </a:r>
            <a:endParaRPr sz="2400" b="0" i="0" u="none" strike="noStrike" cap="non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4108938" y="5068100"/>
            <a:ext cx="4009293" cy="778200"/>
          </a:xfrm>
          <a:prstGeom prst="rect">
            <a:avLst/>
          </a:prstGeom>
          <a:noFill/>
          <a:ln w="114300" cap="rnd" cmpd="sng">
            <a:solidFill>
              <a:srgbClr val="C7F46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Long-term Relationship</a:t>
            </a:r>
            <a:endParaRPr sz="2400" b="0" i="0" u="none" strike="noStrike" cap="non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12"/>
          <p:cNvCxnSpPr>
            <a:stCxn id="130" idx="2"/>
            <a:endCxn id="131" idx="0"/>
          </p:cNvCxnSpPr>
          <p:nvPr/>
        </p:nvCxnSpPr>
        <p:spPr>
          <a:xfrm>
            <a:off x="6113584" y="3101475"/>
            <a:ext cx="0" cy="594300"/>
          </a:xfrm>
          <a:prstGeom prst="straightConnector1">
            <a:avLst/>
          </a:prstGeom>
          <a:noFill/>
          <a:ln w="38100" cap="rnd" cmpd="sng">
            <a:solidFill>
              <a:srgbClr val="454F5B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134" name="Google Shape;134;p12"/>
          <p:cNvCxnSpPr>
            <a:stCxn id="131" idx="2"/>
            <a:endCxn id="132" idx="0"/>
          </p:cNvCxnSpPr>
          <p:nvPr/>
        </p:nvCxnSpPr>
        <p:spPr>
          <a:xfrm>
            <a:off x="6113584" y="4473888"/>
            <a:ext cx="0" cy="594300"/>
          </a:xfrm>
          <a:prstGeom prst="straightConnector1">
            <a:avLst/>
          </a:prstGeom>
          <a:noFill/>
          <a:ln w="38100" cap="rnd" cmpd="sng">
            <a:solidFill>
              <a:srgbClr val="454F5B"/>
            </a:solidFill>
            <a:prstDash val="solid"/>
            <a:round/>
            <a:headEnd type="diamond" w="sm" len="sm"/>
            <a:tailEnd type="diamond" w="sm" len="sm"/>
          </a:ln>
        </p:spPr>
      </p:cxnSp>
      <p:grpSp>
        <p:nvGrpSpPr>
          <p:cNvPr id="135" name="Google Shape;135;p12"/>
          <p:cNvGrpSpPr/>
          <p:nvPr/>
        </p:nvGrpSpPr>
        <p:grpSpPr>
          <a:xfrm>
            <a:off x="9562290" y="1870099"/>
            <a:ext cx="1148719" cy="906351"/>
            <a:chOff x="1241275" y="3718400"/>
            <a:chExt cx="450650" cy="302875"/>
          </a:xfrm>
        </p:grpSpPr>
        <p:sp>
          <p:nvSpPr>
            <p:cNvPr id="136" name="Google Shape;136;p1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454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2"/>
          <p:cNvSpPr txBox="1">
            <a:spLocks noGrp="1"/>
          </p:cNvSpPr>
          <p:nvPr>
            <p:ph type="title"/>
          </p:nvPr>
        </p:nvSpPr>
        <p:spPr>
          <a:xfrm>
            <a:off x="921600" y="0"/>
            <a:ext cx="103488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Business Model</a:t>
            </a:r>
            <a:endParaRPr sz="3000" b="1" i="0" u="none" strike="noStrike" cap="none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F464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0" y="-2852"/>
            <a:ext cx="12192000" cy="22869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454F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0" y="2284048"/>
            <a:ext cx="12192000" cy="22869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 txBox="1">
            <a:spLocks noGrp="1"/>
          </p:cNvSpPr>
          <p:nvPr>
            <p:ph type="ctrTitle" idx="4294967295"/>
          </p:nvPr>
        </p:nvSpPr>
        <p:spPr>
          <a:xfrm>
            <a:off x="2209800" y="330600"/>
            <a:ext cx="77724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</a:pPr>
            <a:r>
              <a:rPr lang="en" sz="7200" b="1" i="0" u="none" strike="noStrike" cap="none" dirty="0" smtClean="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rPr>
              <a:t>30.000.000</a:t>
            </a:r>
            <a:endParaRPr sz="7200" b="1" i="0" u="none" strike="noStrike" cap="none" dirty="0">
              <a:solidFill>
                <a:srgbClr val="4ECDC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4294967295"/>
          </p:nvPr>
        </p:nvSpPr>
        <p:spPr>
          <a:xfrm>
            <a:off x="2209800" y="1272145"/>
            <a:ext cx="77724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people </a:t>
            </a:r>
            <a:r>
              <a:rPr lang="en-US" b="1" dirty="0">
                <a:solidFill>
                  <a:schemeClr val="bg1"/>
                </a:solidFill>
              </a:rPr>
              <a:t>in the </a:t>
            </a:r>
            <a:r>
              <a:rPr lang="en-US" b="1" dirty="0" smtClean="0">
                <a:solidFill>
                  <a:schemeClr val="bg1"/>
                </a:solidFill>
              </a:rPr>
              <a:t>US are </a:t>
            </a:r>
            <a:r>
              <a:rPr lang="en-US" b="1" dirty="0">
                <a:solidFill>
                  <a:schemeClr val="bg1"/>
                </a:solidFill>
              </a:rPr>
              <a:t>exposed to hazardous sound levels</a:t>
            </a:r>
            <a:endParaRPr sz="2400" b="0" i="0" u="none" strike="noStrike" cap="none" dirty="0">
              <a:solidFill>
                <a:schemeClr val="bg1"/>
              </a:solidFill>
              <a:sym typeface="Montserrat"/>
            </a:endParaRP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4294967295"/>
          </p:nvPr>
        </p:nvSpPr>
        <p:spPr>
          <a:xfrm>
            <a:off x="2209800" y="5844145"/>
            <a:ext cx="77724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None/>
            </a:pPr>
            <a:r>
              <a:rPr lang="en" sz="24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Total success!</a:t>
            </a:r>
            <a:endParaRPr sz="2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3"/>
          <p:cNvSpPr txBox="1">
            <a:spLocks noGrp="1"/>
          </p:cNvSpPr>
          <p:nvPr>
            <p:ph type="ctrTitle" idx="4294967295"/>
          </p:nvPr>
        </p:nvSpPr>
        <p:spPr>
          <a:xfrm>
            <a:off x="2209800" y="4734296"/>
            <a:ext cx="77724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7200" dirty="0" smtClean="0">
                <a:solidFill>
                  <a:srgbClr val="4ECDC4"/>
                </a:solidFill>
              </a:rPr>
              <a:t>$1000 per km</a:t>
            </a:r>
            <a:r>
              <a:rPr lang="en-US" sz="4800" baseline="30000" dirty="0" smtClean="0">
                <a:solidFill>
                  <a:srgbClr val="4ECDC4"/>
                </a:solidFill>
              </a:rPr>
              <a:t>2</a:t>
            </a:r>
            <a:endParaRPr sz="4800" b="1" i="0" u="none" strike="noStrike" cap="none" dirty="0">
              <a:solidFill>
                <a:srgbClr val="4ECDC4"/>
              </a:solidFill>
              <a:sym typeface="Montserrat"/>
            </a:endParaRP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4294967295"/>
          </p:nvPr>
        </p:nvSpPr>
        <p:spPr>
          <a:xfrm>
            <a:off x="2209800" y="3558145"/>
            <a:ext cx="8210328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annual social cost of urban road noise in England </a:t>
            </a:r>
            <a:endParaRPr sz="2400" b="1" i="0" u="none" strike="noStrike" cap="none" dirty="0">
              <a:solidFill>
                <a:schemeClr val="bg1"/>
              </a:solidFill>
              <a:sym typeface="Montserrat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10816010" y="3397065"/>
            <a:ext cx="980108" cy="98005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454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10702472" y="5561808"/>
            <a:ext cx="1207184" cy="949228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56" y="609246"/>
            <a:ext cx="1363815" cy="154093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51;p13"/>
          <p:cNvSpPr txBox="1">
            <a:spLocks/>
          </p:cNvSpPr>
          <p:nvPr/>
        </p:nvSpPr>
        <p:spPr>
          <a:xfrm>
            <a:off x="2209800" y="2764344"/>
            <a:ext cx="77724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7200" dirty="0" smtClean="0"/>
              <a:t>£7 to 10 billion</a:t>
            </a:r>
            <a:endParaRPr lang="en-US" sz="4800" dirty="0">
              <a:solidFill>
                <a:srgbClr val="C7F4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129</Words>
  <Application>Microsoft Office PowerPoint</Application>
  <PresentationFormat>Widescreen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Montserrat</vt:lpstr>
      <vt:lpstr>Noto Sans Symbols</vt:lpstr>
      <vt:lpstr>Arial</vt:lpstr>
      <vt:lpstr>Desdemona template</vt:lpstr>
      <vt:lpstr>PowerPoint Presentation</vt:lpstr>
      <vt:lpstr>Hello!</vt:lpstr>
      <vt:lpstr>Problem</vt:lpstr>
      <vt:lpstr>Problem</vt:lpstr>
      <vt:lpstr>Solution</vt:lpstr>
      <vt:lpstr>PowerPoint Presentation</vt:lpstr>
      <vt:lpstr>Solution</vt:lpstr>
      <vt:lpstr>Business Model</vt:lpstr>
      <vt:lpstr>30.000.000</vt:lpstr>
      <vt:lpstr>Differentiator</vt:lpstr>
      <vt:lpstr>PowerPoint Presentation</vt:lpstr>
      <vt:lpstr>Improve the world one noise at a time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Radu Iamandi</dc:creator>
  <cp:lastModifiedBy>Radu Iamandi</cp:lastModifiedBy>
  <cp:revision>6</cp:revision>
  <dcterms:modified xsi:type="dcterms:W3CDTF">2018-11-04T11:51:06Z</dcterms:modified>
</cp:coreProperties>
</file>