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lp.stanford.edu/IR-book/html/htmledition/tokenization-1.html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don’t really have a corpus as our text is in csv format and if we wanted to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quanteda summary(corpus) also has the number of tokens and sentences but not the tokens themselves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our features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resources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Tokenisation: </a:t>
            </a:r>
            <a:r>
              <a:rPr b="0" i="0" lang="en-GB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https://nlp.stanford.edu/IR-book/html/htmledition/tokenization-1.html</a:t>
            </a: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in quanteda, in the tm package it is called term-document matric (tdm)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may work with this at the end if we have enough time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the corpus, create the dfm and make word clouds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description, what is it, where does it come from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structure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download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Head, str, summary, missmap, some tables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1524000" y="1122363"/>
            <a:ext cx="845275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524000" y="3602038"/>
            <a:ext cx="8452757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838200" y="365125"/>
            <a:ext cx="9220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38200" y="1825625"/>
            <a:ext cx="9220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80996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80996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5714996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5" name="Shape 15"/>
          <p:cNvGrpSpPr/>
          <p:nvPr/>
        </p:nvGrpSpPr>
        <p:grpSpPr>
          <a:xfrm>
            <a:off x="-163285" y="-58148"/>
            <a:ext cx="12355285" cy="6916149"/>
            <a:chOff x="-163285" y="-58148"/>
            <a:chExt cx="12355285" cy="6916149"/>
          </a:xfrm>
        </p:grpSpPr>
        <p:pic>
          <p:nvPicPr>
            <p:cNvPr id="16" name="Shape 16"/>
            <p:cNvPicPr preferRelativeResize="0"/>
            <p:nvPr/>
          </p:nvPicPr>
          <p:blipFill rotWithShape="1">
            <a:blip r:embed="rId1">
              <a:alphaModFix/>
            </a:blip>
            <a:srcRect b="0" l="64087" r="362" t="0"/>
            <a:stretch/>
          </p:blipFill>
          <p:spPr>
            <a:xfrm>
              <a:off x="10069286" y="-58148"/>
              <a:ext cx="2122714" cy="6916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Shape 17"/>
            <p:cNvPicPr preferRelativeResize="0"/>
            <p:nvPr/>
          </p:nvPicPr>
          <p:blipFill rotWithShape="1">
            <a:blip r:embed="rId1">
              <a:alphaModFix/>
            </a:blip>
            <a:srcRect b="0" l="36158" r="35365" t="1077"/>
            <a:stretch/>
          </p:blipFill>
          <p:spPr>
            <a:xfrm>
              <a:off x="-163285" y="-58147"/>
              <a:ext cx="10232572" cy="69161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benhamner/clinton-trump-tweets/data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6.jpg"/><Relationship Id="rId4" Type="http://schemas.openxmlformats.org/officeDocument/2006/relationships/image" Target="../media/image28.jpg"/><Relationship Id="rId5" Type="http://schemas.openxmlformats.org/officeDocument/2006/relationships/image" Target="../media/image24.jpg"/><Relationship Id="rId6" Type="http://schemas.openxmlformats.org/officeDocument/2006/relationships/image" Target="../media/image25.jpg"/><Relationship Id="rId7" Type="http://schemas.openxmlformats.org/officeDocument/2006/relationships/image" Target="../media/image27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2247899" y="1167797"/>
            <a:ext cx="798792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GB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an Interpretable NLP model to classify tweets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1524000" y="3602038"/>
            <a:ext cx="8452757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Kasia Kulma &amp; Grace Meyer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64087" r="362" t="0"/>
          <a:stretch/>
        </p:blipFill>
        <p:spPr>
          <a:xfrm flipH="1">
            <a:off x="-27214" y="-58147"/>
            <a:ext cx="2122714" cy="691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0008" y="1586895"/>
            <a:ext cx="8923383" cy="3504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4293" y="1586895"/>
            <a:ext cx="585715" cy="585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95" y="658671"/>
            <a:ext cx="11004725" cy="6199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800" y="-78600"/>
            <a:ext cx="12342798" cy="69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838200" y="365125"/>
            <a:ext cx="9220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corpus?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838200" y="1825625"/>
            <a:ext cx="9220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collection of text data is called a corpus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corpus structure contains multiple text data (documents) and metadata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how data is extracted (some R packages contains data in corpus format)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838200" y="365125"/>
            <a:ext cx="9220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tokenising?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838200" y="1825625"/>
            <a:ext cx="9220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main features of text data are tokens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Breaks down each document into words and punctuation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781" y="2434683"/>
            <a:ext cx="9382125" cy="259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838200" y="365125"/>
            <a:ext cx="9220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dfm?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838200" y="1825625"/>
            <a:ext cx="9220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Feature Matrix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frequency table for each token per document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stage where we can start analysis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236" y="3014081"/>
            <a:ext cx="9177079" cy="182554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838200" y="365125"/>
            <a:ext cx="9220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sparse matrix?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838200" y="1825625"/>
            <a:ext cx="9220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Sparse matrices can be treated as a normal matrix but are stored in a much more efficient way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dfms are based on sparse matrix types as each column is every word in the corpus and each row is a document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838200" y="365125"/>
            <a:ext cx="9220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should I clean my data?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838200" y="1825625"/>
            <a:ext cx="9220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choose from many different options: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all letters lower case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Truncate words to the root of the word (stem)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small repetitive words (to)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punctuation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urls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repetitive words that don’t make sense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449" y="4757738"/>
            <a:ext cx="7937700" cy="1554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838200" y="365125"/>
            <a:ext cx="9220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tidy text format?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838200" y="1825625"/>
            <a:ext cx="9220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Stores the data in a dataframe with tidy data principles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really well with tidyverse and for data exploration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 efficiency trade-offs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207" y="3711265"/>
            <a:ext cx="8061355" cy="22100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GB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our data</a:t>
            </a:r>
            <a:br>
              <a:rPr b="0" i="0" lang="en-GB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exploration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838200" y="365125"/>
            <a:ext cx="9220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Prerequisites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838200" y="1825625"/>
            <a:ext cx="9220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the data from Kaggle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GB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https://www.kaggle.com/benhamner/clinton-trump-tweets/data#</a:t>
            </a: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R &amp; RStudio installed (of course!)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Packages: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Quanteda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Tidyverse (readr, dplyr, stringr, lubridate, ggplot2)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if we get time: tm, tidytext, text2vec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0008" y="1586895"/>
            <a:ext cx="8923383" cy="3504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4293" y="1586895"/>
            <a:ext cx="585715" cy="5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4292" y="3046335"/>
            <a:ext cx="585715" cy="585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5717" y="0"/>
            <a:ext cx="915196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838200" y="365125"/>
            <a:ext cx="9220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classification model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838200" y="1825625"/>
            <a:ext cx="9220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going to use Naïve Bayes in the workshop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/>
              <a:t>In-built in </a:t>
            </a:r>
            <a:r>
              <a:rPr i="1" lang="en-GB"/>
              <a:t>quanteda</a:t>
            </a:r>
            <a:r>
              <a:rPr lang="en-GB"/>
              <a:t> package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Lighter than using </a:t>
            </a:r>
            <a:r>
              <a:rPr i="1" lang="en-GB" sz="2400" u="none" cap="none" strike="noStrike">
                <a:solidFill>
                  <a:schemeClr val="dk1"/>
                </a:solidFill>
              </a:rPr>
              <a:t>CARET</a:t>
            </a: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0" i="1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H20</a:t>
            </a: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ML for workshop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data science workflow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train/test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 models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&amp; evaluate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GB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train/test</a:t>
            </a:r>
            <a:br>
              <a:rPr b="0" i="0" lang="en-GB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br>
              <a:rPr b="0" i="0" lang="en-GB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 models, predict &amp; evaluate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0008" y="1586895"/>
            <a:ext cx="8923383" cy="3504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4293" y="1586895"/>
            <a:ext cx="585715" cy="5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4292" y="3046335"/>
            <a:ext cx="585715" cy="5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754" y="3498986"/>
            <a:ext cx="585715" cy="5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0200" y="4374717"/>
            <a:ext cx="585715" cy="585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01752"/>
            <a:ext cx="12192000" cy="6254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838200" y="365125"/>
            <a:ext cx="9220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my model doing?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838200" y="1825625"/>
            <a:ext cx="9220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of the big downfalls of machine learning models is how “black box” they are due to their structures of averaging many models or having multiple feature creation layers.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raises questions such as: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driving this model?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insights can I gain?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reliable are the results?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might happen if the inputs change?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would be amazing to be able to explain the </a:t>
            </a:r>
            <a:r>
              <a:rPr b="0" i="1" lang="en-GB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</a:t>
            </a:r>
            <a:r>
              <a:rPr b="0" i="1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our models and results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Shape 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3900" y="621393"/>
            <a:ext cx="5435600" cy="543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8000" y="0"/>
            <a:ext cx="6516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4772" y="1038584"/>
            <a:ext cx="9173855" cy="4601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80996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-255814" y="1874611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Kasia uses NLP and customer focused ML to personalise the insurance market at Aviva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5078186" y="1874611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Grace is exploring the use of R &amp; ML in economics at Oxera Consulting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kasia kulma"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693" y="1874611"/>
            <a:ext cx="2966586" cy="29665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may contain: 1 person, hat, sky, outdoor, closeup and water" id="110" name="Shape 110"/>
          <p:cNvPicPr preferRelativeResize="0"/>
          <p:nvPr/>
        </p:nvPicPr>
        <p:blipFill rotWithShape="1">
          <a:blip r:embed="rId4">
            <a:alphaModFix/>
          </a:blip>
          <a:srcRect b="0" l="25141" r="0" t="0"/>
          <a:stretch/>
        </p:blipFill>
        <p:spPr>
          <a:xfrm>
            <a:off x="6185718" y="1874611"/>
            <a:ext cx="2966535" cy="2641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838200" y="365125"/>
            <a:ext cx="9220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all about </a:t>
            </a:r>
            <a:r>
              <a:rPr b="0" i="0" lang="en-GB" sz="4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</a:t>
            </a:r>
            <a:endParaRPr b="0" i="0" sz="4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838200" y="1825625"/>
            <a:ext cx="9220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I trust the results of this prediction and take action?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Cancer diagnosis, movie recommendations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the results give me my desired effect?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propensity for users to read “click-bait” type ads, but will that actually be detrimental to long term goals?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my model work “in the wild”?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model should I choose?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838200" y="365125"/>
            <a:ext cx="9220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LIME?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838200" y="1825625"/>
            <a:ext cx="9220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describes drivers for local areas, not globally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Interpretable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results are understandable to normal people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Model-agnostic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works on all models, treated as black-box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Explanations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shows the drivers of the model predictions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 on text, images and numerical data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Shape 3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8994" y="1823975"/>
            <a:ext cx="5234012" cy="321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Shape 3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204" y="2271544"/>
            <a:ext cx="9541591" cy="2314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Shape 3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1985" y="983666"/>
            <a:ext cx="5108030" cy="4890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GB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models with LIME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Shape 3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0008" y="1586895"/>
            <a:ext cx="8923383" cy="3504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4293" y="1586895"/>
            <a:ext cx="585715" cy="5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4292" y="3046335"/>
            <a:ext cx="585715" cy="5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754" y="3498986"/>
            <a:ext cx="585715" cy="5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0200" y="4374717"/>
            <a:ext cx="585715" cy="5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1699" y="1456371"/>
            <a:ext cx="585715" cy="585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rgbClr val="1639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Shape 3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0" y="944335"/>
            <a:ext cx="12420600" cy="4879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838200" y="365125"/>
            <a:ext cx="9220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838200" y="1825625"/>
            <a:ext cx="9220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413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GB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analysis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GB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packages make text analysis straightforward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GB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Converting text data into different formats allows us to run machine learning models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GB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LIME to test whether we can trust our models (reinforced data science is all about testing results against common sense)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0008" y="1586895"/>
            <a:ext cx="8923383" cy="3504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4293" y="1586895"/>
            <a:ext cx="585715" cy="5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4292" y="3046335"/>
            <a:ext cx="585715" cy="5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Shape 3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7754" y="3498986"/>
            <a:ext cx="585715" cy="5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0200" y="4374717"/>
            <a:ext cx="585715" cy="5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1699" y="1456371"/>
            <a:ext cx="585715" cy="5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Shape 3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8630" y="3498985"/>
            <a:ext cx="585715" cy="585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838200" y="365125"/>
            <a:ext cx="9220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are we here today?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838200" y="1825625"/>
            <a:ext cx="9220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data is textual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be able to get closer to people’s actual thoughts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now an analysis framework for text analysis and new packages that make it more simple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show off how cool LIME is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838200" y="365125"/>
            <a:ext cx="9220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have we done today?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838200" y="1825625"/>
            <a:ext cx="9220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Talked about how to tidy and store text data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Converted text data into different formats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additional features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Trained a classification model and predicted results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Introduced LIME and explained our predictions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Summarised our results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838200" y="60325"/>
            <a:ext cx="9220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Big thanks to...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3" name="Shape 3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842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Shape 3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2725" y="153842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62630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3213" y="4626300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/>
          <p:nvPr/>
        </p:nvSpPr>
        <p:spPr>
          <a:xfrm>
            <a:off x="127600" y="3719625"/>
            <a:ext cx="2143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Julia Silge</a:t>
            </a:r>
            <a:endParaRPr sz="20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(</a:t>
            </a:r>
            <a:r>
              <a:rPr i="1" lang="en-GB" sz="2000"/>
              <a:t>tidytext pkg</a:t>
            </a:r>
            <a:r>
              <a:rPr lang="en-GB" sz="2000"/>
              <a:t>)</a:t>
            </a:r>
            <a:endParaRPr sz="2000"/>
          </a:p>
        </p:txBody>
      </p:sp>
      <p:sp>
        <p:nvSpPr>
          <p:cNvPr id="398" name="Shape 398"/>
          <p:cNvSpPr txBox="1"/>
          <p:nvPr/>
        </p:nvSpPr>
        <p:spPr>
          <a:xfrm>
            <a:off x="2752675" y="3719625"/>
            <a:ext cx="2143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Ken Benoit (</a:t>
            </a:r>
            <a:r>
              <a:rPr i="1" lang="en-GB" sz="2000"/>
              <a:t>quanteda pkg</a:t>
            </a:r>
            <a:r>
              <a:rPr lang="en-GB" sz="2000"/>
              <a:t>)</a:t>
            </a:r>
            <a:endParaRPr sz="2000"/>
          </a:p>
        </p:txBody>
      </p:sp>
      <p:sp>
        <p:nvSpPr>
          <p:cNvPr id="399" name="Shape 399"/>
          <p:cNvSpPr txBox="1"/>
          <p:nvPr/>
        </p:nvSpPr>
        <p:spPr>
          <a:xfrm>
            <a:off x="2517650" y="5506463"/>
            <a:ext cx="2143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Weihuang Wong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00" name="Shape 400"/>
          <p:cNvSpPr txBox="1"/>
          <p:nvPr/>
        </p:nvSpPr>
        <p:spPr>
          <a:xfrm>
            <a:off x="7705225" y="5506463"/>
            <a:ext cx="2143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R-Ladies London</a:t>
            </a:r>
            <a:endParaRPr sz="2000"/>
          </a:p>
        </p:txBody>
      </p:sp>
      <p:pic>
        <p:nvPicPr>
          <p:cNvPr id="401" name="Shape 4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3075" y="1538425"/>
            <a:ext cx="21336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Shape 402"/>
          <p:cNvSpPr txBox="1"/>
          <p:nvPr/>
        </p:nvSpPr>
        <p:spPr>
          <a:xfrm>
            <a:off x="5059325" y="3847325"/>
            <a:ext cx="27909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Thomas Lin Pedersen</a:t>
            </a:r>
            <a:r>
              <a:rPr lang="en-GB" sz="2000"/>
              <a:t> (</a:t>
            </a:r>
            <a:r>
              <a:rPr i="1" lang="en-GB" sz="2000"/>
              <a:t>lime</a:t>
            </a:r>
            <a:r>
              <a:rPr i="1" lang="en-GB" sz="2000"/>
              <a:t> pkg</a:t>
            </a:r>
            <a:r>
              <a:rPr lang="en-GB" sz="2000"/>
              <a:t>)</a:t>
            </a:r>
            <a:endParaRPr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838200" y="365125"/>
            <a:ext cx="9220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Shape 40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7267" y="-95535"/>
            <a:ext cx="12369267" cy="6953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838200" y="365125"/>
            <a:ext cx="9220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838200" y="1825625"/>
            <a:ext cx="9220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5500" y="-64975"/>
            <a:ext cx="12307512" cy="692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-228600" y="-179614"/>
            <a:ext cx="12420600" cy="70376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808" y="439954"/>
            <a:ext cx="8289783" cy="5798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38200" y="365125"/>
            <a:ext cx="9220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838200" y="1825625"/>
            <a:ext cx="9220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our data [9.15]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Text data formats [9.30]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and explore our data [9.50]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Coffee Break [10.30-11.00]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classification model for the tweets [11.00]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LIME [11.20]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 our models with LIME [11.30]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&amp; Learnings [11.45]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38200" y="365125"/>
            <a:ext cx="92202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Text Data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38200" y="1825625"/>
            <a:ext cx="9220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data is ~3,000 tweets by Hilary Clinton and Donald Trump from over 2016 (during the run up to the election)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 other meta-data such as date, time and whether it was a retweet or not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Stored in a .csv file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GB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in data and first look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