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1" r:id="rId2"/>
    <p:sldId id="258" r:id="rId3"/>
    <p:sldId id="262" r:id="rId4"/>
    <p:sldId id="266" r:id="rId5"/>
    <p:sldId id="263" r:id="rId6"/>
    <p:sldId id="265" r:id="rId7"/>
    <p:sldId id="264" r:id="rId8"/>
    <p:sldId id="267"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2D294"/>
    <a:srgbClr val="0F04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745"/>
    <p:restoredTop sz="94631"/>
  </p:normalViewPr>
  <p:slideViewPr>
    <p:cSldViewPr snapToGrid="0" snapToObjects="1">
      <p:cViewPr varScale="1">
        <p:scale>
          <a:sx n="70" d="100"/>
          <a:sy n="70" d="100"/>
        </p:scale>
        <p:origin x="184" y="8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44259AF-AD78-2044-A954-17F7ADD11D60}" type="datetimeFigureOut">
              <a:rPr lang="en-US" smtClean="0"/>
              <a:t>6/11/17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BE17E-DD8F-0B4A-AFD3-247A1F26DE43}" type="slidenum">
              <a:rPr lang="en-US" smtClean="0"/>
              <a:t>‹#›</a:t>
            </a:fld>
            <a:endParaRPr lang="en-US"/>
          </a:p>
        </p:txBody>
      </p:sp>
    </p:spTree>
    <p:extLst>
      <p:ext uri="{BB962C8B-B14F-4D97-AF65-F5344CB8AC3E}">
        <p14:creationId xmlns:p14="http://schemas.microsoft.com/office/powerpoint/2010/main" val="436040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4259AF-AD78-2044-A954-17F7ADD11D60}" type="datetimeFigureOut">
              <a:rPr lang="en-US" smtClean="0"/>
              <a:t>6/11/17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BE17E-DD8F-0B4A-AFD3-247A1F26DE43}" type="slidenum">
              <a:rPr lang="en-US" smtClean="0"/>
              <a:t>‹#›</a:t>
            </a:fld>
            <a:endParaRPr lang="en-US"/>
          </a:p>
        </p:txBody>
      </p:sp>
    </p:spTree>
    <p:extLst>
      <p:ext uri="{BB962C8B-B14F-4D97-AF65-F5344CB8AC3E}">
        <p14:creationId xmlns:p14="http://schemas.microsoft.com/office/powerpoint/2010/main" val="1744216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4259AF-AD78-2044-A954-17F7ADD11D60}" type="datetimeFigureOut">
              <a:rPr lang="en-US" smtClean="0"/>
              <a:t>6/11/17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BE17E-DD8F-0B4A-AFD3-247A1F26DE43}" type="slidenum">
              <a:rPr lang="en-US" smtClean="0"/>
              <a:t>‹#›</a:t>
            </a:fld>
            <a:endParaRPr lang="en-US"/>
          </a:p>
        </p:txBody>
      </p:sp>
    </p:spTree>
    <p:extLst>
      <p:ext uri="{BB962C8B-B14F-4D97-AF65-F5344CB8AC3E}">
        <p14:creationId xmlns:p14="http://schemas.microsoft.com/office/powerpoint/2010/main" val="1902530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4259AF-AD78-2044-A954-17F7ADD11D60}" type="datetimeFigureOut">
              <a:rPr lang="en-US" smtClean="0"/>
              <a:t>6/11/17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BE17E-DD8F-0B4A-AFD3-247A1F26DE43}" type="slidenum">
              <a:rPr lang="en-US" smtClean="0"/>
              <a:t>‹#›</a:t>
            </a:fld>
            <a:endParaRPr lang="en-US"/>
          </a:p>
        </p:txBody>
      </p:sp>
    </p:spTree>
    <p:extLst>
      <p:ext uri="{BB962C8B-B14F-4D97-AF65-F5344CB8AC3E}">
        <p14:creationId xmlns:p14="http://schemas.microsoft.com/office/powerpoint/2010/main" val="136600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4259AF-AD78-2044-A954-17F7ADD11D60}" type="datetimeFigureOut">
              <a:rPr lang="en-US" smtClean="0"/>
              <a:t>6/11/17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BE17E-DD8F-0B4A-AFD3-247A1F26DE43}" type="slidenum">
              <a:rPr lang="en-US" smtClean="0"/>
              <a:t>‹#›</a:t>
            </a:fld>
            <a:endParaRPr lang="en-US"/>
          </a:p>
        </p:txBody>
      </p:sp>
    </p:spTree>
    <p:extLst>
      <p:ext uri="{BB962C8B-B14F-4D97-AF65-F5344CB8AC3E}">
        <p14:creationId xmlns:p14="http://schemas.microsoft.com/office/powerpoint/2010/main" val="1837461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44259AF-AD78-2044-A954-17F7ADD11D60}" type="datetimeFigureOut">
              <a:rPr lang="en-US" smtClean="0"/>
              <a:t>6/11/17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FBE17E-DD8F-0B4A-AFD3-247A1F26DE43}" type="slidenum">
              <a:rPr lang="en-US" smtClean="0"/>
              <a:t>‹#›</a:t>
            </a:fld>
            <a:endParaRPr lang="en-US"/>
          </a:p>
        </p:txBody>
      </p:sp>
    </p:spTree>
    <p:extLst>
      <p:ext uri="{BB962C8B-B14F-4D97-AF65-F5344CB8AC3E}">
        <p14:creationId xmlns:p14="http://schemas.microsoft.com/office/powerpoint/2010/main" val="1406922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44259AF-AD78-2044-A954-17F7ADD11D60}" type="datetimeFigureOut">
              <a:rPr lang="en-US" smtClean="0"/>
              <a:t>6/11/17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FBE17E-DD8F-0B4A-AFD3-247A1F26DE43}" type="slidenum">
              <a:rPr lang="en-US" smtClean="0"/>
              <a:t>‹#›</a:t>
            </a:fld>
            <a:endParaRPr lang="en-US"/>
          </a:p>
        </p:txBody>
      </p:sp>
    </p:spTree>
    <p:extLst>
      <p:ext uri="{BB962C8B-B14F-4D97-AF65-F5344CB8AC3E}">
        <p14:creationId xmlns:p14="http://schemas.microsoft.com/office/powerpoint/2010/main" val="210390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44259AF-AD78-2044-A954-17F7ADD11D60}" type="datetimeFigureOut">
              <a:rPr lang="en-US" smtClean="0"/>
              <a:t>6/11/17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FBE17E-DD8F-0B4A-AFD3-247A1F26DE43}" type="slidenum">
              <a:rPr lang="en-US" smtClean="0"/>
              <a:t>‹#›</a:t>
            </a:fld>
            <a:endParaRPr lang="en-US"/>
          </a:p>
        </p:txBody>
      </p:sp>
    </p:spTree>
    <p:extLst>
      <p:ext uri="{BB962C8B-B14F-4D97-AF65-F5344CB8AC3E}">
        <p14:creationId xmlns:p14="http://schemas.microsoft.com/office/powerpoint/2010/main" val="1270613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4259AF-AD78-2044-A954-17F7ADD11D60}" type="datetimeFigureOut">
              <a:rPr lang="en-US" smtClean="0"/>
              <a:t>6/11/17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FBE17E-DD8F-0B4A-AFD3-247A1F26DE43}" type="slidenum">
              <a:rPr lang="en-US" smtClean="0"/>
              <a:t>‹#›</a:t>
            </a:fld>
            <a:endParaRPr lang="en-US"/>
          </a:p>
        </p:txBody>
      </p:sp>
    </p:spTree>
    <p:extLst>
      <p:ext uri="{BB962C8B-B14F-4D97-AF65-F5344CB8AC3E}">
        <p14:creationId xmlns:p14="http://schemas.microsoft.com/office/powerpoint/2010/main" val="623540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4259AF-AD78-2044-A954-17F7ADD11D60}" type="datetimeFigureOut">
              <a:rPr lang="en-US" smtClean="0"/>
              <a:t>6/11/17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FBE17E-DD8F-0B4A-AFD3-247A1F26DE43}" type="slidenum">
              <a:rPr lang="en-US" smtClean="0"/>
              <a:t>‹#›</a:t>
            </a:fld>
            <a:endParaRPr lang="en-US"/>
          </a:p>
        </p:txBody>
      </p:sp>
    </p:spTree>
    <p:extLst>
      <p:ext uri="{BB962C8B-B14F-4D97-AF65-F5344CB8AC3E}">
        <p14:creationId xmlns:p14="http://schemas.microsoft.com/office/powerpoint/2010/main" val="127708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4259AF-AD78-2044-A954-17F7ADD11D60}" type="datetimeFigureOut">
              <a:rPr lang="en-US" smtClean="0"/>
              <a:t>6/11/17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FBE17E-DD8F-0B4A-AFD3-247A1F26DE43}" type="slidenum">
              <a:rPr lang="en-US" smtClean="0"/>
              <a:t>‹#›</a:t>
            </a:fld>
            <a:endParaRPr lang="en-US"/>
          </a:p>
        </p:txBody>
      </p:sp>
    </p:spTree>
    <p:extLst>
      <p:ext uri="{BB962C8B-B14F-4D97-AF65-F5344CB8AC3E}">
        <p14:creationId xmlns:p14="http://schemas.microsoft.com/office/powerpoint/2010/main" val="106688196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4259AF-AD78-2044-A954-17F7ADD11D60}" type="datetimeFigureOut">
              <a:rPr lang="en-US" smtClean="0"/>
              <a:t>6/11/17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FBE17E-DD8F-0B4A-AFD3-247A1F26DE43}" type="slidenum">
              <a:rPr lang="en-US" smtClean="0"/>
              <a:t>‹#›</a:t>
            </a:fld>
            <a:endParaRPr lang="en-US"/>
          </a:p>
        </p:txBody>
      </p:sp>
    </p:spTree>
    <p:extLst>
      <p:ext uri="{BB962C8B-B14F-4D97-AF65-F5344CB8AC3E}">
        <p14:creationId xmlns:p14="http://schemas.microsoft.com/office/powerpoint/2010/main" val="1019272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2.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2.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2.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2.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2.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2.emf"/></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2.emf"/><Relationship Id="rId1" Type="http://schemas.openxmlformats.org/officeDocument/2006/relationships/slideLayout" Target="../slideLayouts/slideLayout1.xml"/><Relationship Id="rId2" Type="http://schemas.openxmlformats.org/officeDocument/2006/relationships/image" Target="../media/image9.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5000" b="-5000"/>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934" y="0"/>
            <a:ext cx="12208933" cy="1371600"/>
          </a:xfrm>
          <a:solidFill>
            <a:schemeClr val="tx1">
              <a:lumMod val="85000"/>
              <a:lumOff val="15000"/>
            </a:schemeClr>
          </a:solidFill>
        </p:spPr>
        <p:txBody>
          <a:bodyPr/>
          <a:lstStyle/>
          <a:p>
            <a:endParaRPr lang="en-US" dirty="0"/>
          </a:p>
        </p:txBody>
      </p:sp>
      <p:sp>
        <p:nvSpPr>
          <p:cNvPr id="6" name="Title 5"/>
          <p:cNvSpPr>
            <a:spLocks noGrp="1"/>
          </p:cNvSpPr>
          <p:nvPr>
            <p:ph type="ctrTitle"/>
          </p:nvPr>
        </p:nvSpPr>
        <p:spPr>
          <a:xfrm>
            <a:off x="575733" y="2252133"/>
            <a:ext cx="10989734" cy="1879600"/>
          </a:xfrm>
        </p:spPr>
        <p:txBody>
          <a:bodyPr>
            <a:normAutofit/>
          </a:bodyPr>
          <a:lstStyle/>
          <a:p>
            <a:r>
              <a:rPr lang="en-US" dirty="0" smtClean="0"/>
              <a:t/>
            </a:r>
            <a:br>
              <a:rPr lang="en-US" dirty="0" smtClean="0"/>
            </a:br>
            <a:r>
              <a:rPr lang="en-US" sz="6700" b="1" dirty="0" smtClean="0"/>
              <a:t>How we measure your impact</a:t>
            </a:r>
            <a:endParaRPr lang="en-US" sz="6700" b="1" dirty="0"/>
          </a:p>
        </p:txBody>
      </p:sp>
      <p:sp>
        <p:nvSpPr>
          <p:cNvPr id="4" name="TextBox 3"/>
          <p:cNvSpPr txBox="1"/>
          <p:nvPr/>
        </p:nvSpPr>
        <p:spPr>
          <a:xfrm>
            <a:off x="8873067" y="362634"/>
            <a:ext cx="3090847" cy="646331"/>
          </a:xfrm>
          <a:prstGeom prst="rect">
            <a:avLst/>
          </a:prstGeom>
          <a:noFill/>
        </p:spPr>
        <p:txBody>
          <a:bodyPr wrap="square" rtlCol="0">
            <a:spAutoFit/>
          </a:bodyPr>
          <a:lstStyle/>
          <a:p>
            <a:r>
              <a:rPr lang="en-US" sz="3600" dirty="0" smtClean="0">
                <a:solidFill>
                  <a:schemeClr val="bg1"/>
                </a:solidFill>
              </a:rPr>
              <a:t>  Causal Impact</a:t>
            </a:r>
            <a:endParaRPr lang="en-US" sz="3600" dirty="0">
              <a:solidFill>
                <a:schemeClr val="bg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60" y="85927"/>
            <a:ext cx="1262888" cy="1199744"/>
          </a:xfrm>
          <a:prstGeom prst="rect">
            <a:avLst/>
          </a:prstGeom>
        </p:spPr>
      </p:pic>
    </p:spTree>
    <p:extLst>
      <p:ext uri="{BB962C8B-B14F-4D97-AF65-F5344CB8AC3E}">
        <p14:creationId xmlns:p14="http://schemas.microsoft.com/office/powerpoint/2010/main" val="8649497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1400" y="2911480"/>
            <a:ext cx="3530600" cy="3035300"/>
          </a:xfrm>
          <a:prstGeom prst="rect">
            <a:avLst/>
          </a:prstGeom>
        </p:spPr>
      </p:pic>
      <p:sp>
        <p:nvSpPr>
          <p:cNvPr id="3" name="Subtitle 2"/>
          <p:cNvSpPr>
            <a:spLocks noGrp="1"/>
          </p:cNvSpPr>
          <p:nvPr>
            <p:ph type="subTitle" idx="1"/>
          </p:nvPr>
        </p:nvSpPr>
        <p:spPr>
          <a:xfrm>
            <a:off x="-16934" y="0"/>
            <a:ext cx="12208933" cy="1371600"/>
          </a:xfrm>
          <a:solidFill>
            <a:schemeClr val="tx1">
              <a:lumMod val="85000"/>
              <a:lumOff val="15000"/>
            </a:schemeClr>
          </a:solidFill>
        </p:spPr>
        <p:txBody>
          <a:bodyPr/>
          <a:lstStyle/>
          <a:p>
            <a:endParaRPr lang="en-US" dirty="0"/>
          </a:p>
        </p:txBody>
      </p:sp>
      <p:sp>
        <p:nvSpPr>
          <p:cNvPr id="7" name="Title 1"/>
          <p:cNvSpPr>
            <a:spLocks noGrp="1"/>
          </p:cNvSpPr>
          <p:nvPr>
            <p:ph type="ctrTitle"/>
          </p:nvPr>
        </p:nvSpPr>
        <p:spPr/>
        <p:txBody>
          <a:bodyPr>
            <a:normAutofit fontScale="90000"/>
          </a:bodyPr>
          <a:lstStyle/>
          <a:p>
            <a:r>
              <a:rPr lang="en-US" dirty="0" smtClean="0"/>
              <a:t/>
            </a:r>
            <a:br>
              <a:rPr lang="en-US" dirty="0" smtClean="0"/>
            </a:br>
            <a:r>
              <a:rPr lang="en-US" dirty="0"/>
              <a:t/>
            </a:r>
            <a:br>
              <a:rPr lang="en-US" dirty="0"/>
            </a:br>
            <a:endParaRPr lang="en-US" dirty="0"/>
          </a:p>
        </p:txBody>
      </p:sp>
      <p:sp>
        <p:nvSpPr>
          <p:cNvPr id="8" name="Rectangle 7"/>
          <p:cNvSpPr/>
          <p:nvPr/>
        </p:nvSpPr>
        <p:spPr>
          <a:xfrm>
            <a:off x="345016" y="3562949"/>
            <a:ext cx="8161922" cy="1938992"/>
          </a:xfrm>
          <a:prstGeom prst="rect">
            <a:avLst/>
          </a:prstGeom>
        </p:spPr>
        <p:txBody>
          <a:bodyPr wrap="square">
            <a:spAutoFit/>
          </a:bodyPr>
          <a:lstStyle/>
          <a:p>
            <a:endParaRPr lang="en-US" sz="2400" dirty="0"/>
          </a:p>
          <a:p>
            <a:r>
              <a:rPr lang="en-US" sz="2400" dirty="0" smtClean="0"/>
              <a:t>We can do that for you using the R package </a:t>
            </a:r>
            <a:r>
              <a:rPr lang="en-US" sz="2400" dirty="0" err="1" smtClean="0"/>
              <a:t>CausalImpact</a:t>
            </a:r>
            <a:r>
              <a:rPr lang="en-US" sz="2400" dirty="0" smtClean="0"/>
              <a:t>. We can simulate what would have happened in the absence of the campaign and can therefore measure its benefits. Its also known as introducing ‘synthetic control’.</a:t>
            </a:r>
            <a:endParaRPr lang="en-US" sz="2400" dirty="0"/>
          </a:p>
        </p:txBody>
      </p:sp>
      <p:sp>
        <p:nvSpPr>
          <p:cNvPr id="12" name="Rectangle 11"/>
          <p:cNvSpPr/>
          <p:nvPr/>
        </p:nvSpPr>
        <p:spPr>
          <a:xfrm>
            <a:off x="345016" y="2074863"/>
            <a:ext cx="8720666" cy="4431983"/>
          </a:xfrm>
          <a:prstGeom prst="rect">
            <a:avLst/>
          </a:prstGeom>
        </p:spPr>
        <p:txBody>
          <a:bodyPr wrap="square">
            <a:spAutoFit/>
          </a:bodyPr>
          <a:lstStyle/>
          <a:p>
            <a:r>
              <a:rPr lang="en-US" sz="2400" dirty="0" smtClean="0"/>
              <a:t>Want to know the ROI on a marketing campaign but don’t want to spend your profit testing it? What if you could look into the future and know profitable that campaign will be before you run it?  </a:t>
            </a:r>
          </a:p>
          <a:p>
            <a:endParaRPr lang="en-US" sz="2400" dirty="0"/>
          </a:p>
          <a:p>
            <a:endParaRPr lang="en-US" sz="2400" dirty="0" smtClean="0"/>
          </a:p>
          <a:p>
            <a:endParaRPr lang="en-US" sz="2400" dirty="0" smtClean="0"/>
          </a:p>
          <a:p>
            <a:endParaRPr lang="en-US" sz="2400" dirty="0" smtClean="0"/>
          </a:p>
          <a:p>
            <a:endParaRPr lang="en-US" sz="2400" dirty="0"/>
          </a:p>
          <a:p>
            <a:endParaRPr lang="en-US" sz="2400" dirty="0" smtClean="0"/>
          </a:p>
          <a:p>
            <a:endParaRPr lang="en-US" sz="2400" dirty="0"/>
          </a:p>
          <a:p>
            <a:endParaRPr lang="en-US" sz="2400" dirty="0" smtClean="0"/>
          </a:p>
          <a:p>
            <a:endParaRPr lang="en-US" dirty="0"/>
          </a:p>
        </p:txBody>
      </p:sp>
      <p:sp>
        <p:nvSpPr>
          <p:cNvPr id="14" name="TextBox 13"/>
          <p:cNvSpPr txBox="1"/>
          <p:nvPr/>
        </p:nvSpPr>
        <p:spPr>
          <a:xfrm>
            <a:off x="9821333" y="314397"/>
            <a:ext cx="1982017" cy="646331"/>
          </a:xfrm>
          <a:prstGeom prst="rect">
            <a:avLst/>
          </a:prstGeom>
          <a:noFill/>
        </p:spPr>
        <p:txBody>
          <a:bodyPr wrap="none" rtlCol="0">
            <a:spAutoFit/>
          </a:bodyPr>
          <a:lstStyle/>
          <a:p>
            <a:r>
              <a:rPr lang="en-US" sz="3600" dirty="0" smtClean="0">
                <a:solidFill>
                  <a:schemeClr val="bg1"/>
                </a:solidFill>
              </a:rPr>
              <a:t>Best ROI?</a:t>
            </a:r>
            <a:endParaRPr lang="en-US" sz="3600" dirty="0">
              <a:solidFill>
                <a:schemeClr val="bg1"/>
              </a:solidFill>
            </a:endParaRPr>
          </a:p>
        </p:txBody>
      </p:sp>
      <p:cxnSp>
        <p:nvCxnSpPr>
          <p:cNvPr id="16" name="Straight Arrow Connector 15"/>
          <p:cNvCxnSpPr/>
          <p:nvPr/>
        </p:nvCxnSpPr>
        <p:spPr>
          <a:xfrm flipV="1">
            <a:off x="10058399" y="3707003"/>
            <a:ext cx="1564754" cy="1753429"/>
          </a:xfrm>
          <a:prstGeom prst="straightConnector1">
            <a:avLst/>
          </a:prstGeom>
          <a:ln w="63500">
            <a:solidFill>
              <a:srgbClr val="52D294"/>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9545936" y="3696494"/>
            <a:ext cx="1592197" cy="1763938"/>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60" y="85927"/>
            <a:ext cx="1262888" cy="1199744"/>
          </a:xfrm>
          <a:prstGeom prst="rect">
            <a:avLst/>
          </a:prstGeom>
        </p:spPr>
      </p:pic>
    </p:spTree>
    <p:extLst>
      <p:ext uri="{BB962C8B-B14F-4D97-AF65-F5344CB8AC3E}">
        <p14:creationId xmlns:p14="http://schemas.microsoft.com/office/powerpoint/2010/main" val="10008801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p:cNvPicPr/>
          <p:nvPr/>
        </p:nvPicPr>
        <p:blipFill>
          <a:blip r:embed="rId2">
            <a:extLst>
              <a:ext uri="{28A0092B-C50C-407E-A947-70E740481C1C}">
                <a14:useLocalDpi xmlns:a14="http://schemas.microsoft.com/office/drawing/2010/main" val="0"/>
              </a:ext>
            </a:extLst>
          </a:blip>
          <a:stretch>
            <a:fillRect/>
          </a:stretch>
        </p:blipFill>
        <p:spPr>
          <a:xfrm>
            <a:off x="2973915" y="812800"/>
            <a:ext cx="6593417" cy="3577166"/>
          </a:xfrm>
          <a:prstGeom prst="rect">
            <a:avLst/>
          </a:prstGeom>
        </p:spPr>
      </p:pic>
      <p:sp>
        <p:nvSpPr>
          <p:cNvPr id="3" name="Subtitle 2"/>
          <p:cNvSpPr>
            <a:spLocks noGrp="1"/>
          </p:cNvSpPr>
          <p:nvPr>
            <p:ph type="subTitle" idx="1"/>
          </p:nvPr>
        </p:nvSpPr>
        <p:spPr>
          <a:xfrm>
            <a:off x="-16934" y="0"/>
            <a:ext cx="12208933" cy="1371600"/>
          </a:xfrm>
          <a:solidFill>
            <a:schemeClr val="tx1">
              <a:lumMod val="85000"/>
              <a:lumOff val="15000"/>
            </a:schemeClr>
          </a:solidFill>
        </p:spPr>
        <p:txBody>
          <a:bodyPr/>
          <a:lstStyle/>
          <a:p>
            <a:endParaRPr lang="en-US" sz="3600" dirty="0" smtClean="0">
              <a:solidFill>
                <a:schemeClr val="bg1"/>
              </a:solidFill>
            </a:endParaRPr>
          </a:p>
          <a:p>
            <a:endParaRPr lang="en-US" sz="3600" dirty="0">
              <a:solidFill>
                <a:schemeClr val="bg1"/>
              </a:solidFill>
            </a:endParaRPr>
          </a:p>
        </p:txBody>
      </p:sp>
      <p:sp>
        <p:nvSpPr>
          <p:cNvPr id="4" name="TextBox 3"/>
          <p:cNvSpPr txBox="1"/>
          <p:nvPr/>
        </p:nvSpPr>
        <p:spPr>
          <a:xfrm>
            <a:off x="860422" y="4389966"/>
            <a:ext cx="11159067" cy="2308324"/>
          </a:xfrm>
          <a:prstGeom prst="rect">
            <a:avLst/>
          </a:prstGeom>
          <a:noFill/>
        </p:spPr>
        <p:txBody>
          <a:bodyPr wrap="square" rtlCol="0">
            <a:spAutoFit/>
          </a:bodyPr>
          <a:lstStyle/>
          <a:p>
            <a:r>
              <a:rPr lang="en-US" dirty="0" smtClean="0"/>
              <a:t>We can study your </a:t>
            </a:r>
            <a:r>
              <a:rPr lang="en-US" b="1" dirty="0" smtClean="0"/>
              <a:t>past campaign data </a:t>
            </a:r>
            <a:r>
              <a:rPr lang="en-US" dirty="0" smtClean="0"/>
              <a:t>and explore its historic relationship with </a:t>
            </a:r>
            <a:r>
              <a:rPr lang="en-US" dirty="0" smtClean="0">
                <a:solidFill>
                  <a:srgbClr val="52D294"/>
                </a:solidFill>
              </a:rPr>
              <a:t>other</a:t>
            </a:r>
            <a:r>
              <a:rPr lang="en-US" dirty="0" smtClean="0"/>
              <a:t> </a:t>
            </a:r>
            <a:r>
              <a:rPr lang="en-US" dirty="0" smtClean="0">
                <a:solidFill>
                  <a:srgbClr val="FF0000"/>
                </a:solidFill>
              </a:rPr>
              <a:t>independent </a:t>
            </a:r>
            <a:r>
              <a:rPr lang="en-US" dirty="0" smtClean="0"/>
              <a:t>datasets, like Google Trends or web searches for example.  This can leverage huge predictive power if we follow a couple of important assumptions:</a:t>
            </a:r>
          </a:p>
          <a:p>
            <a:endParaRPr lang="en-US" dirty="0" smtClean="0"/>
          </a:p>
          <a:p>
            <a:pPr marL="800100" lvl="1" indent="-342900">
              <a:buFont typeface="+mj-lt"/>
              <a:buAutoNum type="arabicPeriod"/>
            </a:pPr>
            <a:r>
              <a:rPr lang="en-US" dirty="0" smtClean="0"/>
              <a:t>We assume </a:t>
            </a:r>
            <a:r>
              <a:rPr lang="en-US" dirty="0"/>
              <a:t>that </a:t>
            </a:r>
            <a:r>
              <a:rPr lang="en-US" dirty="0" smtClean="0"/>
              <a:t>this is a ‘control’ dataset, and is unaffected by the campaign, so that we can measure performance against it. This allows for an unbiased experiment that provides statistically robust results.</a:t>
            </a:r>
          </a:p>
          <a:p>
            <a:pPr marL="800100" lvl="1" indent="-342900">
              <a:buFont typeface="+mj-lt"/>
              <a:buAutoNum type="arabicPeriod"/>
            </a:pPr>
            <a:r>
              <a:rPr lang="en-US" dirty="0" smtClean="0"/>
              <a:t>We assume that any identified relationship trends will continue into the post-period (after the start of the campaign).</a:t>
            </a:r>
            <a:endParaRPr lang="en-US" dirty="0"/>
          </a:p>
        </p:txBody>
      </p:sp>
      <p:sp>
        <p:nvSpPr>
          <p:cNvPr id="9" name="TextBox 8"/>
          <p:cNvSpPr txBox="1"/>
          <p:nvPr/>
        </p:nvSpPr>
        <p:spPr>
          <a:xfrm>
            <a:off x="9160933" y="314397"/>
            <a:ext cx="3252520" cy="646331"/>
          </a:xfrm>
          <a:prstGeom prst="rect">
            <a:avLst/>
          </a:prstGeom>
          <a:noFill/>
        </p:spPr>
        <p:txBody>
          <a:bodyPr wrap="square" rtlCol="0">
            <a:spAutoFit/>
          </a:bodyPr>
          <a:lstStyle/>
          <a:p>
            <a:r>
              <a:rPr lang="en-US" sz="3600" smtClean="0">
                <a:solidFill>
                  <a:schemeClr val="bg1"/>
                </a:solidFill>
              </a:rPr>
              <a:t>Assumptions</a:t>
            </a:r>
            <a:endParaRPr lang="en-US" sz="3600" dirty="0">
              <a:solidFill>
                <a:schemeClr val="bg1"/>
              </a:solidFill>
            </a:endParaRPr>
          </a:p>
        </p:txBody>
      </p:sp>
      <p:cxnSp>
        <p:nvCxnSpPr>
          <p:cNvPr id="6" name="Straight Arrow Connector 5"/>
          <p:cNvCxnSpPr/>
          <p:nvPr/>
        </p:nvCxnSpPr>
        <p:spPr>
          <a:xfrm flipV="1">
            <a:off x="3626913" y="3136889"/>
            <a:ext cx="2235200" cy="135467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7916334" y="3117843"/>
            <a:ext cx="1100666" cy="13546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7747002" y="3591977"/>
            <a:ext cx="787398" cy="880536"/>
          </a:xfrm>
          <a:prstGeom prst="straightConnector1">
            <a:avLst/>
          </a:prstGeom>
          <a:ln w="63500">
            <a:solidFill>
              <a:srgbClr val="52D294"/>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60" y="85927"/>
            <a:ext cx="1262888" cy="1199744"/>
          </a:xfrm>
          <a:prstGeom prst="rect">
            <a:avLst/>
          </a:prstGeom>
        </p:spPr>
      </p:pic>
    </p:spTree>
    <p:extLst>
      <p:ext uri="{BB962C8B-B14F-4D97-AF65-F5344CB8AC3E}">
        <p14:creationId xmlns:p14="http://schemas.microsoft.com/office/powerpoint/2010/main" val="7508322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934" y="0"/>
            <a:ext cx="12208933" cy="1371600"/>
          </a:xfrm>
          <a:solidFill>
            <a:schemeClr val="tx1">
              <a:lumMod val="85000"/>
              <a:lumOff val="15000"/>
            </a:schemeClr>
          </a:solidFill>
        </p:spPr>
        <p:txBody>
          <a:bodyPr/>
          <a:lstStyle/>
          <a:p>
            <a:endParaRPr lang="en-US" sz="3600" dirty="0" smtClean="0">
              <a:solidFill>
                <a:schemeClr val="bg1"/>
              </a:solidFill>
            </a:endParaRPr>
          </a:p>
          <a:p>
            <a:endParaRPr lang="en-US" sz="3600" dirty="0">
              <a:solidFill>
                <a:schemeClr val="bg1"/>
              </a:solidFill>
            </a:endParaRPr>
          </a:p>
        </p:txBody>
      </p:sp>
      <p:sp>
        <p:nvSpPr>
          <p:cNvPr id="4" name="TextBox 3"/>
          <p:cNvSpPr txBox="1"/>
          <p:nvPr/>
        </p:nvSpPr>
        <p:spPr>
          <a:xfrm>
            <a:off x="626533" y="4555070"/>
            <a:ext cx="11159067" cy="923330"/>
          </a:xfrm>
          <a:prstGeom prst="rect">
            <a:avLst/>
          </a:prstGeom>
          <a:noFill/>
        </p:spPr>
        <p:txBody>
          <a:bodyPr wrap="square" rtlCol="0">
            <a:spAutoFit/>
          </a:bodyPr>
          <a:lstStyle/>
          <a:p>
            <a:r>
              <a:rPr lang="en-US" dirty="0" smtClean="0"/>
              <a:t>In the digital marketing world there are just so many variables. It’s so difficult to identify one unique user and compare their </a:t>
            </a:r>
            <a:r>
              <a:rPr lang="en-US" dirty="0" err="1" smtClean="0"/>
              <a:t>behaviour</a:t>
            </a:r>
            <a:r>
              <a:rPr lang="en-US" dirty="0" smtClean="0"/>
              <a:t> their reactions to the same ad as another’s – their ‘statistical twin’. But we have to. Causal Impact creates another world </a:t>
            </a:r>
            <a:r>
              <a:rPr lang="en-US" smtClean="0"/>
              <a:t>that contains that twin </a:t>
            </a:r>
            <a:r>
              <a:rPr lang="en-US" dirty="0" smtClean="0"/>
              <a:t>– the identical user that never saw the ad.</a:t>
            </a:r>
          </a:p>
        </p:txBody>
      </p:sp>
      <p:sp>
        <p:nvSpPr>
          <p:cNvPr id="9" name="TextBox 8"/>
          <p:cNvSpPr txBox="1"/>
          <p:nvPr/>
        </p:nvSpPr>
        <p:spPr>
          <a:xfrm>
            <a:off x="7416800" y="314397"/>
            <a:ext cx="4996653" cy="646331"/>
          </a:xfrm>
          <a:prstGeom prst="rect">
            <a:avLst/>
          </a:prstGeom>
          <a:noFill/>
        </p:spPr>
        <p:txBody>
          <a:bodyPr wrap="square" rtlCol="0">
            <a:spAutoFit/>
          </a:bodyPr>
          <a:lstStyle/>
          <a:p>
            <a:r>
              <a:rPr lang="en-US" sz="3600" dirty="0" smtClean="0">
                <a:solidFill>
                  <a:schemeClr val="bg1"/>
                </a:solidFill>
              </a:rPr>
              <a:t>                Segmentation</a:t>
            </a:r>
            <a:endParaRPr lang="en-US" sz="3600" dirty="0">
              <a:solidFill>
                <a:schemeClr val="bg1"/>
              </a:solidFill>
            </a:endParaRPr>
          </a:p>
        </p:txBody>
      </p:sp>
      <p:pic>
        <p:nvPicPr>
          <p:cNvPr id="7" name="Picture 6"/>
          <p:cNvPicPr/>
          <p:nvPr/>
        </p:nvPicPr>
        <p:blipFill rotWithShape="1">
          <a:blip r:embed="rId2">
            <a:extLst>
              <a:ext uri="{28A0092B-C50C-407E-A947-70E740481C1C}">
                <a14:useLocalDpi xmlns:a14="http://schemas.microsoft.com/office/drawing/2010/main" val="0"/>
              </a:ext>
            </a:extLst>
          </a:blip>
          <a:srcRect l="-493" t="-1036" r="493" b="1036"/>
          <a:stretch/>
        </p:blipFill>
        <p:spPr>
          <a:xfrm>
            <a:off x="3139995" y="1896740"/>
            <a:ext cx="5837555" cy="222441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60" y="85927"/>
            <a:ext cx="1262888" cy="1199744"/>
          </a:xfrm>
          <a:prstGeom prst="rect">
            <a:avLst/>
          </a:prstGeom>
        </p:spPr>
      </p:pic>
    </p:spTree>
    <p:extLst>
      <p:ext uri="{BB962C8B-B14F-4D97-AF65-F5344CB8AC3E}">
        <p14:creationId xmlns:p14="http://schemas.microsoft.com/office/powerpoint/2010/main" val="19561292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934" y="0"/>
            <a:ext cx="12208933" cy="1371600"/>
          </a:xfrm>
          <a:solidFill>
            <a:schemeClr val="tx1">
              <a:lumMod val="85000"/>
              <a:lumOff val="15000"/>
            </a:schemeClr>
          </a:solidFill>
        </p:spPr>
        <p:txBody>
          <a:bodyPr/>
          <a:lstStyle/>
          <a:p>
            <a:endParaRPr lang="en-US" sz="3600" dirty="0" smtClean="0">
              <a:solidFill>
                <a:schemeClr val="bg1"/>
              </a:solidFill>
            </a:endParaRPr>
          </a:p>
          <a:p>
            <a:endParaRPr lang="en-US" sz="3600" dirty="0">
              <a:solidFill>
                <a:schemeClr val="bg1"/>
              </a:solidFill>
            </a:endParaRPr>
          </a:p>
        </p:txBody>
      </p:sp>
      <p:sp>
        <p:nvSpPr>
          <p:cNvPr id="4" name="TextBox 3"/>
          <p:cNvSpPr txBox="1"/>
          <p:nvPr/>
        </p:nvSpPr>
        <p:spPr>
          <a:xfrm>
            <a:off x="524934" y="1566332"/>
            <a:ext cx="4487332" cy="3693319"/>
          </a:xfrm>
          <a:prstGeom prst="rect">
            <a:avLst/>
          </a:prstGeom>
          <a:noFill/>
        </p:spPr>
        <p:txBody>
          <a:bodyPr wrap="square" rtlCol="0">
            <a:spAutoFit/>
          </a:bodyPr>
          <a:lstStyle/>
          <a:p>
            <a:endParaRPr lang="en-US" dirty="0"/>
          </a:p>
          <a:p>
            <a:r>
              <a:rPr lang="en-US" dirty="0" smtClean="0"/>
              <a:t>To increase credibility we need to sample our hypothesis space repeatedly in </a:t>
            </a:r>
            <a:r>
              <a:rPr lang="en-US" dirty="0"/>
              <a:t>o</a:t>
            </a:r>
            <a:r>
              <a:rPr lang="en-US" dirty="0" smtClean="0"/>
              <a:t>rder to build up a distribution of the potential outcomes. </a:t>
            </a:r>
          </a:p>
          <a:p>
            <a:endParaRPr lang="en-US" dirty="0"/>
          </a:p>
          <a:p>
            <a:r>
              <a:rPr lang="en-US" dirty="0" smtClean="0"/>
              <a:t>This means we can predict within a given confidence interval or degree of certainty that our results are not due to chance alone.</a:t>
            </a:r>
          </a:p>
          <a:p>
            <a:endParaRPr lang="en-US" dirty="0"/>
          </a:p>
          <a:p>
            <a:r>
              <a:rPr lang="en-US" dirty="0" smtClean="0"/>
              <a:t>So we repeat experiments until we have enough data to build a hill like this one</a:t>
            </a:r>
            <a:endParaRPr lang="en-US" dirty="0"/>
          </a:p>
          <a:p>
            <a:endParaRPr lang="en-US" dirty="0" smtClean="0"/>
          </a:p>
          <a:p>
            <a:r>
              <a:rPr lang="en-US" dirty="0" smtClean="0"/>
              <a:t>…and then we have to climb it</a:t>
            </a:r>
          </a:p>
        </p:txBody>
      </p:sp>
      <p:sp>
        <p:nvSpPr>
          <p:cNvPr id="9" name="TextBox 8"/>
          <p:cNvSpPr txBox="1"/>
          <p:nvPr/>
        </p:nvSpPr>
        <p:spPr>
          <a:xfrm>
            <a:off x="9160933" y="314397"/>
            <a:ext cx="3252520" cy="646331"/>
          </a:xfrm>
          <a:prstGeom prst="rect">
            <a:avLst/>
          </a:prstGeom>
          <a:noFill/>
        </p:spPr>
        <p:txBody>
          <a:bodyPr wrap="square" rtlCol="0">
            <a:spAutoFit/>
          </a:bodyPr>
          <a:lstStyle/>
          <a:p>
            <a:r>
              <a:rPr lang="en-US" sz="3600" dirty="0" smtClean="0">
                <a:solidFill>
                  <a:schemeClr val="bg1"/>
                </a:solidFill>
              </a:rPr>
              <a:t>       Methods</a:t>
            </a:r>
            <a:endParaRPr lang="en-US" sz="3600" dirty="0">
              <a:solidFill>
                <a:schemeClr val="bg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9253" y="2159000"/>
            <a:ext cx="6934200" cy="3441700"/>
          </a:xfrm>
          <a:prstGeom prst="rect">
            <a:avLst/>
          </a:prstGeom>
        </p:spPr>
      </p:pic>
      <p:cxnSp>
        <p:nvCxnSpPr>
          <p:cNvPr id="11" name="Straight Arrow Connector 10"/>
          <p:cNvCxnSpPr/>
          <p:nvPr/>
        </p:nvCxnSpPr>
        <p:spPr>
          <a:xfrm flipV="1">
            <a:off x="4334933" y="3268133"/>
            <a:ext cx="4013200" cy="1236134"/>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60" y="85927"/>
            <a:ext cx="1262888" cy="1199744"/>
          </a:xfrm>
          <a:prstGeom prst="rect">
            <a:avLst/>
          </a:prstGeom>
        </p:spPr>
      </p:pic>
    </p:spTree>
    <p:extLst>
      <p:ext uri="{BB962C8B-B14F-4D97-AF65-F5344CB8AC3E}">
        <p14:creationId xmlns:p14="http://schemas.microsoft.com/office/powerpoint/2010/main" val="19837527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934" y="0"/>
            <a:ext cx="12208933" cy="1371600"/>
          </a:xfrm>
          <a:solidFill>
            <a:schemeClr val="tx1">
              <a:lumMod val="85000"/>
              <a:lumOff val="15000"/>
            </a:schemeClr>
          </a:solidFill>
        </p:spPr>
        <p:txBody>
          <a:bodyPr/>
          <a:lstStyle/>
          <a:p>
            <a:endParaRPr lang="en-US" sz="3600" dirty="0" smtClean="0">
              <a:solidFill>
                <a:schemeClr val="bg1"/>
              </a:solidFill>
            </a:endParaRPr>
          </a:p>
          <a:p>
            <a:endParaRPr lang="en-US" sz="3600" dirty="0">
              <a:solidFill>
                <a:schemeClr val="bg1"/>
              </a:solidFill>
            </a:endParaRPr>
          </a:p>
        </p:txBody>
      </p:sp>
      <p:sp>
        <p:nvSpPr>
          <p:cNvPr id="4" name="TextBox 3"/>
          <p:cNvSpPr txBox="1"/>
          <p:nvPr/>
        </p:nvSpPr>
        <p:spPr>
          <a:xfrm>
            <a:off x="626533" y="4605870"/>
            <a:ext cx="11159067" cy="1754326"/>
          </a:xfrm>
          <a:prstGeom prst="rect">
            <a:avLst/>
          </a:prstGeom>
          <a:noFill/>
        </p:spPr>
        <p:txBody>
          <a:bodyPr wrap="square" rtlCol="0">
            <a:spAutoFit/>
          </a:bodyPr>
          <a:lstStyle/>
          <a:p>
            <a:r>
              <a:rPr lang="en-US" dirty="0" smtClean="0"/>
              <a:t>It’s impossible to do and not do the same thing at once, so for this reason, we must estimate the gaps. One dataset has the treatment (the campaign group), one does not (the control group). Rather than actually running the experiment, we can forecast the potential results based on the path of our covariant variables. These are relevant comparisons, like competitor sales or web searches that will continue into the future unaffected by and regardless of our campaign. We can then measure the difference between the two result sets to estimate our causal effect estimate.</a:t>
            </a:r>
          </a:p>
        </p:txBody>
      </p:sp>
      <p:sp>
        <p:nvSpPr>
          <p:cNvPr id="9" name="TextBox 8"/>
          <p:cNvSpPr txBox="1"/>
          <p:nvPr/>
        </p:nvSpPr>
        <p:spPr>
          <a:xfrm>
            <a:off x="8977550" y="314397"/>
            <a:ext cx="3435903" cy="646331"/>
          </a:xfrm>
          <a:prstGeom prst="rect">
            <a:avLst/>
          </a:prstGeom>
          <a:noFill/>
        </p:spPr>
        <p:txBody>
          <a:bodyPr wrap="square" rtlCol="0">
            <a:spAutoFit/>
          </a:bodyPr>
          <a:lstStyle/>
          <a:p>
            <a:r>
              <a:rPr lang="en-US" sz="3600" dirty="0" smtClean="0">
                <a:solidFill>
                  <a:schemeClr val="bg1"/>
                </a:solidFill>
              </a:rPr>
              <a:t>  Worlds Apart</a:t>
            </a:r>
            <a:endParaRPr lang="en-US" sz="3600" dirty="0">
              <a:solidFill>
                <a:schemeClr val="bg1"/>
              </a:solidFill>
            </a:endParaRP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3139995" y="1371600"/>
            <a:ext cx="5837555" cy="3274695"/>
          </a:xfrm>
          <a:prstGeom prst="rect">
            <a:avLst/>
          </a:prstGeom>
        </p:spPr>
      </p:pic>
      <p:sp>
        <p:nvSpPr>
          <p:cNvPr id="11" name="TextBox 10"/>
          <p:cNvSpPr txBox="1"/>
          <p:nvPr/>
        </p:nvSpPr>
        <p:spPr>
          <a:xfrm>
            <a:off x="2013902" y="2990727"/>
            <a:ext cx="1794933" cy="369332"/>
          </a:xfrm>
          <a:prstGeom prst="rect">
            <a:avLst/>
          </a:prstGeom>
          <a:noFill/>
        </p:spPr>
        <p:txBody>
          <a:bodyPr wrap="square" rtlCol="0">
            <a:spAutoFit/>
          </a:bodyPr>
          <a:lstStyle/>
          <a:p>
            <a:r>
              <a:rPr lang="en-US" dirty="0" smtClean="0">
                <a:solidFill>
                  <a:srgbClr val="FF0000"/>
                </a:solidFill>
              </a:rPr>
              <a:t>TWIN A</a:t>
            </a:r>
            <a:endParaRPr lang="en-US" dirty="0">
              <a:solidFill>
                <a:srgbClr val="FF0000"/>
              </a:solidFill>
            </a:endParaRPr>
          </a:p>
        </p:txBody>
      </p:sp>
      <p:sp>
        <p:nvSpPr>
          <p:cNvPr id="12" name="TextBox 11"/>
          <p:cNvSpPr txBox="1"/>
          <p:nvPr/>
        </p:nvSpPr>
        <p:spPr>
          <a:xfrm>
            <a:off x="9601200" y="2990727"/>
            <a:ext cx="1794933" cy="369332"/>
          </a:xfrm>
          <a:prstGeom prst="rect">
            <a:avLst/>
          </a:prstGeom>
          <a:noFill/>
        </p:spPr>
        <p:txBody>
          <a:bodyPr wrap="square" rtlCol="0">
            <a:spAutoFit/>
          </a:bodyPr>
          <a:lstStyle/>
          <a:p>
            <a:r>
              <a:rPr lang="en-US" dirty="0" smtClean="0">
                <a:solidFill>
                  <a:schemeClr val="accent1">
                    <a:lumMod val="75000"/>
                  </a:schemeClr>
                </a:solidFill>
              </a:rPr>
              <a:t>TWIN B</a:t>
            </a:r>
            <a:endParaRPr lang="en-US" dirty="0">
              <a:solidFill>
                <a:schemeClr val="accent1">
                  <a:lumMod val="75000"/>
                </a:schemeClr>
              </a:solidFill>
            </a:endParaRPr>
          </a:p>
        </p:txBody>
      </p:sp>
      <p:cxnSp>
        <p:nvCxnSpPr>
          <p:cNvPr id="13" name="Straight Arrow Connector 12"/>
          <p:cNvCxnSpPr/>
          <p:nvPr/>
        </p:nvCxnSpPr>
        <p:spPr>
          <a:xfrm flipV="1">
            <a:off x="2973916" y="2990727"/>
            <a:ext cx="2580218" cy="18466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7489880" y="2990727"/>
            <a:ext cx="2111320" cy="18466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60" y="85927"/>
            <a:ext cx="1262888" cy="1199744"/>
          </a:xfrm>
          <a:prstGeom prst="rect">
            <a:avLst/>
          </a:prstGeom>
        </p:spPr>
      </p:pic>
    </p:spTree>
    <p:extLst>
      <p:ext uri="{BB962C8B-B14F-4D97-AF65-F5344CB8AC3E}">
        <p14:creationId xmlns:p14="http://schemas.microsoft.com/office/powerpoint/2010/main" val="11424978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934" y="0"/>
            <a:ext cx="12208933" cy="1371600"/>
          </a:xfrm>
          <a:solidFill>
            <a:schemeClr val="tx1">
              <a:lumMod val="85000"/>
              <a:lumOff val="15000"/>
            </a:schemeClr>
          </a:solidFill>
        </p:spPr>
        <p:txBody>
          <a:bodyPr/>
          <a:lstStyle/>
          <a:p>
            <a:endParaRPr lang="en-US" dirty="0"/>
          </a:p>
        </p:txBody>
      </p:sp>
      <p:sp>
        <p:nvSpPr>
          <p:cNvPr id="7" name="Title 1"/>
          <p:cNvSpPr>
            <a:spLocks noGrp="1"/>
          </p:cNvSpPr>
          <p:nvPr>
            <p:ph type="ctrTitle"/>
          </p:nvPr>
        </p:nvSpPr>
        <p:spPr/>
        <p:txBody>
          <a:bodyPr>
            <a:normAutofit fontScale="90000"/>
          </a:bodyPr>
          <a:lstStyle/>
          <a:p>
            <a:r>
              <a:rPr lang="en-US" dirty="0" smtClean="0"/>
              <a:t/>
            </a:r>
            <a:br>
              <a:rPr lang="en-US" dirty="0" smtClean="0"/>
            </a:br>
            <a:r>
              <a:rPr lang="en-US" dirty="0"/>
              <a:t/>
            </a:r>
            <a:br>
              <a:rPr lang="en-US" dirty="0"/>
            </a:br>
            <a:endParaRPr lang="en-US" dirty="0"/>
          </a:p>
        </p:txBody>
      </p:sp>
      <p:sp>
        <p:nvSpPr>
          <p:cNvPr id="8" name="Rectangle 7"/>
          <p:cNvSpPr/>
          <p:nvPr/>
        </p:nvSpPr>
        <p:spPr>
          <a:xfrm>
            <a:off x="3875614" y="4066198"/>
            <a:ext cx="7743006" cy="1569660"/>
          </a:xfrm>
          <a:prstGeom prst="rect">
            <a:avLst/>
          </a:prstGeom>
        </p:spPr>
        <p:txBody>
          <a:bodyPr wrap="square">
            <a:spAutoFit/>
          </a:bodyPr>
          <a:lstStyle/>
          <a:p>
            <a:r>
              <a:rPr lang="en-US" sz="2400" dirty="0" smtClean="0"/>
              <a:t>They can then go on to predict that pattern into the future, into our post-period world. When this prediction is mapped, we can evaluate it against the ‘campaign’ world and quantify by just how much they differ. </a:t>
            </a:r>
            <a:endParaRPr lang="en-US" sz="2400" dirty="0"/>
          </a:p>
        </p:txBody>
      </p:sp>
      <p:sp>
        <p:nvSpPr>
          <p:cNvPr id="12" name="Rectangle 11"/>
          <p:cNvSpPr/>
          <p:nvPr/>
        </p:nvSpPr>
        <p:spPr>
          <a:xfrm>
            <a:off x="3875615" y="1685997"/>
            <a:ext cx="8356601" cy="3323987"/>
          </a:xfrm>
          <a:prstGeom prst="rect">
            <a:avLst/>
          </a:prstGeom>
        </p:spPr>
        <p:txBody>
          <a:bodyPr wrap="square">
            <a:spAutoFit/>
          </a:bodyPr>
          <a:lstStyle/>
          <a:p>
            <a:endParaRPr lang="en-US" sz="2400" dirty="0" smtClean="0"/>
          </a:p>
          <a:p>
            <a:r>
              <a:rPr lang="en-US" sz="2400" dirty="0" smtClean="0"/>
              <a:t>We train the model on our datasets and it learns how to explain one variable as a function of another, that is to </a:t>
            </a:r>
            <a:r>
              <a:rPr lang="en-US" sz="2400" dirty="0" err="1" smtClean="0"/>
              <a:t>recognise</a:t>
            </a:r>
            <a:r>
              <a:rPr lang="en-US" sz="2400" smtClean="0"/>
              <a:t> </a:t>
            </a:r>
            <a:r>
              <a:rPr lang="en-US" sz="2400" smtClean="0"/>
              <a:t>the </a:t>
            </a:r>
            <a:r>
              <a:rPr lang="en-US" sz="2400" dirty="0" smtClean="0"/>
              <a:t>way in which they affect one another over time. </a:t>
            </a:r>
          </a:p>
          <a:p>
            <a:endParaRPr lang="en-US" sz="2400" dirty="0" smtClean="0"/>
          </a:p>
          <a:p>
            <a:endParaRPr lang="en-US" sz="2400" dirty="0"/>
          </a:p>
          <a:p>
            <a:endParaRPr lang="en-US" sz="2400" dirty="0" smtClean="0"/>
          </a:p>
          <a:p>
            <a:endParaRPr lang="en-US" sz="2400" dirty="0" smtClean="0"/>
          </a:p>
          <a:p>
            <a:endParaRPr lang="en-US" dirty="0"/>
          </a:p>
        </p:txBody>
      </p:sp>
      <p:sp>
        <p:nvSpPr>
          <p:cNvPr id="14" name="TextBox 13"/>
          <p:cNvSpPr txBox="1"/>
          <p:nvPr/>
        </p:nvSpPr>
        <p:spPr>
          <a:xfrm>
            <a:off x="7382933" y="314397"/>
            <a:ext cx="4464051" cy="646331"/>
          </a:xfrm>
          <a:prstGeom prst="rect">
            <a:avLst/>
          </a:prstGeom>
          <a:noFill/>
        </p:spPr>
        <p:txBody>
          <a:bodyPr wrap="square" rtlCol="0">
            <a:spAutoFit/>
          </a:bodyPr>
          <a:lstStyle/>
          <a:p>
            <a:r>
              <a:rPr lang="en-US" sz="3600" dirty="0" smtClean="0">
                <a:solidFill>
                  <a:schemeClr val="bg1"/>
                </a:solidFill>
              </a:rPr>
              <a:t>   Incremental Learning </a:t>
            </a:r>
            <a:endParaRPr lang="en-US" sz="3600" dirty="0">
              <a:solidFill>
                <a:schemeClr val="bg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518" y="2676831"/>
            <a:ext cx="2349500" cy="222250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60" y="85927"/>
            <a:ext cx="1262888" cy="1199744"/>
          </a:xfrm>
          <a:prstGeom prst="rect">
            <a:avLst/>
          </a:prstGeom>
        </p:spPr>
      </p:pic>
    </p:spTree>
    <p:extLst>
      <p:ext uri="{BB962C8B-B14F-4D97-AF65-F5344CB8AC3E}">
        <p14:creationId xmlns:p14="http://schemas.microsoft.com/office/powerpoint/2010/main" val="13419497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934" y="0"/>
            <a:ext cx="12208933" cy="1371600"/>
          </a:xfrm>
          <a:solidFill>
            <a:schemeClr val="tx1">
              <a:lumMod val="85000"/>
              <a:lumOff val="15000"/>
            </a:schemeClr>
          </a:solidFill>
        </p:spPr>
        <p:txBody>
          <a:bodyPr/>
          <a:lstStyle/>
          <a:p>
            <a:endParaRPr lang="en-US" sz="3600" dirty="0" smtClean="0">
              <a:solidFill>
                <a:schemeClr val="bg1"/>
              </a:solidFill>
            </a:endParaRPr>
          </a:p>
          <a:p>
            <a:endParaRPr lang="en-US" sz="3600" dirty="0">
              <a:solidFill>
                <a:schemeClr val="bg1"/>
              </a:solidFill>
            </a:endParaRPr>
          </a:p>
        </p:txBody>
      </p:sp>
      <p:sp>
        <p:nvSpPr>
          <p:cNvPr id="4" name="TextBox 3"/>
          <p:cNvSpPr txBox="1"/>
          <p:nvPr/>
        </p:nvSpPr>
        <p:spPr>
          <a:xfrm>
            <a:off x="3996267" y="4646295"/>
            <a:ext cx="4131734" cy="369332"/>
          </a:xfrm>
          <a:prstGeom prst="rect">
            <a:avLst/>
          </a:prstGeom>
          <a:noFill/>
        </p:spPr>
        <p:txBody>
          <a:bodyPr wrap="square" rtlCol="0">
            <a:spAutoFit/>
          </a:bodyPr>
          <a:lstStyle/>
          <a:p>
            <a:r>
              <a:rPr lang="en-US" dirty="0" smtClean="0">
                <a:solidFill>
                  <a:srgbClr val="FF0000"/>
                </a:solidFill>
              </a:rPr>
              <a:t>TWIN </a:t>
            </a:r>
            <a:r>
              <a:rPr lang="en-US" dirty="0" smtClean="0">
                <a:solidFill>
                  <a:srgbClr val="FF0000"/>
                </a:solidFill>
              </a:rPr>
              <a:t>A </a:t>
            </a:r>
            <a:r>
              <a:rPr lang="en-US" dirty="0" smtClean="0"/>
              <a:t>– </a:t>
            </a:r>
            <a:r>
              <a:rPr lang="en-US" dirty="0" smtClean="0">
                <a:solidFill>
                  <a:schemeClr val="accent1">
                    <a:lumMod val="75000"/>
                  </a:schemeClr>
                </a:solidFill>
              </a:rPr>
              <a:t>TWIN </a:t>
            </a:r>
            <a:r>
              <a:rPr lang="en-US" dirty="0" smtClean="0">
                <a:solidFill>
                  <a:schemeClr val="accent1">
                    <a:lumMod val="75000"/>
                  </a:schemeClr>
                </a:solidFill>
              </a:rPr>
              <a:t>B </a:t>
            </a:r>
            <a:r>
              <a:rPr lang="en-US" dirty="0" smtClean="0"/>
              <a:t>= Causal Effect Estimate </a:t>
            </a:r>
          </a:p>
        </p:txBody>
      </p:sp>
      <p:sp>
        <p:nvSpPr>
          <p:cNvPr id="9" name="TextBox 8"/>
          <p:cNvSpPr txBox="1"/>
          <p:nvPr/>
        </p:nvSpPr>
        <p:spPr>
          <a:xfrm>
            <a:off x="7416800" y="314397"/>
            <a:ext cx="4996653" cy="646331"/>
          </a:xfrm>
          <a:prstGeom prst="rect">
            <a:avLst/>
          </a:prstGeom>
          <a:noFill/>
        </p:spPr>
        <p:txBody>
          <a:bodyPr wrap="square" rtlCol="0">
            <a:spAutoFit/>
          </a:bodyPr>
          <a:lstStyle/>
          <a:p>
            <a:r>
              <a:rPr lang="en-US" sz="3600" dirty="0" smtClean="0">
                <a:solidFill>
                  <a:schemeClr val="bg1"/>
                </a:solidFill>
              </a:rPr>
              <a:t>                 </a:t>
            </a:r>
            <a:r>
              <a:rPr lang="en-US" sz="3600" dirty="0" err="1" smtClean="0">
                <a:solidFill>
                  <a:schemeClr val="bg1"/>
                </a:solidFill>
              </a:rPr>
              <a:t>Optimisation</a:t>
            </a:r>
            <a:endParaRPr lang="en-US" sz="3600" dirty="0">
              <a:solidFill>
                <a:schemeClr val="bg1"/>
              </a:solidFill>
            </a:endParaRPr>
          </a:p>
        </p:txBody>
      </p:sp>
      <p:pic>
        <p:nvPicPr>
          <p:cNvPr id="7" name="Picture 6"/>
          <p:cNvPicPr/>
          <p:nvPr/>
        </p:nvPicPr>
        <p:blipFill rotWithShape="1">
          <a:blip r:embed="rId2">
            <a:extLst>
              <a:ext uri="{BEBA8EAE-BF5A-486C-A8C5-ECC9F3942E4B}">
                <a14:imgProps xmlns:a14="http://schemas.microsoft.com/office/drawing/2010/main">
                  <a14:imgLayer r:embed="rId3">
                    <a14:imgEffect>
                      <a14:artisticCutout/>
                    </a14:imgEffect>
                  </a14:imgLayer>
                </a14:imgProps>
              </a:ext>
              <a:ext uri="{28A0092B-C50C-407E-A947-70E740481C1C}">
                <a14:useLocalDpi xmlns:a14="http://schemas.microsoft.com/office/drawing/2010/main" val="0"/>
              </a:ext>
            </a:extLst>
          </a:blip>
          <a:srcRect l="50582" t="-12902" r="-341" b="1"/>
          <a:stretch/>
        </p:blipFill>
        <p:spPr>
          <a:xfrm>
            <a:off x="4602984" y="1800265"/>
            <a:ext cx="2898483" cy="243515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5760" y="85927"/>
            <a:ext cx="1262888" cy="1199744"/>
          </a:xfrm>
          <a:prstGeom prst="rect">
            <a:avLst/>
          </a:prstGeom>
        </p:spPr>
      </p:pic>
    </p:spTree>
    <p:extLst>
      <p:ext uri="{BB962C8B-B14F-4D97-AF65-F5344CB8AC3E}">
        <p14:creationId xmlns:p14="http://schemas.microsoft.com/office/powerpoint/2010/main" val="19797228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934" y="0"/>
            <a:ext cx="12208933" cy="1371600"/>
          </a:xfrm>
          <a:solidFill>
            <a:schemeClr val="tx1">
              <a:lumMod val="85000"/>
              <a:lumOff val="15000"/>
            </a:schemeClr>
          </a:solidFill>
        </p:spPr>
        <p:txBody>
          <a:bodyPr/>
          <a:lstStyle/>
          <a:p>
            <a:endParaRPr lang="en-US" sz="3600" dirty="0" smtClean="0">
              <a:solidFill>
                <a:schemeClr val="bg1"/>
              </a:solidFill>
            </a:endParaRPr>
          </a:p>
          <a:p>
            <a:endParaRPr lang="en-US" sz="3600" dirty="0">
              <a:solidFill>
                <a:schemeClr val="bg1"/>
              </a:solidFill>
            </a:endParaRPr>
          </a:p>
        </p:txBody>
      </p:sp>
      <p:sp>
        <p:nvSpPr>
          <p:cNvPr id="4" name="TextBox 3"/>
          <p:cNvSpPr txBox="1"/>
          <p:nvPr/>
        </p:nvSpPr>
        <p:spPr>
          <a:xfrm>
            <a:off x="643466" y="5401737"/>
            <a:ext cx="11159067" cy="923330"/>
          </a:xfrm>
          <a:prstGeom prst="rect">
            <a:avLst/>
          </a:prstGeom>
          <a:noFill/>
        </p:spPr>
        <p:txBody>
          <a:bodyPr wrap="square" rtlCol="0">
            <a:spAutoFit/>
          </a:bodyPr>
          <a:lstStyle/>
          <a:p>
            <a:r>
              <a:rPr lang="en-US" dirty="0" smtClean="0"/>
              <a:t>If we plot our data in R, using the </a:t>
            </a:r>
            <a:r>
              <a:rPr lang="en-US" dirty="0" err="1" smtClean="0"/>
              <a:t>CausalImpact</a:t>
            </a:r>
            <a:r>
              <a:rPr lang="en-US" dirty="0" smtClean="0"/>
              <a:t> package, we can  </a:t>
            </a:r>
            <a:r>
              <a:rPr lang="en-US" dirty="0" err="1" smtClean="0"/>
              <a:t>visualise</a:t>
            </a:r>
            <a:r>
              <a:rPr lang="en-US" dirty="0" smtClean="0"/>
              <a:t> our original data against a pointwise plot of the causal Impact and also the cumulative impact over the period to draw our conclusions based on any statistically significant results.</a:t>
            </a:r>
          </a:p>
        </p:txBody>
      </p:sp>
      <p:sp>
        <p:nvSpPr>
          <p:cNvPr id="9" name="TextBox 8"/>
          <p:cNvSpPr txBox="1"/>
          <p:nvPr/>
        </p:nvSpPr>
        <p:spPr>
          <a:xfrm>
            <a:off x="7416800" y="314397"/>
            <a:ext cx="4996653" cy="646331"/>
          </a:xfrm>
          <a:prstGeom prst="rect">
            <a:avLst/>
          </a:prstGeom>
          <a:noFill/>
        </p:spPr>
        <p:txBody>
          <a:bodyPr wrap="square" rtlCol="0">
            <a:spAutoFit/>
          </a:bodyPr>
          <a:lstStyle/>
          <a:p>
            <a:r>
              <a:rPr lang="en-US" sz="3600" dirty="0" smtClean="0">
                <a:solidFill>
                  <a:schemeClr val="bg1"/>
                </a:solidFill>
              </a:rPr>
              <a:t>                     Conclusion</a:t>
            </a:r>
            <a:endParaRPr lang="en-US" sz="3600" dirty="0">
              <a:solidFill>
                <a:schemeClr val="bg1"/>
              </a:solidFill>
            </a:endParaRP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2455334" y="1574797"/>
            <a:ext cx="7349066" cy="3611036"/>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60" y="85927"/>
            <a:ext cx="1262888" cy="1199744"/>
          </a:xfrm>
          <a:prstGeom prst="rect">
            <a:avLst/>
          </a:prstGeom>
        </p:spPr>
      </p:pic>
    </p:spTree>
    <p:extLst>
      <p:ext uri="{BB962C8B-B14F-4D97-AF65-F5344CB8AC3E}">
        <p14:creationId xmlns:p14="http://schemas.microsoft.com/office/powerpoint/2010/main" val="17844844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1222</TotalTime>
  <Words>579</Words>
  <Application>Microsoft Macintosh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Calibri Light</vt:lpstr>
      <vt:lpstr>Arial</vt:lpstr>
      <vt:lpstr>Office Theme</vt:lpstr>
      <vt:lpstr> How we measure your impact</vt:lpstr>
      <vt:lpstr>  </vt:lpstr>
      <vt:lpstr>PowerPoint Presentation</vt:lpstr>
      <vt:lpstr>PowerPoint Presentation</vt:lpstr>
      <vt:lpstr>PowerPoint Presentation</vt:lpstr>
      <vt:lpstr>PowerPoint Presentation</vt:lpstr>
      <vt:lpstr>  </vt:lpstr>
      <vt:lpstr>PowerPoint Presentation</vt:lpstr>
      <vt:lpstr>PowerPoint Presentation</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PG-Macmillan, Julia</dc:creator>
  <cp:lastModifiedBy>PG-Macmillan, Julia</cp:lastModifiedBy>
  <cp:revision>135</cp:revision>
  <dcterms:created xsi:type="dcterms:W3CDTF">2017-04-04T10:58:58Z</dcterms:created>
  <dcterms:modified xsi:type="dcterms:W3CDTF">2017-06-11T13:00:22Z</dcterms:modified>
</cp:coreProperties>
</file>