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523" r:id="rId3"/>
    <p:sldId id="525" r:id="rId4"/>
    <p:sldId id="524" r:id="rId5"/>
    <p:sldId id="483" r:id="rId6"/>
    <p:sldId id="526" r:id="rId7"/>
    <p:sldId id="527" r:id="rId8"/>
    <p:sldId id="528" r:id="rId9"/>
    <p:sldId id="552" r:id="rId10"/>
    <p:sldId id="529" r:id="rId11"/>
    <p:sldId id="522" r:id="rId12"/>
    <p:sldId id="530" r:id="rId13"/>
    <p:sldId id="501" r:id="rId14"/>
    <p:sldId id="532" r:id="rId15"/>
    <p:sldId id="531" r:id="rId16"/>
    <p:sldId id="534" r:id="rId17"/>
    <p:sldId id="533" r:id="rId18"/>
    <p:sldId id="545" r:id="rId19"/>
    <p:sldId id="536" r:id="rId20"/>
    <p:sldId id="537" r:id="rId21"/>
    <p:sldId id="539" r:id="rId22"/>
    <p:sldId id="541" r:id="rId23"/>
    <p:sldId id="538" r:id="rId24"/>
    <p:sldId id="540" r:id="rId25"/>
    <p:sldId id="542" r:id="rId26"/>
    <p:sldId id="543" r:id="rId27"/>
    <p:sldId id="544" r:id="rId2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4" autoAdjust="0"/>
    <p:restoredTop sz="84436"/>
  </p:normalViewPr>
  <p:slideViewPr>
    <p:cSldViewPr snapToGrid="0" snapToObjects="1" showGuides="1">
      <p:cViewPr varScale="1">
        <p:scale>
          <a:sx n="106" d="100"/>
          <a:sy n="106" d="100"/>
        </p:scale>
        <p:origin x="832" y="1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5A8F3-AA62-AC48-A387-50F2EB05A328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BF9B3-2054-9342-AC05-FF25C8070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5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53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01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0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76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35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35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43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25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25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9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01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31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07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6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96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83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16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 is growing rapidly </a:t>
            </a:r>
          </a:p>
          <a:p>
            <a:r>
              <a:rPr lang="en-US" dirty="0" smtClean="0"/>
              <a:t>Based</a:t>
            </a:r>
            <a:r>
              <a:rPr lang="en-US" baseline="0" dirty="0" smtClean="0"/>
              <a:t> in Mountain View – I am the only guy in UK/Europe</a:t>
            </a:r>
            <a:endParaRPr lang="en-US" dirty="0" smtClean="0"/>
          </a:p>
          <a:p>
            <a:r>
              <a:rPr lang="en-US" dirty="0" smtClean="0"/>
              <a:t>VC: $34M</a:t>
            </a:r>
            <a:r>
              <a:rPr lang="en-US" baseline="0" dirty="0" smtClean="0"/>
              <a:t> in total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40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79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06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72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913"/>
            <a:ext cx="7772400" cy="5303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3252" y="2146429"/>
            <a:ext cx="4066505" cy="927806"/>
          </a:xfrm>
        </p:spPr>
        <p:txBody>
          <a:bodyPr>
            <a:normAutofit/>
          </a:bodyPr>
          <a:lstStyle>
            <a:lvl1pPr marL="0" indent="0" algn="ctr">
              <a:buNone/>
              <a:defRPr sz="280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17 May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bit.ly</a:t>
            </a:r>
            <a:r>
              <a:rPr lang="en-US" dirty="0" smtClean="0"/>
              <a:t> / joe_london_kaggle_2016a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24414">
            <a:off x="-1894247" y="3883786"/>
            <a:ext cx="9144000" cy="29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8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568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0" marR="0" lvl="0" indent="0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cap="none" spc="300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lang="en-US" sz="2800" b="1" i="0" u="none" strike="noStrike" cap="none" spc="300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GB" smtClean="0"/>
              <a:t>17 May 2016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659164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bit.ly / joe_london_kaggle_2016a</a:t>
            </a: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C8A4197-7A9D-5842-BD4B-E3CFC351F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1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925" y="935584"/>
            <a:ext cx="4946875" cy="12338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0149" y="2346171"/>
            <a:ext cx="4946650" cy="11636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40150" y="3738563"/>
            <a:ext cx="4946650" cy="1028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009" y="935584"/>
            <a:ext cx="0" cy="3831679"/>
          </a:xfrm>
          <a:prstGeom prst="line">
            <a:avLst/>
          </a:prstGeom>
          <a:ln w="57150" cmpd="sng">
            <a:solidFill>
              <a:srgbClr val="FBE9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740150" y="2253605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740150" y="3628358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11138" y="935831"/>
            <a:ext cx="2913062" cy="1233488"/>
          </a:xfrm>
        </p:spPr>
        <p:txBody>
          <a:bodyPr>
            <a:normAutofit/>
          </a:bodyPr>
          <a:lstStyle>
            <a:lvl1pPr marL="0" indent="0" algn="ctr">
              <a:buNone/>
              <a:defRPr sz="4000" b="0" i="0"/>
            </a:lvl1pPr>
            <a:lvl2pPr marL="457200" indent="0" algn="ctr">
              <a:buNone/>
              <a:defRPr baseline="0"/>
            </a:lvl2pPr>
          </a:lstStyle>
          <a:p>
            <a:pPr lvl="0"/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11138" y="2346723"/>
            <a:ext cx="2913062" cy="116324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11138" y="3738563"/>
            <a:ext cx="2913062" cy="102870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  <a:alpha val="4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7100"/>
            <a:ext cx="8229600" cy="66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72" r:id="rId4"/>
    <p:sldLayoutId id="2147483663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49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presentation/d/1Vs4_VMPYvuODHfF0r1XLLesAt7GUBi71G68uY6Ck4KA/edit?ts=57e958c6#slide=id.g35f391192_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683"/>
            <a:ext cx="7772400" cy="953650"/>
          </a:xfrm>
        </p:spPr>
        <p:txBody>
          <a:bodyPr>
            <a:normAutofit/>
          </a:bodyPr>
          <a:lstStyle/>
          <a:p>
            <a:r>
              <a:rPr lang="en-US" b="0" dirty="0" smtClean="0"/>
              <a:t>Industrial </a:t>
            </a:r>
            <a:r>
              <a:rPr lang="en-US" b="0" dirty="0" err="1" smtClean="0"/>
              <a:t>IoT</a:t>
            </a:r>
            <a:r>
              <a:rPr lang="en-US" b="0" dirty="0" smtClean="0"/>
              <a:t> Data Science with H2O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7706" y="2037290"/>
            <a:ext cx="4240494" cy="18108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Jo-fai (Joe) Chow</a:t>
            </a:r>
          </a:p>
          <a:p>
            <a:r>
              <a:rPr lang="en-US" dirty="0" smtClean="0"/>
              <a:t>Data Scientist</a:t>
            </a:r>
            <a:endParaRPr lang="en-US" dirty="0"/>
          </a:p>
          <a:p>
            <a:r>
              <a:rPr lang="en-US" dirty="0" smtClean="0"/>
              <a:t>joe@h2o.ai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(Draft Version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0.2)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00" y="1831445"/>
            <a:ext cx="2222500" cy="222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9452" y="4244742"/>
            <a:ext cx="3465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Workshop Day 1</a:t>
            </a:r>
          </a:p>
          <a:p>
            <a:pPr algn="ctr"/>
            <a:r>
              <a:rPr lang="en-US" dirty="0" smtClean="0"/>
              <a:t>La Fosse Associates</a:t>
            </a:r>
          </a:p>
          <a:p>
            <a:pPr algn="ctr"/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&amp; 28</a:t>
            </a:r>
            <a:r>
              <a:rPr lang="en-US" baseline="30000" dirty="0" smtClean="0"/>
              <a:t>th</a:t>
            </a:r>
            <a:r>
              <a:rPr lang="en-US" dirty="0" smtClean="0"/>
              <a:t> September</a:t>
            </a:r>
            <a:r>
              <a:rPr lang="en-US" dirty="0" smtClean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72687"/>
            <a:ext cx="7953957" cy="927806"/>
          </a:xfrm>
        </p:spPr>
        <p:txBody>
          <a:bodyPr>
            <a:noAutofit/>
          </a:bodyPr>
          <a:lstStyle/>
          <a:p>
            <a:r>
              <a:rPr lang="en-US" sz="5400" dirty="0" smtClean="0"/>
              <a:t>Workshop #1</a:t>
            </a:r>
          </a:p>
          <a:p>
            <a:r>
              <a:rPr lang="en-US" sz="5400" dirty="0" smtClean="0"/>
              <a:t>Use Case 1: Classification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32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Data &amp; Code for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707146"/>
            <a:ext cx="8229601" cy="3394472"/>
          </a:xfrm>
        </p:spPr>
        <p:txBody>
          <a:bodyPr/>
          <a:lstStyle/>
          <a:p>
            <a:r>
              <a:rPr lang="en-US" dirty="0" smtClean="0"/>
              <a:t>Please go to </a:t>
            </a:r>
            <a:br>
              <a:rPr lang="en-US" dirty="0" smtClean="0"/>
            </a:br>
            <a:r>
              <a:rPr lang="en-US" sz="5400" dirty="0" err="1" smtClean="0"/>
              <a:t>bit.ly</a:t>
            </a:r>
            <a:r>
              <a:rPr lang="en-US" sz="5400" dirty="0" smtClean="0"/>
              <a:t>/h2o_iot_workshop1</a:t>
            </a:r>
            <a:endParaRPr lang="en-US" sz="4400" dirty="0" smtClean="0"/>
          </a:p>
          <a:p>
            <a:endParaRPr lang="en-US" sz="4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6715" y="2201869"/>
            <a:ext cx="5190565" cy="256539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992472" y="3424518"/>
            <a:ext cx="466163" cy="17032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49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40992"/>
            <a:ext cx="7953957" cy="313378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Workshop #1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 1: Classification</a:t>
            </a:r>
          </a:p>
          <a:p>
            <a:r>
              <a:rPr lang="en-US" sz="5400" dirty="0" smtClean="0"/>
              <a:t>Step 1: </a:t>
            </a:r>
            <a:r>
              <a:rPr lang="en-US" sz="5400" dirty="0" smtClean="0"/>
              <a:t>R </a:t>
            </a:r>
            <a:r>
              <a:rPr lang="en-US" sz="5400" dirty="0" smtClean="0"/>
              <a:t>Packages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07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step_01_install_packages.R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844" y="955178"/>
            <a:ext cx="244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Package ‘h2o’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1603385"/>
            <a:ext cx="4038600" cy="2587605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458397"/>
            <a:ext cx="4038600" cy="2877580"/>
          </a:xfrm>
        </p:spPr>
      </p:pic>
    </p:spTree>
    <p:extLst>
      <p:ext uri="{BB962C8B-B14F-4D97-AF65-F5344CB8AC3E}">
        <p14:creationId xmlns:p14="http://schemas.microsoft.com/office/powerpoint/2010/main" val="106992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step_01_install_packages.R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844" y="955178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Package ‘h2oEnsemble’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231699"/>
            <a:ext cx="4038600" cy="133097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6350" y="2439987"/>
            <a:ext cx="3162300" cy="914400"/>
          </a:xfrm>
        </p:spPr>
      </p:pic>
    </p:spTree>
    <p:extLst>
      <p:ext uri="{BB962C8B-B14F-4D97-AF65-F5344CB8AC3E}">
        <p14:creationId xmlns:p14="http://schemas.microsoft.com/office/powerpoint/2010/main" val="11534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40992"/>
            <a:ext cx="7953957" cy="313378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Workshop #1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 1: Classification</a:t>
            </a:r>
          </a:p>
          <a:p>
            <a:r>
              <a:rPr lang="en-US" sz="5400" dirty="0" smtClean="0"/>
              <a:t>Step 2: Exploratory Analysis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655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Use Case 1: SECOM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091" y="671979"/>
            <a:ext cx="7049818" cy="441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step_02_exploratory_analysis.R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844" y="955178"/>
            <a:ext cx="390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Importing SECOM data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674552"/>
            <a:ext cx="4038600" cy="2445271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1514576"/>
            <a:ext cx="4038600" cy="2765223"/>
          </a:xfrm>
        </p:spPr>
      </p:pic>
      <p:sp>
        <p:nvSpPr>
          <p:cNvPr id="11" name="Rectangle 10"/>
          <p:cNvSpPr/>
          <p:nvPr/>
        </p:nvSpPr>
        <p:spPr>
          <a:xfrm>
            <a:off x="457200" y="2976671"/>
            <a:ext cx="4038600" cy="1143151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8241" y="4451183"/>
            <a:ext cx="2832495" cy="276999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Optional (different ways to import data)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88018" y="4029238"/>
            <a:ext cx="352942" cy="42194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7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step_02_exploratory_analysis.R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844" y="955178"/>
            <a:ext cx="4342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Basic exploratory analysis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328882"/>
            <a:ext cx="4038600" cy="1136611"/>
          </a:xfrm>
        </p:spPr>
      </p:pic>
      <p:sp>
        <p:nvSpPr>
          <p:cNvPr id="14" name="TextBox 13"/>
          <p:cNvSpPr txBox="1"/>
          <p:nvPr/>
        </p:nvSpPr>
        <p:spPr>
          <a:xfrm>
            <a:off x="130752" y="3676465"/>
            <a:ext cx="2832495" cy="276999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Convert -1 and 1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categorical value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8700" y="3254520"/>
            <a:ext cx="352942" cy="42194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7492" y="1339665"/>
            <a:ext cx="2772193" cy="180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5800" y="3413464"/>
            <a:ext cx="449108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8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40992"/>
            <a:ext cx="7953957" cy="313378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Workshop #1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 1: Classification</a:t>
            </a:r>
          </a:p>
          <a:p>
            <a:r>
              <a:rPr lang="en-US" sz="5400" dirty="0" smtClean="0"/>
              <a:t>Step </a:t>
            </a:r>
            <a:r>
              <a:rPr lang="en-US" sz="5400" dirty="0" smtClean="0"/>
              <a:t>3: Building &amp; Evaluating Models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570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Me: Civil Engineer → Data Scientist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2005 - 2015</a:t>
            </a:r>
          </a:p>
          <a:p>
            <a:endParaRPr lang="en-US" dirty="0"/>
          </a:p>
          <a:p>
            <a:r>
              <a:rPr lang="en-US" dirty="0"/>
              <a:t>Water Engineer</a:t>
            </a:r>
          </a:p>
          <a:p>
            <a:pPr lvl="1"/>
            <a:r>
              <a:rPr lang="en-US" dirty="0"/>
              <a:t>Consultant for Utilities</a:t>
            </a:r>
          </a:p>
          <a:p>
            <a:pPr lvl="1"/>
            <a:r>
              <a:rPr lang="en-US" dirty="0"/>
              <a:t>EngD Research</a:t>
            </a:r>
          </a:p>
          <a:p>
            <a:pPr lvl="2"/>
            <a:r>
              <a:rPr lang="en-US" dirty="0"/>
              <a:t>Machine learning + Water Engineering</a:t>
            </a:r>
          </a:p>
          <a:p>
            <a:pPr lvl="1"/>
            <a:r>
              <a:rPr lang="en-US" b="1" i="1" dirty="0"/>
              <a:t>Discovered H2O in 2014!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2015 - Present</a:t>
            </a:r>
          </a:p>
          <a:p>
            <a:endParaRPr lang="en-US" dirty="0"/>
          </a:p>
          <a:p>
            <a:r>
              <a:rPr lang="en-US" dirty="0"/>
              <a:t>Data Scientist</a:t>
            </a:r>
          </a:p>
          <a:p>
            <a:pPr lvl="1"/>
            <a:r>
              <a:rPr lang="en-US" dirty="0"/>
              <a:t>Virgin Media (UK)</a:t>
            </a:r>
          </a:p>
          <a:p>
            <a:pPr lvl="1"/>
            <a:r>
              <a:rPr lang="en-US" dirty="0"/>
              <a:t>Domino Data Lab (US)</a:t>
            </a:r>
          </a:p>
          <a:p>
            <a:pPr lvl="1"/>
            <a:r>
              <a:rPr lang="en-US" dirty="0"/>
              <a:t>H2O.ai (US)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3270" y="4596408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Why? Long story – see </a:t>
            </a:r>
            <a:r>
              <a:rPr lang="en-US" dirty="0"/>
              <a:t>bit.ly/joe_h2o_talk2</a:t>
            </a:r>
          </a:p>
        </p:txBody>
      </p:sp>
    </p:spTree>
    <p:extLst>
      <p:ext uri="{BB962C8B-B14F-4D97-AF65-F5344CB8AC3E}">
        <p14:creationId xmlns:p14="http://schemas.microsoft.com/office/powerpoint/2010/main" val="21451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40992"/>
            <a:ext cx="7953957" cy="313378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Workshop #1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 1: Classification</a:t>
            </a:r>
          </a:p>
          <a:p>
            <a:r>
              <a:rPr lang="en-US" sz="5400" dirty="0" smtClean="0"/>
              <a:t>Step </a:t>
            </a:r>
            <a:r>
              <a:rPr lang="en-US" sz="5400" dirty="0" smtClean="0"/>
              <a:t>4: Tuning Models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1738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72687"/>
            <a:ext cx="7953957" cy="927806"/>
          </a:xfrm>
        </p:spPr>
        <p:txBody>
          <a:bodyPr>
            <a:noAutofit/>
          </a:bodyPr>
          <a:lstStyle/>
          <a:p>
            <a:r>
              <a:rPr lang="en-US" sz="5400" dirty="0" smtClean="0"/>
              <a:t>Workshop </a:t>
            </a:r>
            <a:r>
              <a:rPr lang="en-US" sz="5400" dirty="0" smtClean="0"/>
              <a:t>#2</a:t>
            </a:r>
            <a:endParaRPr lang="en-US" sz="5400" dirty="0" smtClean="0"/>
          </a:p>
          <a:p>
            <a:r>
              <a:rPr lang="en-US" sz="5400" dirty="0" smtClean="0"/>
              <a:t>Use Case 1: Classification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777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40992"/>
            <a:ext cx="7953957" cy="313378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Workshop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#2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 1: Classification</a:t>
            </a:r>
          </a:p>
          <a:p>
            <a:r>
              <a:rPr lang="en-US" sz="5400" dirty="0" smtClean="0"/>
              <a:t>Step </a:t>
            </a:r>
            <a:r>
              <a:rPr lang="en-US" sz="5400" dirty="0" smtClean="0"/>
              <a:t>6: Tuning Models with Early Stopping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451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40992"/>
            <a:ext cx="7953957" cy="313378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Workshop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#2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 1: Classification</a:t>
            </a:r>
          </a:p>
          <a:p>
            <a:r>
              <a:rPr lang="en-US" sz="5400" dirty="0" smtClean="0"/>
              <a:t>Step </a:t>
            </a:r>
            <a:r>
              <a:rPr lang="en-US" sz="5400" dirty="0" smtClean="0"/>
              <a:t>7: Tuning Models with Grid Search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241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40992"/>
            <a:ext cx="7953957" cy="313378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Workshop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#2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 1: Classification</a:t>
            </a:r>
          </a:p>
          <a:p>
            <a:r>
              <a:rPr lang="en-US" sz="5400" dirty="0" smtClean="0"/>
              <a:t>Step </a:t>
            </a:r>
            <a:r>
              <a:rPr lang="en-US" sz="5400" dirty="0" smtClean="0"/>
              <a:t>8: Stacking Models with h2oEnsemble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730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40992"/>
            <a:ext cx="7953957" cy="313378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Workshop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#2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 1: Classification</a:t>
            </a:r>
          </a:p>
          <a:p>
            <a:r>
              <a:rPr lang="en-US" sz="5400" dirty="0" smtClean="0"/>
              <a:t>Step </a:t>
            </a:r>
            <a:r>
              <a:rPr lang="en-US" sz="5400" dirty="0"/>
              <a:t>9</a:t>
            </a:r>
            <a:r>
              <a:rPr lang="en-US" sz="5400" dirty="0" smtClean="0"/>
              <a:t>: Saving / Loading Models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987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72687"/>
            <a:ext cx="7953957" cy="927806"/>
          </a:xfrm>
        </p:spPr>
        <p:txBody>
          <a:bodyPr>
            <a:noAutofit/>
          </a:bodyPr>
          <a:lstStyle/>
          <a:p>
            <a:r>
              <a:rPr lang="en-US" sz="5400" dirty="0" smtClean="0"/>
              <a:t>Workshop </a:t>
            </a:r>
            <a:r>
              <a:rPr lang="en-US" sz="5400" dirty="0" smtClean="0"/>
              <a:t>#2</a:t>
            </a:r>
            <a:endParaRPr lang="en-US" sz="5400" dirty="0" smtClean="0"/>
          </a:p>
          <a:p>
            <a:r>
              <a:rPr lang="en-US" sz="5400" dirty="0" smtClean="0"/>
              <a:t>Use Case </a:t>
            </a:r>
            <a:r>
              <a:rPr lang="en-US" sz="5400" dirty="0" smtClean="0"/>
              <a:t>2: Anomaly Detection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322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72687"/>
            <a:ext cx="7953957" cy="927806"/>
          </a:xfrm>
        </p:spPr>
        <p:txBody>
          <a:bodyPr>
            <a:noAutofit/>
          </a:bodyPr>
          <a:lstStyle/>
          <a:p>
            <a:r>
              <a:rPr lang="en-US" sz="5400" dirty="0" smtClean="0"/>
              <a:t>Workshop </a:t>
            </a:r>
            <a:r>
              <a:rPr lang="en-US" sz="5400" dirty="0" smtClean="0"/>
              <a:t>#2</a:t>
            </a:r>
            <a:endParaRPr lang="en-US" sz="5400" dirty="0" smtClean="0"/>
          </a:p>
          <a:p>
            <a:r>
              <a:rPr lang="en-US" sz="5400" dirty="0" smtClean="0"/>
              <a:t>Other H2O Features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705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Workshop #1 (Today)</a:t>
            </a:r>
            <a:endParaRPr lang="en-US" b="1" dirty="0"/>
          </a:p>
          <a:p>
            <a:pPr lvl="1"/>
            <a:r>
              <a:rPr lang="en-US" dirty="0" smtClean="0"/>
              <a:t>About H2O</a:t>
            </a:r>
          </a:p>
          <a:p>
            <a:pPr lvl="1"/>
            <a:r>
              <a:rPr lang="en-US" dirty="0" smtClean="0"/>
              <a:t>Data Munging in H2O</a:t>
            </a:r>
            <a:endParaRPr lang="en-US" dirty="0" smtClean="0"/>
          </a:p>
          <a:p>
            <a:pPr lvl="1"/>
            <a:r>
              <a:rPr lang="en-US" dirty="0" smtClean="0"/>
              <a:t>Case 1 (Basics)</a:t>
            </a:r>
          </a:p>
          <a:p>
            <a:pPr lvl="2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Importing data</a:t>
            </a:r>
          </a:p>
          <a:p>
            <a:pPr lvl="2"/>
            <a:r>
              <a:rPr lang="en-US" dirty="0" smtClean="0"/>
              <a:t>Exploring data</a:t>
            </a:r>
          </a:p>
          <a:p>
            <a:pPr lvl="2"/>
            <a:r>
              <a:rPr lang="en-US" dirty="0" smtClean="0"/>
              <a:t>Training models</a:t>
            </a:r>
          </a:p>
          <a:p>
            <a:pPr lvl="2"/>
            <a:r>
              <a:rPr lang="en-US" dirty="0" smtClean="0"/>
              <a:t>Evaluating models</a:t>
            </a:r>
          </a:p>
          <a:p>
            <a:pPr lvl="2"/>
            <a:r>
              <a:rPr lang="en-US" dirty="0" smtClean="0"/>
              <a:t>Tuning models (manual)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Workshop #2 (</a:t>
            </a:r>
            <a:r>
              <a:rPr lang="en-US" b="1" dirty="0" err="1" smtClean="0"/>
              <a:t>Tmr</a:t>
            </a:r>
            <a:r>
              <a:rPr lang="en-US" b="1" dirty="0" smtClean="0"/>
              <a:t>.)</a:t>
            </a:r>
          </a:p>
          <a:p>
            <a:pPr lvl="1"/>
            <a:r>
              <a:rPr lang="en-US" dirty="0" smtClean="0"/>
              <a:t>Case 1 (Advanced)</a:t>
            </a:r>
          </a:p>
          <a:p>
            <a:pPr lvl="2"/>
            <a:r>
              <a:rPr lang="en-US" dirty="0" smtClean="0"/>
              <a:t>Early stopping</a:t>
            </a:r>
          </a:p>
          <a:p>
            <a:pPr lvl="2"/>
            <a:r>
              <a:rPr lang="en-US" dirty="0" smtClean="0"/>
              <a:t>Tuning models (auto)</a:t>
            </a:r>
          </a:p>
          <a:p>
            <a:pPr lvl="2"/>
            <a:r>
              <a:rPr lang="en-US" dirty="0" smtClean="0"/>
              <a:t>Stacking models</a:t>
            </a:r>
          </a:p>
          <a:p>
            <a:pPr lvl="2"/>
            <a:r>
              <a:rPr lang="en-US" dirty="0" smtClean="0"/>
              <a:t>Saving/loading </a:t>
            </a:r>
            <a:r>
              <a:rPr lang="en-US" dirty="0" smtClean="0"/>
              <a:t>models</a:t>
            </a:r>
            <a:endParaRPr lang="en-US" dirty="0" smtClean="0"/>
          </a:p>
          <a:p>
            <a:pPr lvl="1"/>
            <a:r>
              <a:rPr lang="en-US" dirty="0" smtClean="0"/>
              <a:t>Case 2</a:t>
            </a:r>
          </a:p>
          <a:p>
            <a:pPr lvl="2"/>
            <a:r>
              <a:rPr lang="en-US" dirty="0" smtClean="0"/>
              <a:t>Anomaly detection</a:t>
            </a:r>
          </a:p>
          <a:p>
            <a:pPr lvl="1"/>
            <a:r>
              <a:rPr lang="en-US" dirty="0" smtClean="0"/>
              <a:t>Other H2O features</a:t>
            </a:r>
          </a:p>
          <a:p>
            <a:pPr lvl="2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46429"/>
            <a:ext cx="7953957" cy="927806"/>
          </a:xfrm>
        </p:spPr>
        <p:txBody>
          <a:bodyPr>
            <a:noAutofit/>
          </a:bodyPr>
          <a:lstStyle/>
          <a:p>
            <a:r>
              <a:rPr lang="en-US" sz="5400" dirty="0"/>
              <a:t>About </a:t>
            </a:r>
            <a:r>
              <a:rPr lang="en-US" sz="5400" dirty="0" smtClean="0"/>
              <a:t>H2O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90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H2O.ai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805464" cy="381178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H2O.ai, the Company</a:t>
            </a:r>
          </a:p>
          <a:p>
            <a:pPr lvl="1"/>
            <a:r>
              <a:rPr lang="en-US" dirty="0" smtClean="0"/>
              <a:t>Team: 80 (71 shown)</a:t>
            </a:r>
          </a:p>
          <a:p>
            <a:pPr lvl="1"/>
            <a:r>
              <a:rPr lang="en-US" dirty="0" smtClean="0"/>
              <a:t>Founded in 2012, </a:t>
            </a:r>
          </a:p>
          <a:p>
            <a:pPr lvl="1"/>
            <a:r>
              <a:rPr lang="en-US" dirty="0" smtClean="0"/>
              <a:t>HQ: Mountain View, California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H2O, the Platform</a:t>
            </a:r>
          </a:p>
          <a:p>
            <a:pPr lvl="1"/>
            <a:r>
              <a:rPr lang="en-US" dirty="0" smtClean="0"/>
              <a:t>Open Source (Apache 2.0)</a:t>
            </a:r>
          </a:p>
          <a:p>
            <a:pPr lvl="1"/>
            <a:r>
              <a:rPr lang="en-US" dirty="0" smtClean="0"/>
              <a:t>R, Python, Scala, Java and Web Interfaces</a:t>
            </a:r>
          </a:p>
          <a:p>
            <a:pPr lvl="1"/>
            <a:r>
              <a:rPr lang="en-US" dirty="0" smtClean="0"/>
              <a:t>Distributed Algorithms that Scale to Big Data</a:t>
            </a:r>
          </a:p>
          <a:p>
            <a:pPr lvl="1"/>
            <a:r>
              <a:rPr lang="en-US" dirty="0" smtClean="0"/>
              <a:t>Works with Laptop, Hadoop &amp; Spark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7766" y="782837"/>
            <a:ext cx="2015512" cy="4229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06678" y="2194560"/>
            <a:ext cx="279132" cy="28875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190648" y="2338939"/>
            <a:ext cx="298383" cy="2213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85475" y="242441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Joe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H2O Platform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Core algorithms written in high performance Java.</a:t>
            </a:r>
          </a:p>
          <a:p>
            <a:r>
              <a:rPr lang="en-US" dirty="0"/>
              <a:t>Fast, distributed and scalable.</a:t>
            </a:r>
          </a:p>
          <a:p>
            <a:r>
              <a:rPr lang="en-US" dirty="0"/>
              <a:t>APIs available in R, Python, Scala, REST/JSON and web.</a:t>
            </a:r>
          </a:p>
          <a:p>
            <a:r>
              <a:rPr lang="en-US" dirty="0"/>
              <a:t>Works with laptop, cloud, Hadoop and Spark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687" y="1027859"/>
            <a:ext cx="1121739" cy="14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7080" y="2746699"/>
            <a:ext cx="932903" cy="7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0200" y="2746699"/>
            <a:ext cx="723000" cy="7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3417" y="2746699"/>
            <a:ext cx="488780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2414" y="2746699"/>
            <a:ext cx="1505143" cy="7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3829" y="3663794"/>
            <a:ext cx="1613978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8642" y="338478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Algorithm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419" y="547721"/>
            <a:ext cx="7129914" cy="45674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9770" y="1152769"/>
            <a:ext cx="1485505" cy="60016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Joe’s Strata Hadoop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London Talk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bit.ly/joe_h2o_talk4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37100" y="2080672"/>
            <a:ext cx="2753314" cy="268892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47214" y="3794486"/>
            <a:ext cx="2827670" cy="972777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9294" y="2884609"/>
            <a:ext cx="1030183" cy="276999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Workshop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12906" y="3784445"/>
            <a:ext cx="1485505" cy="430887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Joe’s LondonR Talk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bit.ly/joe_h2o_talk3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62419" y="2113483"/>
            <a:ext cx="2821739" cy="1185529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>
            <a:stCxn id="13" idx="3"/>
            <a:endCxn id="11" idx="1"/>
          </p:cNvCxnSpPr>
          <p:nvPr/>
        </p:nvCxnSpPr>
        <p:spPr>
          <a:xfrm>
            <a:off x="1209477" y="3023109"/>
            <a:ext cx="337737" cy="125776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5" idx="1"/>
          </p:cNvCxnSpPr>
          <p:nvPr/>
        </p:nvCxnSpPr>
        <p:spPr>
          <a:xfrm flipV="1">
            <a:off x="1209477" y="2706248"/>
            <a:ext cx="352942" cy="31686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3"/>
          </p:cNvCxnSpPr>
          <p:nvPr/>
        </p:nvCxnSpPr>
        <p:spPr>
          <a:xfrm flipH="1">
            <a:off x="7490414" y="1752933"/>
            <a:ext cx="812109" cy="46218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1"/>
          </p:cNvCxnSpPr>
          <p:nvPr/>
        </p:nvCxnSpPr>
        <p:spPr>
          <a:xfrm flipH="1" flipV="1">
            <a:off x="4384158" y="3056686"/>
            <a:ext cx="3128748" cy="94320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4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-7200"/>
            <a:ext cx="8229240" cy="660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GB" sz="3200" b="1" strike="noStrike" spc="29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H2O Overview</a:t>
            </a:r>
            <a:endParaRPr lang="en-GB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A65379D8-788A-4A47-85DF-24C6DADD82C2}" type="slidenum">
              <a:rPr lang="en-GB" sz="1400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</a:t>
            </a:fld>
            <a:endParaRPr lang="en-GB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816812"/>
            <a:ext cx="7465326" cy="378725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8461623" y="863221"/>
            <a:ext cx="0" cy="37408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8101623" y="2350440"/>
            <a:ext cx="720000" cy="72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572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84478"/>
            <a:ext cx="7953957" cy="2006471"/>
          </a:xfrm>
        </p:spPr>
        <p:txBody>
          <a:bodyPr>
            <a:noAutofit/>
          </a:bodyPr>
          <a:lstStyle/>
          <a:p>
            <a:r>
              <a:rPr lang="en-US" sz="5400" dirty="0" smtClean="0"/>
              <a:t>Data Munging in H2O</a:t>
            </a:r>
          </a:p>
          <a:p>
            <a:r>
              <a:rPr lang="en-US" sz="3200" dirty="0"/>
              <a:t>b</a:t>
            </a:r>
            <a:r>
              <a:rPr lang="en-US" sz="3200" dirty="0" smtClean="0"/>
              <a:t>y Jan </a:t>
            </a:r>
            <a:r>
              <a:rPr lang="en-US" sz="3200" dirty="0" err="1" smtClean="0"/>
              <a:t>Gorecki</a:t>
            </a:r>
            <a:r>
              <a:rPr lang="en-US" sz="3200" dirty="0" smtClean="0"/>
              <a:t> &amp; Matt </a:t>
            </a:r>
            <a:r>
              <a:rPr lang="en-US" sz="3200" dirty="0" err="1" smtClean="0"/>
              <a:t>Dowle</a:t>
            </a:r>
            <a:endParaRPr lang="en-US" sz="3200" dirty="0" smtClean="0"/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hlinkClick r:id="rId3" tooltip="Data Munging Google Slides"/>
              </a:rPr>
              <a:t>(link to slides)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FF6B26"/>
      </a:hlink>
      <a:folHlink>
        <a:srgbClr val="DE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8125</TotalTime>
  <Words>532</Words>
  <Application>Microsoft Macintosh PowerPoint</Application>
  <PresentationFormat>On-screen Show (16:9)</PresentationFormat>
  <Paragraphs>158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Courier New</vt:lpstr>
      <vt:lpstr>Times New Roman</vt:lpstr>
      <vt:lpstr>Arial</vt:lpstr>
      <vt:lpstr>Custom Design</vt:lpstr>
      <vt:lpstr>Industrial IoT Data Science with H2O</vt:lpstr>
      <vt:lpstr>About Me: Civil Engineer → Data Scientist</vt:lpstr>
      <vt:lpstr>Agenda</vt:lpstr>
      <vt:lpstr>PowerPoint Presentation</vt:lpstr>
      <vt:lpstr>About H2O.ai</vt:lpstr>
      <vt:lpstr>H2O Platform Overview</vt:lpstr>
      <vt:lpstr>Current Algorithm Overview</vt:lpstr>
      <vt:lpstr>PowerPoint Presentation</vt:lpstr>
      <vt:lpstr>PowerPoint Presentation</vt:lpstr>
      <vt:lpstr>PowerPoint Presentation</vt:lpstr>
      <vt:lpstr>Download Data &amp; Code for Workshop</vt:lpstr>
      <vt:lpstr>PowerPoint Presentation</vt:lpstr>
      <vt:lpstr>step_01_install_packages.R</vt:lpstr>
      <vt:lpstr>step_01_install_packages.R</vt:lpstr>
      <vt:lpstr>PowerPoint Presentation</vt:lpstr>
      <vt:lpstr>Data for Use Case 1: SECOM</vt:lpstr>
      <vt:lpstr>step_02_exploratory_analysis.R</vt:lpstr>
      <vt:lpstr>step_02_exploratory_analysis.R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Chow, Jo</cp:lastModifiedBy>
  <cp:revision>747</cp:revision>
  <cp:lastPrinted>2016-09-01T23:03:45Z</cp:lastPrinted>
  <dcterms:created xsi:type="dcterms:W3CDTF">2015-09-15T15:26:47Z</dcterms:created>
  <dcterms:modified xsi:type="dcterms:W3CDTF">2016-09-27T09:50:11Z</dcterms:modified>
</cp:coreProperties>
</file>