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9" r:id="rId1"/>
  </p:sldMasterIdLst>
  <p:notesMasterIdLst>
    <p:notesMasterId r:id="rId16"/>
  </p:notesMasterIdLst>
  <p:sldIdLst>
    <p:sldId id="256" r:id="rId2"/>
    <p:sldId id="270" r:id="rId3"/>
    <p:sldId id="272" r:id="rId4"/>
    <p:sldId id="273" r:id="rId5"/>
    <p:sldId id="279" r:id="rId6"/>
    <p:sldId id="278" r:id="rId7"/>
    <p:sldId id="275" r:id="rId8"/>
    <p:sldId id="258" r:id="rId9"/>
    <p:sldId id="276" r:id="rId10"/>
    <p:sldId id="261" r:id="rId11"/>
    <p:sldId id="280" r:id="rId12"/>
    <p:sldId id="260" r:id="rId13"/>
    <p:sldId id="282" r:id="rId14"/>
    <p:sldId id="283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65"/>
  </p:normalViewPr>
  <p:slideViewPr>
    <p:cSldViewPr>
      <p:cViewPr varScale="1">
        <p:scale>
          <a:sx n="107" d="100"/>
          <a:sy n="107" d="100"/>
        </p:scale>
        <p:origin x="56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B2C0D8-9B90-422A-B30C-2C62D2A6352E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7301E1D-36B5-4E3E-837C-763693B538AB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sz="1400" dirty="0"/>
            <a:t>Sensor enabled devices</a:t>
          </a:r>
        </a:p>
      </dgm:t>
    </dgm:pt>
    <dgm:pt modelId="{56754F56-AEF5-4041-9572-3861B18278CC}" type="parTrans" cxnId="{C59BE184-043F-4219-8DB9-C418706AA000}">
      <dgm:prSet/>
      <dgm:spPr/>
      <dgm:t>
        <a:bodyPr/>
        <a:lstStyle/>
        <a:p>
          <a:endParaRPr lang="en-US" sz="1400"/>
        </a:p>
      </dgm:t>
    </dgm:pt>
    <dgm:pt modelId="{7D444A24-4E92-4BF1-951E-0264672829FB}" type="sibTrans" cxnId="{C59BE184-043F-4219-8DB9-C418706AA000}">
      <dgm:prSet/>
      <dgm:spPr/>
      <dgm:t>
        <a:bodyPr/>
        <a:lstStyle/>
        <a:p>
          <a:endParaRPr lang="en-US" sz="1400"/>
        </a:p>
      </dgm:t>
    </dgm:pt>
    <dgm:pt modelId="{B24E2796-6DB5-4079-9973-5F62181FF82F}">
      <dgm:prSet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sz="1400" dirty="0"/>
            <a:t>Devices interconnected</a:t>
          </a:r>
        </a:p>
      </dgm:t>
    </dgm:pt>
    <dgm:pt modelId="{A919ABDD-F734-4BF5-A300-0682F94B97C1}" type="parTrans" cxnId="{7FF1C26A-6DF5-4BDA-A746-C93EF2B9D460}">
      <dgm:prSet/>
      <dgm:spPr/>
      <dgm:t>
        <a:bodyPr/>
        <a:lstStyle/>
        <a:p>
          <a:endParaRPr lang="en-US" sz="1400"/>
        </a:p>
      </dgm:t>
    </dgm:pt>
    <dgm:pt modelId="{C906AB85-C4D2-4C1D-9CF1-41D87836CCDC}" type="sibTrans" cxnId="{7FF1C26A-6DF5-4BDA-A746-C93EF2B9D460}">
      <dgm:prSet/>
      <dgm:spPr/>
      <dgm:t>
        <a:bodyPr/>
        <a:lstStyle/>
        <a:p>
          <a:endParaRPr lang="en-US" sz="1400"/>
        </a:p>
      </dgm:t>
    </dgm:pt>
    <dgm:pt modelId="{AEAD1D66-890E-4ED7-802A-16FE24971670}">
      <dgm:prSet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sz="1400" dirty="0"/>
            <a:t>Multiple digital lines form the factory of the future</a:t>
          </a:r>
        </a:p>
      </dgm:t>
    </dgm:pt>
    <dgm:pt modelId="{5B65435A-F3F8-4770-80D2-7109A7CECFBD}" type="parTrans" cxnId="{9BC6FD3D-67D3-4E9E-A114-56C4EBDB53D2}">
      <dgm:prSet/>
      <dgm:spPr/>
      <dgm:t>
        <a:bodyPr/>
        <a:lstStyle/>
        <a:p>
          <a:endParaRPr lang="en-US" sz="1400"/>
        </a:p>
      </dgm:t>
    </dgm:pt>
    <dgm:pt modelId="{C9A1E512-929D-482C-8E54-58C2B97E8BEA}" type="sibTrans" cxnId="{9BC6FD3D-67D3-4E9E-A114-56C4EBDB53D2}">
      <dgm:prSet/>
      <dgm:spPr/>
      <dgm:t>
        <a:bodyPr/>
        <a:lstStyle/>
        <a:p>
          <a:endParaRPr lang="en-US" sz="1400"/>
        </a:p>
      </dgm:t>
    </dgm:pt>
    <dgm:pt modelId="{83736A7B-AEE9-4F78-A13F-63DCA76645E2}">
      <dgm:prSet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sz="1400" dirty="0"/>
            <a:t>Network of digital enabled devices forms the Internet of Things</a:t>
          </a:r>
        </a:p>
      </dgm:t>
    </dgm:pt>
    <dgm:pt modelId="{84937E53-A38F-4D4E-AF04-751360847AC9}" type="parTrans" cxnId="{32F537B8-9EEE-499B-9B47-5E5F0BA11BAF}">
      <dgm:prSet/>
      <dgm:spPr/>
      <dgm:t>
        <a:bodyPr/>
        <a:lstStyle/>
        <a:p>
          <a:endParaRPr lang="en-US" sz="1400"/>
        </a:p>
      </dgm:t>
    </dgm:pt>
    <dgm:pt modelId="{D5EBDE37-40E7-4E57-A574-AACB84043E29}" type="sibTrans" cxnId="{32F537B8-9EEE-499B-9B47-5E5F0BA11BAF}">
      <dgm:prSet/>
      <dgm:spPr/>
      <dgm:t>
        <a:bodyPr/>
        <a:lstStyle/>
        <a:p>
          <a:endParaRPr lang="en-US" sz="1400"/>
        </a:p>
      </dgm:t>
    </dgm:pt>
    <dgm:pt modelId="{FDEC01A5-4545-44F9-8700-7C8392DFEDB6}" type="pres">
      <dgm:prSet presAssocID="{3CB2C0D8-9B90-422A-B30C-2C62D2A6352E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7E818DB7-153F-48F1-A9CA-56BECE773E3B}" type="pres">
      <dgm:prSet presAssocID="{3CB2C0D8-9B90-422A-B30C-2C62D2A6352E}" presName="Name1" presStyleCnt="0"/>
      <dgm:spPr/>
    </dgm:pt>
    <dgm:pt modelId="{9F2EAF7D-6FDB-41AA-916A-289F84CD4FA9}" type="pres">
      <dgm:prSet presAssocID="{3CB2C0D8-9B90-422A-B30C-2C62D2A6352E}" presName="cycle" presStyleCnt="0"/>
      <dgm:spPr/>
    </dgm:pt>
    <dgm:pt modelId="{79F13760-D5E7-4C16-84CE-D102A35B2E74}" type="pres">
      <dgm:prSet presAssocID="{3CB2C0D8-9B90-422A-B30C-2C62D2A6352E}" presName="srcNode" presStyleLbl="node1" presStyleIdx="0" presStyleCnt="4"/>
      <dgm:spPr/>
    </dgm:pt>
    <dgm:pt modelId="{A117D208-9665-46DA-9652-6646AE46961C}" type="pres">
      <dgm:prSet presAssocID="{3CB2C0D8-9B90-422A-B30C-2C62D2A6352E}" presName="conn" presStyleLbl="parChTrans1D2" presStyleIdx="0" presStyleCnt="1"/>
      <dgm:spPr/>
      <dgm:t>
        <a:bodyPr/>
        <a:lstStyle/>
        <a:p>
          <a:endParaRPr lang="en-US"/>
        </a:p>
      </dgm:t>
    </dgm:pt>
    <dgm:pt modelId="{5232FC82-547C-4965-9DC8-AF0E17A4BD44}" type="pres">
      <dgm:prSet presAssocID="{3CB2C0D8-9B90-422A-B30C-2C62D2A6352E}" presName="extraNode" presStyleLbl="node1" presStyleIdx="0" presStyleCnt="4"/>
      <dgm:spPr/>
    </dgm:pt>
    <dgm:pt modelId="{0247FFF9-F8CF-47EF-9033-AB64539EE86F}" type="pres">
      <dgm:prSet presAssocID="{3CB2C0D8-9B90-422A-B30C-2C62D2A6352E}" presName="dstNode" presStyleLbl="node1" presStyleIdx="0" presStyleCnt="4"/>
      <dgm:spPr/>
    </dgm:pt>
    <dgm:pt modelId="{4BA3C9A3-06D6-4795-B360-3798238B2385}" type="pres">
      <dgm:prSet presAssocID="{E7301E1D-36B5-4E3E-837C-763693B538AB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187DC4-3221-4107-9713-7B0E9C08886C}" type="pres">
      <dgm:prSet presAssocID="{E7301E1D-36B5-4E3E-837C-763693B538AB}" presName="accent_1" presStyleCnt="0"/>
      <dgm:spPr/>
    </dgm:pt>
    <dgm:pt modelId="{51925F3A-6674-4A23-9E4C-31DF49BA3ABC}" type="pres">
      <dgm:prSet presAssocID="{E7301E1D-36B5-4E3E-837C-763693B538AB}" presName="accentRepeatNode" presStyleLbl="solidFgAcc1" presStyleIdx="0" presStyleCnt="4"/>
      <dgm:spPr/>
    </dgm:pt>
    <dgm:pt modelId="{36E54027-2A67-4E0E-9B1E-082DE80F89A2}" type="pres">
      <dgm:prSet presAssocID="{B24E2796-6DB5-4079-9973-5F62181FF82F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CFCDA7-C7B0-4E01-B7FB-9784A7E8F842}" type="pres">
      <dgm:prSet presAssocID="{B24E2796-6DB5-4079-9973-5F62181FF82F}" presName="accent_2" presStyleCnt="0"/>
      <dgm:spPr/>
    </dgm:pt>
    <dgm:pt modelId="{D1241057-0B9C-4093-87C2-3816F3D81342}" type="pres">
      <dgm:prSet presAssocID="{B24E2796-6DB5-4079-9973-5F62181FF82F}" presName="accentRepeatNode" presStyleLbl="solidFgAcc1" presStyleIdx="1" presStyleCnt="4"/>
      <dgm:spPr/>
    </dgm:pt>
    <dgm:pt modelId="{DE5C32F4-1A2A-48EC-934B-EF5DF0005E83}" type="pres">
      <dgm:prSet presAssocID="{AEAD1D66-890E-4ED7-802A-16FE24971670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1A3DD0-FBB4-4079-B23C-129D2361FE28}" type="pres">
      <dgm:prSet presAssocID="{AEAD1D66-890E-4ED7-802A-16FE24971670}" presName="accent_3" presStyleCnt="0"/>
      <dgm:spPr/>
    </dgm:pt>
    <dgm:pt modelId="{145EF20C-84FD-4A3F-AD60-BD8AFC4B5741}" type="pres">
      <dgm:prSet presAssocID="{AEAD1D66-890E-4ED7-802A-16FE24971670}" presName="accentRepeatNode" presStyleLbl="solidFgAcc1" presStyleIdx="2" presStyleCnt="4"/>
      <dgm:spPr/>
    </dgm:pt>
    <dgm:pt modelId="{385A997C-F8B7-482B-806B-543DE27C35B3}" type="pres">
      <dgm:prSet presAssocID="{83736A7B-AEE9-4F78-A13F-63DCA76645E2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D2F653-7421-4647-A937-BBA2DD0B741E}" type="pres">
      <dgm:prSet presAssocID="{83736A7B-AEE9-4F78-A13F-63DCA76645E2}" presName="accent_4" presStyleCnt="0"/>
      <dgm:spPr/>
    </dgm:pt>
    <dgm:pt modelId="{0DFB9FCF-9E3E-4DCB-9BBD-E869F8898561}" type="pres">
      <dgm:prSet presAssocID="{83736A7B-AEE9-4F78-A13F-63DCA76645E2}" presName="accentRepeatNode" presStyleLbl="solidFgAcc1" presStyleIdx="3" presStyleCnt="4"/>
      <dgm:spPr/>
    </dgm:pt>
  </dgm:ptLst>
  <dgm:cxnLst>
    <dgm:cxn modelId="{FD04E89F-D58D-4755-9126-5975B5FE57E1}" type="presOf" srcId="{AEAD1D66-890E-4ED7-802A-16FE24971670}" destId="{DE5C32F4-1A2A-48EC-934B-EF5DF0005E83}" srcOrd="0" destOrd="0" presId="urn:microsoft.com/office/officeart/2008/layout/VerticalCurvedList"/>
    <dgm:cxn modelId="{32F537B8-9EEE-499B-9B47-5E5F0BA11BAF}" srcId="{3CB2C0D8-9B90-422A-B30C-2C62D2A6352E}" destId="{83736A7B-AEE9-4F78-A13F-63DCA76645E2}" srcOrd="3" destOrd="0" parTransId="{84937E53-A38F-4D4E-AF04-751360847AC9}" sibTransId="{D5EBDE37-40E7-4E57-A574-AACB84043E29}"/>
    <dgm:cxn modelId="{9BC6FD3D-67D3-4E9E-A114-56C4EBDB53D2}" srcId="{3CB2C0D8-9B90-422A-B30C-2C62D2A6352E}" destId="{AEAD1D66-890E-4ED7-802A-16FE24971670}" srcOrd="2" destOrd="0" parTransId="{5B65435A-F3F8-4770-80D2-7109A7CECFBD}" sibTransId="{C9A1E512-929D-482C-8E54-58C2B97E8BEA}"/>
    <dgm:cxn modelId="{7FF1C26A-6DF5-4BDA-A746-C93EF2B9D460}" srcId="{3CB2C0D8-9B90-422A-B30C-2C62D2A6352E}" destId="{B24E2796-6DB5-4079-9973-5F62181FF82F}" srcOrd="1" destOrd="0" parTransId="{A919ABDD-F734-4BF5-A300-0682F94B97C1}" sibTransId="{C906AB85-C4D2-4C1D-9CF1-41D87836CCDC}"/>
    <dgm:cxn modelId="{C59BE184-043F-4219-8DB9-C418706AA000}" srcId="{3CB2C0D8-9B90-422A-B30C-2C62D2A6352E}" destId="{E7301E1D-36B5-4E3E-837C-763693B538AB}" srcOrd="0" destOrd="0" parTransId="{56754F56-AEF5-4041-9572-3861B18278CC}" sibTransId="{7D444A24-4E92-4BF1-951E-0264672829FB}"/>
    <dgm:cxn modelId="{F2BB815E-EC85-4BB7-9B5C-105878D7D247}" type="presOf" srcId="{83736A7B-AEE9-4F78-A13F-63DCA76645E2}" destId="{385A997C-F8B7-482B-806B-543DE27C35B3}" srcOrd="0" destOrd="0" presId="urn:microsoft.com/office/officeart/2008/layout/VerticalCurvedList"/>
    <dgm:cxn modelId="{E2CA51C9-D629-4F70-8FD4-809BF298E456}" type="presOf" srcId="{E7301E1D-36B5-4E3E-837C-763693B538AB}" destId="{4BA3C9A3-06D6-4795-B360-3798238B2385}" srcOrd="0" destOrd="0" presId="urn:microsoft.com/office/officeart/2008/layout/VerticalCurvedList"/>
    <dgm:cxn modelId="{B14E4EAE-B50C-48E4-A8B2-09604E48B947}" type="presOf" srcId="{3CB2C0D8-9B90-422A-B30C-2C62D2A6352E}" destId="{FDEC01A5-4545-44F9-8700-7C8392DFEDB6}" srcOrd="0" destOrd="0" presId="urn:microsoft.com/office/officeart/2008/layout/VerticalCurvedList"/>
    <dgm:cxn modelId="{E8BA0176-B91D-4AD7-8384-DDB1861FFEE6}" type="presOf" srcId="{7D444A24-4E92-4BF1-951E-0264672829FB}" destId="{A117D208-9665-46DA-9652-6646AE46961C}" srcOrd="0" destOrd="0" presId="urn:microsoft.com/office/officeart/2008/layout/VerticalCurvedList"/>
    <dgm:cxn modelId="{86B45789-C262-4483-BF32-51781F939DE9}" type="presOf" srcId="{B24E2796-6DB5-4079-9973-5F62181FF82F}" destId="{36E54027-2A67-4E0E-9B1E-082DE80F89A2}" srcOrd="0" destOrd="0" presId="urn:microsoft.com/office/officeart/2008/layout/VerticalCurvedList"/>
    <dgm:cxn modelId="{50B70E9C-6A90-4156-8A31-81543A9DB9A3}" type="presParOf" srcId="{FDEC01A5-4545-44F9-8700-7C8392DFEDB6}" destId="{7E818DB7-153F-48F1-A9CA-56BECE773E3B}" srcOrd="0" destOrd="0" presId="urn:microsoft.com/office/officeart/2008/layout/VerticalCurvedList"/>
    <dgm:cxn modelId="{12E891A9-2CD8-431D-9C8D-E568934F0399}" type="presParOf" srcId="{7E818DB7-153F-48F1-A9CA-56BECE773E3B}" destId="{9F2EAF7D-6FDB-41AA-916A-289F84CD4FA9}" srcOrd="0" destOrd="0" presId="urn:microsoft.com/office/officeart/2008/layout/VerticalCurvedList"/>
    <dgm:cxn modelId="{9B1D9916-5CBE-4C37-AC78-9367D3908824}" type="presParOf" srcId="{9F2EAF7D-6FDB-41AA-916A-289F84CD4FA9}" destId="{79F13760-D5E7-4C16-84CE-D102A35B2E74}" srcOrd="0" destOrd="0" presId="urn:microsoft.com/office/officeart/2008/layout/VerticalCurvedList"/>
    <dgm:cxn modelId="{9BCD1FD1-981C-489A-947A-FFF3B5B1D241}" type="presParOf" srcId="{9F2EAF7D-6FDB-41AA-916A-289F84CD4FA9}" destId="{A117D208-9665-46DA-9652-6646AE46961C}" srcOrd="1" destOrd="0" presId="urn:microsoft.com/office/officeart/2008/layout/VerticalCurvedList"/>
    <dgm:cxn modelId="{D9B696F3-461F-4C4D-BD40-D425F81E5156}" type="presParOf" srcId="{9F2EAF7D-6FDB-41AA-916A-289F84CD4FA9}" destId="{5232FC82-547C-4965-9DC8-AF0E17A4BD44}" srcOrd="2" destOrd="0" presId="urn:microsoft.com/office/officeart/2008/layout/VerticalCurvedList"/>
    <dgm:cxn modelId="{9C6DE0FB-EC3A-4E2A-A033-34F2798FF6C9}" type="presParOf" srcId="{9F2EAF7D-6FDB-41AA-916A-289F84CD4FA9}" destId="{0247FFF9-F8CF-47EF-9033-AB64539EE86F}" srcOrd="3" destOrd="0" presId="urn:microsoft.com/office/officeart/2008/layout/VerticalCurvedList"/>
    <dgm:cxn modelId="{9019B516-6564-43A2-8AC9-66EDB5881539}" type="presParOf" srcId="{7E818DB7-153F-48F1-A9CA-56BECE773E3B}" destId="{4BA3C9A3-06D6-4795-B360-3798238B2385}" srcOrd="1" destOrd="0" presId="urn:microsoft.com/office/officeart/2008/layout/VerticalCurvedList"/>
    <dgm:cxn modelId="{0F5F783D-CD33-429B-9C42-F7108B7AF649}" type="presParOf" srcId="{7E818DB7-153F-48F1-A9CA-56BECE773E3B}" destId="{C7187DC4-3221-4107-9713-7B0E9C08886C}" srcOrd="2" destOrd="0" presId="urn:microsoft.com/office/officeart/2008/layout/VerticalCurvedList"/>
    <dgm:cxn modelId="{487E7AAE-21A9-47C4-B726-97D24FB5E4E4}" type="presParOf" srcId="{C7187DC4-3221-4107-9713-7B0E9C08886C}" destId="{51925F3A-6674-4A23-9E4C-31DF49BA3ABC}" srcOrd="0" destOrd="0" presId="urn:microsoft.com/office/officeart/2008/layout/VerticalCurvedList"/>
    <dgm:cxn modelId="{2E15505F-4405-49B8-93A9-9D30D76D3A43}" type="presParOf" srcId="{7E818DB7-153F-48F1-A9CA-56BECE773E3B}" destId="{36E54027-2A67-4E0E-9B1E-082DE80F89A2}" srcOrd="3" destOrd="0" presId="urn:microsoft.com/office/officeart/2008/layout/VerticalCurvedList"/>
    <dgm:cxn modelId="{C5096934-6E52-4D5B-9CB9-BF45ABB3B522}" type="presParOf" srcId="{7E818DB7-153F-48F1-A9CA-56BECE773E3B}" destId="{1DCFCDA7-C7B0-4E01-B7FB-9784A7E8F842}" srcOrd="4" destOrd="0" presId="urn:microsoft.com/office/officeart/2008/layout/VerticalCurvedList"/>
    <dgm:cxn modelId="{44842225-AEF3-4EA4-AEAB-D5770222C9A5}" type="presParOf" srcId="{1DCFCDA7-C7B0-4E01-B7FB-9784A7E8F842}" destId="{D1241057-0B9C-4093-87C2-3816F3D81342}" srcOrd="0" destOrd="0" presId="urn:microsoft.com/office/officeart/2008/layout/VerticalCurvedList"/>
    <dgm:cxn modelId="{C54CBECC-D08D-4C2F-AB36-76818321CF34}" type="presParOf" srcId="{7E818DB7-153F-48F1-A9CA-56BECE773E3B}" destId="{DE5C32F4-1A2A-48EC-934B-EF5DF0005E83}" srcOrd="5" destOrd="0" presId="urn:microsoft.com/office/officeart/2008/layout/VerticalCurvedList"/>
    <dgm:cxn modelId="{10310D1F-FC3B-4395-8EF2-DCF376C2B9C6}" type="presParOf" srcId="{7E818DB7-153F-48F1-A9CA-56BECE773E3B}" destId="{601A3DD0-FBB4-4079-B23C-129D2361FE28}" srcOrd="6" destOrd="0" presId="urn:microsoft.com/office/officeart/2008/layout/VerticalCurvedList"/>
    <dgm:cxn modelId="{6AAF939E-D807-4CDE-90FA-4F570312479C}" type="presParOf" srcId="{601A3DD0-FBB4-4079-B23C-129D2361FE28}" destId="{145EF20C-84FD-4A3F-AD60-BD8AFC4B5741}" srcOrd="0" destOrd="0" presId="urn:microsoft.com/office/officeart/2008/layout/VerticalCurvedList"/>
    <dgm:cxn modelId="{EF04E61F-A0C0-4E3F-AF59-5F3C6150534B}" type="presParOf" srcId="{7E818DB7-153F-48F1-A9CA-56BECE773E3B}" destId="{385A997C-F8B7-482B-806B-543DE27C35B3}" srcOrd="7" destOrd="0" presId="urn:microsoft.com/office/officeart/2008/layout/VerticalCurvedList"/>
    <dgm:cxn modelId="{E6B59E6C-3854-49CB-8F33-8BB88D3C7FB6}" type="presParOf" srcId="{7E818DB7-153F-48F1-A9CA-56BECE773E3B}" destId="{45D2F653-7421-4647-A937-BBA2DD0B741E}" srcOrd="8" destOrd="0" presId="urn:microsoft.com/office/officeart/2008/layout/VerticalCurvedList"/>
    <dgm:cxn modelId="{9AD82B77-9A26-4636-B2E7-FEFF7BF43C6A}" type="presParOf" srcId="{45D2F653-7421-4647-A937-BBA2DD0B741E}" destId="{0DFB9FCF-9E3E-4DCB-9BBD-E869F8898561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17D208-9665-46DA-9652-6646AE46961C}">
      <dsp:nvSpPr>
        <dsp:cNvPr id="0" name=""/>
        <dsp:cNvSpPr/>
      </dsp:nvSpPr>
      <dsp:spPr>
        <a:xfrm>
          <a:off x="-3703757" y="-569016"/>
          <a:ext cx="4414872" cy="4414872"/>
        </a:xfrm>
        <a:prstGeom prst="blockArc">
          <a:avLst>
            <a:gd name="adj1" fmla="val 18900000"/>
            <a:gd name="adj2" fmla="val 2700000"/>
            <a:gd name="adj3" fmla="val 489"/>
          </a:avLst>
        </a:prstGeom>
        <a:noFill/>
        <a:ln w="19050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A3C9A3-06D6-4795-B360-3798238B2385}">
      <dsp:nvSpPr>
        <dsp:cNvPr id="0" name=""/>
        <dsp:cNvSpPr/>
      </dsp:nvSpPr>
      <dsp:spPr>
        <a:xfrm>
          <a:off x="372749" y="251923"/>
          <a:ext cx="6401531" cy="504109"/>
        </a:xfrm>
        <a:prstGeom prst="rect">
          <a:avLst/>
        </a:prstGeom>
        <a:solidFill>
          <a:schemeClr val="accent1">
            <a:lumMod val="7500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137" tIns="35560" rIns="35560" bIns="3556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Sensor enabled devices</a:t>
          </a:r>
        </a:p>
      </dsp:txBody>
      <dsp:txXfrm>
        <a:off x="372749" y="251923"/>
        <a:ext cx="6401531" cy="504109"/>
      </dsp:txXfrm>
    </dsp:sp>
    <dsp:sp modelId="{51925F3A-6674-4A23-9E4C-31DF49BA3ABC}">
      <dsp:nvSpPr>
        <dsp:cNvPr id="0" name=""/>
        <dsp:cNvSpPr/>
      </dsp:nvSpPr>
      <dsp:spPr>
        <a:xfrm>
          <a:off x="57680" y="188909"/>
          <a:ext cx="630136" cy="630136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E54027-2A67-4E0E-9B1E-082DE80F89A2}">
      <dsp:nvSpPr>
        <dsp:cNvPr id="0" name=""/>
        <dsp:cNvSpPr/>
      </dsp:nvSpPr>
      <dsp:spPr>
        <a:xfrm>
          <a:off x="661766" y="1008218"/>
          <a:ext cx="6112514" cy="504109"/>
        </a:xfrm>
        <a:prstGeom prst="rect">
          <a:avLst/>
        </a:prstGeom>
        <a:solidFill>
          <a:schemeClr val="accent1">
            <a:lumMod val="7500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137" tIns="35560" rIns="35560" bIns="3556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Devices interconnected</a:t>
          </a:r>
        </a:p>
      </dsp:txBody>
      <dsp:txXfrm>
        <a:off x="661766" y="1008218"/>
        <a:ext cx="6112514" cy="504109"/>
      </dsp:txXfrm>
    </dsp:sp>
    <dsp:sp modelId="{D1241057-0B9C-4093-87C2-3816F3D81342}">
      <dsp:nvSpPr>
        <dsp:cNvPr id="0" name=""/>
        <dsp:cNvSpPr/>
      </dsp:nvSpPr>
      <dsp:spPr>
        <a:xfrm>
          <a:off x="346698" y="945204"/>
          <a:ext cx="630136" cy="630136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5C32F4-1A2A-48EC-934B-EF5DF0005E83}">
      <dsp:nvSpPr>
        <dsp:cNvPr id="0" name=""/>
        <dsp:cNvSpPr/>
      </dsp:nvSpPr>
      <dsp:spPr>
        <a:xfrm>
          <a:off x="661766" y="1764512"/>
          <a:ext cx="6112514" cy="504109"/>
        </a:xfrm>
        <a:prstGeom prst="rect">
          <a:avLst/>
        </a:prstGeom>
        <a:solidFill>
          <a:schemeClr val="accent1">
            <a:lumMod val="7500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137" tIns="35560" rIns="35560" bIns="3556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Multiple digital lines form the factory of the future</a:t>
          </a:r>
        </a:p>
      </dsp:txBody>
      <dsp:txXfrm>
        <a:off x="661766" y="1764512"/>
        <a:ext cx="6112514" cy="504109"/>
      </dsp:txXfrm>
    </dsp:sp>
    <dsp:sp modelId="{145EF20C-84FD-4A3F-AD60-BD8AFC4B5741}">
      <dsp:nvSpPr>
        <dsp:cNvPr id="0" name=""/>
        <dsp:cNvSpPr/>
      </dsp:nvSpPr>
      <dsp:spPr>
        <a:xfrm>
          <a:off x="346698" y="1701499"/>
          <a:ext cx="630136" cy="630136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5A997C-F8B7-482B-806B-543DE27C35B3}">
      <dsp:nvSpPr>
        <dsp:cNvPr id="0" name=""/>
        <dsp:cNvSpPr/>
      </dsp:nvSpPr>
      <dsp:spPr>
        <a:xfrm>
          <a:off x="372749" y="2520807"/>
          <a:ext cx="6401531" cy="504109"/>
        </a:xfrm>
        <a:prstGeom prst="rect">
          <a:avLst/>
        </a:prstGeom>
        <a:solidFill>
          <a:schemeClr val="accent1">
            <a:lumMod val="7500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137" tIns="35560" rIns="35560" bIns="3556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Network of digital enabled devices forms the Internet of Things</a:t>
          </a:r>
        </a:p>
      </dsp:txBody>
      <dsp:txXfrm>
        <a:off x="372749" y="2520807"/>
        <a:ext cx="6401531" cy="504109"/>
      </dsp:txXfrm>
    </dsp:sp>
    <dsp:sp modelId="{0DFB9FCF-9E3E-4DCB-9BBD-E869F8898561}">
      <dsp:nvSpPr>
        <dsp:cNvPr id="0" name=""/>
        <dsp:cNvSpPr/>
      </dsp:nvSpPr>
      <dsp:spPr>
        <a:xfrm>
          <a:off x="57680" y="2457793"/>
          <a:ext cx="630136" cy="630136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A8EF94-C674-4FAB-9DDA-EA18C28C2488}" type="datetimeFigureOut">
              <a:rPr lang="en-US" smtClean="0"/>
              <a:pPr/>
              <a:t>9/26/16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260596-9053-40AC-B3FD-777CB9D547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59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62834-DC25-4123-9900-FF3888290ECE}" type="datetimeFigureOut">
              <a:rPr lang="en-US" smtClean="0"/>
              <a:pPr/>
              <a:t>9/26/16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37966-BCE8-4FB8-A847-6D7824A83E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458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62834-DC25-4123-9900-FF3888290ECE}" type="datetimeFigureOut">
              <a:rPr lang="en-US" smtClean="0"/>
              <a:pPr/>
              <a:t>9/26/16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37966-BCE8-4FB8-A847-6D7824A83E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618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62834-DC25-4123-9900-FF3888290ECE}" type="datetimeFigureOut">
              <a:rPr lang="en-US" smtClean="0"/>
              <a:pPr/>
              <a:t>9/26/16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37966-BCE8-4FB8-A847-6D7824A83E6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18303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62834-DC25-4123-9900-FF3888290ECE}" type="datetimeFigureOut">
              <a:rPr lang="en-US" smtClean="0"/>
              <a:pPr/>
              <a:t>9/26/16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37966-BCE8-4FB8-A847-6D7824A83E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2291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62834-DC25-4123-9900-FF3888290ECE}" type="datetimeFigureOut">
              <a:rPr lang="en-US" smtClean="0"/>
              <a:pPr/>
              <a:t>9/26/16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37966-BCE8-4FB8-A847-6D7824A83E6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650233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62834-DC25-4123-9900-FF3888290ECE}" type="datetimeFigureOut">
              <a:rPr lang="en-US" smtClean="0"/>
              <a:pPr/>
              <a:t>9/26/16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37966-BCE8-4FB8-A847-6D7824A83E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7670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62834-DC25-4123-9900-FF3888290ECE}" type="datetimeFigureOut">
              <a:rPr lang="en-US" smtClean="0"/>
              <a:pPr/>
              <a:t>9/26/16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37966-BCE8-4FB8-A847-6D7824A83E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2734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62834-DC25-4123-9900-FF3888290ECE}" type="datetimeFigureOut">
              <a:rPr lang="en-US" smtClean="0"/>
              <a:pPr/>
              <a:t>9/26/16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37966-BCE8-4FB8-A847-6D7824A83E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002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62834-DC25-4123-9900-FF3888290ECE}" type="datetimeFigureOut">
              <a:rPr lang="en-US" smtClean="0"/>
              <a:pPr/>
              <a:t>9/26/16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37966-BCE8-4FB8-A847-6D7824A83E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726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62834-DC25-4123-9900-FF3888290ECE}" type="datetimeFigureOut">
              <a:rPr lang="en-US" smtClean="0"/>
              <a:pPr/>
              <a:t>9/26/16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37966-BCE8-4FB8-A847-6D7824A83E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864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62834-DC25-4123-9900-FF3888290ECE}" type="datetimeFigureOut">
              <a:rPr lang="en-US" smtClean="0"/>
              <a:pPr/>
              <a:t>9/26/16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37966-BCE8-4FB8-A847-6D7824A83E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526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62834-DC25-4123-9900-FF3888290ECE}" type="datetimeFigureOut">
              <a:rPr lang="en-US" smtClean="0"/>
              <a:pPr/>
              <a:t>9/26/16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37966-BCE8-4FB8-A847-6D7824A83E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050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62834-DC25-4123-9900-FF3888290ECE}" type="datetimeFigureOut">
              <a:rPr lang="en-US" smtClean="0"/>
              <a:pPr/>
              <a:t>9/26/16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37966-BCE8-4FB8-A847-6D7824A83E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222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62834-DC25-4123-9900-FF3888290ECE}" type="datetimeFigureOut">
              <a:rPr lang="en-US" smtClean="0"/>
              <a:pPr/>
              <a:t>9/26/16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37966-BCE8-4FB8-A847-6D7824A83E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578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62834-DC25-4123-9900-FF3888290ECE}" type="datetimeFigureOut">
              <a:rPr lang="en-US" smtClean="0"/>
              <a:pPr/>
              <a:t>9/26/16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37966-BCE8-4FB8-A847-6D7824A83E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838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62834-DC25-4123-9900-FF3888290ECE}" type="datetimeFigureOut">
              <a:rPr lang="en-US" smtClean="0"/>
              <a:pPr/>
              <a:t>9/26/16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37966-BCE8-4FB8-A847-6D7824A83E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641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62834-DC25-4123-9900-FF3888290ECE}" type="datetimeFigureOut">
              <a:rPr lang="en-US" smtClean="0"/>
              <a:pPr/>
              <a:t>9/26/16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0837966-BCE8-4FB8-A847-6D7824A83E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861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  <p:sldLayoutId id="2147483771" r:id="rId12"/>
    <p:sldLayoutId id="2147483772" r:id="rId13"/>
    <p:sldLayoutId id="2147483773" r:id="rId14"/>
    <p:sldLayoutId id="2147483774" r:id="rId15"/>
    <p:sldLayoutId id="214748377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diagramData" Target="../diagrams/data1.xml"/><Relationship Id="rId5" Type="http://schemas.openxmlformats.org/officeDocument/2006/relationships/diagramLayout" Target="../diagrams/layout1.xml"/><Relationship Id="rId6" Type="http://schemas.openxmlformats.org/officeDocument/2006/relationships/diagramQuickStyle" Target="../diagrams/quickStyle1.xml"/><Relationship Id="rId7" Type="http://schemas.openxmlformats.org/officeDocument/2006/relationships/diagramColors" Target="../diagrams/colors1.xml"/><Relationship Id="rId8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276600"/>
            <a:ext cx="4953000" cy="17526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Sibanjan Das </a:t>
            </a:r>
          </a:p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Ajit Jaokar</a:t>
            </a:r>
          </a:p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Jo-Fai  Chow, H2O.ai</a:t>
            </a:r>
          </a:p>
        </p:txBody>
      </p:sp>
      <p:pic>
        <p:nvPicPr>
          <p:cNvPr id="4" name="Picture 2" descr="Image result for h2o.a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162300"/>
            <a:ext cx="1866900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533400" y="354806"/>
            <a:ext cx="7162800" cy="223599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Workshop on</a:t>
            </a:r>
          </a:p>
          <a:p>
            <a:pPr algn="ctr"/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Data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Science and Industrial IoT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 bwMode="white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grpSp>
        <p:nvGrpSpPr>
          <p:cNvPr id="19" name="Group 18"/>
          <p:cNvGrpSpPr>
            <a:grpSpLocks noGrp="1" noUngrp="1" noRot="1" noChangeAspect="1" noMove="1" noResize="1"/>
          </p:cNvGrpSpPr>
          <p:nvPr>
            <p:extLst/>
          </p:nvPr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20" name="Straight Connector 19"/>
            <p:cNvCxnSpPr/>
            <p:nvPr>
              <p:extLst/>
            </p:nvPr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>
              <p:extLst/>
            </p:nvPr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Freeform 18"/>
            <p:cNvSpPr/>
            <p:nvPr>
              <p:extLst/>
            </p:nvPr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19"/>
            <p:cNvSpPr/>
            <p:nvPr>
              <p:extLst/>
            </p:nvPr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0"/>
            <p:cNvSpPr/>
            <p:nvPr>
              <p:extLst/>
            </p:nvPr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1"/>
            <p:cNvSpPr/>
            <p:nvPr>
              <p:extLst/>
            </p:nvPr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Freeform 22"/>
            <p:cNvSpPr/>
            <p:nvPr>
              <p:extLst/>
            </p:nvPr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Freeform 23"/>
            <p:cNvSpPr/>
            <p:nvPr>
              <p:extLst/>
            </p:nvPr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4"/>
            <p:cNvSpPr/>
            <p:nvPr>
              <p:extLst/>
            </p:nvPr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Freeform 27"/>
            <p:cNvSpPr/>
            <p:nvPr>
              <p:extLst/>
            </p:nvPr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3926"/>
          <a:stretch/>
        </p:blipFill>
        <p:spPr>
          <a:xfrm>
            <a:off x="609599" y="424493"/>
            <a:ext cx="6323955" cy="3587417"/>
          </a:xfrm>
          <a:custGeom>
            <a:avLst/>
            <a:gdLst>
              <a:gd name="connsiteX0" fmla="*/ 545330 w 6323955"/>
              <a:gd name="connsiteY0" fmla="*/ 0 h 3587417"/>
              <a:gd name="connsiteX1" fmla="*/ 6323955 w 6323955"/>
              <a:gd name="connsiteY1" fmla="*/ 0 h 3587417"/>
              <a:gd name="connsiteX2" fmla="*/ 6323955 w 6323955"/>
              <a:gd name="connsiteY2" fmla="*/ 3587417 h 3587417"/>
              <a:gd name="connsiteX3" fmla="*/ 0 w 6323955"/>
              <a:gd name="connsiteY3" fmla="*/ 3587417 h 3587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23955" h="3587417">
                <a:moveTo>
                  <a:pt x="545330" y="0"/>
                </a:moveTo>
                <a:lnTo>
                  <a:pt x="6323955" y="0"/>
                </a:lnTo>
                <a:lnTo>
                  <a:pt x="6323955" y="3587417"/>
                </a:lnTo>
                <a:lnTo>
                  <a:pt x="0" y="358741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488" y="4167139"/>
            <a:ext cx="6347716" cy="117778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600" dirty="0"/>
              <a:t>Workshop: Predictive Maintenance and Anomaly Detection using H2O.ai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304800"/>
            <a:ext cx="4591050" cy="21145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799764"/>
            <a:ext cx="3805238" cy="3941266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28600" y="914400"/>
            <a:ext cx="3276600" cy="68580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80000"/>
              </a:lnSpc>
            </a:pPr>
            <a:r>
              <a:rPr lang="en-US" sz="2600" dirty="0"/>
              <a:t>A Data Scientist’s H2O.ai Toolbox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495800" y="4427497"/>
            <a:ext cx="3276600" cy="6858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600" dirty="0"/>
              <a:t>Some of the Smart Applications using H2O.ai</a:t>
            </a:r>
          </a:p>
        </p:txBody>
      </p:sp>
    </p:spTree>
    <p:extLst>
      <p:ext uri="{BB962C8B-B14F-4D97-AF65-F5344CB8AC3E}">
        <p14:creationId xmlns:p14="http://schemas.microsoft.com/office/powerpoint/2010/main" val="138866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1312117"/>
            <a:ext cx="3216957" cy="16969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>
            <a:normAutofit/>
          </a:bodyPr>
          <a:lstStyle/>
          <a:p>
            <a:r>
              <a:rPr lang="en-US"/>
              <a:t>Predictive Maintenance Use Case Data Set: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09599" y="2160591"/>
            <a:ext cx="2883409" cy="84847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 dirty="0"/>
              <a:t>SECOM dataset from UCI Machine Learning Repository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09599" y="3429000"/>
            <a:ext cx="6493558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dirty="0"/>
              <a:t>It consists of 1567 records taken from a wafer fabrication production line. Each record is a vector of 590 sensor measurements plus a label of pass/fail test. </a:t>
            </a:r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dirty="0"/>
              <a:t>Among the 1567 records, there are 104 fail cases which are labeled as 1 and the rest are labeled as negative 0.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762000"/>
          </a:xfrm>
        </p:spPr>
        <p:txBody>
          <a:bodyPr/>
          <a:lstStyle/>
          <a:p>
            <a:r>
              <a:rPr lang="en-US" dirty="0"/>
              <a:t>Anomaly Detection</a:t>
            </a:r>
          </a:p>
        </p:txBody>
      </p:sp>
      <p:pic>
        <p:nvPicPr>
          <p:cNvPr id="4" name="Picture 2" descr="Image result for car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0"/>
          <a:stretch>
            <a:fillRect/>
          </a:stretch>
        </p:blipFill>
        <p:spPr bwMode="auto">
          <a:xfrm>
            <a:off x="2873172" y="3505200"/>
            <a:ext cx="4084140" cy="230073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640079" y="1676400"/>
            <a:ext cx="6903721" cy="3200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MTCARS Dataset</a:t>
            </a:r>
          </a:p>
          <a:p>
            <a:r>
              <a:rPr lang="en-US" dirty="0"/>
              <a:t>The data was extracted from the 1974 </a:t>
            </a:r>
            <a:r>
              <a:rPr lang="en-US" i="1" dirty="0"/>
              <a:t>Motor Trend</a:t>
            </a:r>
            <a:r>
              <a:rPr lang="en-US" dirty="0"/>
              <a:t> US magazine, and comprises fuel consumption and 10 aspects of automobile design and performance for 32 automobiles (1973–74 models).</a:t>
            </a:r>
          </a:p>
        </p:txBody>
      </p:sp>
    </p:spTree>
    <p:extLst>
      <p:ext uri="{BB962C8B-B14F-4D97-AF65-F5344CB8AC3E}">
        <p14:creationId xmlns:p14="http://schemas.microsoft.com/office/powerpoint/2010/main" val="2411883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676400"/>
            <a:ext cx="6863135" cy="3880393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>Results – Anomalies in Automobile Design</a:t>
            </a:r>
          </a:p>
        </p:txBody>
      </p:sp>
    </p:spTree>
    <p:extLst>
      <p:ext uri="{BB962C8B-B14F-4D97-AF65-F5344CB8AC3E}">
        <p14:creationId xmlns:p14="http://schemas.microsoft.com/office/powerpoint/2010/main" val="3796679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229600" cy="1066800"/>
          </a:xfrm>
        </p:spPr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Internet of Things</a:t>
            </a:r>
          </a:p>
        </p:txBody>
      </p:sp>
      <p:pic>
        <p:nvPicPr>
          <p:cNvPr id="4" name="Picture 2" descr="http://tblocks.com/wp-content/uploads/2016/02/IoT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95400"/>
            <a:ext cx="426720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648200" y="2438400"/>
            <a:ext cx="4495800" cy="2286000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52788" tIns="26394" rIns="52788" bIns="26394" rtlCol="0">
            <a:spAutoFit/>
          </a:bodyPr>
          <a:lstStyle/>
          <a:p>
            <a:pPr marL="263942" indent="-263942">
              <a:buFont typeface="Arial" panose="020B0604020202020204" pitchFamily="34" charset="0"/>
              <a:buChar char="•"/>
            </a:pPr>
            <a:r>
              <a:rPr lang="en-US" dirty="0"/>
              <a:t>The Internet of Things (IoT) is a futuristic technology trend</a:t>
            </a:r>
          </a:p>
          <a:p>
            <a:pPr marL="263942" indent="-263942">
              <a:buFont typeface="Arial" panose="020B0604020202020204" pitchFamily="34" charset="0"/>
              <a:buChar char="•"/>
            </a:pPr>
            <a:r>
              <a:rPr lang="en-US" dirty="0"/>
              <a:t>It is the first step in becoming a truly digital business. </a:t>
            </a:r>
          </a:p>
          <a:p>
            <a:pPr marL="263942" indent="-263942">
              <a:buFont typeface="Arial" panose="020B0604020202020204" pitchFamily="34" charset="0"/>
              <a:buChar char="•"/>
            </a:pPr>
            <a:r>
              <a:rPr lang="en-US" dirty="0"/>
              <a:t>By connecting people, assets, devices and systems, IoT delivers an Omni channel experience between the physical and digital world.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4419600"/>
            <a:ext cx="1698606" cy="212241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70" r="8508"/>
          <a:stretch/>
        </p:blipFill>
        <p:spPr bwMode="auto">
          <a:xfrm>
            <a:off x="463742" y="1271344"/>
            <a:ext cx="1464226" cy="213360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" name="Content Placeholder 6"/>
          <p:cNvSpPr txBox="1">
            <a:spLocks/>
          </p:cNvSpPr>
          <p:nvPr/>
        </p:nvSpPr>
        <p:spPr bwMode="auto">
          <a:xfrm>
            <a:off x="2133600" y="5105400"/>
            <a:ext cx="4582287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2049" tIns="41025" rIns="82049" bIns="41025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5234"/>
              </a:buClr>
              <a:buSzPct val="85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685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bg2"/>
                </a:solidFill>
                <a:latin typeface="Calibri" pitchFamily="34" charset="0"/>
                <a:cs typeface="Calibri" pitchFamily="34" charset="0"/>
              </a:defRPr>
            </a:lvl2pPr>
            <a:lvl3pPr marL="1203325" indent="-2889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Char char="•"/>
              <a:defRPr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3pPr>
            <a:lvl4pPr marL="1603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B54C8"/>
              </a:buClr>
              <a:buSzPct val="60000"/>
              <a:defRPr sz="16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B54C8"/>
              </a:buClr>
              <a:buSzPct val="60000"/>
              <a:defRPr sz="16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B54C8"/>
              </a:buClr>
              <a:buSzPct val="60000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B54C8"/>
              </a:buClr>
              <a:buSzPct val="60000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B54C8"/>
              </a:buClr>
              <a:buSzPct val="60000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B54C8"/>
              </a:buClr>
              <a:buSzPct val="60000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kern="0" dirty="0"/>
              <a:t>Manufacturers are looking for ways to leverage value from this data</a:t>
            </a:r>
          </a:p>
        </p:txBody>
      </p:sp>
      <p:sp>
        <p:nvSpPr>
          <p:cNvPr id="12" name="Title 5"/>
          <p:cNvSpPr txBox="1">
            <a:spLocks/>
          </p:cNvSpPr>
          <p:nvPr/>
        </p:nvSpPr>
        <p:spPr bwMode="auto">
          <a:xfrm>
            <a:off x="-304800" y="4191000"/>
            <a:ext cx="8892480" cy="990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2049" tIns="41025" rIns="82049" bIns="41025" numCol="1" anchor="ctr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n-US" sz="2100" kern="0" dirty="0">
                <a:solidFill>
                  <a:schemeClr val="tx1"/>
                </a:solidFill>
              </a:rPr>
              <a:t>The Biggest Challenge…. </a:t>
            </a:r>
            <a:r>
              <a:rPr lang="en-US" sz="2100" kern="0" dirty="0">
                <a:solidFill>
                  <a:srgbClr val="FF0000"/>
                </a:solidFill>
              </a:rPr>
              <a:t>Data Explosion!!!!!</a:t>
            </a:r>
          </a:p>
        </p:txBody>
      </p:sp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1182028154"/>
              </p:ext>
            </p:extLst>
          </p:nvPr>
        </p:nvGraphicFramePr>
        <p:xfrm>
          <a:off x="2100237" y="1066560"/>
          <a:ext cx="6817035" cy="3276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48590" y="149038"/>
            <a:ext cx="7395210" cy="9177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3"/>
                </a:solidFill>
              </a:rPr>
              <a:t>Future of Manufacturing and Industrial Internet of Things</a:t>
            </a:r>
            <a:endParaRPr lang="en-IN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004151"/>
            <a:ext cx="4838210" cy="4026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332858" y="5257800"/>
            <a:ext cx="3515720" cy="143829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52788" tIns="26394" rIns="52788" bIns="26394" rtlCol="0">
            <a:spAutoFit/>
          </a:bodyPr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the amount of data used by business grows, there are new opportunities for analyzing it, which stands to change how we make day-to-day business decisions.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9833" y="1828800"/>
            <a:ext cx="3885267" cy="171529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52788" tIns="26394" rIns="52788" bIns="26394" rtlCol="0">
            <a:spAutoFit/>
          </a:bodyPr>
          <a:lstStyle/>
          <a:p>
            <a:r>
              <a:rPr lang="en-US" dirty="0"/>
              <a:t>Manufacturers are deploying instruments such as sensors and controllers or even smart, networked cameras or RFID readers to measure a wide range of operational processes</a:t>
            </a:r>
            <a:endParaRPr lang="en-US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48590" y="149038"/>
            <a:ext cx="6794500" cy="8293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Manufacturing IoT: Big Data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123" y="152400"/>
            <a:ext cx="7074877" cy="1320800"/>
          </a:xfrm>
        </p:spPr>
        <p:txBody>
          <a:bodyPr/>
          <a:lstStyle/>
          <a:p>
            <a:r>
              <a:rPr lang="en-US" dirty="0"/>
              <a:t>Contribution of Data Scientists in </a:t>
            </a:r>
            <a:r>
              <a:rPr lang="en-US" dirty="0" err="1"/>
              <a:t>IIoT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4123" y="1225689"/>
            <a:ext cx="83058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As Michael Rothschild discusses manufacturers seeking to extract maximum value from investing in big data projects should work backwards </a:t>
            </a:r>
          </a:p>
          <a:p>
            <a:r>
              <a:rPr lang="en-US" dirty="0"/>
              <a:t>and ask a few fundamental questions: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What business processes or decisions do you want to improve?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How will these decisions improve the business? </a:t>
            </a:r>
          </a:p>
          <a:p>
            <a:pPr lvl="1"/>
            <a:r>
              <a:rPr lang="en-US" dirty="0"/>
              <a:t>     Customer profitability?</a:t>
            </a:r>
          </a:p>
          <a:p>
            <a:pPr lvl="1"/>
            <a:r>
              <a:rPr lang="en-US" dirty="0"/>
              <a:t>     Product rationalization? </a:t>
            </a:r>
          </a:p>
          <a:p>
            <a:pPr lvl="1"/>
            <a:r>
              <a:rPr lang="en-US" dirty="0"/>
              <a:t>     Capacity planning?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What are you trying to maximize? </a:t>
            </a:r>
          </a:p>
          <a:p>
            <a:pPr lvl="1"/>
            <a:r>
              <a:rPr lang="en-US" dirty="0"/>
              <a:t>     Profits? Asset utilization? ROI? Revenues?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What are the most meaningful metrics to measure progress toward those goals? </a:t>
            </a:r>
          </a:p>
          <a:p>
            <a:pPr lvl="1"/>
            <a:r>
              <a:rPr lang="en-US" dirty="0"/>
              <a:t>     Unit margins? Profit-per-hour of machine time?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What types of analysis do you need to perform to expose the data, </a:t>
            </a:r>
          </a:p>
          <a:p>
            <a:pPr lvl="1"/>
            <a:r>
              <a:rPr lang="en-US" dirty="0"/>
              <a:t>     Explore ‘what if’ scenarios and iterate through alternatives to   maximize profitability?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And then, finally, what types of data do you need to collect in</a:t>
            </a:r>
          </a:p>
          <a:p>
            <a:pPr lvl="1"/>
            <a:r>
              <a:rPr lang="en-US" dirty="0"/>
              <a:t>     Order to feed the above analysis and decision-making?</a:t>
            </a:r>
          </a:p>
        </p:txBody>
      </p:sp>
    </p:spTree>
    <p:extLst>
      <p:ext uri="{BB962C8B-B14F-4D97-AF65-F5344CB8AC3E}">
        <p14:creationId xmlns:p14="http://schemas.microsoft.com/office/powerpoint/2010/main" val="3635951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947" y="304800"/>
            <a:ext cx="6347713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>Contribution of Data Scientists in </a:t>
            </a:r>
            <a:r>
              <a:rPr lang="en-US" dirty="0" err="1"/>
              <a:t>IIoT</a:t>
            </a:r>
            <a:endParaRPr lang="en-US" dirty="0"/>
          </a:p>
        </p:txBody>
      </p:sp>
      <p:pic>
        <p:nvPicPr>
          <p:cNvPr id="5122" name="Picture 2" descr="Image result for Manufacturing Data Science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3657600"/>
            <a:ext cx="4428736" cy="290158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524000"/>
            <a:ext cx="6347714" cy="1420810"/>
          </a:xfrm>
        </p:spPr>
        <p:txBody>
          <a:bodyPr>
            <a:noAutofit/>
          </a:bodyPr>
          <a:lstStyle/>
          <a:p>
            <a:r>
              <a:rPr lang="en-US" sz="2800" dirty="0"/>
              <a:t>Predictive Maintenance Models</a:t>
            </a:r>
          </a:p>
          <a:p>
            <a:r>
              <a:rPr lang="en-US" sz="2800" dirty="0"/>
              <a:t>Anomaly Detection</a:t>
            </a:r>
          </a:p>
          <a:p>
            <a:r>
              <a:rPr lang="en-US" sz="2800" dirty="0"/>
              <a:t>Production Forecast</a:t>
            </a:r>
          </a:p>
          <a:p>
            <a:r>
              <a:rPr lang="en-US" sz="2800" dirty="0"/>
              <a:t>Time Series Analysis</a:t>
            </a:r>
          </a:p>
          <a:p>
            <a:r>
              <a:rPr lang="en-US" sz="2800" dirty="0"/>
              <a:t>3D Printing</a:t>
            </a:r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87500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52600" y="5029200"/>
            <a:ext cx="6629400" cy="1143000"/>
          </a:xfrm>
        </p:spPr>
        <p:txBody>
          <a:bodyPr/>
          <a:lstStyle/>
          <a:p>
            <a:r>
              <a:rPr lang="en-US" dirty="0"/>
              <a:t>Predictive Maintenance</a:t>
            </a:r>
          </a:p>
        </p:txBody>
      </p:sp>
      <p:pic>
        <p:nvPicPr>
          <p:cNvPr id="1026" name="Picture 2" descr="Image result for maintenanc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498743"/>
            <a:ext cx="5034890" cy="4530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63956" y="445357"/>
            <a:ext cx="7239000" cy="1320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Reactive vs Proactive Maintenance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Reactive Maintenance:</a:t>
            </a:r>
          </a:p>
          <a:p>
            <a:pPr lvl="1"/>
            <a:r>
              <a:rPr lang="en-US" dirty="0"/>
              <a:t>Reactive approach; dealing with breakdowns or problems when they occur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Proactive(Predictive) Maintenance</a:t>
            </a:r>
          </a:p>
          <a:p>
            <a:pPr lvl="1"/>
            <a:r>
              <a:rPr lang="en-US" dirty="0"/>
              <a:t>Proactive approach</a:t>
            </a:r>
          </a:p>
          <a:p>
            <a:pPr lvl="1"/>
            <a:r>
              <a:rPr lang="en-US" dirty="0"/>
              <a:t>An attempt to determine when best to perform preventive maintenance activities. Example: Reducing breakdowns through a program of lubrication, adjustment, cleaning, inspection, and replacement of worn parts</a:t>
            </a:r>
          </a:p>
        </p:txBody>
      </p:sp>
      <p:sp>
        <p:nvSpPr>
          <p:cNvPr id="7" name="AutoShape 10" descr="Image result for maintenance"/>
          <p:cNvSpPr>
            <a:spLocks noChangeAspect="1" noChangeArrowheads="1"/>
          </p:cNvSpPr>
          <p:nvPr/>
        </p:nvSpPr>
        <p:spPr bwMode="auto">
          <a:xfrm>
            <a:off x="5549372" y="5486400"/>
            <a:ext cx="27432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6" descr="Image result for maintena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7847" y="22860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maintenanc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6" r="10630" b="2"/>
          <a:stretch/>
        </p:blipFill>
        <p:spPr bwMode="auto">
          <a:xfrm>
            <a:off x="3738818" y="2159331"/>
            <a:ext cx="3218494" cy="3882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4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 anchor="t">
            <a:normAutofit/>
          </a:bodyPr>
          <a:lstStyle/>
          <a:p>
            <a:r>
              <a:rPr lang="en-US"/>
              <a:t>Advantages of Predictive Maintenance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idx="1"/>
          </p:nvPr>
        </p:nvSpPr>
        <p:spPr>
          <a:xfrm>
            <a:off x="609599" y="2160590"/>
            <a:ext cx="2892014" cy="388077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Reduces fuel/energy costs</a:t>
            </a:r>
          </a:p>
          <a:p>
            <a:pPr>
              <a:lnSpc>
                <a:spcPct val="90000"/>
              </a:lnSpc>
            </a:pPr>
            <a:r>
              <a:rPr lang="en-US"/>
              <a:t>Reduces parts and labor</a:t>
            </a:r>
          </a:p>
          <a:p>
            <a:pPr>
              <a:lnSpc>
                <a:spcPct val="90000"/>
              </a:lnSpc>
            </a:pPr>
            <a:r>
              <a:rPr lang="en-US"/>
              <a:t>Increased machine availability</a:t>
            </a:r>
          </a:p>
          <a:p>
            <a:pPr>
              <a:lnSpc>
                <a:spcPct val="90000"/>
              </a:lnSpc>
            </a:pPr>
            <a:r>
              <a:rPr lang="en-US"/>
              <a:t>Increased throughout</a:t>
            </a:r>
          </a:p>
          <a:p>
            <a:pPr>
              <a:lnSpc>
                <a:spcPct val="90000"/>
              </a:lnSpc>
            </a:pPr>
            <a:r>
              <a:rPr lang="en-US"/>
              <a:t>Fewer catastrophic failures</a:t>
            </a:r>
          </a:p>
          <a:p>
            <a:pPr>
              <a:lnSpc>
                <a:spcPct val="90000"/>
              </a:lnSpc>
            </a:pPr>
            <a:r>
              <a:rPr lang="en-US"/>
              <a:t>Improved safety</a:t>
            </a:r>
          </a:p>
          <a:p>
            <a:pPr>
              <a:lnSpc>
                <a:spcPct val="90000"/>
              </a:lnSpc>
            </a:pPr>
            <a:r>
              <a:rPr lang="en-US"/>
              <a:t>Optimizes manpower deployment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379</TotalTime>
  <Words>536</Words>
  <Application>Microsoft Macintosh PowerPoint</Application>
  <PresentationFormat>On-screen Show (4:3)</PresentationFormat>
  <Paragraphs>68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Aparajita</vt:lpstr>
      <vt:lpstr>Calibri</vt:lpstr>
      <vt:lpstr>Times New Roman</vt:lpstr>
      <vt:lpstr>Trebuchet MS</vt:lpstr>
      <vt:lpstr>Wingdings</vt:lpstr>
      <vt:lpstr>Wingdings 3</vt:lpstr>
      <vt:lpstr>Arial</vt:lpstr>
      <vt:lpstr>Facet</vt:lpstr>
      <vt:lpstr>PowerPoint Presentation</vt:lpstr>
      <vt:lpstr>Internet of Things</vt:lpstr>
      <vt:lpstr>Future of Manufacturing and Industrial Internet of Things</vt:lpstr>
      <vt:lpstr>Manufacturing IoT: Big Data</vt:lpstr>
      <vt:lpstr>Contribution of Data Scientists in IIoT</vt:lpstr>
      <vt:lpstr>Contribution of Data Scientists in IIoT</vt:lpstr>
      <vt:lpstr>Predictive Maintenance</vt:lpstr>
      <vt:lpstr>Reactive vs Proactive Maintenance</vt:lpstr>
      <vt:lpstr>Advantages of Predictive Maintenance</vt:lpstr>
      <vt:lpstr>Workshop: Predictive Maintenance and Anomaly Detection using H2O.ai</vt:lpstr>
      <vt:lpstr>A Data Scientist’s H2O.ai Toolbox</vt:lpstr>
      <vt:lpstr>Predictive Maintenance Use Case Data Set:</vt:lpstr>
      <vt:lpstr>Anomaly Detection</vt:lpstr>
      <vt:lpstr>Results – Anomalies in Automobile Design</vt:lpstr>
    </vt:vector>
  </TitlesOfParts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Ajit</dc:creator>
  <cp:lastModifiedBy>Chow, Jo</cp:lastModifiedBy>
  <cp:revision>60</cp:revision>
  <dcterms:created xsi:type="dcterms:W3CDTF">2016-08-25T19:14:36Z</dcterms:created>
  <dcterms:modified xsi:type="dcterms:W3CDTF">2016-09-26T02:43:47Z</dcterms:modified>
</cp:coreProperties>
</file>