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8D88-7A15-4B17-838B-35BB035B1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152B6-9F9E-4569-A799-9DACEBFE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F0E7-3C0F-4652-BC94-1795CBEE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8CCB-A415-4CF7-88DD-FA3FA05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8255-469E-4C0C-92E4-6AE38D1E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3224-44B1-4C24-BAE3-E5886572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9235-7EC4-4F3D-A45D-3FD81FB85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7A63-2A7D-4F86-AB6B-E273D638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6222-975B-445E-ADAD-C64A0524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8CF5-F71B-4B3F-9E5F-ABA6464F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F8B3D-2E3E-4A30-808E-B397C649F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7DA4F-B764-46A7-A1D8-FB6055443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03C2-8BBC-469D-916D-08A72601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6B33-41F6-43C2-8CD3-26669D62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F806-D094-4974-8FAF-920603DA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59A3-D4C8-45AF-8CDD-406DFCF4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6036-0BEA-445E-8566-1C71B677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9D7B-0561-45D2-9722-6F42B210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035C-410E-4E91-B712-835819F6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8553-44F6-4D1E-B70E-16662E08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5757-8C07-4DAB-80FA-58596E97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BDCE3-F402-4789-BC60-C5EBBE8A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536E-D117-45D5-8612-506F217C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CEAC-CEA8-4D42-B454-CF6900C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07BE-9865-4E50-8C97-67A4C31B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C38A-1A25-4F59-8C77-E530164E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DC1A-6E1D-476A-9D62-471B5E9EE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DB3BB-249E-4A8F-9BDC-A184BD135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9CF01-E164-479F-99AA-5B1A7CB3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B99EA-A94F-4C77-80E5-AF857102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90C2-CBAB-45ED-97E6-46AE5A39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8C80-41B5-4FDB-A780-E0FA946A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EF7A-32D4-4C80-AA61-37979403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2F461-38A2-4513-AECD-ED2DBE8EC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CF87F-3555-4DFE-9FE4-7B7AD4BA3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BB133-4FEA-4199-B22B-82091AEEE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B9F42-D40E-4994-AF37-7637C1B2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EC4C8-D9A9-4F4F-AA96-B1785FCF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BBB64-76E8-4E12-9A94-7932D2EB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370-652F-48F3-BEBE-17FF2646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4952-0F31-4436-B349-36FAF867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D2395-E2D3-4857-94A6-55AC05F6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AC0E-F939-468A-984A-531BDD54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49B20-A1DD-4EAC-B901-4236D08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99136-0A05-45FF-9EF7-78D7FC0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1E793-C388-4733-B82D-D8DC9114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659A-766C-4D50-B13F-C8A7BC7F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EA0B-9D1B-4DDC-BFB2-C09878AA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A6916-7468-4932-9A90-AE08B7A5F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CCCAD-90BA-47C7-B5FB-625957C5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5E87-7F55-4234-9355-327ED0ED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64EE-01FA-4675-B92F-4FD1A25A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8FBC-1B79-4F08-BE02-1E3AB787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C560-734B-40E0-ABEF-286107664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0AB9-1BA5-407B-B788-D46532FB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8159-D7CD-40BA-8B6E-3F7D44ED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5CB6-FCC6-4996-BDAA-2FF550A856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9CB8A-2AEA-4884-A5A5-6D07AF2C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1474A-341D-432A-B6E9-8AD775D9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B9B9E-DB08-461E-89A6-4B68AA2A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FE0D-D149-4F48-9FE3-5D3675F8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C14C-990D-46C4-A1CF-35CFB81E0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5CB6-FCC6-4996-BDAA-2FF550A85672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0D46-F4FE-4703-9A40-A315C413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1AFC-082C-4BB7-90F0-0E764D8D9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D098-28F4-40FD-9013-9479AE0EF37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67CE91B-D43C-49C6-ACBF-2B2EF31FD13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531" y="6356351"/>
            <a:ext cx="2003633" cy="651986"/>
          </a:xfrm>
          <a:prstGeom prst="rect">
            <a:avLst/>
          </a:prstGeom>
        </p:spPr>
      </p:pic>
      <p:pic>
        <p:nvPicPr>
          <p:cNvPr id="10" name="Picture 9" descr="A close up of a bug&#10;&#10;Description automatically generated with low confidence">
            <a:extLst>
              <a:ext uri="{FF2B5EF4-FFF2-40B4-BE49-F238E27FC236}">
                <a16:creationId xmlns:a16="http://schemas.microsoft.com/office/drawing/2014/main" id="{06A0CCFC-95E4-4541-95CE-8F1EF4C221C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714" y="6169429"/>
            <a:ext cx="688571" cy="6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ecize/Magic-IoC-Container" TargetMode="External"/><Relationship Id="rId2" Type="http://schemas.openxmlformats.org/officeDocument/2006/relationships/hyperlink" Target="https://github.com/Cyecize/Java-Web-Serv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lkhausen.de/Java-10/java.lang/reflect/Reflection-Hierarch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D185B-C253-45F5-B413-8FB03945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REFLECTION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2B4F-2104-44EE-944C-E4187A225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THE MAGIC BEHIND SPRING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A2A2BA38-0114-445A-8DD5-26796343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18" y="1451776"/>
            <a:ext cx="4390476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2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0E54-8236-4A67-B82E-4CFD519A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482C-C85C-4D90-B85B-5D9D1DDB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9369" cy="4351338"/>
          </a:xfrm>
        </p:spPr>
        <p:txBody>
          <a:bodyPr/>
          <a:lstStyle/>
          <a:p>
            <a:r>
              <a:rPr lang="en-US" dirty="0"/>
              <a:t>Created at runtime</a:t>
            </a:r>
          </a:p>
          <a:p>
            <a:r>
              <a:rPr lang="en-US" dirty="0"/>
              <a:t>No Concrete Implementation</a:t>
            </a:r>
          </a:p>
          <a:p>
            <a:r>
              <a:rPr lang="en-US" dirty="0"/>
              <a:t>Every Proxy instance has its own invocation handler</a:t>
            </a:r>
          </a:p>
          <a:p>
            <a:r>
              <a:rPr lang="en-US" dirty="0"/>
              <a:t>Easy to Hot-Swap</a:t>
            </a:r>
          </a:p>
          <a:p>
            <a:r>
              <a:rPr lang="en-US" dirty="0" err="1"/>
              <a:t>Javaasist</a:t>
            </a:r>
            <a:r>
              <a:rPr lang="en-US" dirty="0"/>
              <a:t> has even more flexibility </a:t>
            </a:r>
          </a:p>
        </p:txBody>
      </p:sp>
    </p:spTree>
    <p:extLst>
      <p:ext uri="{BB962C8B-B14F-4D97-AF65-F5344CB8AC3E}">
        <p14:creationId xmlns:p14="http://schemas.microsoft.com/office/powerpoint/2010/main" val="8111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0B88-3A2F-4C68-B025-44167451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in spring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D414-1546-4073-BFBD-74315468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7831" cy="4351338"/>
          </a:xfrm>
        </p:spPr>
        <p:txBody>
          <a:bodyPr/>
          <a:lstStyle/>
          <a:p>
            <a:r>
              <a:rPr lang="en-US" dirty="0"/>
              <a:t>You don’t always receive your service</a:t>
            </a:r>
          </a:p>
          <a:p>
            <a:pPr lvl="1"/>
            <a:r>
              <a:rPr lang="en-US" sz="1800" dirty="0"/>
              <a:t>Spring might inject an ‘Enhanced’ version of your service if you specified specific annotations such as</a:t>
            </a:r>
          </a:p>
          <a:p>
            <a:pPr lvl="2"/>
            <a:r>
              <a:rPr lang="en-US" sz="1400" dirty="0"/>
              <a:t>@Transactional</a:t>
            </a:r>
          </a:p>
          <a:p>
            <a:pPr lvl="2"/>
            <a:r>
              <a:rPr lang="en-US" sz="1400" dirty="0"/>
              <a:t>@Async</a:t>
            </a:r>
          </a:p>
          <a:p>
            <a:pPr lvl="2"/>
            <a:r>
              <a:rPr lang="en-US" sz="1400" dirty="0"/>
              <a:t>@Cacheable</a:t>
            </a:r>
          </a:p>
          <a:p>
            <a:r>
              <a:rPr lang="en-US" sz="2200" dirty="0"/>
              <a:t>Beware, Proxies are just wrappers</a:t>
            </a:r>
          </a:p>
          <a:p>
            <a:pPr lvl="1"/>
            <a:r>
              <a:rPr lang="en-US" sz="1800" dirty="0"/>
              <a:t>If you call annotated method ‘A’ from the implementing class directly, you will not get the desired result</a:t>
            </a:r>
          </a:p>
        </p:txBody>
      </p:sp>
    </p:spTree>
    <p:extLst>
      <p:ext uri="{BB962C8B-B14F-4D97-AF65-F5344CB8AC3E}">
        <p14:creationId xmlns:p14="http://schemas.microsoft.com/office/powerpoint/2010/main" val="375013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A30C-D7F4-480A-8678-59CE47F8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Loaders and Class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CECF-BC1F-4E1C-AB92-CA438F35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allows loading of foreign classes</a:t>
            </a:r>
          </a:p>
          <a:p>
            <a:r>
              <a:rPr lang="en-US" dirty="0" err="1"/>
              <a:t>URLClassLoader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9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4BE5-B719-4CAA-BA2C-97EBD757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Spring can your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42C-7EC9-4066-B900-BC1D860D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environment</a:t>
            </a:r>
          </a:p>
          <a:p>
            <a:pPr lvl="1"/>
            <a:r>
              <a:rPr lang="en-US" dirty="0"/>
              <a:t>From Jar file</a:t>
            </a:r>
          </a:p>
          <a:p>
            <a:pPr lvl="1"/>
            <a:r>
              <a:rPr lang="en-US" dirty="0"/>
              <a:t>From output directory</a:t>
            </a:r>
          </a:p>
          <a:p>
            <a:r>
              <a:rPr lang="en-US" dirty="0"/>
              <a:t>All Classes are being iterated</a:t>
            </a:r>
          </a:p>
          <a:p>
            <a:pPr lvl="1"/>
            <a:r>
              <a:rPr lang="en-US" dirty="0"/>
              <a:t>Each File’s </a:t>
            </a:r>
            <a:r>
              <a:rPr lang="en-US" dirty="0">
                <a:solidFill>
                  <a:srgbClr val="7030A0"/>
                </a:solidFill>
              </a:rPr>
              <a:t>Class&lt;T&gt;</a:t>
            </a:r>
            <a:r>
              <a:rPr lang="en-US" dirty="0"/>
              <a:t> is scanned</a:t>
            </a:r>
            <a:br>
              <a:rPr lang="en-US" dirty="0"/>
            </a:br>
            <a:r>
              <a:rPr lang="en-US" dirty="0"/>
              <a:t>If a </a:t>
            </a:r>
            <a:r>
              <a:rPr lang="en-US" dirty="0">
                <a:solidFill>
                  <a:srgbClr val="7030A0"/>
                </a:solidFill>
              </a:rPr>
              <a:t>supported annotation </a:t>
            </a:r>
            <a:r>
              <a:rPr lang="en-US" dirty="0"/>
              <a:t>is found, file is then processed and potentially added to the Dependency Container</a:t>
            </a:r>
          </a:p>
        </p:txBody>
      </p:sp>
    </p:spTree>
    <p:extLst>
      <p:ext uri="{BB962C8B-B14F-4D97-AF65-F5344CB8AC3E}">
        <p14:creationId xmlns:p14="http://schemas.microsoft.com/office/powerpoint/2010/main" val="110724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614A-0618-43C2-9DC0-994F45E4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much more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30D1-3487-47DF-BEE9-AD09071C5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23555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Reflection has many more tools that we didn’t use today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Shameless Plug</a:t>
            </a:r>
          </a:p>
          <a:p>
            <a:pPr lvl="1"/>
            <a:r>
              <a:rPr lang="en-US" sz="1600" dirty="0"/>
              <a:t>Interested in how things work under the hood? You might enjoy these:</a:t>
            </a:r>
          </a:p>
          <a:p>
            <a:pPr lvl="1"/>
            <a:r>
              <a:rPr lang="en-US" sz="1600" dirty="0">
                <a:hlinkClick r:id="rId2"/>
              </a:rPr>
              <a:t>Tomcat &amp; Spring Replica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Custom Dependency Container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962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C711D-58BD-40A9-B216-F32AC0C8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+mj-lt"/>
                <a:cs typeface="+mj-cs"/>
              </a:rPr>
              <a:t>THANK YOU</a:t>
            </a:r>
          </a:p>
        </p:txBody>
      </p:sp>
      <p:pic>
        <p:nvPicPr>
          <p:cNvPr id="5" name="Content Placeholder 4" descr="A colorful butterfly on a leaf&#10;&#10;Description automatically generated with medium confidence">
            <a:extLst>
              <a:ext uri="{FF2B5EF4-FFF2-40B4-BE49-F238E27FC236}">
                <a16:creationId xmlns:a16="http://schemas.microsoft.com/office/drawing/2014/main" id="{9F074377-EC1E-407B-A764-A761DBE0B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7" r="3" b="6439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2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flection of city at dusk on mirrored building">
            <a:extLst>
              <a:ext uri="{FF2B5EF4-FFF2-40B4-BE49-F238E27FC236}">
                <a16:creationId xmlns:a16="http://schemas.microsoft.com/office/drawing/2014/main" id="{51F0F05C-0A88-408A-93AB-C22BFE260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021" b="24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EE353-746F-4B43-A96F-AEAB7CE3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91" y="168029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Reflection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4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6B9-5987-4409-ABED-BF70E33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3691" cy="1357143"/>
          </a:xfrm>
        </p:spPr>
        <p:txBody>
          <a:bodyPr>
            <a:no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In General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AB15-AE25-482D-92A6-3A8D677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2107" cy="4351338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technique in which programs use other programs as their data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/>
          </a:p>
          <a:p>
            <a:r>
              <a:rPr lang="en-US" dirty="0"/>
              <a:t>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llows a program to </a:t>
            </a:r>
            <a:r>
              <a:rPr lang="en-US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itself while running.</a:t>
            </a:r>
          </a:p>
        </p:txBody>
      </p:sp>
    </p:spTree>
    <p:extLst>
      <p:ext uri="{BB962C8B-B14F-4D97-AF65-F5344CB8AC3E}">
        <p14:creationId xmlns:p14="http://schemas.microsoft.com/office/powerpoint/2010/main" val="253746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F51E-0A87-493C-8C91-AEF5D27C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079A-91D8-4B23-AFEB-D1E4839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Reflection API</a:t>
            </a:r>
          </a:p>
          <a:p>
            <a:pPr lvl="1"/>
            <a:r>
              <a:rPr lang="en-US" sz="1800" dirty="0"/>
              <a:t>Classes</a:t>
            </a:r>
          </a:p>
          <a:p>
            <a:pPr lvl="1"/>
            <a:r>
              <a:rPr lang="en-US" sz="1800" dirty="0"/>
              <a:t>Annotations</a:t>
            </a:r>
          </a:p>
          <a:p>
            <a:pPr lvl="1"/>
            <a:r>
              <a:rPr lang="en-US" sz="1800" dirty="0"/>
              <a:t>Fields</a:t>
            </a:r>
          </a:p>
          <a:p>
            <a:pPr lvl="1"/>
            <a:r>
              <a:rPr lang="en-US" sz="1800" dirty="0"/>
              <a:t>Methods</a:t>
            </a:r>
          </a:p>
          <a:p>
            <a:pPr lvl="1"/>
            <a:r>
              <a:rPr lang="en-US" sz="1800" dirty="0"/>
              <a:t>Constructors</a:t>
            </a:r>
          </a:p>
          <a:p>
            <a:r>
              <a:rPr lang="en-US" dirty="0"/>
              <a:t>Much revolves around the </a:t>
            </a:r>
            <a:r>
              <a:rPr lang="en-US" dirty="0">
                <a:solidFill>
                  <a:srgbClr val="7030A0"/>
                </a:solidFill>
              </a:rPr>
              <a:t>Class&lt;T&gt;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Represents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7030A0"/>
                </a:solidFill>
              </a:rPr>
              <a:t>Blueprint</a:t>
            </a:r>
            <a:r>
              <a:rPr lang="en-US" sz="1800" dirty="0"/>
              <a:t> of a class at runtime</a:t>
            </a:r>
          </a:p>
          <a:p>
            <a:pPr lvl="1"/>
            <a:r>
              <a:rPr lang="en-US" sz="1800" dirty="0"/>
              <a:t>Every class in java has its own Class&lt;T&gt;</a:t>
            </a:r>
          </a:p>
          <a:p>
            <a:pPr lvl="1"/>
            <a:r>
              <a:rPr lang="en-US" sz="1800" dirty="0"/>
              <a:t>Nothing is hidden from this class</a:t>
            </a:r>
            <a:endParaRPr lang="en-US" sz="2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en-US" sz="2400" dirty="0">
                <a:hlinkClick r:id="rId2"/>
              </a:rPr>
              <a:t>Reflection API Hierarchy in Java 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95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273B-D5F6-4E78-B582-4AF9BE78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FA2E-4A6C-446B-A979-648D0330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00099" cy="4351338"/>
          </a:xfrm>
        </p:spPr>
        <p:txBody>
          <a:bodyPr>
            <a:normAutofit/>
          </a:bodyPr>
          <a:lstStyle/>
          <a:p>
            <a:r>
              <a:rPr lang="en-US" dirty="0"/>
              <a:t>Reflective Invocation</a:t>
            </a:r>
          </a:p>
          <a:p>
            <a:pPr lvl="1"/>
            <a:r>
              <a:rPr lang="en-US" sz="1600" dirty="0"/>
              <a:t>Fields’ values can be obtained and Methods can be invoked </a:t>
            </a:r>
          </a:p>
          <a:p>
            <a:pPr lvl="1"/>
            <a:r>
              <a:rPr lang="en-US" sz="1600" dirty="0"/>
              <a:t>And object instance is required unless a member is static</a:t>
            </a:r>
          </a:p>
          <a:p>
            <a:r>
              <a:rPr lang="en-US" dirty="0"/>
              <a:t>Nothing can be hidden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Methods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7030A0"/>
                </a:solidFill>
              </a:rPr>
              <a:t>Fields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7030A0"/>
                </a:solidFill>
              </a:rPr>
              <a:t>Constructors</a:t>
            </a:r>
            <a:r>
              <a:rPr lang="en-US" sz="1600" dirty="0"/>
              <a:t> can be accessed by calling ‘</a:t>
            </a:r>
            <a:r>
              <a:rPr lang="en-US" sz="1600" dirty="0" err="1"/>
              <a:t>setAccessible</a:t>
            </a:r>
            <a:r>
              <a:rPr lang="en-US" sz="1600" dirty="0"/>
              <a:t>(true)’ on them</a:t>
            </a:r>
          </a:p>
          <a:p>
            <a:pPr lvl="1"/>
            <a:r>
              <a:rPr lang="en-US" sz="1600" dirty="0"/>
              <a:t>If you really want to defend a method, throw an exception inside it</a:t>
            </a:r>
          </a:p>
          <a:p>
            <a:r>
              <a:rPr lang="en-US" dirty="0"/>
              <a:t>You don’t need the ‘new’ keyword!</a:t>
            </a:r>
          </a:p>
          <a:p>
            <a:pPr lvl="1"/>
            <a:r>
              <a:rPr lang="en-US" sz="1600" dirty="0"/>
              <a:t>You can use reflection to create object instances</a:t>
            </a:r>
          </a:p>
          <a:p>
            <a:r>
              <a:rPr lang="en-US" sz="2400" dirty="0" err="1"/>
              <a:t>InvocationTargetException</a:t>
            </a:r>
            <a:endParaRPr lang="en-US" sz="2400" dirty="0"/>
          </a:p>
          <a:p>
            <a:pPr lvl="1"/>
            <a:r>
              <a:rPr lang="en-US" sz="1600" dirty="0"/>
              <a:t>A very important exception that can contains the </a:t>
            </a:r>
            <a:r>
              <a:rPr lang="en-US" sz="1600" dirty="0">
                <a:solidFill>
                  <a:srgbClr val="7030A0"/>
                </a:solidFill>
              </a:rPr>
              <a:t>original exception </a:t>
            </a:r>
            <a:r>
              <a:rPr lang="en-US" sz="1600" dirty="0"/>
              <a:t>that might have occurred while executing the code within the member</a:t>
            </a:r>
          </a:p>
        </p:txBody>
      </p:sp>
    </p:spTree>
    <p:extLst>
      <p:ext uri="{BB962C8B-B14F-4D97-AF65-F5344CB8AC3E}">
        <p14:creationId xmlns:p14="http://schemas.microsoft.com/office/powerpoint/2010/main" val="400788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BA22-5F0B-4C53-AB9F-471527AB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Reflection’s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0FCC-5C89-4DF3-A88F-B8EAC7DD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751" cy="4351338"/>
          </a:xfrm>
        </p:spPr>
        <p:txBody>
          <a:bodyPr/>
          <a:lstStyle/>
          <a:p>
            <a:r>
              <a:rPr lang="en-US" dirty="0"/>
              <a:t>Libraries and frameworks</a:t>
            </a:r>
          </a:p>
          <a:p>
            <a:pPr lvl="1"/>
            <a:r>
              <a:rPr lang="en-US" sz="1600" dirty="0"/>
              <a:t>Reflection is essential for any framework as it allows for better control over the project</a:t>
            </a:r>
          </a:p>
          <a:p>
            <a:pPr lvl="1"/>
            <a:r>
              <a:rPr lang="en-US" sz="1600" dirty="0"/>
              <a:t>Testing libraries like JUnit and Mockito</a:t>
            </a:r>
          </a:p>
          <a:p>
            <a:pPr lvl="1"/>
            <a:r>
              <a:rPr lang="en-US" sz="1600" dirty="0"/>
              <a:t>Utility libraries such as </a:t>
            </a:r>
            <a:r>
              <a:rPr lang="en-US" sz="1600" dirty="0" err="1"/>
              <a:t>ModelMapper</a:t>
            </a:r>
            <a:endParaRPr lang="en-US" sz="1600" dirty="0"/>
          </a:p>
          <a:p>
            <a:r>
              <a:rPr lang="en-US" dirty="0"/>
              <a:t>Simple operations with annotations</a:t>
            </a:r>
          </a:p>
          <a:p>
            <a:pPr lvl="1"/>
            <a:r>
              <a:rPr lang="en-US" sz="1600" dirty="0"/>
              <a:t>Annotations are designed to work with reflection and they can be useful at times</a:t>
            </a:r>
          </a:p>
          <a:p>
            <a:r>
              <a:rPr lang="en-US" dirty="0"/>
              <a:t>Business applications</a:t>
            </a:r>
          </a:p>
          <a:p>
            <a:pPr lvl="1"/>
            <a:r>
              <a:rPr lang="en-US" sz="1600" dirty="0"/>
              <a:t>90% of the time it can be avoided and it should be avoided, but there are exceptions </a:t>
            </a:r>
          </a:p>
        </p:txBody>
      </p:sp>
    </p:spTree>
    <p:extLst>
      <p:ext uri="{BB962C8B-B14F-4D97-AF65-F5344CB8AC3E}">
        <p14:creationId xmlns:p14="http://schemas.microsoft.com/office/powerpoint/2010/main" val="339074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A218-0B6F-4204-98A0-1E0C5D2C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01DD-CA57-42DE-B017-1016CAFD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07641" cy="4351338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sz="1800" dirty="0"/>
              <a:t>Since Reflective operations are done at runtime, JVM might not be able to apply optimizations in some cases</a:t>
            </a:r>
          </a:p>
          <a:p>
            <a:r>
              <a:rPr lang="en-US" dirty="0"/>
              <a:t>Security</a:t>
            </a:r>
            <a:r>
              <a:rPr lang="en-US" sz="2200" dirty="0"/>
              <a:t> </a:t>
            </a:r>
            <a:r>
              <a:rPr lang="en-US" dirty="0"/>
              <a:t>limitations</a:t>
            </a:r>
          </a:p>
          <a:p>
            <a:pPr lvl="1"/>
            <a:r>
              <a:rPr lang="en-US" sz="1800" dirty="0"/>
              <a:t>Depending on the environment, the program might not have access to its own source files.</a:t>
            </a:r>
          </a:p>
          <a:p>
            <a:r>
              <a:rPr lang="en-US" dirty="0"/>
              <a:t>Private members are private for a reason</a:t>
            </a:r>
          </a:p>
          <a:p>
            <a:pPr lvl="1"/>
            <a:r>
              <a:rPr lang="en-US" sz="1800" dirty="0"/>
              <a:t>Private members have the freedom to change and we should follow the best practices and use what’s exposed to us</a:t>
            </a:r>
          </a:p>
          <a:p>
            <a:pPr lvl="1"/>
            <a:r>
              <a:rPr lang="en-US" sz="1800" dirty="0"/>
              <a:t>Similarly, a lot of errors are prone to happen as we lose some of java’s safety coming from its static nature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150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C9001-CA7F-4FC6-8A20-467E4473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Questions so far?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8DA399-D30E-41EF-ACD3-F8DC3CE6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200" dirty="0"/>
              <a:t>Upcoming next</a:t>
            </a:r>
          </a:p>
          <a:p>
            <a:pPr lvl="1"/>
            <a:r>
              <a:rPr lang="en-US" sz="2200" dirty="0"/>
              <a:t>Proxies </a:t>
            </a:r>
          </a:p>
          <a:p>
            <a:pPr lvl="1"/>
            <a:r>
              <a:rPr lang="en-US" sz="2200" dirty="0"/>
              <a:t>Class Loaders and Dynamically loading classes</a:t>
            </a:r>
          </a:p>
          <a:p>
            <a:pPr lvl="1"/>
            <a:r>
              <a:rPr lang="en-US" sz="2200" dirty="0"/>
              <a:t>How does spring scan and instantiate its classes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8FBFD51-EEEA-40DC-889E-331792AA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3" y="1582406"/>
            <a:ext cx="4390476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3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8537D-56E8-4970-AF0B-CD2FA27A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770044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Proxies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08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561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Open Sans</vt:lpstr>
      <vt:lpstr>Office Theme</vt:lpstr>
      <vt:lpstr>REFLECTION IN JAVA</vt:lpstr>
      <vt:lpstr>Reflection</vt:lpstr>
      <vt:lpstr>Reflection In General = Metaprogramming</vt:lpstr>
      <vt:lpstr>Reflection In Java</vt:lpstr>
      <vt:lpstr>Reflection In Java</vt:lpstr>
      <vt:lpstr>Reflection’s Usages</vt:lpstr>
      <vt:lpstr>Drawbacks</vt:lpstr>
      <vt:lpstr>Questions so far?</vt:lpstr>
      <vt:lpstr>Proxies</vt:lpstr>
      <vt:lpstr>Proxy interface</vt:lpstr>
      <vt:lpstr>Proxies in spring services</vt:lpstr>
      <vt:lpstr>Class Loaders and Class Loading</vt:lpstr>
      <vt:lpstr>How does Spring can your classes?</vt:lpstr>
      <vt:lpstr>There is much more to explore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IN JAVA</dc:title>
  <dc:creator>ceci</dc:creator>
  <cp:lastModifiedBy>Tsvetelin Yakimov</cp:lastModifiedBy>
  <cp:revision>13</cp:revision>
  <dcterms:created xsi:type="dcterms:W3CDTF">2021-08-26T17:40:40Z</dcterms:created>
  <dcterms:modified xsi:type="dcterms:W3CDTF">2021-08-27T10:11:05Z</dcterms:modified>
</cp:coreProperties>
</file>