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333" r:id="rId4"/>
    <p:sldId id="337" r:id="rId5"/>
    <p:sldId id="350" r:id="rId6"/>
    <p:sldId id="351" r:id="rId7"/>
    <p:sldId id="352" r:id="rId8"/>
    <p:sldId id="362" r:id="rId9"/>
    <p:sldId id="353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34" r:id="rId18"/>
    <p:sldId id="335" r:id="rId19"/>
    <p:sldId id="264" r:id="rId20"/>
    <p:sldId id="265" r:id="rId21"/>
    <p:sldId id="338" r:id="rId22"/>
    <p:sldId id="290" r:id="rId23"/>
    <p:sldId id="291" r:id="rId24"/>
    <p:sldId id="328" r:id="rId25"/>
    <p:sldId id="342" r:id="rId26"/>
    <p:sldId id="343" r:id="rId27"/>
    <p:sldId id="345" r:id="rId28"/>
    <p:sldId id="346" r:id="rId29"/>
    <p:sldId id="347" r:id="rId30"/>
    <p:sldId id="348" r:id="rId31"/>
    <p:sldId id="349" r:id="rId32"/>
    <p:sldId id="330" r:id="rId33"/>
    <p:sldId id="339" r:id="rId34"/>
    <p:sldId id="32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4"/>
    <p:restoredTop sz="92920" autoAdjust="0"/>
  </p:normalViewPr>
  <p:slideViewPr>
    <p:cSldViewPr>
      <p:cViewPr varScale="1">
        <p:scale>
          <a:sx n="65" d="100"/>
          <a:sy n="65" d="100"/>
        </p:scale>
        <p:origin x="1590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E36CE-2042-427D-9D03-C07A27FB6085}" type="datetimeFigureOut">
              <a:rPr lang="en-MY" smtClean="0"/>
              <a:t>18/1/2023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0A71A-9180-4541-880D-2659DC44A47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39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BB83A-1320-400A-9DE9-4A346068C3CB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257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BB83A-1320-400A-9DE9-4A346068C3CB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257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A71A-9180-4541-880D-2659DC44A475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4297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BB83A-1320-400A-9DE9-4A346068C3CB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2576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BB83A-1320-400A-9DE9-4A346068C3CB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2576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BB83A-1320-400A-9DE9-4A346068C3CB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2576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BB83A-1320-400A-9DE9-4A346068C3CB}" type="slidenum">
              <a:rPr lang="en-MY" smtClean="0"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2576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BB83A-1320-400A-9DE9-4A346068C3CB}" type="slidenum">
              <a:rPr lang="en-MY" smtClean="0"/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2576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BB83A-1320-400A-9DE9-4A346068C3CB}" type="slidenum">
              <a:rPr lang="en-MY" smtClean="0"/>
              <a:t>33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257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D22C-FA0E-4F7F-A255-7BE694CA5CA6}" type="datetime1">
              <a:rPr lang="en-MY" smtClean="0"/>
              <a:t>18/1/2023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47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5C06-26D0-49A7-BB2E-9962AB7BC49F}" type="datetime1">
              <a:rPr lang="en-MY" smtClean="0"/>
              <a:t>18/1/2023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84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73D0-D67C-4C5B-AE77-2A57BA0D2206}" type="datetime1">
              <a:rPr lang="en-MY" smtClean="0"/>
              <a:t>18/1/2023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933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0B50-5306-4255-A708-E4CEBE350B9B}" type="datetime1">
              <a:rPr lang="en-MY" smtClean="0"/>
              <a:t>18/1/2023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733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7E2B-BE1B-43C5-BAC9-639B5A619B15}" type="datetime1">
              <a:rPr lang="en-MY" smtClean="0"/>
              <a:t>18/1/2023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34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42F4-E73E-44C7-B316-317571876F2B}" type="datetime1">
              <a:rPr lang="en-MY" smtClean="0"/>
              <a:t>18/1/2023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918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71E9-BA7A-4A8B-9549-22BE121761A6}" type="datetime1">
              <a:rPr lang="en-MY" smtClean="0"/>
              <a:t>18/1/2023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694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7FBB-049A-4C6C-82AD-7EACA5303740}" type="datetime1">
              <a:rPr lang="en-MY" smtClean="0"/>
              <a:t>18/1/2023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278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84CF-642E-42C9-B73E-7CD4B30AFCCD}" type="datetime1">
              <a:rPr lang="en-MY" smtClean="0"/>
              <a:t>18/1/2023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707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0594-FF61-45EA-9BC2-AFC51E47CA79}" type="datetime1">
              <a:rPr lang="en-MY" smtClean="0"/>
              <a:t>18/1/2023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979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159C-3E43-4B6C-AABC-DEFFBE4822E4}" type="datetime1">
              <a:rPr lang="en-MY" smtClean="0"/>
              <a:t>18/1/2023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675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C3901-2D5D-403B-86E8-6744D1CAAC77}" type="datetime1">
              <a:rPr lang="en-MY" smtClean="0"/>
              <a:t>18/1/2023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6F4F-958F-48FB-B17E-8AC9F8768CF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09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MY" b="1" dirty="0">
                <a:solidFill>
                  <a:srgbClr val="0070C0"/>
                </a:solidFill>
              </a:rPr>
              <a:t>SSTM </a:t>
            </a:r>
            <a:r>
              <a:rPr lang="en-MY" b="1">
                <a:solidFill>
                  <a:srgbClr val="0070C0"/>
                </a:solidFill>
              </a:rPr>
              <a:t>PHASE </a:t>
            </a:r>
            <a:r>
              <a:rPr lang="en-MY" b="1" smtClean="0">
                <a:solidFill>
                  <a:srgbClr val="0070C0"/>
                </a:solidFill>
              </a:rPr>
              <a:t>5 #123</a:t>
            </a:r>
            <a:r>
              <a:rPr lang="en-MY" b="1" dirty="0" smtClean="0">
                <a:solidFill>
                  <a:srgbClr val="0070C0"/>
                </a:solidFill>
              </a:rPr>
              <a:t/>
            </a:r>
            <a:br>
              <a:rPr lang="en-MY" b="1" dirty="0" smtClean="0">
                <a:solidFill>
                  <a:srgbClr val="0070C0"/>
                </a:solidFill>
              </a:rPr>
            </a:br>
            <a:r>
              <a:rPr lang="en-MY" b="1" dirty="0" smtClean="0">
                <a:solidFill>
                  <a:srgbClr val="0070C0"/>
                </a:solidFill>
              </a:rPr>
              <a:t>Revised on 17/1/2023 </a:t>
            </a:r>
            <a:endParaRPr lang="en-MY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655-9F1F-4A19-8140-5B30EC2F3C9F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90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1560807"/>
            <a:ext cx="2700295" cy="5105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400" dirty="0" smtClean="0"/>
          </a:p>
          <a:p>
            <a:endParaRPr lang="en-MY" sz="1400" dirty="0"/>
          </a:p>
          <a:p>
            <a:endParaRPr lang="en-MY" sz="1400" dirty="0" smtClean="0"/>
          </a:p>
          <a:p>
            <a:r>
              <a:rPr lang="en-MY" sz="1400" dirty="0" smtClean="0">
                <a:solidFill>
                  <a:schemeClr val="tx1"/>
                </a:solidFill>
              </a:rPr>
              <a:t>Note: All the above documents will be in word format 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512" y="845226"/>
            <a:ext cx="28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Page 5</a:t>
            </a:r>
          </a:p>
          <a:p>
            <a:r>
              <a:rPr lang="en-MY" dirty="0" smtClean="0"/>
              <a:t> For all the remaining docs 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09877" y="1522060"/>
            <a:ext cx="2880320" cy="5137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MY" sz="1400" dirty="0">
              <a:solidFill>
                <a:schemeClr val="tx1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47" y="1522061"/>
            <a:ext cx="285750" cy="498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Rounded Rectangle 70"/>
          <p:cNvSpPr/>
          <p:nvPr/>
        </p:nvSpPr>
        <p:spPr>
          <a:xfrm>
            <a:off x="4341659" y="6376094"/>
            <a:ext cx="940518" cy="2600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 smtClean="0">
                <a:solidFill>
                  <a:schemeClr val="tx1"/>
                </a:solidFill>
              </a:rPr>
              <a:t>Save 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94291" y="683527"/>
            <a:ext cx="280076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         Page 10</a:t>
            </a:r>
          </a:p>
          <a:p>
            <a:r>
              <a:rPr lang="en-MY" dirty="0" smtClean="0"/>
              <a:t>          Q&amp;A to add contents</a:t>
            </a:r>
          </a:p>
          <a:p>
            <a:r>
              <a:rPr lang="en-MY" sz="900" dirty="0" smtClean="0"/>
              <a:t>(Developer needs to add all the questions with answer 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91" y="1560807"/>
            <a:ext cx="2514600" cy="475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19038" y="2393330"/>
            <a:ext cx="2612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 smtClean="0"/>
              <a:t>Note: Programmer need to give a</a:t>
            </a:r>
          </a:p>
          <a:p>
            <a:r>
              <a:rPr lang="en-MY" sz="1400" dirty="0" smtClean="0"/>
              <a:t> tick option for every answer </a:t>
            </a:r>
            <a:endParaRPr lang="en-MY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08727" y="1753725"/>
            <a:ext cx="1728358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LG 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FG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CRM 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LP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Q&amp;A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Q without answer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 P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Answer sheet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Assessment checklist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RA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SWP</a:t>
            </a:r>
            <a:endParaRPr lang="en-MY" sz="1100" u="sng" dirty="0">
              <a:solidFill>
                <a:schemeClr val="accent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1975204">
            <a:off x="1121577" y="2581234"/>
            <a:ext cx="587932" cy="13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/>
          <p:cNvSpPr txBox="1"/>
          <p:nvPr/>
        </p:nvSpPr>
        <p:spPr>
          <a:xfrm>
            <a:off x="1636695" y="2812864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 smtClean="0"/>
              <a:t>Click here</a:t>
            </a:r>
          </a:p>
          <a:p>
            <a:r>
              <a:rPr lang="en-MY" sz="1200" dirty="0" smtClean="0"/>
              <a:t>(Refer next page)</a:t>
            </a:r>
            <a:endParaRPr lang="en-MY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539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1560807"/>
            <a:ext cx="2700295" cy="5105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400" dirty="0" smtClean="0"/>
          </a:p>
          <a:p>
            <a:endParaRPr lang="en-MY" sz="1400" dirty="0"/>
          </a:p>
          <a:p>
            <a:endParaRPr lang="en-MY" sz="1400" dirty="0" smtClean="0"/>
          </a:p>
          <a:p>
            <a:r>
              <a:rPr lang="en-MY" sz="1400" dirty="0" smtClean="0">
                <a:solidFill>
                  <a:schemeClr val="tx1"/>
                </a:solidFill>
              </a:rPr>
              <a:t>Note: All the above documents will be in word format 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512" y="845226"/>
            <a:ext cx="28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Page 5</a:t>
            </a:r>
          </a:p>
          <a:p>
            <a:r>
              <a:rPr lang="en-MY" dirty="0" smtClean="0"/>
              <a:t> For all the remaining docs 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09877" y="1522060"/>
            <a:ext cx="2880320" cy="5137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MY" sz="1400" dirty="0">
              <a:solidFill>
                <a:schemeClr val="tx1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47" y="1522061"/>
            <a:ext cx="285750" cy="498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Rounded Rectangle 70"/>
          <p:cNvSpPr/>
          <p:nvPr/>
        </p:nvSpPr>
        <p:spPr>
          <a:xfrm>
            <a:off x="4341659" y="6376094"/>
            <a:ext cx="940518" cy="2600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 smtClean="0">
                <a:solidFill>
                  <a:schemeClr val="tx1"/>
                </a:solidFill>
              </a:rPr>
              <a:t>Save 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03617" y="706727"/>
            <a:ext cx="37564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         Page 11</a:t>
            </a:r>
          </a:p>
          <a:p>
            <a:r>
              <a:rPr lang="en-MY" dirty="0" smtClean="0"/>
              <a:t>      Q without answer to add contents</a:t>
            </a:r>
          </a:p>
          <a:p>
            <a:r>
              <a:rPr lang="en-MY" sz="900" dirty="0" smtClean="0"/>
              <a:t>         (Developer needs to add all the text and images  if necessary 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71" y="1720015"/>
            <a:ext cx="2505075" cy="4537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44208" y="2707201"/>
            <a:ext cx="2654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 smtClean="0"/>
              <a:t>Note: Programmer need to be removed</a:t>
            </a:r>
          </a:p>
          <a:p>
            <a:r>
              <a:rPr lang="en-MY" sz="1200" dirty="0" smtClean="0"/>
              <a:t> the answer</a:t>
            </a:r>
          </a:p>
          <a:p>
            <a:r>
              <a:rPr lang="en-MY" sz="1200" dirty="0" smtClean="0"/>
              <a:t> (Should not highlight the answers)</a:t>
            </a:r>
            <a:endParaRPr lang="en-MY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01604" y="1720015"/>
            <a:ext cx="1728358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LG 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FG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CRM 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LP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Q&amp;A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Q without answer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 P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Answer sheet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Assessment checklist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RA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SWP</a:t>
            </a:r>
            <a:endParaRPr lang="en-MY" sz="1100" u="sng" dirty="0">
              <a:solidFill>
                <a:schemeClr val="accent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1975204">
            <a:off x="1481617" y="2801783"/>
            <a:ext cx="587932" cy="13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/>
          <p:cNvSpPr txBox="1"/>
          <p:nvPr/>
        </p:nvSpPr>
        <p:spPr>
          <a:xfrm>
            <a:off x="1851158" y="3027310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 smtClean="0"/>
              <a:t>Click here</a:t>
            </a:r>
          </a:p>
          <a:p>
            <a:r>
              <a:rPr lang="en-MY" sz="1200" dirty="0" smtClean="0"/>
              <a:t>(Refer next page)</a:t>
            </a:r>
            <a:endParaRPr lang="en-MY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369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1560807"/>
            <a:ext cx="2700295" cy="5105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400" dirty="0" smtClean="0"/>
          </a:p>
          <a:p>
            <a:endParaRPr lang="en-MY" sz="1400" dirty="0"/>
          </a:p>
          <a:p>
            <a:endParaRPr lang="en-MY" sz="1400" dirty="0" smtClean="0"/>
          </a:p>
          <a:p>
            <a:r>
              <a:rPr lang="en-MY" sz="1400" dirty="0" smtClean="0">
                <a:solidFill>
                  <a:schemeClr val="tx1"/>
                </a:solidFill>
              </a:rPr>
              <a:t>Note: All the above documents will be in word format 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512" y="845226"/>
            <a:ext cx="28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Page 5</a:t>
            </a:r>
          </a:p>
          <a:p>
            <a:r>
              <a:rPr lang="en-MY" dirty="0" smtClean="0"/>
              <a:t> For all the remaining docs 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09877" y="1522060"/>
            <a:ext cx="2880320" cy="5137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MY" sz="1400" dirty="0">
              <a:solidFill>
                <a:schemeClr val="tx1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47" y="1522061"/>
            <a:ext cx="285750" cy="498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Rounded Rectangle 70"/>
          <p:cNvSpPr/>
          <p:nvPr/>
        </p:nvSpPr>
        <p:spPr>
          <a:xfrm>
            <a:off x="4341659" y="6376094"/>
            <a:ext cx="940518" cy="2600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 smtClean="0">
                <a:solidFill>
                  <a:schemeClr val="tx1"/>
                </a:solidFill>
              </a:rPr>
              <a:t>Save 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03617" y="706727"/>
            <a:ext cx="33201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         Page 12</a:t>
            </a:r>
          </a:p>
          <a:p>
            <a:r>
              <a:rPr lang="en-MY" dirty="0" smtClean="0"/>
              <a:t>          AP to add contents</a:t>
            </a:r>
          </a:p>
          <a:p>
            <a:r>
              <a:rPr lang="en-MY" sz="900" dirty="0" smtClean="0"/>
              <a:t>         (Developer needs to add all the text and images  if necessary 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1560806"/>
            <a:ext cx="2310385" cy="474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00208" y="2486324"/>
            <a:ext cx="3231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 smtClean="0"/>
              <a:t>Note: </a:t>
            </a:r>
          </a:p>
          <a:p>
            <a:r>
              <a:rPr lang="en-MY" sz="1400" dirty="0"/>
              <a:t>1</a:t>
            </a:r>
            <a:r>
              <a:rPr lang="en-MY" sz="1400" dirty="0" smtClean="0"/>
              <a:t>. Most of the items should be auto filled </a:t>
            </a:r>
            <a:endParaRPr lang="en-MY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683790"/>
            <a:ext cx="1728358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LG 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FG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CRM 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LP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Q&amp;A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Q without answer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 P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Answer sheet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Assessment checklist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RA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SWP</a:t>
            </a:r>
            <a:endParaRPr lang="en-MY" sz="1100" u="sng" dirty="0">
              <a:solidFill>
                <a:schemeClr val="accent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9645788">
            <a:off x="1121780" y="2679411"/>
            <a:ext cx="587932" cy="13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TextBox 15"/>
          <p:cNvSpPr txBox="1"/>
          <p:nvPr/>
        </p:nvSpPr>
        <p:spPr>
          <a:xfrm>
            <a:off x="1696116" y="2199315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 smtClean="0"/>
              <a:t>Click here</a:t>
            </a:r>
          </a:p>
          <a:p>
            <a:r>
              <a:rPr lang="en-MY" sz="1200" dirty="0" smtClean="0"/>
              <a:t>(Refer next page)</a:t>
            </a:r>
            <a:endParaRPr lang="en-MY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495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1560807"/>
            <a:ext cx="2700295" cy="5105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400" dirty="0" smtClean="0"/>
          </a:p>
          <a:p>
            <a:endParaRPr lang="en-MY" sz="1400" dirty="0"/>
          </a:p>
          <a:p>
            <a:endParaRPr lang="en-MY" sz="1400" dirty="0" smtClean="0"/>
          </a:p>
          <a:p>
            <a:r>
              <a:rPr lang="en-MY" sz="1400" dirty="0" smtClean="0">
                <a:solidFill>
                  <a:schemeClr val="tx1"/>
                </a:solidFill>
              </a:rPr>
              <a:t>Note: All the above documents will be in word format 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512" y="845226"/>
            <a:ext cx="28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Page 5</a:t>
            </a:r>
          </a:p>
          <a:p>
            <a:r>
              <a:rPr lang="en-MY" dirty="0" smtClean="0"/>
              <a:t> For all the remaining docs 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09877" y="1522060"/>
            <a:ext cx="2880320" cy="5137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MY" sz="1400" dirty="0">
              <a:solidFill>
                <a:schemeClr val="tx1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47" y="1522061"/>
            <a:ext cx="285750" cy="498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Rounded Rectangle 70"/>
          <p:cNvSpPr/>
          <p:nvPr/>
        </p:nvSpPr>
        <p:spPr>
          <a:xfrm>
            <a:off x="4341659" y="6376094"/>
            <a:ext cx="940518" cy="2600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 smtClean="0">
                <a:solidFill>
                  <a:schemeClr val="tx1"/>
                </a:solidFill>
              </a:rPr>
              <a:t>Save 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03617" y="706727"/>
            <a:ext cx="356289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         Page 13</a:t>
            </a:r>
          </a:p>
          <a:p>
            <a:r>
              <a:rPr lang="en-MY" dirty="0" smtClean="0"/>
              <a:t>          Answer sheet  to add contents</a:t>
            </a:r>
          </a:p>
          <a:p>
            <a:r>
              <a:rPr lang="en-MY" sz="900" dirty="0" smtClean="0"/>
              <a:t>         (Developer needs to add all the text and images  if necessary 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0208" y="2486324"/>
            <a:ext cx="26221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 smtClean="0"/>
              <a:t>Note: </a:t>
            </a:r>
          </a:p>
          <a:p>
            <a:pPr marL="342900" indent="-342900">
              <a:buAutoNum type="arabicPeriod"/>
            </a:pPr>
            <a:r>
              <a:rPr lang="en-MY" sz="1400" dirty="0" smtClean="0"/>
              <a:t>Most of the items should be </a:t>
            </a:r>
          </a:p>
          <a:p>
            <a:r>
              <a:rPr lang="en-MY" sz="1400" dirty="0" smtClean="0"/>
              <a:t>auto filled </a:t>
            </a:r>
            <a:endParaRPr lang="en-MY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871" y="1560807"/>
            <a:ext cx="2514576" cy="480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7464" y="1684712"/>
            <a:ext cx="1728358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LG 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FG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CRM 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LP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Q&amp;A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Q without answer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 P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Answer sheet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Assessment checklist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RA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SWP</a:t>
            </a:r>
            <a:endParaRPr lang="en-MY" sz="1100" u="sng" dirty="0">
              <a:solidFill>
                <a:schemeClr val="accent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1975204">
            <a:off x="1632632" y="3019527"/>
            <a:ext cx="587932" cy="13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/>
          <p:cNvSpPr txBox="1"/>
          <p:nvPr/>
        </p:nvSpPr>
        <p:spPr>
          <a:xfrm>
            <a:off x="2157418" y="3251157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 smtClean="0"/>
              <a:t>Click here</a:t>
            </a:r>
          </a:p>
          <a:p>
            <a:r>
              <a:rPr lang="en-MY" sz="1200" dirty="0" smtClean="0"/>
              <a:t>(Refer next page)</a:t>
            </a:r>
            <a:endParaRPr lang="en-MY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91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1560807"/>
            <a:ext cx="2700295" cy="5105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400" dirty="0" smtClean="0"/>
          </a:p>
          <a:p>
            <a:endParaRPr lang="en-MY" sz="1400" dirty="0"/>
          </a:p>
          <a:p>
            <a:endParaRPr lang="en-MY" sz="1400" dirty="0" smtClean="0"/>
          </a:p>
          <a:p>
            <a:r>
              <a:rPr lang="en-MY" sz="1400" dirty="0" smtClean="0">
                <a:solidFill>
                  <a:schemeClr val="tx1"/>
                </a:solidFill>
              </a:rPr>
              <a:t>Note: All the above documents will be in word format 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512" y="845226"/>
            <a:ext cx="28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Page 5</a:t>
            </a:r>
          </a:p>
          <a:p>
            <a:r>
              <a:rPr lang="en-MY" dirty="0" smtClean="0"/>
              <a:t> For all the remaining docs 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09877" y="1522060"/>
            <a:ext cx="2880320" cy="5137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MY" sz="1400" dirty="0">
              <a:solidFill>
                <a:schemeClr val="tx1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47" y="1522061"/>
            <a:ext cx="285750" cy="498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Rounded Rectangle 70"/>
          <p:cNvSpPr/>
          <p:nvPr/>
        </p:nvSpPr>
        <p:spPr>
          <a:xfrm>
            <a:off x="4341659" y="6376094"/>
            <a:ext cx="940518" cy="2600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 smtClean="0">
                <a:solidFill>
                  <a:schemeClr val="tx1"/>
                </a:solidFill>
              </a:rPr>
              <a:t>Save 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22227" y="706727"/>
            <a:ext cx="420063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         Page 14</a:t>
            </a:r>
          </a:p>
          <a:p>
            <a:r>
              <a:rPr lang="en-MY" dirty="0" smtClean="0"/>
              <a:t>          Assessment checklist to add contents</a:t>
            </a:r>
          </a:p>
          <a:p>
            <a:r>
              <a:rPr lang="en-MY" sz="900" dirty="0" smtClean="0"/>
              <a:t>         (Developer needs to add all the text and images  if necessary 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810" y="1580416"/>
            <a:ext cx="2386259" cy="468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18357" y="1756720"/>
            <a:ext cx="1728358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LG 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FG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CRM 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LP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Q&amp;A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Q without answer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 P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Answer sheet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Assessment checklist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RA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SWP</a:t>
            </a:r>
            <a:endParaRPr lang="en-MY" sz="1100" u="sng" dirty="0">
              <a:solidFill>
                <a:schemeClr val="accent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1975204">
            <a:off x="1522569" y="3383586"/>
            <a:ext cx="587932" cy="13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/>
          <p:cNvSpPr txBox="1"/>
          <p:nvPr/>
        </p:nvSpPr>
        <p:spPr>
          <a:xfrm>
            <a:off x="1691680" y="3615216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 smtClean="0"/>
              <a:t>Click here</a:t>
            </a:r>
          </a:p>
          <a:p>
            <a:r>
              <a:rPr lang="en-MY" sz="1200" dirty="0" smtClean="0"/>
              <a:t>(Refer next page)</a:t>
            </a:r>
            <a:endParaRPr lang="en-MY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708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1560807"/>
            <a:ext cx="2700295" cy="5105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400" dirty="0" smtClean="0"/>
          </a:p>
          <a:p>
            <a:endParaRPr lang="en-MY" sz="1400" dirty="0"/>
          </a:p>
          <a:p>
            <a:endParaRPr lang="en-MY" sz="1400" dirty="0" smtClean="0"/>
          </a:p>
          <a:p>
            <a:r>
              <a:rPr lang="en-MY" sz="1400" dirty="0" smtClean="0">
                <a:solidFill>
                  <a:schemeClr val="tx1"/>
                </a:solidFill>
              </a:rPr>
              <a:t>Note: All the above documents will be in word format 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512" y="845226"/>
            <a:ext cx="28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Page 5</a:t>
            </a:r>
          </a:p>
          <a:p>
            <a:r>
              <a:rPr lang="en-MY" dirty="0" smtClean="0"/>
              <a:t> For all the remaining docs 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09877" y="1522060"/>
            <a:ext cx="2880320" cy="5137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MY" sz="1400" dirty="0">
              <a:solidFill>
                <a:schemeClr val="tx1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47" y="1522061"/>
            <a:ext cx="285750" cy="498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Rounded Rectangle 70"/>
          <p:cNvSpPr/>
          <p:nvPr/>
        </p:nvSpPr>
        <p:spPr>
          <a:xfrm>
            <a:off x="4341659" y="6376094"/>
            <a:ext cx="940518" cy="2600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 smtClean="0">
                <a:solidFill>
                  <a:schemeClr val="tx1"/>
                </a:solidFill>
              </a:rPr>
              <a:t>Save 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22227" y="706727"/>
            <a:ext cx="285847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         Page 15</a:t>
            </a:r>
          </a:p>
          <a:p>
            <a:r>
              <a:rPr lang="en-MY" dirty="0" smtClean="0"/>
              <a:t>            RA to add contents</a:t>
            </a:r>
          </a:p>
          <a:p>
            <a:r>
              <a:rPr lang="en-MY" sz="900" dirty="0" smtClean="0"/>
              <a:t>         (Developer needs to add all the text and images   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69" y="1620637"/>
            <a:ext cx="2267533" cy="470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87464" y="1684712"/>
            <a:ext cx="1728358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LG 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FG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CRM 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LP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Q&amp;A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Q without answer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 P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Answer sheet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Assessment checklist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RA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SWP</a:t>
            </a:r>
            <a:endParaRPr lang="en-MY" sz="1100" u="sng" dirty="0">
              <a:solidFill>
                <a:schemeClr val="accent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1975204">
            <a:off x="1054244" y="3383037"/>
            <a:ext cx="587932" cy="13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TextBox 15"/>
          <p:cNvSpPr txBox="1"/>
          <p:nvPr/>
        </p:nvSpPr>
        <p:spPr>
          <a:xfrm>
            <a:off x="1648138" y="3481989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 smtClean="0"/>
              <a:t>Click here</a:t>
            </a:r>
          </a:p>
          <a:p>
            <a:r>
              <a:rPr lang="en-MY" sz="1200" dirty="0" smtClean="0"/>
              <a:t>(Refer next page)</a:t>
            </a:r>
            <a:endParaRPr lang="en-MY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7802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1560807"/>
            <a:ext cx="2700295" cy="5105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400" dirty="0" smtClean="0"/>
          </a:p>
          <a:p>
            <a:endParaRPr lang="en-MY" sz="1400" dirty="0"/>
          </a:p>
          <a:p>
            <a:endParaRPr lang="en-MY" sz="1400" dirty="0" smtClean="0"/>
          </a:p>
          <a:p>
            <a:r>
              <a:rPr lang="en-MY" sz="1400" dirty="0" smtClean="0">
                <a:solidFill>
                  <a:schemeClr val="tx1"/>
                </a:solidFill>
              </a:rPr>
              <a:t>Note: All the above documents will be in word format 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512" y="845226"/>
            <a:ext cx="28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Page 5</a:t>
            </a:r>
          </a:p>
          <a:p>
            <a:r>
              <a:rPr lang="en-MY" dirty="0" smtClean="0"/>
              <a:t> For all the remaining docs 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09877" y="1522060"/>
            <a:ext cx="2880320" cy="5137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MY" sz="1400" dirty="0">
              <a:solidFill>
                <a:schemeClr val="tx1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47" y="1522061"/>
            <a:ext cx="285750" cy="498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Rounded Rectangle 70"/>
          <p:cNvSpPr/>
          <p:nvPr/>
        </p:nvSpPr>
        <p:spPr>
          <a:xfrm>
            <a:off x="4341659" y="6376094"/>
            <a:ext cx="940518" cy="2600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 smtClean="0">
                <a:solidFill>
                  <a:schemeClr val="tx1"/>
                </a:solidFill>
              </a:rPr>
              <a:t>Save 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22227" y="706727"/>
            <a:ext cx="285847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         Page 16</a:t>
            </a:r>
          </a:p>
          <a:p>
            <a:r>
              <a:rPr lang="en-MY" dirty="0" smtClean="0"/>
              <a:t>            SWP to add contents</a:t>
            </a:r>
          </a:p>
          <a:p>
            <a:r>
              <a:rPr lang="en-MY" sz="900" dirty="0" smtClean="0"/>
              <a:t>         (Developer needs to add all the text and images  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93" y="1596757"/>
            <a:ext cx="2368551" cy="462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87464" y="1684712"/>
            <a:ext cx="1728358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LG 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FG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CRM 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LP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Q&amp;A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Q without answer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 P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Answer sheet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Assessment checklist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RA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SWP</a:t>
            </a:r>
            <a:endParaRPr lang="en-MY" sz="1100" u="sng" dirty="0">
              <a:solidFill>
                <a:schemeClr val="accent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1975204">
            <a:off x="1193585" y="3634448"/>
            <a:ext cx="587932" cy="13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TextBox 15"/>
          <p:cNvSpPr txBox="1"/>
          <p:nvPr/>
        </p:nvSpPr>
        <p:spPr>
          <a:xfrm>
            <a:off x="1700569" y="3702971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 smtClean="0"/>
              <a:t>Click here</a:t>
            </a:r>
          </a:p>
          <a:p>
            <a:r>
              <a:rPr lang="en-MY" sz="1200" dirty="0" smtClean="0"/>
              <a:t>(Refer next page)</a:t>
            </a:r>
            <a:endParaRPr lang="en-MY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238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01875" y="2976070"/>
            <a:ext cx="1944216" cy="6670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2999" y="5918605"/>
            <a:ext cx="2133600" cy="365125"/>
          </a:xfrm>
        </p:spPr>
        <p:txBody>
          <a:bodyPr/>
          <a:lstStyle/>
          <a:p>
            <a:fld id="{617BD655-9F1F-4A19-8140-5B30EC2F3C9F}" type="slidenum">
              <a:rPr lang="en-MY" smtClean="0"/>
              <a:t>17</a:t>
            </a:fld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3181772" y="233870"/>
            <a:ext cx="3306739" cy="5078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MY" b="1" dirty="0">
                <a:solidFill>
                  <a:srgbClr val="C00000"/>
                </a:solidFill>
              </a:rPr>
              <a:t>2.2 Course edit (Developer page)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161551" y="5231998"/>
            <a:ext cx="940518" cy="2600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>
                <a:solidFill>
                  <a:schemeClr val="tx1"/>
                </a:solidFill>
              </a:rPr>
              <a:t>Submit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83105" y="2976070"/>
            <a:ext cx="3279948" cy="2514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2" name="TextBox 41"/>
          <p:cNvSpPr txBox="1"/>
          <p:nvPr/>
        </p:nvSpPr>
        <p:spPr>
          <a:xfrm>
            <a:off x="3207426" y="3582810"/>
            <a:ext cx="137800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Course Name:</a:t>
            </a:r>
          </a:p>
          <a:p>
            <a:r>
              <a:rPr lang="en-MY" sz="1600" b="1" dirty="0"/>
              <a:t>            .</a:t>
            </a:r>
          </a:p>
          <a:p>
            <a:pPr algn="ctr"/>
            <a:r>
              <a:rPr lang="en-MY" sz="1600" b="1" dirty="0"/>
              <a:t>.</a:t>
            </a:r>
          </a:p>
          <a:p>
            <a:pPr algn="ctr"/>
            <a:r>
              <a:rPr lang="en-MY" sz="1600" b="1" dirty="0"/>
              <a:t>.</a:t>
            </a:r>
          </a:p>
          <a:p>
            <a:pPr algn="ctr"/>
            <a:r>
              <a:rPr lang="en-MY" sz="1600" b="1" dirty="0"/>
              <a:t>.</a:t>
            </a:r>
          </a:p>
          <a:p>
            <a:pPr algn="ctr"/>
            <a:r>
              <a:rPr lang="en-MY" sz="1600" b="1" dirty="0"/>
              <a:t>.</a:t>
            </a:r>
          </a:p>
          <a:p>
            <a:pPr algn="ctr"/>
            <a:endParaRPr lang="en-MY" sz="1600" b="1" dirty="0"/>
          </a:p>
          <a:p>
            <a:endParaRPr lang="en-MY" sz="1600" b="1" dirty="0"/>
          </a:p>
          <a:p>
            <a:endParaRPr lang="en-MY" sz="1600" b="1" dirty="0"/>
          </a:p>
          <a:p>
            <a:endParaRPr lang="en-MY" sz="1600" b="1" dirty="0"/>
          </a:p>
          <a:p>
            <a:endParaRPr lang="en-MY" sz="1600" b="1" dirty="0"/>
          </a:p>
          <a:p>
            <a:endParaRPr lang="en-MY" sz="1600" b="1" dirty="0"/>
          </a:p>
          <a:p>
            <a:r>
              <a:rPr lang="en-MY" sz="1600" b="1" dirty="0"/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90727" y="4735621"/>
            <a:ext cx="1597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Course Content: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983105" y="2737329"/>
            <a:ext cx="3279948" cy="2387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solidFill>
                  <a:schemeClr val="tx1"/>
                </a:solidFill>
              </a:rPr>
              <a:t>Develop course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30712" y="3221102"/>
            <a:ext cx="1666809" cy="25902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6" name="Rectangle 45"/>
          <p:cNvSpPr/>
          <p:nvPr/>
        </p:nvSpPr>
        <p:spPr>
          <a:xfrm>
            <a:off x="4547193" y="4746678"/>
            <a:ext cx="1666809" cy="25902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Rectangle 46"/>
          <p:cNvSpPr/>
          <p:nvPr/>
        </p:nvSpPr>
        <p:spPr>
          <a:xfrm>
            <a:off x="5203128" y="782437"/>
            <a:ext cx="1395557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Down Arrow 47"/>
          <p:cNvSpPr/>
          <p:nvPr/>
        </p:nvSpPr>
        <p:spPr>
          <a:xfrm>
            <a:off x="6321681" y="863223"/>
            <a:ext cx="216024" cy="126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9" name="TextBox 48"/>
          <p:cNvSpPr txBox="1"/>
          <p:nvPr/>
        </p:nvSpPr>
        <p:spPr>
          <a:xfrm>
            <a:off x="3032156" y="762233"/>
            <a:ext cx="2118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Choose Course name :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17495" y="2418406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MWSHCS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10542" y="1074344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ACS-</a:t>
            </a:r>
            <a:r>
              <a:rPr lang="en-MY" sz="1400" dirty="0" err="1">
                <a:solidFill>
                  <a:schemeClr val="tx1"/>
                </a:solidFill>
              </a:rPr>
              <a:t>Eng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10542" y="1346252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PWAH-</a:t>
            </a:r>
            <a:r>
              <a:rPr lang="en-MY" sz="1400" dirty="0" err="1">
                <a:solidFill>
                  <a:schemeClr val="tx1"/>
                </a:solidFill>
              </a:rPr>
              <a:t>Eng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10542" y="1618160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WSHMCI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10542" y="1891161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MWAH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10542" y="2163069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PMSE-ENG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16786" y="6406589"/>
            <a:ext cx="756277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MY" sz="1600" dirty="0"/>
              <a:t>NOTE: After edit, All the documents (14) will be created and shared in the relevant place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1875" y="2892896"/>
            <a:ext cx="24803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MY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Reason for the update : </a:t>
            </a:r>
          </a:p>
          <a:p>
            <a:r>
              <a:rPr lang="en-MY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………………………………….</a:t>
            </a:r>
          </a:p>
          <a:p>
            <a:endParaRPr lang="en-MY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sp>
        <p:nvSpPr>
          <p:cNvPr id="17" name="Right Arrow 16"/>
          <p:cNvSpPr/>
          <p:nvPr/>
        </p:nvSpPr>
        <p:spPr>
          <a:xfrm>
            <a:off x="6214002" y="3265343"/>
            <a:ext cx="587873" cy="170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663428" y="5589240"/>
            <a:ext cx="78440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Note: This page is mainly to edit the course based on the comments received from students </a:t>
            </a:r>
          </a:p>
          <a:p>
            <a:r>
              <a:rPr lang="en-MY" sz="1600" dirty="0"/>
              <a:t>or trainer. Every edit, developer required to add the reason.</a:t>
            </a:r>
          </a:p>
          <a:p>
            <a:r>
              <a:rPr lang="en-MY" sz="1600" dirty="0"/>
              <a:t> After edit, it should reflect in all the documents in the particular course. 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0962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82050" y="6309320"/>
            <a:ext cx="2133600" cy="365125"/>
          </a:xfrm>
        </p:spPr>
        <p:txBody>
          <a:bodyPr/>
          <a:lstStyle/>
          <a:p>
            <a:fld id="{617BD655-9F1F-4A19-8140-5B30EC2F3C9F}" type="slidenum">
              <a:rPr lang="en-MY" smtClean="0"/>
              <a:t>18</a:t>
            </a:fld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2700350" y="66243"/>
            <a:ext cx="4308498" cy="5078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MY" b="1" dirty="0">
                <a:solidFill>
                  <a:srgbClr val="C00000"/>
                </a:solidFill>
              </a:rPr>
              <a:t>2.2 Amendment  History ( Auto generation)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66882" y="671223"/>
            <a:ext cx="1395557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Down Arrow 47"/>
          <p:cNvSpPr/>
          <p:nvPr/>
        </p:nvSpPr>
        <p:spPr>
          <a:xfrm>
            <a:off x="3585435" y="752009"/>
            <a:ext cx="216024" cy="126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9" name="TextBox 48"/>
          <p:cNvSpPr txBox="1"/>
          <p:nvPr/>
        </p:nvSpPr>
        <p:spPr>
          <a:xfrm>
            <a:off x="295910" y="651019"/>
            <a:ext cx="2118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Choose Course name :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81249" y="2307192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MWSHCS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74296" y="963130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ACS-</a:t>
            </a:r>
            <a:r>
              <a:rPr lang="en-MY" sz="1400" dirty="0" err="1">
                <a:solidFill>
                  <a:schemeClr val="tx1"/>
                </a:solidFill>
              </a:rPr>
              <a:t>Eng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474296" y="1235038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PWAH-</a:t>
            </a:r>
            <a:r>
              <a:rPr lang="en-MY" sz="1400" dirty="0" err="1">
                <a:solidFill>
                  <a:schemeClr val="tx1"/>
                </a:solidFill>
              </a:rPr>
              <a:t>Eng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474296" y="1506946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WSHMCI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74296" y="1779947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MWAH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474296" y="2051855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PMSE-ENG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79509" y="671223"/>
            <a:ext cx="1395557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Down Arrow 24"/>
          <p:cNvSpPr/>
          <p:nvPr/>
        </p:nvSpPr>
        <p:spPr>
          <a:xfrm>
            <a:off x="7998062" y="752009"/>
            <a:ext cx="216024" cy="126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TextBox 25"/>
          <p:cNvSpPr txBox="1"/>
          <p:nvPr/>
        </p:nvSpPr>
        <p:spPr>
          <a:xfrm>
            <a:off x="4708537" y="651019"/>
            <a:ext cx="230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Choose document type :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93876" y="2307192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Answer Key 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86923" y="963130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PPT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86923" y="1235038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LP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86923" y="1506946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FG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86923" y="1779947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CRM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86923" y="2051855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AP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10789"/>
              </p:ext>
            </p:extLst>
          </p:nvPr>
        </p:nvGraphicFramePr>
        <p:xfrm>
          <a:off x="323528" y="2708920"/>
          <a:ext cx="8757358" cy="859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4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00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2815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16654">
                <a:tc>
                  <a:txBody>
                    <a:bodyPr/>
                    <a:lstStyle/>
                    <a:p>
                      <a:pPr marL="63500" marR="0" indent="0" algn="ctr" defTabSz="914400" rtl="0" eaLnBrk="1" fontAlgn="auto" latinLnBrk="0" hangingPunct="1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S.NO 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1315"/>
                        </a:lnSpc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Document</a:t>
                      </a:r>
                      <a:r>
                        <a:rPr lang="en-MY" sz="1400" b="1" baseline="0" dirty="0">
                          <a:effectLst/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endParaRPr lang="en-MY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315"/>
                        </a:lnSpc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Page</a:t>
                      </a:r>
                      <a:r>
                        <a:rPr lang="en-MY" sz="1400" b="1" baseline="0" dirty="0">
                          <a:effectLst/>
                          <a:latin typeface="Calibri"/>
                          <a:ea typeface="Calibri"/>
                          <a:cs typeface="Arial"/>
                        </a:rPr>
                        <a:t> Number</a:t>
                      </a:r>
                      <a:endParaRPr lang="en-MY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ctr" defTabSz="914400" rtl="0" eaLnBrk="1" fontAlgn="auto" latinLnBrk="0" hangingPunct="1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Previous</a:t>
                      </a:r>
                      <a:r>
                        <a:rPr lang="en-MY" sz="1400" b="1" baseline="0" dirty="0">
                          <a:effectLst/>
                          <a:latin typeface="Calibri"/>
                          <a:ea typeface="Calibri"/>
                          <a:cs typeface="Arial"/>
                        </a:rPr>
                        <a:t> Text </a:t>
                      </a:r>
                      <a:endParaRPr lang="en-MY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315"/>
                        </a:lnSpc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Amended</a:t>
                      </a:r>
                      <a:r>
                        <a:rPr lang="en-MY" sz="1400" b="1" baseline="0" dirty="0">
                          <a:effectLst/>
                          <a:latin typeface="Calibri"/>
                          <a:ea typeface="Calibri"/>
                          <a:cs typeface="Arial"/>
                        </a:rPr>
                        <a:t> text </a:t>
                      </a:r>
                      <a:endParaRPr lang="en-MY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315"/>
                        </a:lnSpc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Reason</a:t>
                      </a:r>
                      <a:r>
                        <a:rPr lang="en-MY" sz="1400" b="1" baseline="0" dirty="0">
                          <a:effectLst/>
                          <a:latin typeface="Calibri"/>
                          <a:ea typeface="Calibri"/>
                          <a:cs typeface="Arial"/>
                        </a:rPr>
                        <a:t> from the change </a:t>
                      </a:r>
                      <a:endParaRPr lang="en-MY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ctr" defTabSz="914400" rtl="0" eaLnBrk="1" fontAlgn="auto" latinLnBrk="0" hangingPunct="1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1" dirty="0">
                          <a:effectLst/>
                          <a:latin typeface="+mn-lt"/>
                          <a:ea typeface="Calibri"/>
                          <a:cs typeface="Arial"/>
                        </a:rPr>
                        <a:t>Date</a:t>
                      </a:r>
                      <a:r>
                        <a:rPr lang="en-MY" sz="1400" b="1" baseline="0" dirty="0">
                          <a:effectLst/>
                          <a:latin typeface="+mn-lt"/>
                          <a:ea typeface="Calibri"/>
                          <a:cs typeface="Arial"/>
                        </a:rPr>
                        <a:t> of change</a:t>
                      </a:r>
                      <a:endParaRPr lang="en-MY" sz="1400" b="1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63500" algn="ctr">
                        <a:lnSpc>
                          <a:spcPts val="1315"/>
                        </a:lnSpc>
                        <a:spcAft>
                          <a:spcPts val="0"/>
                        </a:spcAft>
                      </a:pPr>
                      <a:endParaRPr lang="en-MY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315"/>
                        </a:lnSpc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Changes</a:t>
                      </a:r>
                      <a:r>
                        <a:rPr lang="en-MY" sz="1400" b="1" baseline="0" dirty="0">
                          <a:effectLst/>
                          <a:latin typeface="Calibri"/>
                          <a:ea typeface="Calibri"/>
                          <a:cs typeface="Arial"/>
                        </a:rPr>
                        <a:t> by </a:t>
                      </a:r>
                      <a:endParaRPr lang="en-MY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316"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 </a:t>
                      </a: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05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6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6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6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6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6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6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600" dirty="0">
                          <a:effectLst/>
                        </a:rPr>
                        <a:t> </a:t>
                      </a: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437394" y="3789040"/>
            <a:ext cx="2844037" cy="5078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MY" b="1" dirty="0">
                <a:solidFill>
                  <a:srgbClr val="C00000"/>
                </a:solidFill>
              </a:rPr>
              <a:t>2.3 Version revision History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50850"/>
              </p:ext>
            </p:extLst>
          </p:nvPr>
        </p:nvGraphicFramePr>
        <p:xfrm>
          <a:off x="1382665" y="4365104"/>
          <a:ext cx="5832648" cy="1740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6654">
                <a:tc>
                  <a:txBody>
                    <a:bodyPr/>
                    <a:lstStyle/>
                    <a:p>
                      <a:pPr marL="63500" marR="0" indent="0" algn="ctr" defTabSz="914400" rtl="0" eaLnBrk="1" fontAlgn="auto" latinLnBrk="0" hangingPunct="1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1" dirty="0">
                          <a:effectLst/>
                        </a:rPr>
                        <a:t>Ref. Document</a:t>
                      </a:r>
                      <a:endParaRPr lang="en-MY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1315"/>
                        </a:lnSpc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</a:rPr>
                        <a:t>Version</a:t>
                      </a:r>
                      <a:endParaRPr lang="en-MY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315"/>
                        </a:lnSpc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</a:rPr>
                        <a:t>Revision</a:t>
                      </a:r>
                      <a:endParaRPr lang="en-MY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ctr" defTabSz="914400" rtl="0" eaLnBrk="1" fontAlgn="auto" latinLnBrk="0" hangingPunct="1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1" dirty="0">
                          <a:effectLst/>
                        </a:rPr>
                        <a:t>Effective Date</a:t>
                      </a:r>
                      <a:endParaRPr lang="en-MY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315"/>
                        </a:lnSpc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</a:rPr>
                        <a:t>Change Description</a:t>
                      </a:r>
                      <a:endParaRPr lang="en-MY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316"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05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6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6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6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6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6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97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3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39552" y="6020147"/>
            <a:ext cx="80754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Note: This page is mainly to retrieve all the amendment history which was saved automatically </a:t>
            </a:r>
          </a:p>
          <a:p>
            <a:r>
              <a:rPr lang="en-MY" sz="1600" dirty="0"/>
              <a:t>during the amendment time. 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57800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4248" y="6381328"/>
            <a:ext cx="2133600" cy="365125"/>
          </a:xfrm>
        </p:spPr>
        <p:txBody>
          <a:bodyPr/>
          <a:lstStyle/>
          <a:p>
            <a:fld id="{617BD655-9F1F-4A19-8140-5B30EC2F3C9F}" type="slidenum">
              <a:rPr lang="en-MY" smtClean="0"/>
              <a:t>19</a:t>
            </a:fld>
            <a:endParaRPr lang="en-MY"/>
          </a:p>
        </p:txBody>
      </p:sp>
      <p:sp>
        <p:nvSpPr>
          <p:cNvPr id="5" name="TextBox 4"/>
          <p:cNvSpPr txBox="1"/>
          <p:nvPr/>
        </p:nvSpPr>
        <p:spPr>
          <a:xfrm>
            <a:off x="1865331" y="116632"/>
            <a:ext cx="5629362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rgbClr val="C00000"/>
                </a:solidFill>
              </a:rPr>
              <a:t>3.Option to mark the assessment paper with in the SSTM</a:t>
            </a:r>
            <a:endParaRPr lang="en-MY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8136904" cy="30293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26468" y="1880431"/>
            <a:ext cx="1397808" cy="501526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/>
              <a:t>Send  </a:t>
            </a:r>
          </a:p>
          <a:p>
            <a:pPr algn="ctr"/>
            <a:r>
              <a:rPr lang="en-MY" sz="1100" b="1" dirty="0"/>
              <a:t>(Assessment paper) 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3083868" y="2131194"/>
            <a:ext cx="5256584" cy="720080"/>
          </a:xfrm>
          <a:prstGeom prst="wedgeEllipseCallout">
            <a:avLst>
              <a:gd name="adj1" fmla="val -67972"/>
              <a:gd name="adj2" fmla="val -21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This option is required for “CI ” to upload the assessment paper in the SSTM (trainer login)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6039" y="4017834"/>
            <a:ext cx="1517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 Course Name 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3962" y="4454185"/>
            <a:ext cx="151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Batch Number: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7600" y="4910550"/>
            <a:ext cx="108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Quantity :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50405" y="4043150"/>
            <a:ext cx="1395557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Down Arrow 11"/>
          <p:cNvSpPr/>
          <p:nvPr/>
        </p:nvSpPr>
        <p:spPr>
          <a:xfrm>
            <a:off x="4968958" y="4123936"/>
            <a:ext cx="216024" cy="126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/>
          <p:cNvSpPr/>
          <p:nvPr/>
        </p:nvSpPr>
        <p:spPr>
          <a:xfrm>
            <a:off x="3850405" y="4512959"/>
            <a:ext cx="1395557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Down Arrow 13"/>
          <p:cNvSpPr/>
          <p:nvPr/>
        </p:nvSpPr>
        <p:spPr>
          <a:xfrm>
            <a:off x="4968958" y="4593745"/>
            <a:ext cx="216024" cy="126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/>
          <p:cNvSpPr/>
          <p:nvPr/>
        </p:nvSpPr>
        <p:spPr>
          <a:xfrm>
            <a:off x="3850405" y="4972114"/>
            <a:ext cx="1395557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Down Arrow 15"/>
          <p:cNvSpPr/>
          <p:nvPr/>
        </p:nvSpPr>
        <p:spPr>
          <a:xfrm>
            <a:off x="4968958" y="5058012"/>
            <a:ext cx="216024" cy="126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/>
          <p:cNvSpPr txBox="1"/>
          <p:nvPr/>
        </p:nvSpPr>
        <p:spPr>
          <a:xfrm>
            <a:off x="1211762" y="5312709"/>
            <a:ext cx="2586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Upload Assessment Paper  :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905564" y="5383134"/>
            <a:ext cx="1285237" cy="26001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Choose File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11762" y="3861048"/>
            <a:ext cx="4954286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Rounded Rectangle 19"/>
          <p:cNvSpPr/>
          <p:nvPr/>
        </p:nvSpPr>
        <p:spPr>
          <a:xfrm>
            <a:off x="3053361" y="5875837"/>
            <a:ext cx="1014583" cy="2600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>
                <a:solidFill>
                  <a:schemeClr val="tx1"/>
                </a:solidFill>
              </a:rPr>
              <a:t>Submit </a:t>
            </a:r>
          </a:p>
        </p:txBody>
      </p:sp>
      <p:sp>
        <p:nvSpPr>
          <p:cNvPr id="21" name="Right Arrow 20"/>
          <p:cNvSpPr/>
          <p:nvPr/>
        </p:nvSpPr>
        <p:spPr>
          <a:xfrm rot="15345497">
            <a:off x="1120027" y="3024261"/>
            <a:ext cx="1575353" cy="194484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Rounded Rectangle 21"/>
          <p:cNvSpPr/>
          <p:nvPr/>
        </p:nvSpPr>
        <p:spPr>
          <a:xfrm>
            <a:off x="2053926" y="620688"/>
            <a:ext cx="2130978" cy="2880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CI-Login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72200" y="4452948"/>
            <a:ext cx="266429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1400" dirty="0"/>
              <a:t>Note :</a:t>
            </a:r>
          </a:p>
          <a:p>
            <a:r>
              <a:rPr lang="en-US" sz="1400" dirty="0"/>
              <a:t>1.Access for CI to upload assessment paper</a:t>
            </a:r>
          </a:p>
          <a:p>
            <a:r>
              <a:rPr lang="en-US" sz="1400" dirty="0"/>
              <a:t>2. Li - API need to link with the trainer SSTM schedule page. </a:t>
            </a:r>
          </a:p>
          <a:p>
            <a:r>
              <a:rPr lang="en-US" sz="1400" dirty="0"/>
              <a:t>3. Trainer will receive the email/SMS notification to mark the assessment paper.</a:t>
            </a:r>
          </a:p>
          <a:p>
            <a:r>
              <a:rPr lang="en-US" sz="1400" dirty="0"/>
              <a:t> </a:t>
            </a:r>
          </a:p>
          <a:p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962" y="5395432"/>
            <a:ext cx="251844" cy="24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6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655-9F1F-4A19-8140-5B30EC2F3C9F}" type="slidenum">
              <a:rPr lang="en-MY" smtClean="0"/>
              <a:t>2</a:t>
            </a:fld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9217024" cy="4766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buAutoNum type="arabicPeriod"/>
            </a:pPr>
            <a:endParaRPr lang="en-MY" sz="1400" b="1" dirty="0"/>
          </a:p>
          <a:p>
            <a:pPr marL="228600" indent="-228600" fontAlgn="base">
              <a:lnSpc>
                <a:spcPct val="150000"/>
              </a:lnSpc>
              <a:buFontTx/>
              <a:buAutoNum type="arabicPeriod"/>
            </a:pPr>
            <a:r>
              <a:rPr lang="en-MY" sz="1400" b="1" dirty="0"/>
              <a:t>  </a:t>
            </a:r>
            <a:r>
              <a:rPr lang="en-MY" sz="1400" b="1" dirty="0">
                <a:solidFill>
                  <a:srgbClr val="FF0000"/>
                </a:solidFill>
              </a:rPr>
              <a:t>Centralized overall update, Edit Template (Allow to share PPT in the classroom , Incorporate New Technology In Classroom PPT</a:t>
            </a:r>
            <a:r>
              <a:rPr lang="en-MY" sz="1400" dirty="0">
                <a:solidFill>
                  <a:srgbClr val="FF0000"/>
                </a:solidFill>
              </a:rPr>
              <a:t> Quiz program ,Video </a:t>
            </a:r>
            <a:r>
              <a:rPr lang="en-MY" sz="1400" dirty="0" err="1">
                <a:solidFill>
                  <a:srgbClr val="FF0000"/>
                </a:solidFill>
              </a:rPr>
              <a:t>Games,Puzzles,Micro</a:t>
            </a:r>
            <a:r>
              <a:rPr lang="en-MY" sz="1400" dirty="0">
                <a:solidFill>
                  <a:srgbClr val="FF0000"/>
                </a:solidFill>
              </a:rPr>
              <a:t> learning,AR,5Dtechnology Hologram </a:t>
            </a:r>
            <a:r>
              <a:rPr lang="en-MY" sz="1400" b="1" dirty="0">
                <a:solidFill>
                  <a:srgbClr val="FF0000"/>
                </a:solidFill>
              </a:rPr>
              <a:t>&amp; Video play option )</a:t>
            </a:r>
          </a:p>
          <a:p>
            <a:pPr marL="228600" indent="-228600" fontAlgn="base">
              <a:lnSpc>
                <a:spcPct val="150000"/>
              </a:lnSpc>
              <a:buAutoNum type="arabicPeriod"/>
            </a:pPr>
            <a:r>
              <a:rPr lang="en-MY" sz="1400" b="1" dirty="0"/>
              <a:t>  Centralized course update, course edit, Amendment history ,Version revision history,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MY" sz="1400" b="1" dirty="0"/>
              <a:t>Option to mark the assessment paper with in the SSTM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MY" sz="1400" b="1" dirty="0"/>
              <a:t>Sync D drive and SSTM ( up to date) –</a:t>
            </a:r>
            <a:r>
              <a:rPr lang="en-MY" sz="1400" b="1" dirty="0" err="1"/>
              <a:t>parthiban</a:t>
            </a:r>
            <a:r>
              <a:rPr lang="en-MY" sz="1400" b="1" dirty="0"/>
              <a:t>/ </a:t>
            </a:r>
            <a:r>
              <a:rPr lang="en-MY" sz="1400" b="1" dirty="0" err="1"/>
              <a:t>Sivaraman</a:t>
            </a:r>
            <a:r>
              <a:rPr lang="en-MY" sz="1400" b="1" dirty="0"/>
              <a:t> 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MY" sz="1400" b="1" dirty="0"/>
              <a:t>Bulk upload and download option in SSTM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Lesson plan monitoring  option 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MY" sz="1400" b="1" dirty="0"/>
              <a:t>Restore potion ( Revert portion)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MY" sz="1400" b="1" dirty="0"/>
              <a:t> Developer monitoring page 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endParaRPr lang="en-MY" sz="1050" b="1" dirty="0"/>
          </a:p>
          <a:p>
            <a:pPr fontAlgn="base">
              <a:lnSpc>
                <a:spcPct val="150000"/>
              </a:lnSpc>
            </a:pPr>
            <a:endParaRPr lang="en-MY" sz="1200" b="1" dirty="0">
              <a:solidFill>
                <a:srgbClr val="C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MY" sz="1200" b="1" dirty="0">
              <a:solidFill>
                <a:srgbClr val="C00000"/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endParaRPr lang="en-MY" sz="1200" b="1" dirty="0">
              <a:solidFill>
                <a:srgbClr val="C00000"/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endParaRPr lang="en-MY" sz="1600" b="1" dirty="0"/>
          </a:p>
        </p:txBody>
      </p:sp>
    </p:spTree>
    <p:extLst>
      <p:ext uri="{BB962C8B-B14F-4D97-AF65-F5344CB8AC3E}">
        <p14:creationId xmlns:p14="http://schemas.microsoft.com/office/powerpoint/2010/main" val="2958522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655-9F1F-4A19-8140-5B30EC2F3C9F}" type="slidenum">
              <a:rPr lang="en-MY" smtClean="0"/>
              <a:t>20</a:t>
            </a:fld>
            <a:endParaRPr lang="en-MY"/>
          </a:p>
        </p:txBody>
      </p:sp>
      <p:sp>
        <p:nvSpPr>
          <p:cNvPr id="5" name="TextBox 4"/>
          <p:cNvSpPr txBox="1"/>
          <p:nvPr/>
        </p:nvSpPr>
        <p:spPr>
          <a:xfrm>
            <a:off x="1828095" y="188640"/>
            <a:ext cx="5749203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rgbClr val="C00000"/>
                </a:solidFill>
              </a:rPr>
              <a:t>3</a:t>
            </a:r>
            <a:r>
              <a:rPr lang="en-MY" b="1" dirty="0" smtClean="0">
                <a:solidFill>
                  <a:srgbClr val="C00000"/>
                </a:solidFill>
              </a:rPr>
              <a:t>.2 </a:t>
            </a:r>
            <a:r>
              <a:rPr lang="en-MY" b="1" dirty="0">
                <a:solidFill>
                  <a:srgbClr val="C00000"/>
                </a:solidFill>
              </a:rPr>
              <a:t>Option to mark the assessment paper with in the SSTM</a:t>
            </a:r>
          </a:p>
          <a:p>
            <a:endParaRPr lang="en-MY" dirty="0"/>
          </a:p>
          <a:p>
            <a:pPr marL="285750" indent="-285750">
              <a:buFontTx/>
              <a:buChar char="-"/>
            </a:pPr>
            <a:endParaRPr lang="en-MY" dirty="0"/>
          </a:p>
          <a:p>
            <a:endParaRPr lang="en-MY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8136904" cy="30293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26468" y="1880431"/>
            <a:ext cx="1397808" cy="501526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/>
              <a:t>Mark </a:t>
            </a:r>
          </a:p>
          <a:p>
            <a:pPr algn="ctr"/>
            <a:r>
              <a:rPr lang="en-MY" sz="1100" b="1" dirty="0"/>
              <a:t>(Assessment paper) 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3083868" y="2131194"/>
            <a:ext cx="5256584" cy="720080"/>
          </a:xfrm>
          <a:prstGeom prst="wedgeEllipseCallout">
            <a:avLst>
              <a:gd name="adj1" fmla="val -67972"/>
              <a:gd name="adj2" fmla="val -21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This option is required for “Trainer ” to mark the assessment paper in the SSTM (trainer login)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4991" y="3971965"/>
            <a:ext cx="1470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Course Name 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5650" y="4472254"/>
            <a:ext cx="151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Batch Number: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5800" y="4910550"/>
            <a:ext cx="108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Quantity :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03974" y="4043150"/>
            <a:ext cx="1395557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</a:rPr>
              <a:t>Auto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03974" y="4512959"/>
            <a:ext cx="1395557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</a:rPr>
              <a:t>Auto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03974" y="4972114"/>
            <a:ext cx="1395557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</a:rPr>
              <a:t>Auto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83918" y="5304594"/>
            <a:ext cx="1922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Assessment Paper  :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559133" y="5383134"/>
            <a:ext cx="1285237" cy="26001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View File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63688" y="3861048"/>
            <a:ext cx="4766377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Right Arrow 20"/>
          <p:cNvSpPr/>
          <p:nvPr/>
        </p:nvSpPr>
        <p:spPr>
          <a:xfrm rot="15345497">
            <a:off x="1120027" y="3024261"/>
            <a:ext cx="1575353" cy="194484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Oval Callout 21"/>
          <p:cNvSpPr/>
          <p:nvPr/>
        </p:nvSpPr>
        <p:spPr>
          <a:xfrm>
            <a:off x="3741312" y="6021288"/>
            <a:ext cx="5256584" cy="648072"/>
          </a:xfrm>
          <a:prstGeom prst="wedgeEllipseCallout">
            <a:avLst>
              <a:gd name="adj1" fmla="val -15207"/>
              <a:gd name="adj2" fmla="val -100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/>
              <a:t>Refer next page to see the preview of assessment paper 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053926" y="620688"/>
            <a:ext cx="2130978" cy="2880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Trainer Login </a:t>
            </a:r>
          </a:p>
        </p:txBody>
      </p:sp>
    </p:spTree>
    <p:extLst>
      <p:ext uri="{BB962C8B-B14F-4D97-AF65-F5344CB8AC3E}">
        <p14:creationId xmlns:p14="http://schemas.microsoft.com/office/powerpoint/2010/main" val="416681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6305" y="923438"/>
            <a:ext cx="3672408" cy="35856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4168" y="6309320"/>
            <a:ext cx="2214616" cy="325168"/>
          </a:xfrm>
        </p:spPr>
        <p:txBody>
          <a:bodyPr/>
          <a:lstStyle/>
          <a:p>
            <a:fld id="{617BD655-9F1F-4A19-8140-5B30EC2F3C9F}" type="slidenum">
              <a:rPr lang="en-MY" smtClean="0"/>
              <a:t>21</a:t>
            </a:fld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1828095" y="188640"/>
            <a:ext cx="53240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MY" b="1" dirty="0" smtClean="0">
                <a:solidFill>
                  <a:srgbClr val="C00000"/>
                </a:solidFill>
              </a:rPr>
              <a:t>3.3 </a:t>
            </a:r>
            <a:r>
              <a:rPr lang="en-MY" b="1" dirty="0">
                <a:solidFill>
                  <a:srgbClr val="C00000"/>
                </a:solidFill>
              </a:rPr>
              <a:t>Option to mark the assessment paper stylus pen</a:t>
            </a:r>
            <a:endParaRPr lang="en-MY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31703"/>
              </p:ext>
            </p:extLst>
          </p:nvPr>
        </p:nvGraphicFramePr>
        <p:xfrm>
          <a:off x="5094337" y="1051949"/>
          <a:ext cx="3220287" cy="28295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9167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34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sz="120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200" dirty="0"/>
                        <a:t> Q.No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dirty="0"/>
                        <a:t>Marks</a:t>
                      </a:r>
                      <a:r>
                        <a:rPr lang="en-MY" sz="1200" baseline="0" dirty="0"/>
                        <a:t> </a:t>
                      </a:r>
                      <a:endParaRPr lang="en-MY" sz="1200" dirty="0"/>
                    </a:p>
                    <a:p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  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   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Total</a:t>
                      </a:r>
                      <a:r>
                        <a:rPr lang="en-MY" sz="1400" baseline="0" dirty="0"/>
                        <a:t> Marks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07234" y="1545343"/>
            <a:ext cx="881778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bg2">
                    <a:lumMod val="50000"/>
                  </a:schemeClr>
                </a:solidFill>
              </a:rPr>
              <a:t>Enter marks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07234" y="1905383"/>
            <a:ext cx="881778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bg2">
                    <a:lumMod val="50000"/>
                  </a:schemeClr>
                </a:solidFill>
              </a:rPr>
              <a:t>Enter marks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16759" y="2266109"/>
            <a:ext cx="881778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bg2">
                    <a:lumMod val="50000"/>
                  </a:schemeClr>
                </a:solidFill>
              </a:rPr>
              <a:t>Enter marks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31956" y="2678556"/>
            <a:ext cx="881778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bg2">
                    <a:lumMod val="50000"/>
                  </a:schemeClr>
                </a:solidFill>
              </a:rPr>
              <a:t>Enter marks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31956" y="3042262"/>
            <a:ext cx="881778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bg2">
                    <a:lumMod val="50000"/>
                  </a:schemeClr>
                </a:solidFill>
              </a:rPr>
              <a:t>Enter marks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31956" y="3489558"/>
            <a:ext cx="881778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bg2">
                    <a:lumMod val="50000"/>
                  </a:schemeClr>
                </a:solidFill>
              </a:rPr>
              <a:t>Enter marks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58" y="922000"/>
            <a:ext cx="42862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6172250" y="4077072"/>
            <a:ext cx="940518" cy="2600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>
                <a:solidFill>
                  <a:schemeClr val="tx1"/>
                </a:solidFill>
              </a:rPr>
              <a:t>Submit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7886" y="4582525"/>
            <a:ext cx="4034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1.IT team should give API to  save this data from  in Li system </a:t>
            </a:r>
          </a:p>
          <a:p>
            <a:r>
              <a:rPr lang="en-MY" sz="1400" dirty="0"/>
              <a:t>2. Eversafe  will provide  API to insert each students marks based on course and batch ID </a:t>
            </a:r>
          </a:p>
          <a:p>
            <a:r>
              <a:rPr lang="en-MY" sz="1400" dirty="0"/>
              <a:t>3. Consultant need to provide one interface to download in Li</a:t>
            </a:r>
          </a:p>
          <a:p>
            <a:endParaRPr lang="en-MY" sz="1400" dirty="0"/>
          </a:p>
          <a:p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1557640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432048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MY" sz="2200" b="1" dirty="0">
                <a:solidFill>
                  <a:srgbClr val="C00000"/>
                </a:solidFill>
              </a:rPr>
              <a:t>4</a:t>
            </a:r>
            <a:r>
              <a:rPr lang="en-MY" sz="2200" b="1" dirty="0" smtClean="0">
                <a:solidFill>
                  <a:srgbClr val="C00000"/>
                </a:solidFill>
              </a:rPr>
              <a:t>. </a:t>
            </a:r>
            <a:r>
              <a:rPr lang="en-MY" sz="2200" b="1" dirty="0">
                <a:solidFill>
                  <a:srgbClr val="C00000"/>
                </a:solidFill>
              </a:rPr>
              <a:t>Sync D drive and SSTM ( up to date) –parthiban/ </a:t>
            </a:r>
            <a:r>
              <a:rPr lang="en-MY" sz="2200" b="1" dirty="0" err="1">
                <a:solidFill>
                  <a:srgbClr val="C00000"/>
                </a:solidFill>
              </a:rPr>
              <a:t>Sivaraman</a:t>
            </a:r>
            <a:r>
              <a:rPr lang="en-MY" sz="2200" b="1" dirty="0">
                <a:solidFill>
                  <a:srgbClr val="C00000"/>
                </a:solidFill>
              </a:rPr>
              <a:t> 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22</a:t>
            </a:fld>
            <a:endParaRPr lang="en-MY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052736"/>
            <a:ext cx="1944216" cy="517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11442"/>
            <a:ext cx="864095" cy="1296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10008"/>
            <a:ext cx="1253798" cy="12142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82260"/>
            <a:ext cx="978450" cy="1394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31" y="3722291"/>
            <a:ext cx="1728192" cy="21453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55677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1328371" y="6081067"/>
            <a:ext cx="6012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Note : Every updated documents in SSTM need to auto sync in </a:t>
            </a:r>
          </a:p>
          <a:p>
            <a:r>
              <a:rPr lang="en-MY" dirty="0"/>
              <a:t>D drive as per the above format.</a:t>
            </a:r>
          </a:p>
        </p:txBody>
      </p:sp>
    </p:spTree>
    <p:extLst>
      <p:ext uri="{BB962C8B-B14F-4D97-AF65-F5344CB8AC3E}">
        <p14:creationId xmlns:p14="http://schemas.microsoft.com/office/powerpoint/2010/main" val="3503506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628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MY" b="1" dirty="0"/>
              <a:t/>
            </a:r>
            <a:br>
              <a:rPr lang="en-MY" b="1" dirty="0"/>
            </a:br>
            <a:r>
              <a:rPr lang="en-MY" b="1" dirty="0"/>
              <a:t/>
            </a:r>
            <a:br>
              <a:rPr lang="en-MY" b="1" dirty="0"/>
            </a:br>
            <a:r>
              <a:rPr lang="en-MY" b="1" dirty="0" smtClean="0"/>
              <a:t>5.Bulk </a:t>
            </a:r>
            <a:r>
              <a:rPr lang="en-MY" b="1" dirty="0"/>
              <a:t>upload and download option in SSTM for admin </a:t>
            </a:r>
            <a:br>
              <a:rPr lang="en-MY" b="1" dirty="0"/>
            </a:br>
            <a:r>
              <a:rPr lang="en-MY" b="1" dirty="0"/>
              <a:t>( Complete course material )</a:t>
            </a:r>
            <a:br>
              <a:rPr lang="en-MY" b="1" dirty="0"/>
            </a:b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23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2195736" y="5733256"/>
            <a:ext cx="599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Note: Admin should have the option to download and upload </a:t>
            </a:r>
          </a:p>
          <a:p>
            <a:r>
              <a:rPr lang="en-MY" dirty="0"/>
              <a:t>complete course material in a single click.</a:t>
            </a:r>
          </a:p>
        </p:txBody>
      </p:sp>
    </p:spTree>
    <p:extLst>
      <p:ext uri="{BB962C8B-B14F-4D97-AF65-F5344CB8AC3E}">
        <p14:creationId xmlns:p14="http://schemas.microsoft.com/office/powerpoint/2010/main" val="3164077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205" y="116632"/>
            <a:ext cx="6491764" cy="868958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MY" sz="2800" b="1" dirty="0">
                <a:solidFill>
                  <a:srgbClr val="C00000"/>
                </a:solidFill>
              </a:rPr>
              <a:t>6</a:t>
            </a:r>
            <a:r>
              <a:rPr lang="en-MY" sz="2800" b="1" dirty="0" smtClean="0">
                <a:solidFill>
                  <a:srgbClr val="C00000"/>
                </a:solidFill>
              </a:rPr>
              <a:t>. </a:t>
            </a:r>
            <a:r>
              <a:rPr lang="en-MY" sz="2800" b="1" dirty="0">
                <a:solidFill>
                  <a:srgbClr val="C00000"/>
                </a:solidFill>
              </a:rPr>
              <a:t>Lesson plan </a:t>
            </a:r>
            <a:r>
              <a:rPr lang="en-MY" sz="2800" b="1" dirty="0" smtClean="0">
                <a:solidFill>
                  <a:srgbClr val="C00000"/>
                </a:solidFill>
              </a:rPr>
              <a:t>monitoring</a:t>
            </a:r>
            <a:endParaRPr lang="en-MY" sz="2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24</a:t>
            </a:fld>
            <a:endParaRPr lang="en-MY"/>
          </a:p>
        </p:txBody>
      </p:sp>
      <p:sp>
        <p:nvSpPr>
          <p:cNvPr id="3" name="TextBox 2"/>
          <p:cNvSpPr txBox="1"/>
          <p:nvPr/>
        </p:nvSpPr>
        <p:spPr>
          <a:xfrm>
            <a:off x="683567" y="4725144"/>
            <a:ext cx="8460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Note: </a:t>
            </a:r>
          </a:p>
          <a:p>
            <a:r>
              <a:rPr lang="en-MY" dirty="0"/>
              <a:t>1. This page is mainly to monitor the trainer timing during the class time.</a:t>
            </a:r>
          </a:p>
          <a:p>
            <a:r>
              <a:rPr lang="en-MY" dirty="0"/>
              <a:t>2. SSTM needs to link with Trainer schedule, Lesson Plan &amp; Blended Learning Activities</a:t>
            </a:r>
          </a:p>
          <a:p>
            <a:r>
              <a:rPr lang="en-MY" dirty="0"/>
              <a:t>3. SSTM needs to give a pop message to trainer when fail to comply the lesson plan.</a:t>
            </a:r>
          </a:p>
          <a:p>
            <a:r>
              <a:rPr lang="en-MY" dirty="0"/>
              <a:t>4. SSTM needs to control the trainer’s activities such as lesson plan hours, IPR, </a:t>
            </a:r>
          </a:p>
          <a:p>
            <a:r>
              <a:rPr lang="en-MY" dirty="0"/>
              <a:t>Learning activities, Blended learning activities, Asynchronous learning hour, Practical class</a:t>
            </a:r>
            <a:r>
              <a:rPr lang="en-MY"/>
              <a:t>, Examination</a:t>
            </a:r>
            <a:r>
              <a:rPr lang="en-MY" dirty="0"/>
              <a:t>, projects, and class end time.</a:t>
            </a:r>
          </a:p>
          <a:p>
            <a:endParaRPr lang="en-MY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62333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133378" y="4113076"/>
            <a:ext cx="4176464" cy="684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Dear Trainer,</a:t>
            </a:r>
          </a:p>
          <a:p>
            <a:pPr algn="ctr"/>
            <a:r>
              <a:rPr lang="en-MY" dirty="0">
                <a:solidFill>
                  <a:schemeClr val="tx1"/>
                </a:solidFill>
              </a:rPr>
              <a:t>Please comply the lesson plan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630" y="4158993"/>
            <a:ext cx="210344" cy="20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812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25</a:t>
            </a:fld>
            <a:endParaRPr lang="en-MY"/>
          </a:p>
        </p:txBody>
      </p:sp>
      <p:sp>
        <p:nvSpPr>
          <p:cNvPr id="5" name="TextBox 4"/>
          <p:cNvSpPr txBox="1"/>
          <p:nvPr/>
        </p:nvSpPr>
        <p:spPr>
          <a:xfrm>
            <a:off x="683568" y="2601778"/>
            <a:ext cx="7531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Note: </a:t>
            </a:r>
          </a:p>
          <a:p>
            <a:pPr marL="342900" indent="-342900">
              <a:buAutoNum type="arabicPeriod"/>
            </a:pPr>
            <a:r>
              <a:rPr lang="en-MY" dirty="0" smtClean="0"/>
              <a:t>Based on the lesson plan system need to assign the </a:t>
            </a:r>
            <a:r>
              <a:rPr lang="en-MY" dirty="0" err="1" smtClean="0"/>
              <a:t>ppt</a:t>
            </a:r>
            <a:r>
              <a:rPr lang="en-MY" dirty="0" smtClean="0"/>
              <a:t> slide teaching time</a:t>
            </a:r>
          </a:p>
          <a:p>
            <a:pPr marL="342900" indent="-342900">
              <a:buAutoNum type="arabicPeriod"/>
            </a:pPr>
            <a:r>
              <a:rPr lang="en-MY" dirty="0" smtClean="0"/>
              <a:t>If the trainer too late , the system will pop up reminder message </a:t>
            </a:r>
          </a:p>
          <a:p>
            <a:r>
              <a:rPr lang="en-MY" dirty="0" smtClean="0"/>
              <a:t>  </a:t>
            </a:r>
            <a:endParaRPr lang="en-MY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6500" y="260648"/>
            <a:ext cx="8229600" cy="864096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MY" sz="3100" b="1" dirty="0">
                <a:solidFill>
                  <a:srgbClr val="C00000"/>
                </a:solidFill>
              </a:rPr>
              <a:t>6</a:t>
            </a:r>
            <a:r>
              <a:rPr lang="en-MY" sz="3100" b="1" dirty="0" smtClean="0">
                <a:solidFill>
                  <a:srgbClr val="C00000"/>
                </a:solidFill>
              </a:rPr>
              <a:t>. </a:t>
            </a:r>
            <a:r>
              <a:rPr lang="en-MY" sz="3100" b="1" dirty="0">
                <a:solidFill>
                  <a:srgbClr val="C00000"/>
                </a:solidFill>
              </a:rPr>
              <a:t>Lesson plan </a:t>
            </a:r>
            <a:r>
              <a:rPr lang="en-MY" sz="3100" b="1" dirty="0" smtClean="0">
                <a:solidFill>
                  <a:srgbClr val="C00000"/>
                </a:solidFill>
              </a:rPr>
              <a:t>monitoring</a:t>
            </a:r>
            <a:br>
              <a:rPr lang="en-MY" sz="3100" b="1" dirty="0" smtClean="0">
                <a:solidFill>
                  <a:srgbClr val="C00000"/>
                </a:solidFill>
              </a:rPr>
            </a:br>
            <a:r>
              <a:rPr lang="en-US" sz="3100" dirty="0" smtClean="0"/>
              <a:t>1.Fix </a:t>
            </a:r>
            <a:r>
              <a:rPr lang="en-US" sz="3100" dirty="0" err="1"/>
              <a:t>ppt</a:t>
            </a:r>
            <a:r>
              <a:rPr lang="en-US" sz="3100" dirty="0"/>
              <a:t> </a:t>
            </a:r>
            <a:r>
              <a:rPr lang="en-US" sz="3100" dirty="0" smtClean="0"/>
              <a:t>timing</a:t>
            </a:r>
            <a:endParaRPr lang="en-MY" sz="3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3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26</a:t>
            </a:fld>
            <a:endParaRPr lang="en-MY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735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Note: </a:t>
            </a:r>
          </a:p>
          <a:p>
            <a:pPr marL="342900" indent="-342900">
              <a:buAutoNum type="arabicPeriod"/>
            </a:pPr>
            <a:r>
              <a:rPr lang="en-MY" dirty="0" err="1" smtClean="0"/>
              <a:t>Mr.Biljo</a:t>
            </a:r>
            <a:r>
              <a:rPr lang="en-MY" dirty="0" smtClean="0"/>
              <a:t> provide API for tea break hours. System will link the with the API, it remains the</a:t>
            </a:r>
          </a:p>
          <a:p>
            <a:r>
              <a:rPr lang="en-MY" dirty="0" smtClean="0"/>
              <a:t>trainer  about the tea break and lunch break timings </a:t>
            </a:r>
          </a:p>
          <a:p>
            <a:r>
              <a:rPr lang="en-MY" dirty="0" smtClean="0"/>
              <a:t>2. POP should appear in the full page </a:t>
            </a:r>
          </a:p>
          <a:p>
            <a:endParaRPr lang="en-MY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6500" y="260648"/>
            <a:ext cx="8229600" cy="86409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3100" b="1" dirty="0">
                <a:solidFill>
                  <a:srgbClr val="C00000"/>
                </a:solidFill>
              </a:rPr>
              <a:t>6</a:t>
            </a:r>
            <a:r>
              <a:rPr lang="en-MY" sz="3100" b="1" dirty="0" smtClean="0">
                <a:solidFill>
                  <a:srgbClr val="C00000"/>
                </a:solidFill>
              </a:rPr>
              <a:t>. Lesson plan monitoring</a:t>
            </a:r>
            <a:br>
              <a:rPr lang="en-MY" sz="3100" b="1" dirty="0" smtClean="0">
                <a:solidFill>
                  <a:srgbClr val="C00000"/>
                </a:solidFill>
              </a:rPr>
            </a:br>
            <a:r>
              <a:rPr lang="en-US" sz="2800" dirty="0" smtClean="0"/>
              <a:t>2.Tea </a:t>
            </a:r>
            <a:r>
              <a:rPr lang="en-US" sz="2800" dirty="0"/>
              <a:t>break time &amp;Lunch time </a:t>
            </a:r>
          </a:p>
        </p:txBody>
      </p:sp>
    </p:spTree>
    <p:extLst>
      <p:ext uri="{BB962C8B-B14F-4D97-AF65-F5344CB8AC3E}">
        <p14:creationId xmlns:p14="http://schemas.microsoft.com/office/powerpoint/2010/main" val="2409164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27</a:t>
            </a:fld>
            <a:endParaRPr lang="en-MY"/>
          </a:p>
        </p:txBody>
      </p:sp>
      <p:sp>
        <p:nvSpPr>
          <p:cNvPr id="5" name="TextBox 4"/>
          <p:cNvSpPr txBox="1"/>
          <p:nvPr/>
        </p:nvSpPr>
        <p:spPr>
          <a:xfrm>
            <a:off x="286318" y="2492896"/>
            <a:ext cx="8105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Note: </a:t>
            </a:r>
          </a:p>
          <a:p>
            <a:pPr marL="342900" indent="-342900">
              <a:buAutoNum type="arabicPeriod"/>
            </a:pPr>
            <a:r>
              <a:rPr lang="en-MY" dirty="0" err="1" smtClean="0"/>
              <a:t>Mr.Biljo</a:t>
            </a:r>
            <a:r>
              <a:rPr lang="en-MY" dirty="0" smtClean="0"/>
              <a:t> provide API for schedule. System will link the with the API, it remains the</a:t>
            </a:r>
          </a:p>
          <a:p>
            <a:r>
              <a:rPr lang="en-MY" dirty="0" smtClean="0"/>
              <a:t>trainer  about the exam timing </a:t>
            </a:r>
          </a:p>
          <a:p>
            <a:r>
              <a:rPr lang="en-MY" dirty="0" smtClean="0"/>
              <a:t>2. POP should appear in the full page </a:t>
            </a:r>
          </a:p>
          <a:p>
            <a:endParaRPr lang="en-MY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6500" y="260648"/>
            <a:ext cx="8229600" cy="86409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3100" b="1" dirty="0">
                <a:solidFill>
                  <a:srgbClr val="C00000"/>
                </a:solidFill>
              </a:rPr>
              <a:t>6</a:t>
            </a:r>
            <a:r>
              <a:rPr lang="en-MY" sz="3100" b="1" dirty="0" smtClean="0">
                <a:solidFill>
                  <a:srgbClr val="C00000"/>
                </a:solidFill>
              </a:rPr>
              <a:t>. Lesson plan monitoring</a:t>
            </a:r>
            <a:br>
              <a:rPr lang="en-MY" sz="3100" b="1" dirty="0" smtClean="0">
                <a:solidFill>
                  <a:srgbClr val="C00000"/>
                </a:solidFill>
              </a:rPr>
            </a:br>
            <a:r>
              <a:rPr lang="en-US" sz="2400" dirty="0" smtClean="0"/>
              <a:t>3.Practical </a:t>
            </a:r>
            <a:r>
              <a:rPr lang="en-US" sz="2400" dirty="0"/>
              <a:t>&amp;exam </a:t>
            </a:r>
            <a:r>
              <a:rPr lang="en-US" sz="2400" dirty="0" smtClean="0"/>
              <a:t>timing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9164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28</a:t>
            </a:fld>
            <a:endParaRPr lang="en-MY"/>
          </a:p>
        </p:txBody>
      </p:sp>
      <p:sp>
        <p:nvSpPr>
          <p:cNvPr id="5" name="TextBox 4"/>
          <p:cNvSpPr txBox="1"/>
          <p:nvPr/>
        </p:nvSpPr>
        <p:spPr>
          <a:xfrm>
            <a:off x="286318" y="2492896"/>
            <a:ext cx="79871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Note: </a:t>
            </a:r>
          </a:p>
          <a:p>
            <a:endParaRPr lang="en-MY" dirty="0"/>
          </a:p>
          <a:p>
            <a:pPr marL="342900" indent="-342900">
              <a:buAutoNum type="arabicPeriod"/>
            </a:pPr>
            <a:r>
              <a:rPr lang="en-MY" dirty="0" smtClean="0"/>
              <a:t>Currently all the learning activities happening in the hardcopy so the trainer </a:t>
            </a:r>
          </a:p>
          <a:p>
            <a:r>
              <a:rPr lang="en-MY" dirty="0" smtClean="0"/>
              <a:t>should have option in “LI” mark the status of the learning activates </a:t>
            </a:r>
          </a:p>
          <a:p>
            <a:r>
              <a:rPr lang="en-MY" dirty="0" smtClean="0"/>
              <a:t>2. </a:t>
            </a:r>
            <a:r>
              <a:rPr lang="en-MY" dirty="0" err="1" smtClean="0"/>
              <a:t>Mr.Biljo</a:t>
            </a:r>
            <a:r>
              <a:rPr lang="en-MY" dirty="0" smtClean="0"/>
              <a:t> provide API for schedule. System will link the with the API, it remains the</a:t>
            </a:r>
          </a:p>
          <a:p>
            <a:r>
              <a:rPr lang="en-MY" dirty="0" smtClean="0"/>
              <a:t>trainer  about the learning activity timing.</a:t>
            </a:r>
          </a:p>
          <a:p>
            <a:r>
              <a:rPr lang="en-MY" dirty="0" smtClean="0"/>
              <a:t>2. POP should appear in the full page </a:t>
            </a:r>
          </a:p>
          <a:p>
            <a:endParaRPr lang="en-MY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6500" y="260648"/>
            <a:ext cx="8229600" cy="86409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3100" b="1" dirty="0">
                <a:solidFill>
                  <a:srgbClr val="C00000"/>
                </a:solidFill>
              </a:rPr>
              <a:t>6</a:t>
            </a:r>
            <a:r>
              <a:rPr lang="en-MY" sz="3100" b="1" dirty="0" smtClean="0">
                <a:solidFill>
                  <a:srgbClr val="C00000"/>
                </a:solidFill>
              </a:rPr>
              <a:t>. Lesson plan monitoring</a:t>
            </a:r>
            <a:br>
              <a:rPr lang="en-MY" sz="3100" b="1" dirty="0" smtClean="0">
                <a:solidFill>
                  <a:srgbClr val="C00000"/>
                </a:solidFill>
              </a:rPr>
            </a:br>
            <a:r>
              <a:rPr lang="en-US" sz="2400" dirty="0" smtClean="0"/>
              <a:t>4.Learning Activity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9164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29</a:t>
            </a:fld>
            <a:endParaRPr lang="en-MY"/>
          </a:p>
        </p:txBody>
      </p:sp>
      <p:sp>
        <p:nvSpPr>
          <p:cNvPr id="5" name="TextBox 4"/>
          <p:cNvSpPr txBox="1"/>
          <p:nvPr/>
        </p:nvSpPr>
        <p:spPr>
          <a:xfrm>
            <a:off x="286318" y="2492896"/>
            <a:ext cx="8872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Note: </a:t>
            </a:r>
          </a:p>
          <a:p>
            <a:pPr marL="342900" indent="-342900">
              <a:buAutoNum type="arabicPeriod"/>
            </a:pPr>
            <a:r>
              <a:rPr lang="en-MY" dirty="0" smtClean="0"/>
              <a:t>Based on the lesson plan, IPR need to be complete without fail. If failed to complete, the </a:t>
            </a:r>
          </a:p>
          <a:p>
            <a:r>
              <a:rPr lang="en-MY" dirty="0" smtClean="0"/>
              <a:t>system should block the trainer to move further.</a:t>
            </a:r>
          </a:p>
          <a:p>
            <a:endParaRPr lang="en-MY" dirty="0"/>
          </a:p>
          <a:p>
            <a:endParaRPr lang="en-MY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6500" y="260648"/>
            <a:ext cx="8229600" cy="86409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3100" b="1" dirty="0">
                <a:solidFill>
                  <a:srgbClr val="C00000"/>
                </a:solidFill>
              </a:rPr>
              <a:t>6</a:t>
            </a:r>
            <a:r>
              <a:rPr lang="en-MY" sz="3100" b="1" dirty="0" smtClean="0">
                <a:solidFill>
                  <a:srgbClr val="C00000"/>
                </a:solidFill>
              </a:rPr>
              <a:t>. Lesson plan monitoring</a:t>
            </a:r>
            <a:br>
              <a:rPr lang="en-MY" sz="3100" b="1" dirty="0" smtClean="0">
                <a:solidFill>
                  <a:srgbClr val="C00000"/>
                </a:solidFill>
              </a:rPr>
            </a:br>
            <a:r>
              <a:rPr lang="en-US" sz="2400" dirty="0" smtClean="0"/>
              <a:t>5.IPR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513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82050" y="6309320"/>
            <a:ext cx="2133600" cy="365125"/>
          </a:xfrm>
        </p:spPr>
        <p:txBody>
          <a:bodyPr/>
          <a:lstStyle/>
          <a:p>
            <a:fld id="{617BD655-9F1F-4A19-8140-5B30EC2F3C9F}" type="slidenum">
              <a:rPr lang="en-MY" smtClean="0"/>
              <a:t>3</a:t>
            </a:fld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2783369" y="-21635"/>
            <a:ext cx="4497193" cy="923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MY" b="1" dirty="0">
                <a:solidFill>
                  <a:srgbClr val="C00000"/>
                </a:solidFill>
              </a:rPr>
              <a:t>1</a:t>
            </a:r>
            <a:r>
              <a:rPr lang="en-MY" b="1" dirty="0" smtClean="0">
                <a:solidFill>
                  <a:srgbClr val="C00000"/>
                </a:solidFill>
              </a:rPr>
              <a:t>. </a:t>
            </a:r>
            <a:r>
              <a:rPr lang="en-MY" b="1" dirty="0">
                <a:solidFill>
                  <a:srgbClr val="C00000"/>
                </a:solidFill>
              </a:rPr>
              <a:t>Centralized course update </a:t>
            </a:r>
            <a:r>
              <a:rPr lang="en-MY" b="1" dirty="0">
                <a:solidFill>
                  <a:srgbClr val="0070C0"/>
                </a:solidFill>
              </a:rPr>
              <a:t>(Add in phase 4)</a:t>
            </a:r>
          </a:p>
          <a:p>
            <a:pPr fontAlgn="base">
              <a:lnSpc>
                <a:spcPct val="150000"/>
              </a:lnSpc>
            </a:pPr>
            <a:r>
              <a:rPr lang="en-MY" b="1" dirty="0">
                <a:solidFill>
                  <a:srgbClr val="C00000"/>
                </a:solidFill>
              </a:rPr>
              <a:t>                             Developer page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7664" y="6281299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Note: This page is required to add in phase 4 as per above flowchart</a:t>
            </a: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25" y="901695"/>
            <a:ext cx="4320480" cy="53796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>
          <a:xfrm rot="10800000">
            <a:off x="5148064" y="3050954"/>
            <a:ext cx="2376264" cy="162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/>
          <p:cNvSpPr/>
          <p:nvPr/>
        </p:nvSpPr>
        <p:spPr>
          <a:xfrm>
            <a:off x="7524328" y="2755773"/>
            <a:ext cx="1475656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Add the option here </a:t>
            </a:r>
          </a:p>
        </p:txBody>
      </p:sp>
    </p:spTree>
    <p:extLst>
      <p:ext uri="{BB962C8B-B14F-4D97-AF65-F5344CB8AC3E}">
        <p14:creationId xmlns:p14="http://schemas.microsoft.com/office/powerpoint/2010/main" val="3472377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30</a:t>
            </a:fld>
            <a:endParaRPr lang="en-MY"/>
          </a:p>
        </p:txBody>
      </p:sp>
      <p:sp>
        <p:nvSpPr>
          <p:cNvPr id="5" name="TextBox 4"/>
          <p:cNvSpPr txBox="1"/>
          <p:nvPr/>
        </p:nvSpPr>
        <p:spPr>
          <a:xfrm>
            <a:off x="286318" y="2492896"/>
            <a:ext cx="7500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Note: </a:t>
            </a:r>
          </a:p>
          <a:p>
            <a:pPr marL="342900" indent="-342900">
              <a:buAutoNum type="arabicPeriod"/>
            </a:pPr>
            <a:r>
              <a:rPr lang="en-MY" dirty="0" smtClean="0"/>
              <a:t>Based on the lesson plan, </a:t>
            </a:r>
            <a:r>
              <a:rPr lang="en-MY" dirty="0" err="1" smtClean="0"/>
              <a:t>Mr.Biljo</a:t>
            </a:r>
            <a:r>
              <a:rPr lang="en-MY" dirty="0" smtClean="0"/>
              <a:t> need to link all the BL activities in SSTM </a:t>
            </a:r>
          </a:p>
          <a:p>
            <a:endParaRPr lang="en-MY" dirty="0"/>
          </a:p>
          <a:p>
            <a:endParaRPr lang="en-MY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6500" y="260648"/>
            <a:ext cx="8229600" cy="86409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3100" b="1" dirty="0">
                <a:solidFill>
                  <a:srgbClr val="C00000"/>
                </a:solidFill>
              </a:rPr>
              <a:t>6</a:t>
            </a:r>
            <a:r>
              <a:rPr lang="en-MY" sz="3100" b="1" dirty="0" smtClean="0">
                <a:solidFill>
                  <a:srgbClr val="C00000"/>
                </a:solidFill>
              </a:rPr>
              <a:t>. Lesson plan monitoring</a:t>
            </a:r>
            <a:br>
              <a:rPr lang="en-MY" sz="3100" b="1" dirty="0" smtClean="0">
                <a:solidFill>
                  <a:srgbClr val="C00000"/>
                </a:solidFill>
              </a:rPr>
            </a:br>
            <a:r>
              <a:rPr lang="en-US" sz="2400" dirty="0" smtClean="0"/>
              <a:t>6.BL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1149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31</a:t>
            </a:fld>
            <a:endParaRPr lang="en-MY"/>
          </a:p>
        </p:txBody>
      </p:sp>
      <p:sp>
        <p:nvSpPr>
          <p:cNvPr id="5" name="TextBox 4"/>
          <p:cNvSpPr txBox="1"/>
          <p:nvPr/>
        </p:nvSpPr>
        <p:spPr>
          <a:xfrm>
            <a:off x="-25900" y="2487374"/>
            <a:ext cx="9375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Note: </a:t>
            </a:r>
          </a:p>
          <a:p>
            <a:pPr marL="342900" indent="-342900">
              <a:buAutoNum type="arabicPeriod"/>
            </a:pPr>
            <a:r>
              <a:rPr lang="en-MY" dirty="0" smtClean="0"/>
              <a:t>Based on the lesson plan, the system should remained the trainer to take the attendance </a:t>
            </a:r>
          </a:p>
          <a:p>
            <a:pPr marL="342900" indent="-342900">
              <a:buAutoNum type="arabicPeriod"/>
            </a:pPr>
            <a:r>
              <a:rPr lang="en-MY" dirty="0" smtClean="0"/>
              <a:t> If the trainer fail to take attendance, the system should block the trainer to continue the class.</a:t>
            </a:r>
          </a:p>
          <a:p>
            <a:endParaRPr lang="en-MY" dirty="0"/>
          </a:p>
          <a:p>
            <a:endParaRPr lang="en-MY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6500" y="260648"/>
            <a:ext cx="8229600" cy="86409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3100" b="1" dirty="0">
                <a:solidFill>
                  <a:srgbClr val="C00000"/>
                </a:solidFill>
              </a:rPr>
              <a:t>6</a:t>
            </a:r>
            <a:r>
              <a:rPr lang="en-MY" sz="3100" b="1" dirty="0" smtClean="0">
                <a:solidFill>
                  <a:srgbClr val="C00000"/>
                </a:solidFill>
              </a:rPr>
              <a:t>. Lesson plan monitoring</a:t>
            </a:r>
            <a:br>
              <a:rPr lang="en-MY" sz="3100" b="1" dirty="0" smtClean="0">
                <a:solidFill>
                  <a:srgbClr val="C00000"/>
                </a:solidFill>
              </a:rPr>
            </a:br>
            <a:r>
              <a:rPr lang="en-US" sz="2400" dirty="0" smtClean="0"/>
              <a:t>7.Attendance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7099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en-MY" dirty="0"/>
              <a:t>7</a:t>
            </a:r>
            <a:r>
              <a:rPr lang="en-MY" dirty="0" smtClean="0"/>
              <a:t>. </a:t>
            </a:r>
            <a:r>
              <a:rPr lang="en-MY" dirty="0"/>
              <a:t>Restore update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32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5541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7209" y="6421978"/>
            <a:ext cx="2133600" cy="365125"/>
          </a:xfrm>
        </p:spPr>
        <p:txBody>
          <a:bodyPr/>
          <a:lstStyle/>
          <a:p>
            <a:fld id="{617BD655-9F1F-4A19-8140-5B30EC2F3C9F}" type="slidenum">
              <a:rPr lang="en-MY" smtClean="0"/>
              <a:t>33</a:t>
            </a:fld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2627784" y="0"/>
            <a:ext cx="3528392" cy="5078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MY" b="1" dirty="0">
                <a:solidFill>
                  <a:srgbClr val="C00000"/>
                </a:solidFill>
              </a:rPr>
              <a:t>8</a:t>
            </a:r>
            <a:r>
              <a:rPr lang="en-MY" b="1" dirty="0" smtClean="0">
                <a:solidFill>
                  <a:srgbClr val="C00000"/>
                </a:solidFill>
              </a:rPr>
              <a:t>. </a:t>
            </a:r>
            <a:r>
              <a:rPr lang="en-MY" b="1" dirty="0">
                <a:solidFill>
                  <a:srgbClr val="C00000"/>
                </a:solidFill>
              </a:rPr>
              <a:t>Developer monitoring page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33628" y="1357873"/>
            <a:ext cx="1395557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Down Arrow 47"/>
          <p:cNvSpPr/>
          <p:nvPr/>
        </p:nvSpPr>
        <p:spPr>
          <a:xfrm>
            <a:off x="3652181" y="1438659"/>
            <a:ext cx="216024" cy="126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9" name="TextBox 48"/>
          <p:cNvSpPr txBox="1"/>
          <p:nvPr/>
        </p:nvSpPr>
        <p:spPr>
          <a:xfrm>
            <a:off x="131152" y="1337669"/>
            <a:ext cx="2409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Choose Developer name :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541042" y="1649780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Name 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541042" y="1921688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Name 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541042" y="2193596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Name 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541042" y="2466597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Name 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541042" y="2738505"/>
            <a:ext cx="1388143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Name 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58397" y="1391688"/>
            <a:ext cx="1395557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Calendar</a:t>
            </a:r>
            <a:r>
              <a:rPr lang="en-MY" dirty="0"/>
              <a:t> 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6576950" y="1472474"/>
            <a:ext cx="216024" cy="126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TextBox 25"/>
          <p:cNvSpPr txBox="1"/>
          <p:nvPr/>
        </p:nvSpPr>
        <p:spPr>
          <a:xfrm>
            <a:off x="4687223" y="1371484"/>
            <a:ext cx="776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From :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84672"/>
              </p:ext>
            </p:extLst>
          </p:nvPr>
        </p:nvGraphicFramePr>
        <p:xfrm>
          <a:off x="2328854" y="3501008"/>
          <a:ext cx="4796918" cy="859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4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00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2815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6654">
                <a:tc>
                  <a:txBody>
                    <a:bodyPr/>
                    <a:lstStyle/>
                    <a:p>
                      <a:pPr marL="63500" marR="0" indent="0" algn="ctr" defTabSz="914400" rtl="0" eaLnBrk="1" fontAlgn="auto" latinLnBrk="0" hangingPunct="1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Date 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1315"/>
                        </a:lnSpc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Log in 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315"/>
                        </a:lnSpc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Log out</a:t>
                      </a:r>
                      <a:r>
                        <a:rPr lang="en-MY" sz="1400" b="1" baseline="0" dirty="0">
                          <a:effectLst/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endParaRPr lang="en-MY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ctr" defTabSz="914400" rtl="0" eaLnBrk="1" fontAlgn="auto" latinLnBrk="0" hangingPunct="1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Ideal</a:t>
                      </a:r>
                      <a:r>
                        <a:rPr lang="en-MY" sz="1400" b="1" baseline="0" dirty="0">
                          <a:effectLst/>
                          <a:latin typeface="Calibri"/>
                          <a:ea typeface="Calibri"/>
                          <a:cs typeface="Arial"/>
                        </a:rPr>
                        <a:t> hours </a:t>
                      </a:r>
                      <a:endParaRPr lang="en-MY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315"/>
                        </a:lnSpc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Working hours 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316"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05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600" dirty="0">
                          <a:effectLst/>
                        </a:rPr>
                        <a:t> </a:t>
                      </a: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6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6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600">
                          <a:effectLst/>
                        </a:rPr>
                        <a:t> </a:t>
                      </a:r>
                      <a:endParaRPr lang="en-MY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600" dirty="0">
                          <a:effectLst/>
                        </a:rPr>
                        <a:t> </a:t>
                      </a:r>
                      <a:endParaRPr lang="en-MY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911676" y="1351281"/>
            <a:ext cx="522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TO: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08304" y="1366518"/>
            <a:ext cx="1395557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Calendar</a:t>
            </a:r>
            <a:endParaRPr lang="en-MY" dirty="0"/>
          </a:p>
        </p:txBody>
      </p:sp>
      <p:sp>
        <p:nvSpPr>
          <p:cNvPr id="38" name="Down Arrow 37"/>
          <p:cNvSpPr/>
          <p:nvPr/>
        </p:nvSpPr>
        <p:spPr>
          <a:xfrm>
            <a:off x="8426857" y="1447304"/>
            <a:ext cx="216024" cy="126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9" name="Rounded Rectangle 38"/>
          <p:cNvSpPr/>
          <p:nvPr/>
        </p:nvSpPr>
        <p:spPr>
          <a:xfrm>
            <a:off x="6106691" y="2361207"/>
            <a:ext cx="940518" cy="2600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>
                <a:solidFill>
                  <a:schemeClr val="tx1"/>
                </a:solidFill>
              </a:rPr>
              <a:t>Search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924" y="5301208"/>
            <a:ext cx="66578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Note: </a:t>
            </a:r>
          </a:p>
          <a:p>
            <a:r>
              <a:rPr lang="en-MY" dirty="0"/>
              <a:t>1.This page is mainly for monitor the developer during working time. </a:t>
            </a:r>
          </a:p>
          <a:p>
            <a:r>
              <a:rPr lang="en-MY" dirty="0"/>
              <a:t>2.This system needs to monitor log in, log out, ideal </a:t>
            </a:r>
            <a:r>
              <a:rPr lang="en-MY" dirty="0" err="1"/>
              <a:t>hrs</a:t>
            </a:r>
            <a:r>
              <a:rPr lang="en-MY" dirty="0"/>
              <a:t>, working </a:t>
            </a:r>
            <a:r>
              <a:rPr lang="en-MY" dirty="0" err="1"/>
              <a:t>hrs</a:t>
            </a:r>
            <a:r>
              <a:rPr lang="en-MY" dirty="0"/>
              <a:t> </a:t>
            </a:r>
          </a:p>
          <a:p>
            <a:r>
              <a:rPr lang="en-MY" dirty="0"/>
              <a:t>3. &lt;4 HRS , Trigger email/SMS to admin (….)</a:t>
            </a:r>
          </a:p>
          <a:p>
            <a:r>
              <a:rPr lang="en-MY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49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492896"/>
            <a:ext cx="8229600" cy="1143000"/>
          </a:xfrm>
        </p:spPr>
        <p:txBody>
          <a:bodyPr/>
          <a:lstStyle/>
          <a:p>
            <a:r>
              <a:rPr lang="en-MY" dirty="0"/>
              <a:t>THANK YOU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34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234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82050" y="6309320"/>
            <a:ext cx="2133600" cy="365125"/>
          </a:xfrm>
        </p:spPr>
        <p:txBody>
          <a:bodyPr/>
          <a:lstStyle/>
          <a:p>
            <a:fld id="{617BD655-9F1F-4A19-8140-5B30EC2F3C9F}" type="slidenum">
              <a:rPr lang="en-MY" smtClean="0"/>
              <a:t>4</a:t>
            </a:fld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2783369" y="116632"/>
            <a:ext cx="4752711" cy="5078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MY" b="1" dirty="0" smtClean="0">
                <a:solidFill>
                  <a:srgbClr val="C00000"/>
                </a:solidFill>
              </a:rPr>
              <a:t>1.1 </a:t>
            </a:r>
            <a:r>
              <a:rPr lang="en-MY" b="1" dirty="0">
                <a:solidFill>
                  <a:srgbClr val="C00000"/>
                </a:solidFill>
              </a:rPr>
              <a:t>Centralized course update (Developer page)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13603" y="1135411"/>
            <a:ext cx="1395557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Down Arrow 23"/>
          <p:cNvSpPr/>
          <p:nvPr/>
        </p:nvSpPr>
        <p:spPr>
          <a:xfrm>
            <a:off x="3032156" y="1216197"/>
            <a:ext cx="216024" cy="126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549127" y="1110095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Choose </a:t>
            </a:r>
            <a:r>
              <a:rPr lang="en-MY" sz="1600" b="1" dirty="0" smtClean="0"/>
              <a:t>Type: </a:t>
            </a:r>
            <a:endParaRPr lang="en-MY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710" y="994444"/>
            <a:ext cx="1238819" cy="18877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2964" y="1006540"/>
            <a:ext cx="1395557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Down Arrow 25"/>
          <p:cNvSpPr/>
          <p:nvPr/>
        </p:nvSpPr>
        <p:spPr>
          <a:xfrm>
            <a:off x="6411517" y="1087326"/>
            <a:ext cx="216024" cy="126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TextBox 27"/>
          <p:cNvSpPr txBox="1"/>
          <p:nvPr/>
        </p:nvSpPr>
        <p:spPr>
          <a:xfrm>
            <a:off x="3915647" y="966134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 smtClean="0"/>
              <a:t>Choose docs: </a:t>
            </a:r>
            <a:endParaRPr lang="en-MY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1926470" y="1206593"/>
            <a:ext cx="956095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 smtClean="0">
                <a:solidFill>
                  <a:schemeClr val="tx1"/>
                </a:solidFill>
              </a:rPr>
              <a:t>Worker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26470" y="1478501"/>
            <a:ext cx="956095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 smtClean="0">
                <a:solidFill>
                  <a:schemeClr val="tx1"/>
                </a:solidFill>
              </a:rPr>
              <a:t>Supervisor 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26470" y="1751502"/>
            <a:ext cx="956095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 smtClean="0">
                <a:solidFill>
                  <a:schemeClr val="tx1"/>
                </a:solidFill>
              </a:rPr>
              <a:t>Manager 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26470" y="2023410"/>
            <a:ext cx="956095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dirty="0" smtClean="0">
                <a:solidFill>
                  <a:schemeClr val="tx1"/>
                </a:solidFill>
              </a:rPr>
              <a:t>Professional 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25137" y="3698273"/>
            <a:ext cx="956095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 smtClean="0">
                <a:solidFill>
                  <a:schemeClr val="tx1"/>
                </a:solidFill>
              </a:rPr>
              <a:t>Tamil 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25137" y="3971274"/>
            <a:ext cx="956095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 smtClean="0">
                <a:solidFill>
                  <a:schemeClr val="tx1"/>
                </a:solidFill>
              </a:rPr>
              <a:t>Mandarin 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25137" y="4243182"/>
            <a:ext cx="956095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dirty="0" smtClean="0">
                <a:solidFill>
                  <a:schemeClr val="tx1"/>
                </a:solidFill>
              </a:rPr>
              <a:t>And,,…… 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6004" y="3409824"/>
            <a:ext cx="1508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b="1" dirty="0" smtClean="0"/>
              <a:t>Choose Language: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560812" y="3400126"/>
            <a:ext cx="1395557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9" name="Rectangle 38"/>
          <p:cNvSpPr/>
          <p:nvPr/>
        </p:nvSpPr>
        <p:spPr>
          <a:xfrm>
            <a:off x="3627442" y="3426365"/>
            <a:ext cx="956095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 smtClean="0">
                <a:solidFill>
                  <a:schemeClr val="tx1"/>
                </a:solidFill>
              </a:rPr>
              <a:t>English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4643549" y="3486024"/>
            <a:ext cx="216024" cy="126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Rounded Rectangle 47"/>
          <p:cNvSpPr/>
          <p:nvPr/>
        </p:nvSpPr>
        <p:spPr>
          <a:xfrm>
            <a:off x="3554879" y="4941168"/>
            <a:ext cx="940518" cy="2600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 smtClean="0">
                <a:solidFill>
                  <a:schemeClr val="tx1"/>
                </a:solidFill>
              </a:rPr>
              <a:t>Save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9296" y="836712"/>
            <a:ext cx="7056784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TextBox 26"/>
          <p:cNvSpPr txBox="1"/>
          <p:nvPr/>
        </p:nvSpPr>
        <p:spPr>
          <a:xfrm>
            <a:off x="4956369" y="4062226"/>
            <a:ext cx="23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 smtClean="0"/>
              <a:t>Note: Only filling info should be in </a:t>
            </a:r>
          </a:p>
          <a:p>
            <a:r>
              <a:rPr lang="en-MY" sz="1200" dirty="0" smtClean="0"/>
              <a:t>respective language. 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424299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AC6F4F-958F-48FB-B17E-8AC9F8768CFA}" type="slidenum">
              <a:rPr lang="en-MY" smtClean="0"/>
              <a:t>5</a:t>
            </a:fld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107504" y="1700808"/>
            <a:ext cx="2880320" cy="504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MY" sz="1400" dirty="0">
                <a:solidFill>
                  <a:schemeClr val="tx1"/>
                </a:solidFill>
              </a:rPr>
              <a:t>1.Course name:</a:t>
            </a:r>
          </a:p>
          <a:p>
            <a:endParaRPr lang="en-MY" sz="1400" dirty="0" smtClean="0">
              <a:solidFill>
                <a:schemeClr val="tx1"/>
              </a:solidFill>
            </a:endParaRPr>
          </a:p>
          <a:p>
            <a:r>
              <a:rPr lang="en-MY" sz="1400" dirty="0" smtClean="0">
                <a:solidFill>
                  <a:schemeClr val="tx1"/>
                </a:solidFill>
              </a:rPr>
              <a:t>2. Duration:</a:t>
            </a:r>
          </a:p>
          <a:p>
            <a:endParaRPr lang="en-MY" sz="1400" dirty="0" smtClean="0">
              <a:solidFill>
                <a:schemeClr val="tx1"/>
              </a:solidFill>
            </a:endParaRPr>
          </a:p>
          <a:p>
            <a:r>
              <a:rPr lang="en-MY" sz="1400" dirty="0" smtClean="0">
                <a:solidFill>
                  <a:schemeClr val="tx1"/>
                </a:solidFill>
              </a:rPr>
              <a:t>3. Theory Hrs:</a:t>
            </a:r>
          </a:p>
          <a:p>
            <a:pPr marL="342900" indent="-342900">
              <a:buAutoNum type="arabicPeriod"/>
            </a:pPr>
            <a:endParaRPr lang="en-MY" sz="1400" dirty="0" smtClean="0">
              <a:solidFill>
                <a:schemeClr val="tx1"/>
              </a:solidFill>
            </a:endParaRPr>
          </a:p>
          <a:p>
            <a:r>
              <a:rPr lang="en-MY" sz="1400" dirty="0" smtClean="0">
                <a:solidFill>
                  <a:schemeClr val="tx1"/>
                </a:solidFill>
              </a:rPr>
              <a:t>4. Practical Hrs:</a:t>
            </a:r>
          </a:p>
          <a:p>
            <a:pPr marL="342900" indent="-342900">
              <a:buAutoNum type="arabicPeriod"/>
            </a:pPr>
            <a:endParaRPr lang="en-MY" sz="1400" dirty="0" smtClean="0">
              <a:solidFill>
                <a:schemeClr val="tx1"/>
              </a:solidFill>
            </a:endParaRPr>
          </a:p>
          <a:p>
            <a:r>
              <a:rPr lang="en-MY" sz="1400" dirty="0" smtClean="0">
                <a:solidFill>
                  <a:schemeClr val="tx1"/>
                </a:solidFill>
              </a:rPr>
              <a:t>5. BL Hrs:</a:t>
            </a:r>
          </a:p>
          <a:p>
            <a:pPr marL="342900" indent="-342900">
              <a:buAutoNum type="arabicPeriod"/>
            </a:pPr>
            <a:endParaRPr lang="en-MY" sz="1400" dirty="0" smtClean="0">
              <a:solidFill>
                <a:schemeClr val="tx1"/>
              </a:solidFill>
            </a:endParaRPr>
          </a:p>
          <a:p>
            <a:r>
              <a:rPr lang="en-MY" sz="1400" dirty="0" smtClean="0">
                <a:solidFill>
                  <a:schemeClr val="tx1"/>
                </a:solidFill>
              </a:rPr>
              <a:t>6. Theory exam Hrs:</a:t>
            </a:r>
          </a:p>
          <a:p>
            <a:pPr marL="342900" indent="-342900">
              <a:buAutoNum type="arabicPeriod"/>
            </a:pPr>
            <a:endParaRPr lang="en-MY" sz="1400" dirty="0" smtClean="0">
              <a:solidFill>
                <a:schemeClr val="tx1"/>
              </a:solidFill>
            </a:endParaRPr>
          </a:p>
          <a:p>
            <a:r>
              <a:rPr lang="en-MY" sz="1400" dirty="0" smtClean="0">
                <a:solidFill>
                  <a:schemeClr val="tx1"/>
                </a:solidFill>
              </a:rPr>
              <a:t>7. Practical exam Hrs:</a:t>
            </a:r>
          </a:p>
          <a:p>
            <a:pPr marL="342900" indent="-342900">
              <a:buAutoNum type="arabicPeriod"/>
            </a:pPr>
            <a:endParaRPr lang="en-MY" sz="1400" dirty="0" smtClean="0">
              <a:solidFill>
                <a:schemeClr val="tx1"/>
              </a:solidFill>
            </a:endParaRPr>
          </a:p>
          <a:p>
            <a:r>
              <a:rPr lang="en-MY" sz="1400" dirty="0" smtClean="0">
                <a:solidFill>
                  <a:schemeClr val="tx1"/>
                </a:solidFill>
              </a:rPr>
              <a:t>8. Total  assessment Hrs:</a:t>
            </a:r>
          </a:p>
          <a:p>
            <a:pPr marL="342900" indent="-342900">
              <a:buAutoNum type="arabicPeriod"/>
            </a:pPr>
            <a:endParaRPr lang="en-MY" sz="1400" dirty="0" smtClean="0">
              <a:solidFill>
                <a:schemeClr val="tx1"/>
              </a:solidFill>
            </a:endParaRPr>
          </a:p>
          <a:p>
            <a:r>
              <a:rPr lang="en-MY" sz="1400" dirty="0" smtClean="0">
                <a:solidFill>
                  <a:schemeClr val="tx1"/>
                </a:solidFill>
              </a:rPr>
              <a:t>9. Trainer Leaner ratio:</a:t>
            </a:r>
          </a:p>
          <a:p>
            <a:pPr marL="342900" indent="-342900">
              <a:buAutoNum type="arabicPeriod"/>
            </a:pPr>
            <a:endParaRPr lang="en-MY" sz="1400" dirty="0" smtClean="0">
              <a:solidFill>
                <a:schemeClr val="tx1"/>
              </a:solidFill>
            </a:endParaRPr>
          </a:p>
          <a:p>
            <a:r>
              <a:rPr lang="en-MY" sz="1400" dirty="0" smtClean="0">
                <a:solidFill>
                  <a:schemeClr val="tx1"/>
                </a:solidFill>
              </a:rPr>
              <a:t>10.</a:t>
            </a:r>
          </a:p>
          <a:p>
            <a:r>
              <a:rPr lang="en-MY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MY" sz="1400" dirty="0">
                <a:solidFill>
                  <a:schemeClr val="tx1"/>
                </a:solidFill>
              </a:rPr>
              <a:t>.</a:t>
            </a:r>
            <a:endParaRPr lang="en-MY" sz="1400" dirty="0" smtClean="0">
              <a:solidFill>
                <a:schemeClr val="tx1"/>
              </a:solidFill>
            </a:endParaRPr>
          </a:p>
          <a:p>
            <a:r>
              <a:rPr lang="en-MY" sz="1400" dirty="0">
                <a:solidFill>
                  <a:schemeClr val="tx1"/>
                </a:solidFill>
              </a:rPr>
              <a:t>.</a:t>
            </a:r>
            <a:endParaRPr lang="en-MY" sz="1400" dirty="0" smtClean="0">
              <a:solidFill>
                <a:schemeClr val="tx1"/>
              </a:solidFill>
            </a:endParaRPr>
          </a:p>
          <a:p>
            <a:r>
              <a:rPr lang="en-MY" sz="1400" dirty="0" smtClean="0">
                <a:solidFill>
                  <a:schemeClr val="tx1"/>
                </a:solidFill>
              </a:rPr>
              <a:t>15</a:t>
            </a:r>
          </a:p>
          <a:p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0602" y="1699936"/>
            <a:ext cx="2880320" cy="49685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MY" sz="1400" dirty="0"/>
          </a:p>
        </p:txBody>
      </p:sp>
      <p:sp>
        <p:nvSpPr>
          <p:cNvPr id="7" name="Rectangle 6"/>
          <p:cNvSpPr/>
          <p:nvPr/>
        </p:nvSpPr>
        <p:spPr>
          <a:xfrm>
            <a:off x="6134926" y="1789874"/>
            <a:ext cx="2899084" cy="48810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MY" sz="1400"/>
          </a:p>
        </p:txBody>
      </p:sp>
      <p:sp>
        <p:nvSpPr>
          <p:cNvPr id="8" name="TextBox 7"/>
          <p:cNvSpPr txBox="1"/>
          <p:nvPr/>
        </p:nvSpPr>
        <p:spPr>
          <a:xfrm>
            <a:off x="748825" y="1251135"/>
            <a:ext cx="190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Mandatory page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364778" y="1774824"/>
            <a:ext cx="599588" cy="21069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MY" dirty="0" smtClean="0"/>
              <a:t> </a:t>
            </a:r>
            <a:endParaRPr lang="en-MY" dirty="0"/>
          </a:p>
        </p:txBody>
      </p:sp>
      <p:sp>
        <p:nvSpPr>
          <p:cNvPr id="11" name="Rectangle 10"/>
          <p:cNvSpPr/>
          <p:nvPr/>
        </p:nvSpPr>
        <p:spPr>
          <a:xfrm>
            <a:off x="1273713" y="2620286"/>
            <a:ext cx="675688" cy="1773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MY" dirty="0" smtClean="0"/>
              <a:t> </a:t>
            </a:r>
            <a:endParaRPr lang="en-MY" dirty="0"/>
          </a:p>
        </p:txBody>
      </p:sp>
      <p:sp>
        <p:nvSpPr>
          <p:cNvPr id="12" name="Rectangle 11"/>
          <p:cNvSpPr/>
          <p:nvPr/>
        </p:nvSpPr>
        <p:spPr>
          <a:xfrm>
            <a:off x="1897862" y="5173818"/>
            <a:ext cx="833404" cy="20088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MY" dirty="0" smtClean="0"/>
              <a:t>  </a:t>
            </a:r>
            <a:endParaRPr lang="en-MY" dirty="0"/>
          </a:p>
        </p:txBody>
      </p:sp>
      <p:sp>
        <p:nvSpPr>
          <p:cNvPr id="13" name="Rectangle 12"/>
          <p:cNvSpPr/>
          <p:nvPr/>
        </p:nvSpPr>
        <p:spPr>
          <a:xfrm>
            <a:off x="2015381" y="4758396"/>
            <a:ext cx="833404" cy="20088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MY" dirty="0" smtClean="0"/>
              <a:t>  </a:t>
            </a:r>
            <a:endParaRPr lang="en-MY" dirty="0"/>
          </a:p>
        </p:txBody>
      </p:sp>
      <p:sp>
        <p:nvSpPr>
          <p:cNvPr id="14" name="Rectangle 13"/>
          <p:cNvSpPr/>
          <p:nvPr/>
        </p:nvSpPr>
        <p:spPr>
          <a:xfrm>
            <a:off x="1796940" y="4340165"/>
            <a:ext cx="517624" cy="17092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MY" dirty="0" smtClean="0"/>
              <a:t>  </a:t>
            </a:r>
            <a:endParaRPr lang="en-MY" dirty="0"/>
          </a:p>
        </p:txBody>
      </p:sp>
      <p:sp>
        <p:nvSpPr>
          <p:cNvPr id="15" name="Rectangle 14"/>
          <p:cNvSpPr/>
          <p:nvPr/>
        </p:nvSpPr>
        <p:spPr>
          <a:xfrm>
            <a:off x="1680356" y="3905365"/>
            <a:ext cx="533286" cy="20088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MY" dirty="0" smtClean="0"/>
              <a:t>  </a:t>
            </a:r>
            <a:endParaRPr lang="en-MY" dirty="0"/>
          </a:p>
        </p:txBody>
      </p:sp>
      <p:sp>
        <p:nvSpPr>
          <p:cNvPr id="16" name="Rectangle 15"/>
          <p:cNvSpPr/>
          <p:nvPr/>
        </p:nvSpPr>
        <p:spPr>
          <a:xfrm>
            <a:off x="898250" y="3484382"/>
            <a:ext cx="833404" cy="20088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MY" dirty="0" smtClean="0"/>
              <a:t>  </a:t>
            </a:r>
            <a:endParaRPr lang="en-MY" dirty="0"/>
          </a:p>
        </p:txBody>
      </p:sp>
      <p:sp>
        <p:nvSpPr>
          <p:cNvPr id="17" name="Rectangle 16"/>
          <p:cNvSpPr/>
          <p:nvPr/>
        </p:nvSpPr>
        <p:spPr>
          <a:xfrm>
            <a:off x="1330687" y="3052334"/>
            <a:ext cx="618714" cy="20023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MY" dirty="0" smtClean="0"/>
              <a:t>  </a:t>
            </a:r>
            <a:endParaRPr lang="en-MY" dirty="0"/>
          </a:p>
        </p:txBody>
      </p:sp>
      <p:sp>
        <p:nvSpPr>
          <p:cNvPr id="18" name="Rectangle 17"/>
          <p:cNvSpPr/>
          <p:nvPr/>
        </p:nvSpPr>
        <p:spPr>
          <a:xfrm>
            <a:off x="1130962" y="2196551"/>
            <a:ext cx="616427" cy="18508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MY" dirty="0" smtClean="0"/>
              <a:t>  </a:t>
            </a:r>
            <a:endParaRPr lang="en-MY" dirty="0"/>
          </a:p>
        </p:txBody>
      </p:sp>
      <p:sp>
        <p:nvSpPr>
          <p:cNvPr id="19" name="TextBox 18"/>
          <p:cNvSpPr txBox="1"/>
          <p:nvPr/>
        </p:nvSpPr>
        <p:spPr>
          <a:xfrm>
            <a:off x="3491880" y="1218869"/>
            <a:ext cx="190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Mandatory page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69214" y="1872760"/>
            <a:ext cx="108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/>
              <a:t>1</a:t>
            </a:r>
            <a:r>
              <a:rPr lang="en-MY" sz="1400" dirty="0" smtClean="0"/>
              <a:t>. Option 1 :</a:t>
            </a:r>
            <a:endParaRPr lang="en-MY" sz="1400" dirty="0"/>
          </a:p>
        </p:txBody>
      </p:sp>
      <p:sp>
        <p:nvSpPr>
          <p:cNvPr id="26" name="Rectangle 25"/>
          <p:cNvSpPr/>
          <p:nvPr/>
        </p:nvSpPr>
        <p:spPr>
          <a:xfrm>
            <a:off x="4222552" y="1898404"/>
            <a:ext cx="1395557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Down Arrow 31"/>
          <p:cNvSpPr/>
          <p:nvPr/>
        </p:nvSpPr>
        <p:spPr>
          <a:xfrm>
            <a:off x="5285555" y="1967696"/>
            <a:ext cx="216024" cy="126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Rectangle 32"/>
          <p:cNvSpPr/>
          <p:nvPr/>
        </p:nvSpPr>
        <p:spPr>
          <a:xfrm>
            <a:off x="4286877" y="1924643"/>
            <a:ext cx="956095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dirty="0" smtClean="0">
                <a:solidFill>
                  <a:schemeClr val="tx1"/>
                </a:solidFill>
              </a:rPr>
              <a:t>Theory only 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86876" y="2196551"/>
            <a:ext cx="1289359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dirty="0" smtClean="0">
                <a:solidFill>
                  <a:schemeClr val="tx1"/>
                </a:solidFill>
              </a:rPr>
              <a:t>Theory &amp;practical</a:t>
            </a:r>
            <a:r>
              <a:rPr lang="en-MY" sz="1400" dirty="0" smtClean="0">
                <a:solidFill>
                  <a:schemeClr val="tx1"/>
                </a:solidFill>
              </a:rPr>
              <a:t> 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42166" y="2700713"/>
            <a:ext cx="1044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 smtClean="0"/>
              <a:t>2. Option 2:</a:t>
            </a:r>
            <a:endParaRPr lang="en-MY" sz="1400" dirty="0"/>
          </a:p>
        </p:txBody>
      </p:sp>
      <p:sp>
        <p:nvSpPr>
          <p:cNvPr id="38" name="Rectangle 37"/>
          <p:cNvSpPr/>
          <p:nvPr/>
        </p:nvSpPr>
        <p:spPr>
          <a:xfrm>
            <a:off x="4310714" y="2728756"/>
            <a:ext cx="1395557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9" name="Down Arrow 38"/>
          <p:cNvSpPr/>
          <p:nvPr/>
        </p:nvSpPr>
        <p:spPr>
          <a:xfrm>
            <a:off x="5373717" y="2798048"/>
            <a:ext cx="216024" cy="126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0" name="Rectangle 39"/>
          <p:cNvSpPr/>
          <p:nvPr/>
        </p:nvSpPr>
        <p:spPr>
          <a:xfrm>
            <a:off x="4375039" y="2754995"/>
            <a:ext cx="956095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dirty="0" smtClean="0">
                <a:solidFill>
                  <a:schemeClr val="tx1"/>
                </a:solidFill>
              </a:rPr>
              <a:t>BL -IPR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75039" y="3026903"/>
            <a:ext cx="956096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BL </a:t>
            </a:r>
            <a:r>
              <a:rPr lang="en-MY" sz="1400" dirty="0" smtClean="0">
                <a:solidFill>
                  <a:schemeClr val="tx1"/>
                </a:solidFill>
              </a:rPr>
              <a:t>-AR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75038" y="3293122"/>
            <a:ext cx="956096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>
                <a:solidFill>
                  <a:schemeClr val="tx1"/>
                </a:solidFill>
              </a:rPr>
              <a:t>BL </a:t>
            </a:r>
            <a:r>
              <a:rPr lang="en-MY" sz="1400" dirty="0" smtClean="0">
                <a:solidFill>
                  <a:schemeClr val="tx1"/>
                </a:solidFill>
              </a:rPr>
              <a:t>-Micro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83982" y="3570718"/>
            <a:ext cx="956096" cy="3447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 smtClean="0">
                <a:solidFill>
                  <a:schemeClr val="tx1"/>
                </a:solidFill>
              </a:rPr>
              <a:t>And,,………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04603" y="4203314"/>
            <a:ext cx="1044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/>
              <a:t>3</a:t>
            </a:r>
            <a:r>
              <a:rPr lang="en-MY" sz="1400" dirty="0" smtClean="0"/>
              <a:t>. Option 3:</a:t>
            </a:r>
            <a:endParaRPr lang="en-MY" sz="1400" dirty="0"/>
          </a:p>
        </p:txBody>
      </p:sp>
      <p:sp>
        <p:nvSpPr>
          <p:cNvPr id="47" name="Rectangle 46"/>
          <p:cNvSpPr/>
          <p:nvPr/>
        </p:nvSpPr>
        <p:spPr>
          <a:xfrm>
            <a:off x="4368276" y="4242904"/>
            <a:ext cx="1395557" cy="29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Down Arrow 47"/>
          <p:cNvSpPr/>
          <p:nvPr/>
        </p:nvSpPr>
        <p:spPr>
          <a:xfrm>
            <a:off x="5431279" y="4312196"/>
            <a:ext cx="216024" cy="126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9" name="Rectangle 48"/>
          <p:cNvSpPr/>
          <p:nvPr/>
        </p:nvSpPr>
        <p:spPr>
          <a:xfrm>
            <a:off x="4432601" y="4269143"/>
            <a:ext cx="1045866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dirty="0" err="1" smtClean="0">
                <a:solidFill>
                  <a:schemeClr val="tx1"/>
                </a:solidFill>
              </a:rPr>
              <a:t>Syc</a:t>
            </a:r>
            <a:r>
              <a:rPr lang="en-MY" sz="1200" dirty="0" smtClean="0">
                <a:solidFill>
                  <a:schemeClr val="tx1"/>
                </a:solidFill>
              </a:rPr>
              <a:t>-Learning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32601" y="4541051"/>
            <a:ext cx="1051174" cy="271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 err="1" smtClean="0">
                <a:solidFill>
                  <a:schemeClr val="tx1"/>
                </a:solidFill>
              </a:rPr>
              <a:t>Asyc</a:t>
            </a:r>
            <a:r>
              <a:rPr lang="en-MY" sz="1100" dirty="0" smtClean="0">
                <a:solidFill>
                  <a:schemeClr val="tx1"/>
                </a:solidFill>
              </a:rPr>
              <a:t>-Learning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48287" y="482532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 smtClean="0"/>
              <a:t>.</a:t>
            </a:r>
            <a:endParaRPr lang="en-MY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385913" y="5039441"/>
            <a:ext cx="11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 smtClean="0"/>
              <a:t>.</a:t>
            </a:r>
            <a:endParaRPr lang="en-MY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332278" y="4651505"/>
            <a:ext cx="26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 smtClean="0"/>
              <a:t>.</a:t>
            </a:r>
            <a:endParaRPr lang="en-MY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348287" y="5374704"/>
            <a:ext cx="97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 smtClean="0"/>
              <a:t>15,,……….</a:t>
            </a:r>
            <a:endParaRPr lang="en-MY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632284" y="1194585"/>
            <a:ext cx="8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page 3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184504" y="6387598"/>
            <a:ext cx="940518" cy="2600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 smtClean="0">
                <a:solidFill>
                  <a:schemeClr val="tx1"/>
                </a:solidFill>
              </a:rPr>
              <a:t>Save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008883" y="6441863"/>
            <a:ext cx="940518" cy="2600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 smtClean="0">
                <a:solidFill>
                  <a:schemeClr val="tx1"/>
                </a:solidFill>
              </a:rPr>
              <a:t>Save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71636" y="1978395"/>
            <a:ext cx="1872772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PPT </a:t>
            </a:r>
            <a:endParaRPr lang="en-MY" sz="1100" u="sng" dirty="0">
              <a:solidFill>
                <a:schemeClr val="accent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1975204">
            <a:off x="7074216" y="2229996"/>
            <a:ext cx="587932" cy="13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TextBox 22"/>
          <p:cNvSpPr txBox="1"/>
          <p:nvPr/>
        </p:nvSpPr>
        <p:spPr>
          <a:xfrm>
            <a:off x="7666404" y="2238805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 smtClean="0"/>
              <a:t>Click here</a:t>
            </a:r>
          </a:p>
          <a:p>
            <a:r>
              <a:rPr lang="en-MY" sz="1200" dirty="0" smtClean="0"/>
              <a:t>(Refer next page)</a:t>
            </a:r>
            <a:endParaRPr lang="en-MY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1981110" y="1720666"/>
            <a:ext cx="1150729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 </a:t>
            </a:r>
            <a:r>
              <a:rPr lang="en-US" sz="1000" dirty="0" err="1" smtClean="0"/>
              <a:t>pg</a:t>
            </a:r>
            <a:r>
              <a:rPr lang="en-US" sz="1000" dirty="0" smtClean="0"/>
              <a:t>(1,5,6,7)</a:t>
            </a:r>
            <a:endParaRPr lang="en-MY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761218" y="2165981"/>
            <a:ext cx="1147215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Repeat-</a:t>
            </a:r>
            <a:r>
              <a:rPr lang="en-US" sz="1000" dirty="0" err="1" smtClean="0"/>
              <a:t>pg</a:t>
            </a:r>
            <a:r>
              <a:rPr lang="en-US" sz="1000" dirty="0" smtClean="0"/>
              <a:t>(1,5,8) </a:t>
            </a:r>
            <a:endParaRPr lang="en-MY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964366" y="2554940"/>
            <a:ext cx="1095466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 </a:t>
            </a:r>
            <a:r>
              <a:rPr lang="en-US" sz="1000" dirty="0" err="1" smtClean="0"/>
              <a:t>pg</a:t>
            </a:r>
            <a:r>
              <a:rPr lang="en-US" sz="1000" dirty="0" smtClean="0"/>
              <a:t>(9,10) </a:t>
            </a:r>
            <a:endParaRPr lang="en-MY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1970299" y="3023342"/>
            <a:ext cx="1095466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 </a:t>
            </a:r>
            <a:r>
              <a:rPr lang="en-US" sz="1000" dirty="0" err="1" smtClean="0"/>
              <a:t>pg</a:t>
            </a:r>
            <a:r>
              <a:rPr lang="en-US" sz="1000" dirty="0" smtClean="0"/>
              <a:t>(7,8) </a:t>
            </a:r>
            <a:endParaRPr lang="en-MY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1777875" y="3458387"/>
            <a:ext cx="1095466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 </a:t>
            </a:r>
            <a:r>
              <a:rPr lang="en-US" sz="1000" dirty="0" err="1" smtClean="0"/>
              <a:t>pg</a:t>
            </a:r>
            <a:r>
              <a:rPr lang="en-US" sz="1000" dirty="0" smtClean="0"/>
              <a:t>(9,8) </a:t>
            </a:r>
            <a:endParaRPr lang="en-MY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226579" y="3860030"/>
            <a:ext cx="1078024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 </a:t>
            </a:r>
            <a:r>
              <a:rPr lang="en-US" sz="1000" dirty="0" err="1" smtClean="0"/>
              <a:t>pg</a:t>
            </a:r>
            <a:r>
              <a:rPr lang="en-US" sz="1000" dirty="0" smtClean="0"/>
              <a:t>( 3,15)</a:t>
            </a:r>
            <a:endParaRPr lang="en-MY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369421" y="4294830"/>
            <a:ext cx="69634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 </a:t>
            </a:r>
            <a:r>
              <a:rPr lang="en-US" sz="1000" dirty="0" err="1" smtClean="0"/>
              <a:t>pg</a:t>
            </a:r>
            <a:r>
              <a:rPr lang="en-US" sz="1000" dirty="0" smtClean="0"/>
              <a:t>( 3,15)</a:t>
            </a:r>
            <a:endParaRPr lang="en-MY" sz="1000" dirty="0"/>
          </a:p>
        </p:txBody>
      </p:sp>
    </p:spTree>
    <p:extLst>
      <p:ext uri="{BB962C8B-B14F-4D97-AF65-F5344CB8AC3E}">
        <p14:creationId xmlns:p14="http://schemas.microsoft.com/office/powerpoint/2010/main" val="100998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05356" y="6219759"/>
            <a:ext cx="2133600" cy="365125"/>
          </a:xfrm>
          <a:noFill/>
        </p:spPr>
        <p:txBody>
          <a:bodyPr/>
          <a:lstStyle/>
          <a:p>
            <a:fld id="{4EAC6F4F-958F-48FB-B17E-8AC9F8768CFA}" type="slidenum">
              <a:rPr lang="en-MY" smtClean="0"/>
              <a:t>6</a:t>
            </a:fld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107504" y="1700808"/>
            <a:ext cx="2880320" cy="504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89052" y="1636225"/>
            <a:ext cx="2700295" cy="5105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400" dirty="0" smtClean="0"/>
          </a:p>
          <a:p>
            <a:endParaRPr lang="en-MY" sz="1400" dirty="0"/>
          </a:p>
          <a:p>
            <a:endParaRPr lang="en-MY" sz="1400" dirty="0" smtClean="0"/>
          </a:p>
          <a:p>
            <a:r>
              <a:rPr lang="en-MY" sz="1400" dirty="0" smtClean="0">
                <a:solidFill>
                  <a:schemeClr val="tx1"/>
                </a:solidFill>
              </a:rPr>
              <a:t>Note: All the above documents will be in word format 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592" y="779087"/>
            <a:ext cx="24625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Page4 </a:t>
            </a:r>
          </a:p>
          <a:p>
            <a:r>
              <a:rPr lang="en-MY" dirty="0" smtClean="0"/>
              <a:t>PPT to add contents</a:t>
            </a:r>
          </a:p>
          <a:p>
            <a:r>
              <a:rPr lang="en-MY" sz="900" dirty="0" smtClean="0"/>
              <a:t>(Developer needs to add all the text and images)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97862" y="5173818"/>
            <a:ext cx="833404" cy="20088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MY" dirty="0" smtClean="0"/>
              <a:t>  </a:t>
            </a:r>
            <a:endParaRPr lang="en-M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62" y="1716296"/>
            <a:ext cx="2521167" cy="454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74" y="1700808"/>
            <a:ext cx="285750" cy="498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ounded Rectangle 51"/>
          <p:cNvSpPr/>
          <p:nvPr/>
        </p:nvSpPr>
        <p:spPr>
          <a:xfrm>
            <a:off x="1039286" y="6441206"/>
            <a:ext cx="940518" cy="2600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 smtClean="0">
                <a:solidFill>
                  <a:schemeClr val="tx1"/>
                </a:solidFill>
              </a:rPr>
              <a:t>Save 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07933" y="775977"/>
            <a:ext cx="28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Page 5</a:t>
            </a:r>
          </a:p>
          <a:p>
            <a:r>
              <a:rPr lang="en-MY" dirty="0" smtClean="0"/>
              <a:t> For all the remaining docs  </a:t>
            </a:r>
          </a:p>
        </p:txBody>
      </p:sp>
      <p:sp>
        <p:nvSpPr>
          <p:cNvPr id="63" name="Right Arrow 62"/>
          <p:cNvSpPr/>
          <p:nvPr/>
        </p:nvSpPr>
        <p:spPr>
          <a:xfrm rot="11975204">
            <a:off x="3993219" y="2110564"/>
            <a:ext cx="587932" cy="13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7" name="Rectangle 66"/>
          <p:cNvSpPr/>
          <p:nvPr/>
        </p:nvSpPr>
        <p:spPr>
          <a:xfrm>
            <a:off x="6158160" y="1564216"/>
            <a:ext cx="2880320" cy="5137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MY" sz="1400" dirty="0">
              <a:solidFill>
                <a:schemeClr val="tx1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730" y="1564217"/>
            <a:ext cx="285750" cy="498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Rounded Rectangle 70"/>
          <p:cNvSpPr/>
          <p:nvPr/>
        </p:nvSpPr>
        <p:spPr>
          <a:xfrm>
            <a:off x="7089942" y="6418250"/>
            <a:ext cx="940518" cy="2600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 smtClean="0">
                <a:solidFill>
                  <a:schemeClr val="tx1"/>
                </a:solidFill>
              </a:rPr>
              <a:t>Save 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58160" y="775977"/>
            <a:ext cx="30636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         Page 6 </a:t>
            </a:r>
          </a:p>
          <a:p>
            <a:r>
              <a:rPr lang="en-MY" dirty="0" smtClean="0"/>
              <a:t>          LG to add contents</a:t>
            </a:r>
          </a:p>
          <a:p>
            <a:r>
              <a:rPr lang="en-MY" sz="900" dirty="0" smtClean="0"/>
              <a:t>(Developer needs to add all the text and images  if necessary 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564218"/>
            <a:ext cx="2380530" cy="470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26367" y="1684712"/>
            <a:ext cx="1728358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LG 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FG</a:t>
            </a:r>
          </a:p>
          <a:p>
            <a:pPr marL="342900" indent="-342900">
              <a:buFontTx/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LP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CRM 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Q&amp;A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Q without answer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 P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Answer sheet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Assessment checklist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RA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SWP</a:t>
            </a:r>
            <a:endParaRPr lang="en-MY" sz="1100" u="sng" dirty="0">
              <a:solidFill>
                <a:schemeClr val="accent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1975204">
            <a:off x="4053896" y="1848308"/>
            <a:ext cx="587932" cy="13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4" name="TextBox 63"/>
          <p:cNvSpPr txBox="1"/>
          <p:nvPr/>
        </p:nvSpPr>
        <p:spPr>
          <a:xfrm>
            <a:off x="4639199" y="1996991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 smtClean="0"/>
              <a:t>Click here</a:t>
            </a:r>
          </a:p>
          <a:p>
            <a:r>
              <a:rPr lang="en-MY" sz="1200" dirty="0" smtClean="0"/>
              <a:t>(Refer next page)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99400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1560807"/>
            <a:ext cx="2700295" cy="5105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400" dirty="0" smtClean="0"/>
          </a:p>
          <a:p>
            <a:endParaRPr lang="en-MY" sz="1400" dirty="0"/>
          </a:p>
          <a:p>
            <a:endParaRPr lang="en-MY" sz="1400" dirty="0" smtClean="0"/>
          </a:p>
          <a:p>
            <a:r>
              <a:rPr lang="en-MY" sz="1400" dirty="0" smtClean="0">
                <a:solidFill>
                  <a:schemeClr val="tx1"/>
                </a:solidFill>
              </a:rPr>
              <a:t>Note: All the above documents will be in word format 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512" y="845226"/>
            <a:ext cx="28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Page 5</a:t>
            </a:r>
          </a:p>
          <a:p>
            <a:r>
              <a:rPr lang="en-MY" dirty="0" smtClean="0"/>
              <a:t> For all the remaining docs 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09877" y="1522060"/>
            <a:ext cx="2880320" cy="5137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MY" sz="1400" dirty="0">
              <a:solidFill>
                <a:schemeClr val="tx1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47" y="1522061"/>
            <a:ext cx="285750" cy="498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Rounded Rectangle 70"/>
          <p:cNvSpPr/>
          <p:nvPr/>
        </p:nvSpPr>
        <p:spPr>
          <a:xfrm>
            <a:off x="4341659" y="6376094"/>
            <a:ext cx="940518" cy="2600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 smtClean="0">
                <a:solidFill>
                  <a:schemeClr val="tx1"/>
                </a:solidFill>
              </a:rPr>
              <a:t>Save 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94291" y="683527"/>
            <a:ext cx="30636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         Page 7</a:t>
            </a:r>
          </a:p>
          <a:p>
            <a:r>
              <a:rPr lang="en-MY" dirty="0" smtClean="0"/>
              <a:t>          FG to add contents</a:t>
            </a:r>
          </a:p>
          <a:p>
            <a:r>
              <a:rPr lang="en-MY" sz="900" dirty="0" smtClean="0"/>
              <a:t>(Developer needs to add all the text and images  if necessary 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83" y="1632397"/>
            <a:ext cx="2155789" cy="471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7807" y="1668703"/>
            <a:ext cx="1728358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LG 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FG</a:t>
            </a:r>
          </a:p>
          <a:p>
            <a:pPr marL="342900" indent="-342900">
              <a:buFontTx/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LP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CRM 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Q&amp;A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Q without answer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 P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Answer sheet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Assessment checklist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RA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SWP</a:t>
            </a:r>
            <a:endParaRPr lang="en-MY" sz="1100" u="sng" dirty="0">
              <a:solidFill>
                <a:schemeClr val="accent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1975204">
            <a:off x="884524" y="1980186"/>
            <a:ext cx="587932" cy="13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TextBox 15"/>
          <p:cNvSpPr txBox="1"/>
          <p:nvPr/>
        </p:nvSpPr>
        <p:spPr>
          <a:xfrm>
            <a:off x="1480639" y="1980982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 smtClean="0"/>
              <a:t>Click here</a:t>
            </a:r>
          </a:p>
          <a:p>
            <a:r>
              <a:rPr lang="en-MY" sz="1200" dirty="0" smtClean="0"/>
              <a:t>(Refer next page)</a:t>
            </a:r>
            <a:endParaRPr lang="en-MY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208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1560807"/>
            <a:ext cx="2700295" cy="5105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400" dirty="0" smtClean="0"/>
          </a:p>
          <a:p>
            <a:endParaRPr lang="en-MY" sz="1400" dirty="0"/>
          </a:p>
          <a:p>
            <a:endParaRPr lang="en-MY" sz="1400" dirty="0" smtClean="0"/>
          </a:p>
          <a:p>
            <a:r>
              <a:rPr lang="en-MY" sz="1400" dirty="0" smtClean="0">
                <a:solidFill>
                  <a:schemeClr val="tx1"/>
                </a:solidFill>
              </a:rPr>
              <a:t>Note: All the above documents will be in word format 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512" y="845226"/>
            <a:ext cx="28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Page 5</a:t>
            </a:r>
          </a:p>
          <a:p>
            <a:r>
              <a:rPr lang="en-MY" dirty="0" smtClean="0"/>
              <a:t> For all the remaining docs 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09877" y="1522060"/>
            <a:ext cx="2880320" cy="5137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MY" sz="1400" dirty="0">
              <a:solidFill>
                <a:schemeClr val="tx1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47" y="1522061"/>
            <a:ext cx="285750" cy="498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Rounded Rectangle 70"/>
          <p:cNvSpPr/>
          <p:nvPr/>
        </p:nvSpPr>
        <p:spPr>
          <a:xfrm>
            <a:off x="4341659" y="6376094"/>
            <a:ext cx="940518" cy="2600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 smtClean="0">
                <a:solidFill>
                  <a:schemeClr val="tx1"/>
                </a:solidFill>
              </a:rPr>
              <a:t>Save 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94291" y="683527"/>
            <a:ext cx="250902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         Page 8</a:t>
            </a:r>
          </a:p>
          <a:p>
            <a:r>
              <a:rPr lang="en-MY" dirty="0" smtClean="0"/>
              <a:t>          LP to add contents</a:t>
            </a:r>
          </a:p>
          <a:p>
            <a:r>
              <a:rPr lang="en-MY" sz="900" dirty="0" smtClean="0"/>
              <a:t>(Developer needs to add all the lesson hours  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04582"/>
            <a:ext cx="2376264" cy="4658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00208" y="2486324"/>
            <a:ext cx="28437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 smtClean="0"/>
              <a:t>Note: </a:t>
            </a:r>
          </a:p>
          <a:p>
            <a:r>
              <a:rPr lang="en-MY" sz="1400" dirty="0"/>
              <a:t>1</a:t>
            </a:r>
            <a:r>
              <a:rPr lang="en-MY" sz="1400" dirty="0" smtClean="0"/>
              <a:t>. All the topics should be auto filled</a:t>
            </a:r>
          </a:p>
          <a:p>
            <a:r>
              <a:rPr lang="en-MY" sz="1400" dirty="0" smtClean="0"/>
              <a:t>( Except lesson hours) </a:t>
            </a:r>
          </a:p>
          <a:p>
            <a:endParaRPr lang="en-MY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6407" y="1710382"/>
            <a:ext cx="1728358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LG 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FG</a:t>
            </a:r>
          </a:p>
          <a:p>
            <a:pPr marL="342900" indent="-342900">
              <a:buFontTx/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LP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CRM 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Q&amp;A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Q without answer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 P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Answer sheet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Assessment checklist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RA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SWP</a:t>
            </a:r>
            <a:endParaRPr lang="en-MY" sz="1100" u="sng" dirty="0">
              <a:solidFill>
                <a:schemeClr val="accent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1975204">
            <a:off x="1056621" y="2210059"/>
            <a:ext cx="587932" cy="13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/>
          <p:cNvSpPr txBox="1"/>
          <p:nvPr/>
        </p:nvSpPr>
        <p:spPr>
          <a:xfrm>
            <a:off x="1650515" y="2341404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 smtClean="0"/>
              <a:t>Click here</a:t>
            </a:r>
          </a:p>
          <a:p>
            <a:r>
              <a:rPr lang="en-MY" sz="1200" dirty="0" smtClean="0"/>
              <a:t>(Refer next page)</a:t>
            </a:r>
            <a:endParaRPr lang="en-MY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373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1560807"/>
            <a:ext cx="2700295" cy="5105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400" dirty="0" smtClean="0"/>
          </a:p>
          <a:p>
            <a:endParaRPr lang="en-MY" sz="1400" dirty="0"/>
          </a:p>
          <a:p>
            <a:endParaRPr lang="en-MY" sz="1400" dirty="0" smtClean="0"/>
          </a:p>
          <a:p>
            <a:r>
              <a:rPr lang="en-MY" sz="1400" dirty="0" smtClean="0">
                <a:solidFill>
                  <a:schemeClr val="tx1"/>
                </a:solidFill>
              </a:rPr>
              <a:t>Note: All the above documents will be in word format 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512" y="845226"/>
            <a:ext cx="28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Page 5</a:t>
            </a:r>
          </a:p>
          <a:p>
            <a:r>
              <a:rPr lang="en-MY" dirty="0" smtClean="0"/>
              <a:t> For all the remaining docs 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09877" y="1522060"/>
            <a:ext cx="2880320" cy="5137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MY" sz="1400" dirty="0">
              <a:solidFill>
                <a:schemeClr val="tx1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47" y="1522061"/>
            <a:ext cx="285750" cy="498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Rounded Rectangle 70"/>
          <p:cNvSpPr/>
          <p:nvPr/>
        </p:nvSpPr>
        <p:spPr>
          <a:xfrm>
            <a:off x="4341659" y="6376094"/>
            <a:ext cx="940518" cy="2600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 smtClean="0">
                <a:solidFill>
                  <a:schemeClr val="tx1"/>
                </a:solidFill>
              </a:rPr>
              <a:t>Save 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94291" y="683527"/>
            <a:ext cx="30636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                     Page 9 </a:t>
            </a:r>
          </a:p>
          <a:p>
            <a:r>
              <a:rPr lang="en-MY" dirty="0" smtClean="0"/>
              <a:t>          CRM to add contents</a:t>
            </a:r>
          </a:p>
          <a:p>
            <a:r>
              <a:rPr lang="en-MY" sz="900" dirty="0" smtClean="0"/>
              <a:t>(Developer needs to add all the text and images  if necessary 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902" y="1585487"/>
            <a:ext cx="2405242" cy="472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00208" y="2486324"/>
            <a:ext cx="28437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 smtClean="0"/>
              <a:t>Note: </a:t>
            </a:r>
          </a:p>
          <a:p>
            <a:r>
              <a:rPr lang="en-MY" sz="1400" dirty="0" smtClean="0"/>
              <a:t>1.System should automatically </a:t>
            </a:r>
          </a:p>
          <a:p>
            <a:r>
              <a:rPr lang="en-MY" sz="1400" dirty="0" smtClean="0"/>
              <a:t>fill the page number </a:t>
            </a:r>
          </a:p>
          <a:p>
            <a:r>
              <a:rPr lang="en-MY" sz="1400" dirty="0" smtClean="0"/>
              <a:t>2. All the topics should be auto filled</a:t>
            </a:r>
          </a:p>
          <a:p>
            <a:r>
              <a:rPr lang="en-MY" sz="1400" dirty="0" smtClean="0"/>
              <a:t>3.Should be completely automated </a:t>
            </a:r>
          </a:p>
          <a:p>
            <a:endParaRPr lang="en-MY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78080" y="1692582"/>
            <a:ext cx="1728358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LG 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FG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CRM 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LP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Q&amp;A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Q without answer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 P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Answer sheet</a:t>
            </a:r>
            <a:endParaRPr lang="en-MY" sz="1100" u="sng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Assessment checklist</a:t>
            </a:r>
          </a:p>
          <a:p>
            <a:pPr marL="342900" indent="-342900">
              <a:buAutoNum type="arabicPeriod"/>
            </a:pPr>
            <a:r>
              <a:rPr lang="en-MY" sz="1100" u="sng" dirty="0">
                <a:solidFill>
                  <a:schemeClr val="accent1"/>
                </a:solidFill>
              </a:rPr>
              <a:t>RA</a:t>
            </a:r>
          </a:p>
          <a:p>
            <a:pPr marL="342900" indent="-342900">
              <a:buAutoNum type="arabicPeriod"/>
            </a:pPr>
            <a:r>
              <a:rPr lang="en-MY" sz="1100" u="sng" dirty="0" smtClean="0">
                <a:solidFill>
                  <a:schemeClr val="accent1"/>
                </a:solidFill>
              </a:rPr>
              <a:t>SWP</a:t>
            </a:r>
            <a:endParaRPr lang="en-MY" sz="1100" u="sng" dirty="0">
              <a:solidFill>
                <a:schemeClr val="accent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1975204">
            <a:off x="1121577" y="2254695"/>
            <a:ext cx="587932" cy="13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/>
          <p:cNvSpPr txBox="1"/>
          <p:nvPr/>
        </p:nvSpPr>
        <p:spPr>
          <a:xfrm>
            <a:off x="1716469" y="2160112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 smtClean="0"/>
              <a:t>Click here</a:t>
            </a:r>
          </a:p>
          <a:p>
            <a:r>
              <a:rPr lang="en-MY" sz="1200" dirty="0" smtClean="0"/>
              <a:t>(Refer next page)</a:t>
            </a:r>
            <a:endParaRPr lang="en-MY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F4F-958F-48FB-B17E-8AC9F8768CFA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748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4926</TotalTime>
  <Words>2074</Words>
  <Application>Microsoft Office PowerPoint</Application>
  <PresentationFormat>On-screen Show (4:3)</PresentationFormat>
  <Paragraphs>637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SSTM PHASE 5 #123 Revised on 17/1/2023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Sync D drive and SSTM ( up to date) –parthiban/ Sivaraman </vt:lpstr>
      <vt:lpstr>  5.Bulk upload and download option in SSTM for admin  ( Complete course material ) </vt:lpstr>
      <vt:lpstr>6. Lesson plan monitoring</vt:lpstr>
      <vt:lpstr>6. Lesson plan monitoring 1.Fix ppt timing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Restore update </vt:lpstr>
      <vt:lpstr>PowerPoint Presentation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SSTM PHASE 5</dc:title>
  <dc:creator>staff_102</dc:creator>
  <cp:lastModifiedBy>MD</cp:lastModifiedBy>
  <cp:revision>346</cp:revision>
  <cp:lastPrinted>2022-12-10T01:58:51Z</cp:lastPrinted>
  <dcterms:created xsi:type="dcterms:W3CDTF">2022-09-22T06:52:18Z</dcterms:created>
  <dcterms:modified xsi:type="dcterms:W3CDTF">2023-01-18T06:09:15Z</dcterms:modified>
</cp:coreProperties>
</file>