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2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9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66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15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186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2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20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14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87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7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07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71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64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19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7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F902-7BD3-459F-9371-81E41814518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93C545-5980-451C-8446-A1C747E56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47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EF06-0444-C9CC-9F5C-589369259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Deep Learning based Alzheimer's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82FA8-0862-24CD-536F-BADB1B9AD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Rajath Rajesh (2021A1PS2117P)</a:t>
            </a:r>
          </a:p>
        </p:txBody>
      </p:sp>
    </p:spTree>
    <p:extLst>
      <p:ext uri="{BB962C8B-B14F-4D97-AF65-F5344CB8AC3E}">
        <p14:creationId xmlns:p14="http://schemas.microsoft.com/office/powerpoint/2010/main" val="1828145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F066-F7B2-2475-675A-3EF324C4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(OASIS)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5DF7-DFC9-175D-BDA0-C6858EED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the OASIS dataset the best performing was the Stacked CNN architecture.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2AB6048-F69A-4607-0074-7F3654821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590031"/>
              </p:ext>
            </p:extLst>
          </p:nvPr>
        </p:nvGraphicFramePr>
        <p:xfrm>
          <a:off x="677863" y="3186906"/>
          <a:ext cx="8596312" cy="18288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07529993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081973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63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Accuracy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0.9931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027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Loss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0.0246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7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Precision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561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Recall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748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65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1285-EF7A-52D2-6CB9-71563EA4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(ADNI)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B65B-9DB6-1EF1-D3D5-264CE62C7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the ADNI Dataset, the best performing model was the base CNN Architecture: 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90F1B1F-AA37-DDD1-D938-C905C00D83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254713"/>
              </p:ext>
            </p:extLst>
          </p:nvPr>
        </p:nvGraphicFramePr>
        <p:xfrm>
          <a:off x="842668" y="3221075"/>
          <a:ext cx="8596312" cy="1097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07529993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081973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63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Accuracy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027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Loss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7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11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6F8F-BA8B-72D4-E392-B9F5DDDE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5D24-9CD7-41D9-3312-A7EA0D5E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Alzheimer's Disease affects millions worldwide, causing memory loss and cognitive decline.</a:t>
            </a:r>
          </a:p>
          <a:p>
            <a:r>
              <a:rPr lang="en-US" dirty="0"/>
              <a:t>Early detection can significantly slow disease progression through timely intervention.</a:t>
            </a:r>
          </a:p>
          <a:p>
            <a:r>
              <a:rPr lang="en-US" dirty="0"/>
              <a:t>Manual diagnosis (MRI scans) is time-consuming and prone to human error.</a:t>
            </a:r>
          </a:p>
          <a:p>
            <a:r>
              <a:rPr lang="en-US" dirty="0"/>
              <a:t>Machine Learning (ML) can aid in automated, early, and accurate detection.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B2CC0B8-2548-9EA7-B39C-39236D1A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1A8411-A03B-D667-E9B7-0B2646669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8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5685-EFE1-7890-1D5C-02C0C41F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 Used (OASIS)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0AFAB-6AA8-2BD1-1EFD-30FA2E404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11096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OASIS-1 Dataset Distribution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Total Subjects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416 individuals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Age Range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18 to 96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Diagnosis Breakdown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(probable Alzheimer's disease): ~100 subjects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Non-Demented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(healthy controls): ~316 subjects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(based on CDR - Clinical Dementia Rating):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CDR 0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 Healthy (no dementia)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CDR 0.5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 Very Mild Dementia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CDR 1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 Mild Dementia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CDR 2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 Moderate Dementia</a:t>
            </a:r>
          </a:p>
          <a:p>
            <a:r>
              <a:rPr lang="en-US" dirty="0"/>
              <a:t>However, the most valuable class CDR 2 has only 2 entries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22F6B5-3841-3370-741C-CC246B337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5360" y="2513777"/>
            <a:ext cx="4184650" cy="2058638"/>
          </a:xfrm>
        </p:spPr>
      </p:pic>
    </p:spTree>
    <p:extLst>
      <p:ext uri="{BB962C8B-B14F-4D97-AF65-F5344CB8AC3E}">
        <p14:creationId xmlns:p14="http://schemas.microsoft.com/office/powerpoint/2010/main" val="415120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5CCC-5ED1-A8F3-F7BE-ABAF581D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Used (ADNI)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383AAB-829F-CAD6-6C79-F96B4EC36F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ADNI MRI Dataset Distribution Overview</a:t>
            </a:r>
          </a:p>
          <a:p>
            <a:r>
              <a:rPr lang="en-IN" b="1" dirty="0"/>
              <a:t>Total Subjects</a:t>
            </a:r>
            <a:r>
              <a:rPr lang="en-IN" dirty="0"/>
              <a:t>: 800+ (varies by ADNI phase; ADNI-1 has around 800 baseline MRIs)</a:t>
            </a:r>
          </a:p>
          <a:p>
            <a:r>
              <a:rPr lang="en-IN" b="1" dirty="0"/>
              <a:t>Age Range</a:t>
            </a:r>
            <a:r>
              <a:rPr lang="en-IN" dirty="0"/>
              <a:t>: 55 to 90 years</a:t>
            </a:r>
          </a:p>
          <a:p>
            <a:r>
              <a:rPr lang="en-IN" b="1" dirty="0"/>
              <a:t>Diagnosis Breakdown:</a:t>
            </a:r>
          </a:p>
          <a:p>
            <a:pPr lvl="1"/>
            <a:r>
              <a:rPr lang="en-IN" dirty="0"/>
              <a:t>Alzheimer's Disease (AD): ~200 subjects</a:t>
            </a:r>
          </a:p>
          <a:p>
            <a:pPr lvl="1"/>
            <a:r>
              <a:rPr lang="en-IN" dirty="0"/>
              <a:t>Mild Cognitive Impairment (MCI): ~400 subjects</a:t>
            </a:r>
          </a:p>
          <a:p>
            <a:pPr lvl="1"/>
            <a:r>
              <a:rPr lang="en-IN" dirty="0"/>
              <a:t>Healthy Controls (HC): ~200 subjects</a:t>
            </a:r>
          </a:p>
          <a:p>
            <a:r>
              <a:rPr lang="en-IN" b="1" dirty="0"/>
              <a:t>Classes (based on Clinical Diagnosis):</a:t>
            </a:r>
          </a:p>
          <a:p>
            <a:pPr lvl="1"/>
            <a:r>
              <a:rPr lang="en-IN" dirty="0"/>
              <a:t>HC (Healthy Controls): No cognitive impairment</a:t>
            </a:r>
          </a:p>
          <a:p>
            <a:pPr lvl="1"/>
            <a:r>
              <a:rPr lang="en-IN" dirty="0"/>
              <a:t>EMCI / LMCI: Early / Late Mild Cognitive Impairment</a:t>
            </a:r>
          </a:p>
          <a:p>
            <a:pPr lvl="1"/>
            <a:r>
              <a:rPr lang="en-IN" dirty="0"/>
              <a:t>AD: Diagnosed Alzheimer's Disease</a:t>
            </a:r>
          </a:p>
          <a:p>
            <a:pPr lvl="1"/>
            <a:r>
              <a:rPr lang="en-IN" dirty="0"/>
              <a:t>Typical Class Distribution in ADNI-1 (baseline):</a:t>
            </a:r>
          </a:p>
          <a:p>
            <a:pPr lvl="1"/>
            <a:r>
              <a:rPr lang="en-IN" dirty="0"/>
              <a:t>Imaging Modality: Primarily T1-weighted MRI scans (3D MPRAGE sequences).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061D4C-9969-95AF-B5E4-637E0E6319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3230608"/>
            <a:ext cx="4184650" cy="1741397"/>
          </a:xfrm>
        </p:spPr>
      </p:pic>
    </p:spTree>
    <p:extLst>
      <p:ext uri="{BB962C8B-B14F-4D97-AF65-F5344CB8AC3E}">
        <p14:creationId xmlns:p14="http://schemas.microsoft.com/office/powerpoint/2010/main" val="143476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C2CE-05BB-E587-528C-F9188298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Class Imbalance Issue and its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A9DE-19A8-926B-5E8E-0F7C2C6B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Problem: More healthy subjects than Alzheimer’s patients in datasets.</a:t>
            </a:r>
          </a:p>
          <a:p>
            <a:r>
              <a:rPr lang="en-US" dirty="0"/>
              <a:t>Fixes Applied:</a:t>
            </a:r>
          </a:p>
          <a:p>
            <a:pPr lvl="1"/>
            <a:r>
              <a:rPr lang="en-US" dirty="0"/>
              <a:t>Class Weights: Assigned higher weight to minority class.</a:t>
            </a:r>
          </a:p>
          <a:p>
            <a:pPr lvl="1"/>
            <a:r>
              <a:rPr lang="en-US" dirty="0"/>
              <a:t>Focal Loss: Focused learning on harder-to-classify examples.</a:t>
            </a:r>
          </a:p>
          <a:p>
            <a:pPr lvl="1"/>
            <a:r>
              <a:rPr lang="en-US" dirty="0"/>
              <a:t>Data Augmentation: Created synthetic samples through transformations.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12735B-06C4-EADD-F2BA-3AC6546FC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EAC04C1-83AC-8251-BC5A-AC710445C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61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5D0E-3550-57BE-7499-97B2306E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Used for OASIS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6BDE7-3DB2-32B2-BB54-1EE225F3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arenR"/>
            </a:pPr>
            <a:r>
              <a:rPr lang="en-IN" dirty="0"/>
              <a:t>Attention Based CNN (Stacked CNN) with Class Weights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35731B-B0F2-3450-574A-9165ACFD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35548"/>
            <a:ext cx="7688604" cy="22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2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84DB-614F-5396-6AE2-3426B2C2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Used for OASIS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0D7E-90F2-6EAE-FCB8-35C257C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2) Resnet50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6148" name="Picture 4" descr="The Annotated ResNet-50 | Towards Data Science">
            <a:extLst>
              <a:ext uri="{FF2B5EF4-FFF2-40B4-BE49-F238E27FC236}">
                <a16:creationId xmlns:a16="http://schemas.microsoft.com/office/drawing/2014/main" id="{297A2E0E-66E9-8815-4652-C22F2C751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4" y="2829398"/>
            <a:ext cx="7894674" cy="254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1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14E1-AFD1-73FA-F5B3-9891FACC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Used for OASIS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A724A-A7D5-A475-E408-D3634204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3) Basic CNN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2" descr="Schematic diagram of a basic convolutional neural network (CNN)... |  Download Scientific Diagram">
            <a:extLst>
              <a:ext uri="{FF2B5EF4-FFF2-40B4-BE49-F238E27FC236}">
                <a16:creationId xmlns:a16="http://schemas.microsoft.com/office/drawing/2014/main" id="{9A97DB93-887F-77BB-FB22-3557825E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78" y="2821036"/>
            <a:ext cx="5478641" cy="239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97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E036-9770-3DD3-4AF3-CF32953F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Used for ADNI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9FD9-EE25-8491-8021-9E29339C4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104" y="170644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1) Basic CNN </a:t>
            </a:r>
          </a:p>
        </p:txBody>
      </p:sp>
      <p:pic>
        <p:nvPicPr>
          <p:cNvPr id="8194" name="Picture 2" descr="Schematic diagram of a basic convolutional neural network (CNN)... |  Download Scientific Diagram">
            <a:extLst>
              <a:ext uri="{FF2B5EF4-FFF2-40B4-BE49-F238E27FC236}">
                <a16:creationId xmlns:a16="http://schemas.microsoft.com/office/drawing/2014/main" id="{FCCCA858-76EB-E8FE-FBFE-37C1031E4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24" y="2290235"/>
            <a:ext cx="5944147" cy="295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756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409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Deep Learning based Alzheimer's Detection</vt:lpstr>
      <vt:lpstr>Motivation</vt:lpstr>
      <vt:lpstr>Datasets Used (OASIS)</vt:lpstr>
      <vt:lpstr>Dataset Used (ADNI)</vt:lpstr>
      <vt:lpstr>The Class Imbalance Issue and its fixes</vt:lpstr>
      <vt:lpstr>Models Used for OASIS Dataset</vt:lpstr>
      <vt:lpstr>Models Used for OASIS Dataset</vt:lpstr>
      <vt:lpstr>Models Used for OASIS Dataset</vt:lpstr>
      <vt:lpstr>Models Used for ADNI Dataset</vt:lpstr>
      <vt:lpstr>Results (OASIS)</vt:lpstr>
      <vt:lpstr>Results (ADNI)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Rajath Rajesh</dc:creator>
  <cp:lastModifiedBy>Rajath Rajesh</cp:lastModifiedBy>
  <cp:revision>2</cp:revision>
  <dcterms:created xsi:type="dcterms:W3CDTF">2025-04-28T12:56:09Z</dcterms:created>
  <dcterms:modified xsi:type="dcterms:W3CDTF">2025-04-28T14:18:50Z</dcterms:modified>
</cp:coreProperties>
</file>