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0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264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581b6a9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581b6a9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3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599760d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599760d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34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599760d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599760d8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970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599760d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599760d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84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599760d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599760d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27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599760d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599760d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297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599760d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599760d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4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581b6a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581b6a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 buat business needs and questions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22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581b6a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581b6a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32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581b6a9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581b6a9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26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581b6a9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581b6a9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581b6a9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581b6a9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39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581b6a9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581b6a9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43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599760d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599760d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1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599760d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599760d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41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2282325">
            <a:off x="6388391" y="3790492"/>
            <a:ext cx="3976667" cy="1966968"/>
          </a:xfrm>
          <a:prstGeom prst="rect">
            <a:avLst/>
          </a:prstGeom>
          <a:solidFill>
            <a:srgbClr val="EDC0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152400"/>
            <a:ext cx="4572000" cy="7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900000" y="1254500"/>
            <a:ext cx="73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DAD1"/>
                </a:highlight>
                <a:latin typeface="Proxima Nova"/>
                <a:ea typeface="Proxima Nova"/>
                <a:cs typeface="Proxima Nova"/>
                <a:sym typeface="Proxima Nova"/>
              </a:rPr>
              <a:t>DATA VISUALIZATION</a:t>
            </a:r>
            <a:endParaRPr>
              <a:highlight>
                <a:srgbClr val="FCDAD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916004" y="2428875"/>
            <a:ext cx="5466933" cy="19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Michael Abner		</a:t>
            </a:r>
            <a:r>
              <a:rPr lang="en" sz="2400" dirty="0" smtClean="0">
                <a:latin typeface="Proxima Nova"/>
                <a:ea typeface="Proxima Nova"/>
                <a:cs typeface="Proxima Nova"/>
                <a:sym typeface="Proxima Nova"/>
              </a:rPr>
              <a:t>14415022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Arief Septian			</a:t>
            </a:r>
            <a:r>
              <a:rPr lang="en" sz="2400" dirty="0" smtClean="0">
                <a:latin typeface="Proxima Nova"/>
                <a:ea typeface="Proxima Nova"/>
                <a:cs typeface="Proxima Nova"/>
                <a:sym typeface="Proxima Nova"/>
              </a:rPr>
              <a:t>18215013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Proxima Nova"/>
                <a:ea typeface="Proxima Nova"/>
                <a:cs typeface="Proxima Nova"/>
                <a:sym typeface="Proxima Nova"/>
              </a:rPr>
              <a:t>Deryan Tejasatya L</a:t>
            </a: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		</a:t>
            </a:r>
            <a:r>
              <a:rPr lang="en" sz="2400" dirty="0" smtClean="0">
                <a:latin typeface="Proxima Nova"/>
                <a:ea typeface="Proxima Nova"/>
                <a:cs typeface="Proxima Nova"/>
                <a:sym typeface="Proxima Nova"/>
              </a:rPr>
              <a:t>18216034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Athur Naufan M		</a:t>
            </a:r>
            <a:r>
              <a:rPr lang="en" sz="2400" dirty="0" smtClean="0">
                <a:latin typeface="Proxima Nova"/>
                <a:ea typeface="Proxima Nova"/>
                <a:cs typeface="Proxima Nova"/>
                <a:sym typeface="Proxima Nova"/>
              </a:rPr>
              <a:t>18216003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Fauzan Linnas		</a:t>
            </a:r>
            <a:r>
              <a:rPr lang="en" sz="2400" dirty="0" smtClean="0">
                <a:latin typeface="Proxima Nova"/>
                <a:ea typeface="Proxima Nova"/>
                <a:cs typeface="Proxima Nova"/>
                <a:sym typeface="Proxima Nova"/>
              </a:rPr>
              <a:t>18215034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45840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00" y="609600"/>
            <a:ext cx="4255199" cy="382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02350" y="228600"/>
            <a:ext cx="4179300" cy="4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Terdapat lonjakan penjualan yang cukup besar pada 3 tanggal :  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21 Februari 2015, 4 April 2015, dan 20 Juni 2015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572000" y="0"/>
            <a:ext cx="4584000" cy="5143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Biaya moda transportasi cenderung tidak stabil terutama untuk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delivery truck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. Pilihan moda lainnya (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express air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regular air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) cenderung lebih stabil. 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Selanjutnya perlu dianalisis lebih lanjut mengenai biaya pengiriman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each month/mode*trip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 sehingga dapat dilihat apakah moda transportasi lain selain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delivery truck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 memberikan biaya yang lebih murah dari moda transportasi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delivery truck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r="53600"/>
          <a:stretch/>
        </p:blipFill>
        <p:spPr>
          <a:xfrm>
            <a:off x="805950" y="138800"/>
            <a:ext cx="2885275" cy="48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0" y="0"/>
            <a:ext cx="4584000" cy="5143500"/>
          </a:xfrm>
          <a:prstGeom prst="rect">
            <a:avLst/>
          </a:prstGeom>
          <a:solidFill>
            <a:srgbClr val="FCDAD1">
              <a:alpha val="4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202350" y="152400"/>
            <a:ext cx="4179300" cy="4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Sales tidak selalu berbanding lurus dengan profit. Perlu diperhatikan produk yang memberikan margin tertinggi yaitu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binders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binder accessories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.  Sedangkan produk dengan kerugian terbesar adalah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00" y="609600"/>
            <a:ext cx="4255200" cy="358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4572000" y="0"/>
            <a:ext cx="4584000" cy="5143500"/>
          </a:xfrm>
          <a:prstGeom prst="rect">
            <a:avLst/>
          </a:prstGeom>
          <a:solidFill>
            <a:srgbClr val="FFA73D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1575"/>
            <a:ext cx="4267200" cy="194033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53640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segment paling menguntungkan adalah Home Office, yang paling negatif adalah Small Business</a:t>
            </a: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0" y="0"/>
            <a:ext cx="45840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050" y="622200"/>
            <a:ext cx="4255200" cy="374375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202350" y="208350"/>
            <a:ext cx="4179300" cy="4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California, Texas, dan New York adalah 3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states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 dengan keuntungan tertinggi. Sedangkan North Carolina dan Montana adalah 2 states dengan kerugian terbesar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rot="-2282325">
            <a:off x="6388391" y="3790492"/>
            <a:ext cx="3976667" cy="1966968"/>
          </a:xfrm>
          <a:prstGeom prst="rect">
            <a:avLst/>
          </a:prstGeom>
          <a:solidFill>
            <a:srgbClr val="EDC0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0" y="152400"/>
            <a:ext cx="4572000" cy="7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ctrTitle"/>
          </p:nvPr>
        </p:nvSpPr>
        <p:spPr>
          <a:xfrm>
            <a:off x="589556" y="2041525"/>
            <a:ext cx="73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CDAD1"/>
                </a:highlight>
                <a:latin typeface="Proxima Nova"/>
                <a:ea typeface="Proxima Nova"/>
                <a:cs typeface="Proxima Nova"/>
                <a:sym typeface="Proxima Nova"/>
              </a:rPr>
              <a:t>THANK YOU </a:t>
            </a:r>
            <a:endParaRPr dirty="0">
              <a:highlight>
                <a:srgbClr val="FCDAD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478525" y="2788969"/>
            <a:ext cx="8520600" cy="792600"/>
          </a:xfrm>
        </p:spPr>
        <p:txBody>
          <a:bodyPr/>
          <a:lstStyle/>
          <a:p>
            <a:r>
              <a:rPr lang="en-US" dirty="0" smtClean="0"/>
              <a:t>For Your Attention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11900" y="0"/>
            <a:ext cx="458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2396998" y="975922"/>
            <a:ext cx="3836056" cy="3270679"/>
            <a:chOff x="3403106" y="1872205"/>
            <a:chExt cx="4565103" cy="3892275"/>
          </a:xfrm>
        </p:grpSpPr>
        <p:sp>
          <p:nvSpPr>
            <p:cNvPr id="64" name="Google Shape;64;p14"/>
            <p:cNvSpPr/>
            <p:nvPr/>
          </p:nvSpPr>
          <p:spPr>
            <a:xfrm rot="5400000">
              <a:off x="4076009" y="1872205"/>
              <a:ext cx="3892200" cy="3892200"/>
            </a:xfrm>
            <a:prstGeom prst="blockArc">
              <a:avLst>
                <a:gd name="adj1" fmla="val 11864761"/>
                <a:gd name="adj2" fmla="val 20597355"/>
                <a:gd name="adj3" fmla="val 1016"/>
              </a:avLst>
            </a:prstGeom>
            <a:solidFill>
              <a:srgbClr val="B7B0AB"/>
            </a:solidFill>
            <a:ln w="12700" cap="flat" cmpd="sng">
              <a:solidFill>
                <a:srgbClr val="B7B0A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4075934" y="1872280"/>
              <a:ext cx="3892200" cy="3892200"/>
            </a:xfrm>
            <a:prstGeom prst="blockArc">
              <a:avLst>
                <a:gd name="adj1" fmla="val 11864761"/>
                <a:gd name="adj2" fmla="val 20578708"/>
                <a:gd name="adj3" fmla="val 1002"/>
              </a:avLst>
            </a:prstGeom>
            <a:solidFill>
              <a:srgbClr val="F5A94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" name="Google Shape;66;p14"/>
            <p:cNvCxnSpPr>
              <a:stCxn id="67" idx="2"/>
              <a:endCxn id="68" idx="3"/>
            </p:cNvCxnSpPr>
            <p:nvPr/>
          </p:nvCxnSpPr>
          <p:spPr>
            <a:xfrm flipH="1">
              <a:off x="3403106" y="3771325"/>
              <a:ext cx="549000" cy="6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5A945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sp>
          <p:nvSpPr>
            <p:cNvPr id="67" name="Google Shape;67;p14"/>
            <p:cNvSpPr/>
            <p:nvPr/>
          </p:nvSpPr>
          <p:spPr>
            <a:xfrm>
              <a:off x="3952106" y="3591325"/>
              <a:ext cx="360000" cy="360000"/>
            </a:xfrm>
            <a:prstGeom prst="ellipse">
              <a:avLst/>
            </a:prstGeom>
            <a:solidFill>
              <a:srgbClr val="F5A94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4"/>
          <p:cNvSpPr/>
          <p:nvPr/>
        </p:nvSpPr>
        <p:spPr>
          <a:xfrm>
            <a:off x="5598459" y="1240838"/>
            <a:ext cx="302700" cy="302700"/>
          </a:xfrm>
          <a:prstGeom prst="ellipse">
            <a:avLst/>
          </a:prstGeom>
          <a:solidFill>
            <a:srgbClr val="B7B0A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4"/>
          <p:cNvCxnSpPr>
            <a:stCxn id="69" idx="6"/>
            <a:endCxn id="71" idx="1"/>
          </p:cNvCxnSpPr>
          <p:nvPr/>
        </p:nvCxnSpPr>
        <p:spPr>
          <a:xfrm rot="10800000" flipH="1">
            <a:off x="5901159" y="940088"/>
            <a:ext cx="605700" cy="4521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rgbClr val="B7B0AB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8739" y="1728499"/>
            <a:ext cx="1686513" cy="1686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>
            <a:stCxn id="74" idx="6"/>
            <a:endCxn id="75" idx="1"/>
          </p:cNvCxnSpPr>
          <p:nvPr/>
        </p:nvCxnSpPr>
        <p:spPr>
          <a:xfrm>
            <a:off x="6087297" y="3549136"/>
            <a:ext cx="556200" cy="368700"/>
          </a:xfrm>
          <a:prstGeom prst="bentConnector3">
            <a:avLst>
              <a:gd name="adj1" fmla="val 50011"/>
            </a:avLst>
          </a:prstGeom>
          <a:noFill/>
          <a:ln w="38100" cap="flat" cmpd="sng">
            <a:solidFill>
              <a:srgbClr val="F5A945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5784897" y="3397936"/>
            <a:ext cx="302400" cy="302400"/>
          </a:xfrm>
          <a:prstGeom prst="ellipse">
            <a:avLst/>
          </a:prstGeom>
          <a:solidFill>
            <a:srgbClr val="F5A94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506850" y="571150"/>
            <a:ext cx="23157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Business questions: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can the company do to maximize its profit?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643625" y="3549125"/>
            <a:ext cx="21789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Who Will Use It?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Operation Business Development  Division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1300" y="1298389"/>
            <a:ext cx="2315700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Anticipated Business Benefits: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03200" algn="just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Increase in overall profit by raising sales of high marginal products.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203200" algn="just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Decrease in overall cost by eliminating or reducing cost center products.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4572000" y="0"/>
            <a:ext cx="4584000" cy="5143500"/>
          </a:xfrm>
          <a:prstGeom prst="rect">
            <a:avLst/>
          </a:prstGeom>
          <a:solidFill>
            <a:srgbClr val="30959F">
              <a:alpha val="3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4267201" cy="386488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774350" y="208350"/>
            <a:ext cx="4179300" cy="4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Proxima Nova"/>
                <a:ea typeface="Proxima Nova"/>
                <a:cs typeface="Proxima Nova"/>
                <a:sym typeface="Proxima Nova"/>
              </a:rPr>
              <a:t>Sales tidak selalu berbanding lurus dengan profit. </a:t>
            </a:r>
            <a:endParaRPr sz="20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Proxima Nova"/>
                <a:ea typeface="Proxima Nova"/>
                <a:cs typeface="Proxima Nova"/>
                <a:sym typeface="Proxima Nova"/>
              </a:rPr>
              <a:t>Perlu diperhatikan strategi penjualan produk yang memberikan margin tertinggi yaitu </a:t>
            </a:r>
            <a:r>
              <a:rPr lang="en" sz="2000" b="1" i="1" dirty="0">
                <a:latin typeface="Proxima Nova"/>
                <a:ea typeface="Proxima Nova"/>
                <a:cs typeface="Proxima Nova"/>
                <a:sym typeface="Proxima Nova"/>
              </a:rPr>
              <a:t>binders</a:t>
            </a:r>
            <a:r>
              <a:rPr lang="en" sz="2000" b="1" dirty="0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2000" b="1" i="1" dirty="0">
                <a:latin typeface="Proxima Nova"/>
                <a:ea typeface="Proxima Nova"/>
                <a:cs typeface="Proxima Nova"/>
                <a:sym typeface="Proxima Nova"/>
              </a:rPr>
              <a:t>binder accessories</a:t>
            </a:r>
            <a:r>
              <a:rPr lang="en" sz="2000" b="1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4584000" cy="5143500"/>
          </a:xfrm>
          <a:prstGeom prst="rect">
            <a:avLst/>
          </a:prstGeom>
          <a:solidFill>
            <a:srgbClr val="FCDAD1">
              <a:alpha val="4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00" y="609600"/>
            <a:ext cx="4255201" cy="38159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46550" y="1819350"/>
            <a:ext cx="36909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Proxima Nova"/>
                <a:ea typeface="Proxima Nova"/>
                <a:cs typeface="Proxima Nova"/>
                <a:sym typeface="Proxima Nova"/>
              </a:rPr>
              <a:t>Terdapat beberapa </a:t>
            </a:r>
            <a:r>
              <a:rPr lang="en" sz="2000" b="1" i="1" dirty="0">
                <a:latin typeface="Proxima Nova"/>
                <a:ea typeface="Proxima Nova"/>
                <a:cs typeface="Proxima Nova"/>
                <a:sym typeface="Proxima Nova"/>
              </a:rPr>
              <a:t>state</a:t>
            </a:r>
            <a:r>
              <a:rPr lang="en" sz="2000" b="1" dirty="0">
                <a:latin typeface="Proxima Nova"/>
                <a:ea typeface="Proxima Nova"/>
                <a:cs typeface="Proxima Nova"/>
                <a:sym typeface="Proxima Nova"/>
              </a:rPr>
              <a:t> di bagian timur/selatan (tenggara) yang mengalami kerugian.</a:t>
            </a:r>
            <a:endParaRPr sz="2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4572000" y="0"/>
            <a:ext cx="4584000" cy="5143500"/>
          </a:xfrm>
          <a:prstGeom prst="rect">
            <a:avLst/>
          </a:prstGeom>
          <a:solidFill>
            <a:srgbClr val="FFA73D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058800" y="1319150"/>
            <a:ext cx="34977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roxima Nova"/>
                <a:ea typeface="Proxima Nova"/>
                <a:cs typeface="Proxima Nova"/>
                <a:sym typeface="Proxima Nova"/>
              </a:rPr>
              <a:t>Produk </a:t>
            </a:r>
            <a:r>
              <a:rPr lang="en" sz="2400" b="1" i="1" dirty="0">
                <a:latin typeface="Proxima Nova"/>
                <a:ea typeface="Proxima Nova"/>
                <a:cs typeface="Proxima Nova"/>
                <a:sym typeface="Proxima Nova"/>
              </a:rPr>
              <a:t>sub-category</a:t>
            </a:r>
            <a:r>
              <a:rPr lang="en" sz="2400" b="1" dirty="0">
                <a:latin typeface="Proxima Nova"/>
                <a:ea typeface="Proxima Nova"/>
                <a:cs typeface="Proxima Nova"/>
                <a:sym typeface="Proxima Nova"/>
              </a:rPr>
              <a:t> tables memiliki kecendrungan untuk memberikan profit yang negatif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4267201" cy="374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45840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00" y="609600"/>
            <a:ext cx="4255199" cy="377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46550" y="1743150"/>
            <a:ext cx="36909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Tidak ada pola signifkan untuk sales pada setiap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state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California adalah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state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 dengan jumlah sales tertinggi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4572000" y="0"/>
            <a:ext cx="4584000" cy="5143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4267200" cy="379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058800" y="1166750"/>
            <a:ext cx="3497700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California adalah </a:t>
            </a:r>
            <a:r>
              <a:rPr lang="en" sz="2400" b="1" i="1">
                <a:latin typeface="Proxima Nova"/>
                <a:ea typeface="Proxima Nova"/>
                <a:cs typeface="Proxima Nova"/>
                <a:sym typeface="Proxima Nova"/>
              </a:rPr>
              <a:t>state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dengan jumlah sales tertinggi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latin typeface="Proxima Nova"/>
                <a:ea typeface="Proxima Nova"/>
                <a:cs typeface="Proxima Nova"/>
                <a:sym typeface="Proxima Nova"/>
              </a:rPr>
              <a:t>Office Machines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lang="en" sz="2400" b="1" i="1">
                <a:latin typeface="Proxima Nova"/>
                <a:ea typeface="Proxima Nova"/>
                <a:cs typeface="Proxima Nova"/>
                <a:sym typeface="Proxima Nova"/>
              </a:rPr>
              <a:t>Storage &amp; Organization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pada </a:t>
            </a:r>
            <a:r>
              <a:rPr lang="en" sz="2400" b="1" i="1">
                <a:latin typeface="Proxima Nova"/>
                <a:ea typeface="Proxima Nova"/>
                <a:cs typeface="Proxima Nova"/>
                <a:sym typeface="Proxima Nova"/>
              </a:rPr>
              <a:t>state 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California adalah 2 produk dengan sales tertinggi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4584000" cy="5143500"/>
          </a:xfrm>
          <a:prstGeom prst="rect">
            <a:avLst/>
          </a:prstGeom>
          <a:solidFill>
            <a:srgbClr val="FCDAD1">
              <a:alpha val="4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00" y="609600"/>
            <a:ext cx="4255200" cy="365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46550" y="1819350"/>
            <a:ext cx="36909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Washington adalah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state 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dengan rata-rata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quantity ordered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 per transaksi tertinggi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Product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Storage &amp; Organization 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pada </a:t>
            </a:r>
            <a:r>
              <a:rPr lang="en" sz="2000" b="1" i="1">
                <a:latin typeface="Proxima Nova"/>
                <a:ea typeface="Proxima Nova"/>
                <a:cs typeface="Proxima Nova"/>
                <a:sym typeface="Proxima Nova"/>
              </a:rPr>
              <a:t>state</a:t>
            </a: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 Michigan memiliki rata </a:t>
            </a: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rata-rata </a:t>
            </a:r>
            <a:r>
              <a:rPr lang="en" sz="2000" b="1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quantity ordered</a:t>
            </a: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per transaksi tertinggi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4572000" y="0"/>
            <a:ext cx="4584000" cy="5143500"/>
          </a:xfrm>
          <a:prstGeom prst="rect">
            <a:avLst/>
          </a:prstGeom>
          <a:solidFill>
            <a:srgbClr val="FFA73D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4267200" cy="388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3640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Penjualan secara keseluruhan mempunyai pola data </a:t>
            </a:r>
            <a:r>
              <a:rPr lang="en" sz="2000" b="1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seasonal</a:t>
            </a: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Perlu diketahui faktor-faktor yang menyebabkan penurunan penjualan, jika memungkinkan lakukan mitigasi.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340</Words>
  <Application>Microsoft Office PowerPoint</Application>
  <PresentationFormat>On-screen Show (16:9)</PresentationFormat>
  <Paragraphs>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Proxima Nova</vt:lpstr>
      <vt:lpstr>Arial</vt:lpstr>
      <vt:lpstr>Simple Light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Deryan Tejasatya</dc:creator>
  <cp:lastModifiedBy>Deryan Tejasatya</cp:lastModifiedBy>
  <cp:revision>3</cp:revision>
  <dcterms:modified xsi:type="dcterms:W3CDTF">2018-11-28T12:49:24Z</dcterms:modified>
</cp:coreProperties>
</file>